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1" r:id="rId4"/>
    <p:sldId id="262" r:id="rId5"/>
    <p:sldId id="259" r:id="rId6"/>
    <p:sldId id="260" r:id="rId7"/>
    <p:sldId id="267" r:id="rId8"/>
    <p:sldId id="263" r:id="rId9"/>
    <p:sldId id="264" r:id="rId10"/>
    <p:sldId id="265" r:id="rId11"/>
    <p:sldId id="268" r:id="rId12"/>
    <p:sldId id="270" r:id="rId13"/>
    <p:sldId id="271" r:id="rId14"/>
    <p:sldId id="277" r:id="rId15"/>
    <p:sldId id="269" r:id="rId16"/>
    <p:sldId id="272" r:id="rId17"/>
    <p:sldId id="273" r:id="rId18"/>
    <p:sldId id="274" r:id="rId19"/>
    <p:sldId id="278" r:id="rId20"/>
    <p:sldId id="275" r:id="rId21"/>
    <p:sldId id="276" r:id="rId22"/>
    <p:sldId id="279" r:id="rId23"/>
    <p:sldId id="280" r:id="rId24"/>
  </p:sldIdLst>
  <p:sldSz cx="9144000" cy="6858000" type="screen4x3"/>
  <p:notesSz cx="6808788" cy="9940925"/>
  <p:custDataLst>
    <p:tags r:id="rId27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1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385">
          <p15:clr>
            <a:srgbClr val="A4A3A4"/>
          </p15:clr>
        </p15:guide>
        <p15:guide id="4" pos="2789">
          <p15:clr>
            <a:srgbClr val="A4A3A4"/>
          </p15:clr>
        </p15:guide>
        <p15:guide id="5" pos="2880">
          <p15:clr>
            <a:srgbClr val="A4A3A4"/>
          </p15:clr>
        </p15:guide>
        <p15:guide id="6" pos="52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6600"/>
    <a:srgbClr val="FF0000"/>
    <a:srgbClr val="990000"/>
    <a:srgbClr val="FF0099"/>
    <a:srgbClr val="CC3399"/>
    <a:srgbClr val="660066"/>
    <a:srgbClr val="660099"/>
    <a:srgbClr val="33CCFF"/>
    <a:srgbClr val="66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233" autoAdjust="0"/>
    <p:restoredTop sz="89480" autoAdjust="0"/>
  </p:normalViewPr>
  <p:slideViewPr>
    <p:cSldViewPr showGuides="1">
      <p:cViewPr varScale="1">
        <p:scale>
          <a:sx n="98" d="100"/>
          <a:sy n="98" d="100"/>
        </p:scale>
        <p:origin x="-1284" y="-108"/>
      </p:cViewPr>
      <p:guideLst>
        <p:guide orient="horz" pos="1012"/>
        <p:guide orient="horz" pos="3884"/>
        <p:guide pos="385"/>
        <p:guide pos="2789"/>
        <p:guide pos="2880"/>
        <p:guide pos="52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382BE-A6D6-4DCE-B9F4-2DF667A22C7F}" type="doc">
      <dgm:prSet loTypeId="urn:microsoft.com/office/officeart/2005/8/layout/pyramid1" loCatId="pyramid" qsTypeId="urn:microsoft.com/office/officeart/2005/8/quickstyle/simple1" qsCatId="simple" csTypeId="urn:microsoft.com/office/officeart/2005/8/colors/accent6_5" csCatId="accent6" phldr="1"/>
      <dgm:spPr/>
    </dgm:pt>
    <dgm:pt modelId="{0E9A30A4-A075-468E-879F-56A8A4FE136D}">
      <dgm:prSet phldrT="[Tekst]" custT="1"/>
      <dgm:spPr>
        <a:solidFill>
          <a:srgbClr val="FF0000">
            <a:alpha val="90000"/>
          </a:srgbClr>
        </a:solidFill>
      </dgm:spPr>
      <dgm:t>
        <a:bodyPr/>
        <a:lstStyle/>
        <a:p>
          <a:endParaRPr lang="da-DK" sz="2800" dirty="0" smtClean="0"/>
        </a:p>
        <a:p>
          <a:r>
            <a:rPr lang="da-DK" sz="3600" dirty="0" smtClean="0"/>
            <a:t>Video</a:t>
          </a:r>
          <a:endParaRPr lang="da-DK" sz="3600" dirty="0"/>
        </a:p>
      </dgm:t>
    </dgm:pt>
    <dgm:pt modelId="{2D6D3335-BAE6-4798-8824-41BA5FC8A665}" type="parTrans" cxnId="{BA5EA929-9A2F-43AB-A9E7-C3A622C95CD9}">
      <dgm:prSet/>
      <dgm:spPr/>
      <dgm:t>
        <a:bodyPr/>
        <a:lstStyle/>
        <a:p>
          <a:endParaRPr lang="da-DK"/>
        </a:p>
      </dgm:t>
    </dgm:pt>
    <dgm:pt modelId="{D97A5F6E-3911-43B8-A7B8-86B252600A8B}" type="sibTrans" cxnId="{BA5EA929-9A2F-43AB-A9E7-C3A622C95CD9}">
      <dgm:prSet/>
      <dgm:spPr/>
      <dgm:t>
        <a:bodyPr/>
        <a:lstStyle/>
        <a:p>
          <a:endParaRPr lang="da-DK"/>
        </a:p>
      </dgm:t>
    </dgm:pt>
    <dgm:pt modelId="{16BE67BC-58B4-47F8-AE03-E29CC99A535F}">
      <dgm:prSet phldrT="[Tekst]" custT="1"/>
      <dgm:spPr>
        <a:solidFill>
          <a:srgbClr val="FF0000">
            <a:alpha val="70000"/>
          </a:srgbClr>
        </a:solidFill>
      </dgm:spPr>
      <dgm:t>
        <a:bodyPr/>
        <a:lstStyle/>
        <a:p>
          <a:r>
            <a:rPr lang="da-DK" sz="2800" dirty="0" smtClean="0"/>
            <a:t>Storyboards, Quizzes, Visuals </a:t>
          </a:r>
          <a:r>
            <a:rPr lang="da-DK" sz="2800" dirty="0" err="1" smtClean="0"/>
            <a:t>Assignments</a:t>
          </a:r>
          <a:endParaRPr lang="da-DK" sz="2800" dirty="0"/>
        </a:p>
      </dgm:t>
    </dgm:pt>
    <dgm:pt modelId="{A3458071-7230-4EE2-B38E-319C90867757}" type="parTrans" cxnId="{08AA19E1-60F8-4E6D-A061-2BDD74F4C268}">
      <dgm:prSet/>
      <dgm:spPr/>
      <dgm:t>
        <a:bodyPr/>
        <a:lstStyle/>
        <a:p>
          <a:endParaRPr lang="da-DK"/>
        </a:p>
      </dgm:t>
    </dgm:pt>
    <dgm:pt modelId="{04EE8B95-E130-4630-98C0-C93533201547}" type="sibTrans" cxnId="{08AA19E1-60F8-4E6D-A061-2BDD74F4C268}">
      <dgm:prSet/>
      <dgm:spPr/>
      <dgm:t>
        <a:bodyPr/>
        <a:lstStyle/>
        <a:p>
          <a:endParaRPr lang="da-DK"/>
        </a:p>
      </dgm:t>
    </dgm:pt>
    <dgm:pt modelId="{9C9898E9-6568-4C92-AC2C-A2958F4BF524}">
      <dgm:prSet phldrT="[Tekst]" custT="1"/>
      <dgm:spPr>
        <a:solidFill>
          <a:srgbClr val="FF0000">
            <a:alpha val="50000"/>
          </a:srgbClr>
        </a:solidFill>
      </dgm:spPr>
      <dgm:t>
        <a:bodyPr/>
        <a:lstStyle/>
        <a:p>
          <a:endParaRPr lang="da-DK" sz="2000" b="1" dirty="0" smtClean="0"/>
        </a:p>
        <a:p>
          <a:r>
            <a:rPr lang="da-DK" sz="2000" b="0" dirty="0" smtClean="0">
              <a:effectLst/>
            </a:rPr>
            <a:t>Copyright clearing, </a:t>
          </a:r>
          <a:r>
            <a:rPr lang="da-DK" sz="2000" dirty="0" err="1" smtClean="0"/>
            <a:t>Internal</a:t>
          </a:r>
          <a:r>
            <a:rPr lang="da-DK" sz="2000" dirty="0" smtClean="0"/>
            <a:t>/</a:t>
          </a:r>
          <a:r>
            <a:rPr lang="da-DK" sz="2000" dirty="0" err="1" smtClean="0"/>
            <a:t>External</a:t>
          </a:r>
          <a:r>
            <a:rPr lang="da-DK" sz="2000" dirty="0" smtClean="0"/>
            <a:t> </a:t>
          </a:r>
          <a:r>
            <a:rPr lang="da-DK" sz="2000" dirty="0" err="1" smtClean="0"/>
            <a:t>Negotiations</a:t>
          </a:r>
          <a:r>
            <a:rPr lang="da-DK" sz="2000" dirty="0" smtClean="0"/>
            <a:t>, Reading List, License Integration, </a:t>
          </a:r>
          <a:r>
            <a:rPr lang="da-DK" sz="2000" b="0" dirty="0" smtClean="0"/>
            <a:t>SPOC, Design</a:t>
          </a:r>
          <a:r>
            <a:rPr lang="da-DK" sz="2000" dirty="0" smtClean="0"/>
            <a:t>, The Project, Titles, Tests, Feedback,..........</a:t>
          </a:r>
        </a:p>
      </dgm:t>
    </dgm:pt>
    <dgm:pt modelId="{956958BE-8901-4130-BD09-3871AEC015AA}" type="parTrans" cxnId="{FC58D699-6850-409F-97D1-A8D06288EEEC}">
      <dgm:prSet/>
      <dgm:spPr/>
      <dgm:t>
        <a:bodyPr/>
        <a:lstStyle/>
        <a:p>
          <a:endParaRPr lang="da-DK"/>
        </a:p>
      </dgm:t>
    </dgm:pt>
    <dgm:pt modelId="{3589D8F1-B744-481A-9BB2-9DF48309C420}" type="sibTrans" cxnId="{FC58D699-6850-409F-97D1-A8D06288EEEC}">
      <dgm:prSet/>
      <dgm:spPr/>
      <dgm:t>
        <a:bodyPr/>
        <a:lstStyle/>
        <a:p>
          <a:endParaRPr lang="da-DK"/>
        </a:p>
      </dgm:t>
    </dgm:pt>
    <dgm:pt modelId="{8B68D858-380F-4A6D-ADEE-92F35CE10CCB}" type="pres">
      <dgm:prSet presAssocID="{215382BE-A6D6-4DCE-B9F4-2DF667A22C7F}" presName="Name0" presStyleCnt="0">
        <dgm:presLayoutVars>
          <dgm:dir/>
          <dgm:animLvl val="lvl"/>
          <dgm:resizeHandles val="exact"/>
        </dgm:presLayoutVars>
      </dgm:prSet>
      <dgm:spPr/>
    </dgm:pt>
    <dgm:pt modelId="{98DD4C43-1785-4DDD-BE85-C1DD135C3292}" type="pres">
      <dgm:prSet presAssocID="{0E9A30A4-A075-468E-879F-56A8A4FE136D}" presName="Name8" presStyleCnt="0"/>
      <dgm:spPr/>
    </dgm:pt>
    <dgm:pt modelId="{B0565154-C54E-44B7-89A4-C8E6F79B20E3}" type="pres">
      <dgm:prSet presAssocID="{0E9A30A4-A075-468E-879F-56A8A4FE136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5312835-4325-4B6F-A24E-F3B9B3E1497B}" type="pres">
      <dgm:prSet presAssocID="{0E9A30A4-A075-468E-879F-56A8A4FE13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8EE2418-1CB7-43A8-AF7D-34E960E5EB84}" type="pres">
      <dgm:prSet presAssocID="{16BE67BC-58B4-47F8-AE03-E29CC99A535F}" presName="Name8" presStyleCnt="0"/>
      <dgm:spPr/>
    </dgm:pt>
    <dgm:pt modelId="{1CAEC9D4-6610-438B-9C7A-0C72CC19DFC1}" type="pres">
      <dgm:prSet presAssocID="{16BE67BC-58B4-47F8-AE03-E29CC99A535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887D0D1-C354-4E10-9FF7-E28B02E1302A}" type="pres">
      <dgm:prSet presAssocID="{16BE67BC-58B4-47F8-AE03-E29CC99A53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7B3B02D-E23F-4DED-9B65-CF2DD46B79C3}" type="pres">
      <dgm:prSet presAssocID="{9C9898E9-6568-4C92-AC2C-A2958F4BF524}" presName="Name8" presStyleCnt="0"/>
      <dgm:spPr/>
    </dgm:pt>
    <dgm:pt modelId="{F5AAF607-FD7F-4C1F-AE99-A66EA3DA5B6A}" type="pres">
      <dgm:prSet presAssocID="{9C9898E9-6568-4C92-AC2C-A2958F4BF52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E35415B-402C-4517-B79E-5F864C6F8B32}" type="pres">
      <dgm:prSet presAssocID="{9C9898E9-6568-4C92-AC2C-A2958F4BF52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BE14442A-F062-4ECB-A462-2CDEAFDFC93D}" type="presOf" srcId="{0E9A30A4-A075-468E-879F-56A8A4FE136D}" destId="{B0565154-C54E-44B7-89A4-C8E6F79B20E3}" srcOrd="0" destOrd="0" presId="urn:microsoft.com/office/officeart/2005/8/layout/pyramid1"/>
    <dgm:cxn modelId="{FC58D699-6850-409F-97D1-A8D06288EEEC}" srcId="{215382BE-A6D6-4DCE-B9F4-2DF667A22C7F}" destId="{9C9898E9-6568-4C92-AC2C-A2958F4BF524}" srcOrd="2" destOrd="0" parTransId="{956958BE-8901-4130-BD09-3871AEC015AA}" sibTransId="{3589D8F1-B744-481A-9BB2-9DF48309C420}"/>
    <dgm:cxn modelId="{8D2879EF-AD4E-4B13-A3D0-E5951C67BA4E}" type="presOf" srcId="{9C9898E9-6568-4C92-AC2C-A2958F4BF524}" destId="{F5AAF607-FD7F-4C1F-AE99-A66EA3DA5B6A}" srcOrd="0" destOrd="0" presId="urn:microsoft.com/office/officeart/2005/8/layout/pyramid1"/>
    <dgm:cxn modelId="{6A2BDBE5-9C66-49F6-AC35-F478DE428B52}" type="presOf" srcId="{16BE67BC-58B4-47F8-AE03-E29CC99A535F}" destId="{1CAEC9D4-6610-438B-9C7A-0C72CC19DFC1}" srcOrd="0" destOrd="0" presId="urn:microsoft.com/office/officeart/2005/8/layout/pyramid1"/>
    <dgm:cxn modelId="{B49410F3-B401-4C3B-8D9C-D0FDDE9AE668}" type="presOf" srcId="{9C9898E9-6568-4C92-AC2C-A2958F4BF524}" destId="{3E35415B-402C-4517-B79E-5F864C6F8B32}" srcOrd="1" destOrd="0" presId="urn:microsoft.com/office/officeart/2005/8/layout/pyramid1"/>
    <dgm:cxn modelId="{08AA19E1-60F8-4E6D-A061-2BDD74F4C268}" srcId="{215382BE-A6D6-4DCE-B9F4-2DF667A22C7F}" destId="{16BE67BC-58B4-47F8-AE03-E29CC99A535F}" srcOrd="1" destOrd="0" parTransId="{A3458071-7230-4EE2-B38E-319C90867757}" sibTransId="{04EE8B95-E130-4630-98C0-C93533201547}"/>
    <dgm:cxn modelId="{BA5EA929-9A2F-43AB-A9E7-C3A622C95CD9}" srcId="{215382BE-A6D6-4DCE-B9F4-2DF667A22C7F}" destId="{0E9A30A4-A075-468E-879F-56A8A4FE136D}" srcOrd="0" destOrd="0" parTransId="{2D6D3335-BAE6-4798-8824-41BA5FC8A665}" sibTransId="{D97A5F6E-3911-43B8-A7B8-86B252600A8B}"/>
    <dgm:cxn modelId="{DA660FEE-1385-4AFA-9BBE-B68A542122AF}" type="presOf" srcId="{0E9A30A4-A075-468E-879F-56A8A4FE136D}" destId="{45312835-4325-4B6F-A24E-F3B9B3E1497B}" srcOrd="1" destOrd="0" presId="urn:microsoft.com/office/officeart/2005/8/layout/pyramid1"/>
    <dgm:cxn modelId="{819E346C-0BF7-4893-ABAB-5E8A29DA62D6}" type="presOf" srcId="{16BE67BC-58B4-47F8-AE03-E29CC99A535F}" destId="{7887D0D1-C354-4E10-9FF7-E28B02E1302A}" srcOrd="1" destOrd="0" presId="urn:microsoft.com/office/officeart/2005/8/layout/pyramid1"/>
    <dgm:cxn modelId="{71BC94BC-1BAC-4901-8599-0B382370DB59}" type="presOf" srcId="{215382BE-A6D6-4DCE-B9F4-2DF667A22C7F}" destId="{8B68D858-380F-4A6D-ADEE-92F35CE10CCB}" srcOrd="0" destOrd="0" presId="urn:microsoft.com/office/officeart/2005/8/layout/pyramid1"/>
    <dgm:cxn modelId="{A05D8D01-AFBB-4FA0-BB37-37299132F3B5}" type="presParOf" srcId="{8B68D858-380F-4A6D-ADEE-92F35CE10CCB}" destId="{98DD4C43-1785-4DDD-BE85-C1DD135C3292}" srcOrd="0" destOrd="0" presId="urn:microsoft.com/office/officeart/2005/8/layout/pyramid1"/>
    <dgm:cxn modelId="{EBEB19F7-4B82-443D-9E89-8993BD633AC2}" type="presParOf" srcId="{98DD4C43-1785-4DDD-BE85-C1DD135C3292}" destId="{B0565154-C54E-44B7-89A4-C8E6F79B20E3}" srcOrd="0" destOrd="0" presId="urn:microsoft.com/office/officeart/2005/8/layout/pyramid1"/>
    <dgm:cxn modelId="{B68A502B-C66E-4B04-9D1A-3E34F2056CC2}" type="presParOf" srcId="{98DD4C43-1785-4DDD-BE85-C1DD135C3292}" destId="{45312835-4325-4B6F-A24E-F3B9B3E1497B}" srcOrd="1" destOrd="0" presId="urn:microsoft.com/office/officeart/2005/8/layout/pyramid1"/>
    <dgm:cxn modelId="{CDED8310-4B4B-4A69-B66B-4410BF45CBB2}" type="presParOf" srcId="{8B68D858-380F-4A6D-ADEE-92F35CE10CCB}" destId="{68EE2418-1CB7-43A8-AF7D-34E960E5EB84}" srcOrd="1" destOrd="0" presId="urn:microsoft.com/office/officeart/2005/8/layout/pyramid1"/>
    <dgm:cxn modelId="{15F4F439-2DB3-4C08-8171-BE2A5205F1F9}" type="presParOf" srcId="{68EE2418-1CB7-43A8-AF7D-34E960E5EB84}" destId="{1CAEC9D4-6610-438B-9C7A-0C72CC19DFC1}" srcOrd="0" destOrd="0" presId="urn:microsoft.com/office/officeart/2005/8/layout/pyramid1"/>
    <dgm:cxn modelId="{8BDB5C68-32D3-49DB-8ADA-F0D520FAB292}" type="presParOf" srcId="{68EE2418-1CB7-43A8-AF7D-34E960E5EB84}" destId="{7887D0D1-C354-4E10-9FF7-E28B02E1302A}" srcOrd="1" destOrd="0" presId="urn:microsoft.com/office/officeart/2005/8/layout/pyramid1"/>
    <dgm:cxn modelId="{0B6CD763-06E3-4219-9EA7-18972C1FF3C3}" type="presParOf" srcId="{8B68D858-380F-4A6D-ADEE-92F35CE10CCB}" destId="{D7B3B02D-E23F-4DED-9B65-CF2DD46B79C3}" srcOrd="2" destOrd="0" presId="urn:microsoft.com/office/officeart/2005/8/layout/pyramid1"/>
    <dgm:cxn modelId="{03FF12E8-DFCB-4F3A-9563-0FE04D6EED98}" type="presParOf" srcId="{D7B3B02D-E23F-4DED-9B65-CF2DD46B79C3}" destId="{F5AAF607-FD7F-4C1F-AE99-A66EA3DA5B6A}" srcOrd="0" destOrd="0" presId="urn:microsoft.com/office/officeart/2005/8/layout/pyramid1"/>
    <dgm:cxn modelId="{4F2B5AF8-7337-42DD-948D-423DAB0825C9}" type="presParOf" srcId="{D7B3B02D-E23F-4DED-9B65-CF2DD46B79C3}" destId="{3E35415B-402C-4517-B79E-5F864C6F8B3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65154-C54E-44B7-89A4-C8E6F79B20E3}">
      <dsp:nvSpPr>
        <dsp:cNvPr id="0" name=""/>
        <dsp:cNvSpPr/>
      </dsp:nvSpPr>
      <dsp:spPr>
        <a:xfrm>
          <a:off x="2590800" y="0"/>
          <a:ext cx="2590800" cy="1521883"/>
        </a:xfrm>
        <a:prstGeom prst="trapezoid">
          <a:avLst>
            <a:gd name="adj" fmla="val 85118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600" kern="1200" dirty="0" smtClean="0"/>
            <a:t>Video</a:t>
          </a:r>
          <a:endParaRPr lang="da-DK" sz="3600" kern="1200" dirty="0"/>
        </a:p>
      </dsp:txBody>
      <dsp:txXfrm>
        <a:off x="2590800" y="0"/>
        <a:ext cx="2590800" cy="1521883"/>
      </dsp:txXfrm>
    </dsp:sp>
    <dsp:sp modelId="{1CAEC9D4-6610-438B-9C7A-0C72CC19DFC1}">
      <dsp:nvSpPr>
        <dsp:cNvPr id="0" name=""/>
        <dsp:cNvSpPr/>
      </dsp:nvSpPr>
      <dsp:spPr>
        <a:xfrm>
          <a:off x="1295400" y="1521883"/>
          <a:ext cx="5181600" cy="1521883"/>
        </a:xfrm>
        <a:prstGeom prst="trapezoid">
          <a:avLst>
            <a:gd name="adj" fmla="val 85118"/>
          </a:avLst>
        </a:prstGeom>
        <a:solidFill>
          <a:srgbClr val="FF00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 dirty="0" smtClean="0"/>
            <a:t>Storyboards, Quizzes, Visuals </a:t>
          </a:r>
          <a:r>
            <a:rPr lang="da-DK" sz="2800" kern="1200" dirty="0" err="1" smtClean="0"/>
            <a:t>Assignments</a:t>
          </a:r>
          <a:endParaRPr lang="da-DK" sz="2800" kern="1200" dirty="0"/>
        </a:p>
      </dsp:txBody>
      <dsp:txXfrm>
        <a:off x="2202179" y="1521883"/>
        <a:ext cx="3368040" cy="1521883"/>
      </dsp:txXfrm>
    </dsp:sp>
    <dsp:sp modelId="{F5AAF607-FD7F-4C1F-AE99-A66EA3DA5B6A}">
      <dsp:nvSpPr>
        <dsp:cNvPr id="0" name=""/>
        <dsp:cNvSpPr/>
      </dsp:nvSpPr>
      <dsp:spPr>
        <a:xfrm>
          <a:off x="0" y="3043766"/>
          <a:ext cx="7772400" cy="1521883"/>
        </a:xfrm>
        <a:prstGeom prst="trapezoid">
          <a:avLst>
            <a:gd name="adj" fmla="val 85118"/>
          </a:avLst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b="0" kern="1200" dirty="0" smtClean="0">
              <a:effectLst/>
            </a:rPr>
            <a:t>Copyright clearing, </a:t>
          </a:r>
          <a:r>
            <a:rPr lang="da-DK" sz="2000" kern="1200" dirty="0" err="1" smtClean="0"/>
            <a:t>Internal</a:t>
          </a:r>
          <a:r>
            <a:rPr lang="da-DK" sz="2000" kern="1200" dirty="0" smtClean="0"/>
            <a:t>/</a:t>
          </a:r>
          <a:r>
            <a:rPr lang="da-DK" sz="2000" kern="1200" dirty="0" err="1" smtClean="0"/>
            <a:t>External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Negotiations</a:t>
          </a:r>
          <a:r>
            <a:rPr lang="da-DK" sz="2000" kern="1200" dirty="0" smtClean="0"/>
            <a:t>, Reading List, License Integration, </a:t>
          </a:r>
          <a:r>
            <a:rPr lang="da-DK" sz="2000" b="0" kern="1200" dirty="0" smtClean="0"/>
            <a:t>SPOC, Design</a:t>
          </a:r>
          <a:r>
            <a:rPr lang="da-DK" sz="2000" kern="1200" dirty="0" smtClean="0"/>
            <a:t>, The Project, Titles, Tests, Feedback,..........</a:t>
          </a:r>
        </a:p>
      </dsp:txBody>
      <dsp:txXfrm>
        <a:off x="1360169" y="3043766"/>
        <a:ext cx="5052060" cy="1521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737" y="0"/>
            <a:ext cx="2950475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154"/>
            <a:ext cx="2950475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737" y="9442154"/>
            <a:ext cx="2950475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313" y="0"/>
            <a:ext cx="2950475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839" y="4721940"/>
            <a:ext cx="4993111" cy="44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879"/>
            <a:ext cx="2950475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313" y="9443879"/>
            <a:ext cx="2950475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C734BB09-483B-4C4B-A5A4-C02A22055B01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978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Vi var nybegyndere</a:t>
            </a:r>
          </a:p>
          <a:p>
            <a:r>
              <a:rPr lang="da-DK" dirty="0" smtClean="0"/>
              <a:t>Præsenter den gode opgave og Lotte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5550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4843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6649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7571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3553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0280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1130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3106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7502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KUB og vi skulle selv lave </a:t>
            </a:r>
            <a:r>
              <a:rPr lang="da-DK" dirty="0" err="1" smtClean="0"/>
              <a:t>spoc</a:t>
            </a:r>
            <a:r>
              <a:rPr lang="da-DK" dirty="0" smtClean="0"/>
              <a:t> videoer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456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Bullet</a:t>
            </a:r>
            <a:r>
              <a:rPr lang="da-DK" dirty="0" smtClean="0"/>
              <a:t> 2:</a:t>
            </a:r>
            <a:r>
              <a:rPr lang="da-DK" baseline="0" dirty="0" smtClean="0"/>
              <a:t> Processen, udfordringer, hjælp og resultat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6661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Så vidt muligt i kontekst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1551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1930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4709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511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Deltagere fra flere universiteter og professionshøjskoler</a:t>
            </a:r>
          </a:p>
          <a:p>
            <a:r>
              <a:rPr lang="da-DK" dirty="0" smtClean="0"/>
              <a:t>Million bevilling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Danmarks Elektroniske Fag- og Forskningsbibliotek (DEFF) er et organisatorisk og teknologisk samarbejde mellem fag-, forsknings- og uddannelsesbibliotekerne, som </a:t>
            </a:r>
            <a:r>
              <a:rPr lang="da-DK" dirty="0" err="1" smtClean="0"/>
              <a:t>samfinansieres</a:t>
            </a:r>
            <a:r>
              <a:rPr lang="da-DK" dirty="0" smtClean="0"/>
              <a:t> af Uddannelses- og Forskningsministeriet, Ministeriet for Børn, Undervisning og Ligestilling samt Kulturministeriet.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479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Projektledelse hos DTU Bibliotek</a:t>
            </a:r>
          </a:p>
          <a:p>
            <a:r>
              <a:rPr lang="da-DK" dirty="0" smtClean="0"/>
              <a:t>I gang sat april 2014 hvor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hypen</a:t>
            </a:r>
            <a:r>
              <a:rPr lang="da-DK" baseline="0" dirty="0" smtClean="0"/>
              <a:t> var stor og begge universiteter fik opmærksomhed med </a:t>
            </a:r>
            <a:r>
              <a:rPr lang="da-DK" baseline="0" dirty="0" err="1" smtClean="0"/>
              <a:t>moocs</a:t>
            </a:r>
            <a:endParaRPr lang="da-DK" baseline="0" dirty="0" smtClean="0"/>
          </a:p>
          <a:p>
            <a:r>
              <a:rPr lang="da-DK" baseline="0" dirty="0" smtClean="0"/>
              <a:t>Fordel at begge universiteter var i gang</a:t>
            </a:r>
          </a:p>
          <a:p>
            <a:r>
              <a:rPr lang="da-DK" baseline="0" dirty="0" smtClean="0"/>
              <a:t>Budget alt i alt på 1.5 </a:t>
            </a:r>
            <a:r>
              <a:rPr lang="da-DK" baseline="0" dirty="0" err="1" smtClean="0"/>
              <a:t>mio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311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8160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Startede fra scratch</a:t>
            </a:r>
          </a:p>
          <a:p>
            <a:r>
              <a:rPr lang="da-DK" dirty="0" smtClean="0"/>
              <a:t>Indholdet sku rammes ind</a:t>
            </a:r>
          </a:p>
          <a:p>
            <a:r>
              <a:rPr lang="da-DK" baseline="0" dirty="0" smtClean="0"/>
              <a:t>Informationssøgningsprocessen er understøttet af forskning</a:t>
            </a:r>
          </a:p>
          <a:p>
            <a:r>
              <a:rPr lang="da-DK" baseline="0" dirty="0" smtClean="0"/>
              <a:t>Kontekst vigtig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4765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1369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8266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414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0" y="6477000"/>
            <a:ext cx="29702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subtitle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 smtClean="0"/>
          </a:p>
        </p:txBody>
      </p:sp>
      <p:pic>
        <p:nvPicPr>
          <p:cNvPr id="3" name="SD_ART_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029562"/>
            <a:ext cx="5212800" cy="627975"/>
          </a:xfrm>
          <a:prstGeom prst="rect">
            <a:avLst/>
          </a:prstGeom>
        </p:spPr>
      </p:pic>
      <p:pic>
        <p:nvPicPr>
          <p:cNvPr id="8" name="SD_ART_Logo_bmkAr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6" y="6029563"/>
            <a:ext cx="5162677" cy="627975"/>
          </a:xfrm>
          <a:prstGeom prst="rect">
            <a:avLst/>
          </a:prstGeom>
        </p:spPr>
      </p:pic>
      <p:pic>
        <p:nvPicPr>
          <p:cNvPr id="7" name="SD_ART_Logo_bmkAr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6" y="6029563"/>
            <a:ext cx="5162677" cy="627975"/>
          </a:xfrm>
          <a:prstGeom prst="rect">
            <a:avLst/>
          </a:prstGeom>
        </p:spPr>
      </p:pic>
      <p:sp>
        <p:nvSpPr>
          <p:cNvPr id="4" name="SD_ART_Frise"/>
          <p:cNvSpPr/>
          <p:nvPr userDrawn="1"/>
        </p:nvSpPr>
        <p:spPr bwMode="auto">
          <a:xfrm>
            <a:off x="4100400" y="3124800"/>
            <a:ext cx="5040000" cy="2340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pic>
        <p:nvPicPr>
          <p:cNvPr id="6" name="SD_ART_Frise_bmkArt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00" y="3124800"/>
            <a:ext cx="5040000" cy="2340218"/>
          </a:xfrm>
          <a:prstGeom prst="rect">
            <a:avLst/>
          </a:prstGeom>
        </p:spPr>
      </p:pic>
      <p:pic>
        <p:nvPicPr>
          <p:cNvPr id="5" name="SD_ART_Frise_bmkArt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00" y="3124800"/>
            <a:ext cx="5040000" cy="234021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21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FEA-8F3E-4FE5-8EE6-0AE106DD437F}" type="datetime3">
              <a:rPr lang="da-DK" smtClean="0"/>
              <a:t>07.06.2016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21AE-FC7A-4C0C-8D1C-6F2D6C49FE87}" type="datetime3">
              <a:rPr lang="da-DK" smtClean="0"/>
              <a:t>07.06.2016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309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1450-0567-4201-AA87-1443416DFF8C}" type="datetime3">
              <a:rPr lang="da-DK" smtClean="0"/>
              <a:t>07.06.2016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49B7-28E6-4AFB-8BDA-B6E71AFE1C74}" type="datetime3">
              <a:rPr lang="da-DK" smtClean="0"/>
              <a:t>07.06.2016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8383586" y="6476999"/>
            <a:ext cx="7604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bg1"/>
                </a:solidFill>
              </a:defRPr>
            </a:lvl1pPr>
          </a:lstStyle>
          <a:p>
            <a:fld id="{A46E14B3-F41A-4AAB-9C3C-0FAFCC7ED87C}" type="datetime3">
              <a:rPr lang="da-DK" smtClean="0"/>
              <a:pPr/>
              <a:t>07.06.2016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19013" y="6477000"/>
            <a:ext cx="1729252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D_FLD_DocumentDate"/>
          <p:cNvSpPr txBox="1">
            <a:spLocks/>
          </p:cNvSpPr>
          <p:nvPr userDrawn="1"/>
        </p:nvSpPr>
        <p:spPr>
          <a:xfrm>
            <a:off x="6948264" y="6477000"/>
            <a:ext cx="1435323" cy="306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defPPr>
              <a:defRPr lang="da-DK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9pPr>
          </a:lstStyle>
          <a:p>
            <a:r>
              <a:rPr lang="da-DK" sz="850" smtClean="0"/>
              <a:t>31. maj 2016</a:t>
            </a:r>
            <a:endParaRPr lang="da-DK" sz="850" dirty="0"/>
          </a:p>
        </p:txBody>
      </p:sp>
      <p:sp>
        <p:nvSpPr>
          <p:cNvPr id="16" name="SD_Off_Workarea"/>
          <p:cNvSpPr>
            <a:spLocks noChangeArrowheads="1"/>
          </p:cNvSpPr>
          <p:nvPr userDrawn="1"/>
        </p:nvSpPr>
        <p:spPr bwMode="auto">
          <a:xfrm>
            <a:off x="989012" y="6477000"/>
            <a:ext cx="42310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da-DK" sz="850" b="1" smtClean="0"/>
              <a:t>DTU Bibliotek, Danmarks Tekniske Universitet</a:t>
            </a:r>
            <a:endParaRPr lang="da-DK" sz="850" b="1" dirty="0"/>
          </a:p>
        </p:txBody>
      </p:sp>
      <p:sp>
        <p:nvSpPr>
          <p:cNvPr id="10" name="TextBox 12"/>
          <p:cNvSpPr txBox="1"/>
          <p:nvPr userDrawn="1"/>
        </p:nvSpPr>
        <p:spPr>
          <a:xfrm>
            <a:off x="9379602" y="6244790"/>
            <a:ext cx="23096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100" noProof="1" smtClean="0">
                <a:solidFill>
                  <a:schemeClr val="bg1"/>
                </a:solidFill>
              </a:rPr>
              <a:t>Add Presentation Title </a:t>
            </a:r>
            <a:br>
              <a:rPr lang="da-DK" sz="1100" noProof="1" smtClean="0">
                <a:solidFill>
                  <a:schemeClr val="bg1"/>
                </a:solidFill>
              </a:rPr>
            </a:br>
            <a:r>
              <a:rPr lang="da-DK" sz="1100" noProof="1" smtClean="0">
                <a:solidFill>
                  <a:schemeClr val="bg1"/>
                </a:solidFill>
              </a:rPr>
              <a:t>in Footer via ”Insert”; </a:t>
            </a:r>
            <a:br>
              <a:rPr lang="da-DK" sz="1100" noProof="1" smtClean="0">
                <a:solidFill>
                  <a:schemeClr val="bg1"/>
                </a:solidFill>
              </a:rPr>
            </a:br>
            <a:r>
              <a:rPr lang="da-DK" sz="1100" noProof="1" smtClean="0">
                <a:solidFill>
                  <a:schemeClr val="bg1"/>
                </a:solidFill>
              </a:rPr>
              <a:t>”Header &amp; Footer”</a:t>
            </a:r>
            <a:endParaRPr lang="da-DK" sz="1100" noProof="1">
              <a:solidFill>
                <a:schemeClr val="bg1"/>
              </a:solidFill>
            </a:endParaRPr>
          </a:p>
        </p:txBody>
      </p:sp>
      <p:cxnSp>
        <p:nvCxnSpPr>
          <p:cNvPr id="11" name="Straight Connector 13"/>
          <p:cNvCxnSpPr/>
          <p:nvPr userDrawn="1"/>
        </p:nvCxnSpPr>
        <p:spPr bwMode="auto">
          <a:xfrm>
            <a:off x="9204827" y="6597352"/>
            <a:ext cx="1919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academicinfoseek/lecture/IVywE/2-3-making-a-cited-reference-search-peter-hal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au.dk/deff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hashtag/DEFFelearning?src=hash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0" dirty="0" smtClean="0"/>
              <a:t/>
            </a:r>
            <a:br>
              <a:rPr lang="da-DK" b="0" dirty="0" smtClean="0"/>
            </a:br>
            <a:r>
              <a:rPr lang="da-DK" b="0" dirty="0"/>
              <a:t/>
            </a:r>
            <a:br>
              <a:rPr lang="da-DK" b="0" dirty="0"/>
            </a:br>
            <a:r>
              <a:rPr lang="da-DK" b="0" dirty="0" smtClean="0"/>
              <a:t/>
            </a:r>
            <a:br>
              <a:rPr lang="da-DK" b="0" dirty="0" smtClean="0"/>
            </a:br>
            <a:r>
              <a:rPr lang="da-DK" b="0" dirty="0"/>
              <a:t/>
            </a:r>
            <a:br>
              <a:rPr lang="da-DK" b="0" dirty="0"/>
            </a:br>
            <a:r>
              <a:rPr lang="da-DK" b="0" dirty="0" smtClean="0"/>
              <a:t>MOOCS </a:t>
            </a:r>
            <a:r>
              <a:rPr lang="da-DK" b="0" dirty="0"/>
              <a:t>som en del af fremtidens læring til gavn for både studerende og underviser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>
                <a:hlinkClick r:id="rId3"/>
              </a:rPr>
              <a:t>Academic Information </a:t>
            </a:r>
            <a:r>
              <a:rPr lang="da-DK" dirty="0" err="1" smtClean="0">
                <a:hlinkClick r:id="rId3"/>
              </a:rPr>
              <a:t>Seeking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Ekstern rådgivning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Inspireret af Lotte </a:t>
            </a:r>
            <a:r>
              <a:rPr lang="da-DK" dirty="0" err="1" smtClean="0"/>
              <a:t>Rieneckers</a:t>
            </a:r>
            <a:r>
              <a:rPr lang="da-DK" dirty="0" smtClean="0"/>
              <a:t> </a:t>
            </a:r>
            <a:r>
              <a:rPr lang="da-DK" i="1" dirty="0" smtClean="0"/>
              <a:t>Den god opgave</a:t>
            </a:r>
          </a:p>
          <a:p>
            <a:endParaRPr lang="da-DK" i="1" dirty="0"/>
          </a:p>
          <a:p>
            <a:r>
              <a:rPr lang="da-DK" dirty="0" smtClean="0"/>
              <a:t>Tænkt som rådgiver og mulig deltager i en eller flere videoer</a:t>
            </a:r>
          </a:p>
          <a:p>
            <a:endParaRPr lang="da-DK" dirty="0"/>
          </a:p>
          <a:p>
            <a:r>
              <a:rPr lang="da-DK" dirty="0" smtClean="0"/>
              <a:t>Gav vigtig sparring undervejs i processen</a:t>
            </a:r>
          </a:p>
          <a:p>
            <a:endParaRPr lang="da-DK" dirty="0"/>
          </a:p>
          <a:p>
            <a:r>
              <a:rPr lang="da-DK" dirty="0" smtClean="0"/>
              <a:t>KU </a:t>
            </a:r>
            <a:r>
              <a:rPr lang="en-US" dirty="0"/>
              <a:t>Centre for Online and Blended </a:t>
            </a:r>
            <a:r>
              <a:rPr lang="en-US" dirty="0" smtClean="0"/>
              <a:t>Learning (COBL) </a:t>
            </a:r>
            <a:r>
              <a:rPr lang="en-US" dirty="0" err="1" smtClean="0"/>
              <a:t>stod</a:t>
            </a:r>
            <a:r>
              <a:rPr lang="en-US" dirty="0" smtClean="0"/>
              <a:t> for den </a:t>
            </a:r>
            <a:r>
              <a:rPr lang="en-US" dirty="0" err="1" smtClean="0"/>
              <a:t>tekniske</a:t>
            </a:r>
            <a:r>
              <a:rPr lang="en-US" dirty="0" smtClean="0"/>
              <a:t> </a:t>
            </a:r>
            <a:r>
              <a:rPr lang="en-US" dirty="0" err="1" smtClean="0"/>
              <a:t>produktion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Redigering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efterbearbejdning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samarbejde</a:t>
            </a:r>
            <a:r>
              <a:rPr lang="en-US" dirty="0" smtClean="0"/>
              <a:t> med COBL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1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3200" smtClean="0"/>
              <a:t>Academic Information Seeking</a:t>
            </a:r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CD3351-48B3-4E66-8A86-A938014A1316}" type="datetime1">
              <a:rPr lang="en-GB" altLang="da-DK" sz="600" smtClean="0"/>
              <a:pPr>
                <a:spcBef>
                  <a:spcPct val="0"/>
                </a:spcBef>
                <a:buFontTx/>
                <a:buNone/>
              </a:pPr>
              <a:t>07/06/2016</a:t>
            </a:fld>
            <a:endParaRPr lang="da-DK" altLang="da-DK" sz="600" smtClean="0"/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B67FC3-D32D-4665-91F4-1466301E6F7F}" type="slidenum">
              <a:rPr lang="da-DK" altLang="da-DK" sz="6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a-DK" altLang="da-DK" sz="600" smtClean="0"/>
          </a:p>
        </p:txBody>
      </p:sp>
      <p:pic>
        <p:nvPicPr>
          <p:cNvPr id="133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700213"/>
            <a:ext cx="6913562" cy="387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7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3200" smtClean="0"/>
              <a:t>Academic Information Seeking</a:t>
            </a:r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2991AE-E8AF-43CB-85BB-BA03F8F2194C}" type="datetime1">
              <a:rPr lang="en-GB" altLang="da-DK" sz="600" smtClean="0"/>
              <a:pPr>
                <a:spcBef>
                  <a:spcPct val="0"/>
                </a:spcBef>
                <a:buFontTx/>
                <a:buNone/>
              </a:pPr>
              <a:t>07/06/2016</a:t>
            </a:fld>
            <a:endParaRPr lang="da-DK" altLang="da-DK" sz="60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D32F82-AD09-4CD4-90EC-E2EFA8CF4314}" type="slidenum">
              <a:rPr lang="da-DK" altLang="da-DK" sz="6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a-DK" altLang="da-DK" sz="600" smtClean="0"/>
          </a:p>
        </p:txBody>
      </p:sp>
      <p:pic>
        <p:nvPicPr>
          <p:cNvPr id="1434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643063"/>
            <a:ext cx="7056438" cy="3297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9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3200" smtClean="0"/>
              <a:t>Academic Information Seeking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BCC89E-6032-49A4-A3FC-632FAC29CA3A}" type="datetime1">
              <a:rPr lang="en-GB" altLang="da-DK" sz="600" smtClean="0"/>
              <a:pPr>
                <a:spcBef>
                  <a:spcPct val="0"/>
                </a:spcBef>
                <a:buFontTx/>
                <a:buNone/>
              </a:pPr>
              <a:t>07/06/2016</a:t>
            </a:fld>
            <a:endParaRPr lang="da-DK" altLang="da-DK" sz="600" smtClean="0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D84CE4-2C9E-4CA9-9E35-5916620ED02A}" type="slidenum">
              <a:rPr lang="da-DK" altLang="da-DK" sz="6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a-DK" altLang="da-DK" sz="600" smtClean="0"/>
          </a:p>
        </p:txBody>
      </p:sp>
      <p:pic>
        <p:nvPicPr>
          <p:cNvPr id="153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700213"/>
            <a:ext cx="7402512" cy="338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2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Udfordringer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Udfordrende at arbejde med storyboard / script</a:t>
            </a:r>
          </a:p>
          <a:p>
            <a:endParaRPr lang="da-DK" dirty="0" smtClean="0"/>
          </a:p>
          <a:p>
            <a:r>
              <a:rPr lang="da-DK" dirty="0" smtClean="0"/>
              <a:t>For mange kokke</a:t>
            </a:r>
          </a:p>
          <a:p>
            <a:endParaRPr lang="da-DK" dirty="0"/>
          </a:p>
          <a:p>
            <a:r>
              <a:rPr lang="da-DK" dirty="0" smtClean="0"/>
              <a:t>Vi kunne ikke arbejde 100% med projektet, så der var møder </a:t>
            </a:r>
            <a:r>
              <a:rPr lang="da-DK" dirty="0" err="1" smtClean="0"/>
              <a:t>ca</a:t>
            </a:r>
            <a:r>
              <a:rPr lang="da-DK" dirty="0" smtClean="0"/>
              <a:t> hver 14. dag</a:t>
            </a:r>
          </a:p>
          <a:p>
            <a:endParaRPr lang="da-DK" dirty="0"/>
          </a:p>
          <a:p>
            <a:r>
              <a:rPr lang="da-DK" dirty="0" smtClean="0"/>
              <a:t>Fasen med at skrive storyboard var for lang. Brugte meget tid på at komme tilbage på sporet</a:t>
            </a:r>
          </a:p>
          <a:p>
            <a:endParaRPr lang="da-DK" dirty="0"/>
          </a:p>
          <a:p>
            <a:r>
              <a:rPr lang="da-DK" dirty="0" smtClean="0"/>
              <a:t>Svært at holde tidsplan</a:t>
            </a:r>
          </a:p>
          <a:p>
            <a:endParaRPr lang="da-DK" dirty="0"/>
          </a:p>
          <a:p>
            <a:r>
              <a:rPr lang="da-DK" dirty="0" smtClean="0"/>
              <a:t>Tvivl</a:t>
            </a:r>
          </a:p>
          <a:p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8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Tvivlen blev gjort til skamme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5" y="1600200"/>
            <a:ext cx="7553269" cy="4565650"/>
          </a:xfrm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17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altLang="da-DK" sz="3200" dirty="0" smtClean="0"/>
              <a:t>Resultater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FF43B0-EC79-4BB6-9CE8-94E0F8B2F32B}" type="datetime1">
              <a:rPr lang="en-GB" altLang="da-DK" sz="600" smtClean="0"/>
              <a:pPr>
                <a:spcBef>
                  <a:spcPct val="0"/>
                </a:spcBef>
                <a:buFontTx/>
                <a:buNone/>
              </a:pPr>
              <a:t>07/06/2016</a:t>
            </a:fld>
            <a:endParaRPr lang="da-DK" altLang="da-DK" sz="600" smtClean="0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3428D8-DF2C-4669-A5F9-988D25904D57}" type="slidenum">
              <a:rPr lang="da-DK" altLang="da-DK" sz="6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a-DK" altLang="da-DK" sz="600" smtClean="0"/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60750"/>
            <a:ext cx="29051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133600"/>
            <a:ext cx="33242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32148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3200" smtClean="0"/>
              <a:t>Resultater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EEF430-A899-44B5-AFAE-1B68B7597173}" type="datetime1">
              <a:rPr lang="en-GB" altLang="da-DK" sz="600" smtClean="0"/>
              <a:pPr>
                <a:spcBef>
                  <a:spcPct val="0"/>
                </a:spcBef>
                <a:buFontTx/>
                <a:buNone/>
              </a:pPr>
              <a:t>07/06/2016</a:t>
            </a:fld>
            <a:endParaRPr lang="da-DK" altLang="da-DK" sz="600" smtClean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FEA152-A656-4A33-AC99-7A739ECC28EB}" type="slidenum">
              <a:rPr lang="da-DK" altLang="da-DK" sz="6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a-DK" altLang="da-DK" sz="600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628775"/>
            <a:ext cx="78200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941888"/>
            <a:ext cx="6819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5661025"/>
            <a:ext cx="7896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988" y="2420938"/>
            <a:ext cx="7772400" cy="224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5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3200" dirty="0" smtClean="0"/>
              <a:t>Konklusioner og læring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144397"/>
              </p:ext>
            </p:extLst>
          </p:nvPr>
        </p:nvGraphicFramePr>
        <p:xfrm>
          <a:off x="609600" y="1600200"/>
          <a:ext cx="7772400" cy="456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kstboks 1"/>
          <p:cNvSpPr txBox="1"/>
          <p:nvPr/>
        </p:nvSpPr>
        <p:spPr>
          <a:xfrm>
            <a:off x="683568" y="6165304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Thomas Skov Jensen, DTU Bibliotek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31798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Produktion af egne videoer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Spoc</a:t>
            </a:r>
            <a:r>
              <a:rPr lang="da-DK" dirty="0" smtClean="0"/>
              <a:t> var oprindeligt et delprojekt til </a:t>
            </a:r>
            <a:r>
              <a:rPr lang="da-DK" dirty="0" err="1" smtClean="0"/>
              <a:t>mooc</a:t>
            </a:r>
            <a:r>
              <a:rPr lang="da-DK" dirty="0" smtClean="0"/>
              <a:t> projektet</a:t>
            </a:r>
          </a:p>
          <a:p>
            <a:endParaRPr lang="da-DK" dirty="0"/>
          </a:p>
          <a:p>
            <a:r>
              <a:rPr lang="da-DK" dirty="0" smtClean="0"/>
              <a:t>Egne produktionsfaciliteter med videostudie og redigeringsrum, Media Lab</a:t>
            </a:r>
          </a:p>
          <a:p>
            <a:endParaRPr lang="da-DK" dirty="0"/>
          </a:p>
          <a:p>
            <a:r>
              <a:rPr lang="da-DK" dirty="0" smtClean="0"/>
              <a:t>Resulteret i foreløbig 2 videoer</a:t>
            </a:r>
          </a:p>
          <a:p>
            <a:endParaRPr lang="da-DK" dirty="0"/>
          </a:p>
          <a:p>
            <a:r>
              <a:rPr lang="da-DK" dirty="0" smtClean="0"/>
              <a:t>Gør det letter at vedligeholde og</a:t>
            </a:r>
          </a:p>
          <a:p>
            <a:pPr marL="0" indent="0">
              <a:buNone/>
            </a:pPr>
            <a:r>
              <a:rPr lang="da-DK" dirty="0" smtClean="0"/>
              <a:t>   videreudvikle kompetencer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19</a:t>
            </a:fld>
            <a:endParaRPr lang="da-D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3909814" cy="195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i="1" dirty="0" smtClean="0"/>
          </a:p>
          <a:p>
            <a:r>
              <a:rPr lang="da-DK" dirty="0" err="1" smtClean="0"/>
              <a:t>Moocen</a:t>
            </a:r>
            <a:r>
              <a:rPr lang="da-DK" dirty="0" smtClean="0"/>
              <a:t> </a:t>
            </a:r>
            <a:r>
              <a:rPr lang="da-DK" dirty="0"/>
              <a:t>Academic Information </a:t>
            </a:r>
            <a:r>
              <a:rPr lang="da-DK" dirty="0" err="1" smtClean="0"/>
              <a:t>Seeking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	</a:t>
            </a:r>
            <a:endParaRPr lang="da-DK" dirty="0"/>
          </a:p>
          <a:p>
            <a:r>
              <a:rPr lang="da-DK" dirty="0" smtClean="0"/>
              <a:t>Undervisning på DTU Bibliotek</a:t>
            </a:r>
          </a:p>
          <a:p>
            <a:endParaRPr lang="da-DK" dirty="0"/>
          </a:p>
          <a:p>
            <a:r>
              <a:rPr lang="da-DK" dirty="0" smtClean="0"/>
              <a:t>Hvordan integreres </a:t>
            </a:r>
            <a:r>
              <a:rPr lang="da-DK" dirty="0" err="1" smtClean="0"/>
              <a:t>MOOCen</a:t>
            </a:r>
            <a:r>
              <a:rPr lang="da-DK" dirty="0" smtClean="0"/>
              <a:t> i DTU Biblioteks undervisning?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3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63960"/>
          </a:xfrm>
        </p:spPr>
        <p:txBody>
          <a:bodyPr/>
          <a:lstStyle/>
          <a:p>
            <a:pPr algn="ctr"/>
            <a:r>
              <a:rPr lang="da-DK" dirty="0" smtClean="0"/>
              <a:t>Undervisning på DTU Bibliotek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0354"/>
            <a:ext cx="5760640" cy="5079728"/>
          </a:xfrm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6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MOOC og blended </a:t>
            </a:r>
            <a:r>
              <a:rPr lang="da-DK" dirty="0" err="1" smtClean="0"/>
              <a:t>learning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3 ugers kursus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MOOC skulle have erstattet eksisterende kurser</a:t>
            </a:r>
          </a:p>
          <a:p>
            <a:endParaRPr lang="da-DK" dirty="0" smtClean="0"/>
          </a:p>
          <a:p>
            <a:r>
              <a:rPr lang="da-DK" dirty="0" smtClean="0"/>
              <a:t>Videoer fra Academic Information </a:t>
            </a:r>
            <a:r>
              <a:rPr lang="da-DK" dirty="0" err="1" smtClean="0"/>
              <a:t>Seeking</a:t>
            </a:r>
            <a:r>
              <a:rPr lang="da-DK" dirty="0" smtClean="0"/>
              <a:t> integreret i 3 ugers kursus</a:t>
            </a:r>
          </a:p>
          <a:p>
            <a:endParaRPr lang="da-DK" dirty="0" smtClean="0"/>
          </a:p>
          <a:p>
            <a:r>
              <a:rPr lang="da-DK" dirty="0" smtClean="0"/>
              <a:t>Bruges som forberedelse til specifikke sessions</a:t>
            </a:r>
          </a:p>
          <a:p>
            <a:endParaRPr lang="da-DK" dirty="0"/>
          </a:p>
          <a:p>
            <a:r>
              <a:rPr lang="da-DK" dirty="0" smtClean="0"/>
              <a:t>Forudsætning for løsning af quizzer og opgaver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3079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MOOC og blended </a:t>
            </a:r>
            <a:r>
              <a:rPr lang="da-DK" dirty="0" err="1" smtClean="0"/>
              <a:t>learning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Kurser og on </a:t>
            </a:r>
            <a:r>
              <a:rPr lang="da-DK" dirty="0" err="1" smtClean="0"/>
              <a:t>demand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Videoer er så småt ved at blive </a:t>
            </a:r>
            <a:r>
              <a:rPr lang="da-DK" dirty="0" err="1" smtClean="0"/>
              <a:t>embedded</a:t>
            </a:r>
            <a:r>
              <a:rPr lang="da-DK" dirty="0" smtClean="0"/>
              <a:t> i de mindre kurser - </a:t>
            </a:r>
            <a:r>
              <a:rPr lang="da-DK" dirty="0"/>
              <a:t>Litteratursøgning - introduktion for fag- og </a:t>
            </a:r>
            <a:r>
              <a:rPr lang="da-DK" dirty="0" smtClean="0"/>
              <a:t>bachelorprojekter (2-4 timer)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Undervisere kan rekvirere videoer til egen undervisning</a:t>
            </a:r>
          </a:p>
          <a:p>
            <a:endParaRPr lang="da-DK" dirty="0"/>
          </a:p>
          <a:p>
            <a:r>
              <a:rPr lang="da-DK" dirty="0" smtClean="0"/>
              <a:t>Man kan tage </a:t>
            </a:r>
            <a:r>
              <a:rPr lang="da-DK" dirty="0" err="1" smtClean="0"/>
              <a:t>MOOCen</a:t>
            </a:r>
            <a:r>
              <a:rPr lang="da-DK" dirty="0" smtClean="0"/>
              <a:t> fra hjemmesiden</a:t>
            </a:r>
          </a:p>
          <a:p>
            <a:endParaRPr lang="da-DK" dirty="0"/>
          </a:p>
          <a:p>
            <a:r>
              <a:rPr lang="da-DK" dirty="0" smtClean="0"/>
              <a:t>Integration i LMS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22</a:t>
            </a:fld>
            <a:endParaRPr lang="da-D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56992"/>
            <a:ext cx="2343894" cy="117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684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Fordele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Nye kompetencer og undervisningsprodukter</a:t>
            </a:r>
          </a:p>
          <a:p>
            <a:endParaRPr lang="da-DK" dirty="0"/>
          </a:p>
          <a:p>
            <a:r>
              <a:rPr lang="da-DK" dirty="0" smtClean="0"/>
              <a:t>Vi kan bedre assistere undervisere ved forberedelse af </a:t>
            </a:r>
            <a:r>
              <a:rPr lang="da-DK" dirty="0" err="1" smtClean="0"/>
              <a:t>MOOCs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Nye muligheder i undervisningen hvad angår tilrettelæggelse, øget fokus på de studerende og deres behov</a:t>
            </a:r>
          </a:p>
          <a:p>
            <a:endParaRPr lang="da-DK" dirty="0"/>
          </a:p>
          <a:p>
            <a:r>
              <a:rPr lang="da-DK" dirty="0" smtClean="0"/>
              <a:t>Kan nå bredere ud i vores målgruppe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87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04800"/>
            <a:ext cx="7410400" cy="1143000"/>
          </a:xfrm>
        </p:spPr>
        <p:txBody>
          <a:bodyPr/>
          <a:lstStyle/>
          <a:p>
            <a:r>
              <a:rPr lang="da-DK" sz="1600" dirty="0"/>
              <a:t>DEFF projektet E-læring, informationskompetencer og biblioteksservices – hvordan kan det digitale bibliotek bidrage til </a:t>
            </a:r>
            <a:r>
              <a:rPr lang="da-DK" sz="1600" dirty="0" err="1"/>
              <a:t>employability</a:t>
            </a:r>
            <a:r>
              <a:rPr lang="da-DK" sz="1600" dirty="0"/>
              <a:t>? </a:t>
            </a:r>
            <a:r>
              <a:rPr lang="da-DK" sz="1600" dirty="0">
                <a:hlinkClick r:id="rId3"/>
              </a:rPr>
              <a:t>http://blogs.au.dk/deff/</a:t>
            </a:r>
            <a:r>
              <a:rPr lang="da-DK" sz="1600" dirty="0"/>
              <a:t>  </a:t>
            </a:r>
            <a:r>
              <a:rPr lang="da-DK" sz="1600" dirty="0">
                <a:hlinkClick r:id="rId4"/>
              </a:rPr>
              <a:t>#</a:t>
            </a:r>
            <a:r>
              <a:rPr lang="da-DK" sz="1600" dirty="0" err="1">
                <a:hlinkClick r:id="rId4"/>
              </a:rPr>
              <a:t>deffelearning</a:t>
            </a:r>
            <a:endParaRPr lang="da-DK" sz="1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19672" y="1600200"/>
            <a:ext cx="6762328" cy="4565650"/>
          </a:xfrm>
        </p:spPr>
        <p:txBody>
          <a:bodyPr/>
          <a:lstStyle/>
          <a:p>
            <a:endParaRPr lang="da-DK" dirty="0" smtClean="0"/>
          </a:p>
          <a:p>
            <a:pPr marL="0" indent="0">
              <a:buNone/>
            </a:pPr>
            <a:r>
              <a:rPr lang="da-DK" sz="1400" dirty="0" smtClean="0"/>
              <a:t>Projektet </a:t>
            </a:r>
            <a:r>
              <a:rPr lang="da-DK" sz="1400" dirty="0"/>
              <a:t>VILLE: </a:t>
            </a:r>
            <a:endParaRPr lang="da-DK" sz="1400" dirty="0" smtClean="0"/>
          </a:p>
          <a:p>
            <a:pPr marL="0" indent="0">
              <a:buNone/>
            </a:pPr>
            <a:endParaRPr lang="da-DK" sz="1400" dirty="0" smtClean="0"/>
          </a:p>
          <a:p>
            <a:pPr marL="0" indent="0">
              <a:buNone/>
            </a:pPr>
            <a:r>
              <a:rPr lang="da-DK" sz="1400" dirty="0" smtClean="0"/>
              <a:t>• </a:t>
            </a:r>
            <a:r>
              <a:rPr lang="da-DK" sz="1400" dirty="0"/>
              <a:t>Iværksætte mindst </a:t>
            </a:r>
            <a:r>
              <a:rPr lang="da-DK" sz="1400" b="1" dirty="0"/>
              <a:t>ni konkrete faglige forløb</a:t>
            </a:r>
            <a:r>
              <a:rPr lang="da-DK" sz="1400" dirty="0"/>
              <a:t> ved universiteter, professionshøjskoler og et erhvervsakademi, hvor det virtuelle bibliotek, i tæt samarbejde med uddannelserne og de respektive undervisere, integrerer målrettet information og relevante services i forløbene. Det sker via de respektive virtuelle læringsmiljøer (Learning Management Systemer (LMS) og Massive Open Online Courses (</a:t>
            </a:r>
            <a:r>
              <a:rPr lang="da-DK" sz="1400" dirty="0" err="1"/>
              <a:t>MOOCs</a:t>
            </a:r>
            <a:r>
              <a:rPr lang="da-DK" sz="1400" dirty="0"/>
              <a:t>). </a:t>
            </a:r>
            <a:endParaRPr lang="da-DK" sz="1400" dirty="0" smtClean="0"/>
          </a:p>
          <a:p>
            <a:pPr marL="0" indent="0">
              <a:buNone/>
            </a:pPr>
            <a:endParaRPr lang="da-DK" sz="1400" dirty="0" smtClean="0"/>
          </a:p>
          <a:p>
            <a:pPr marL="0" indent="0">
              <a:buNone/>
            </a:pPr>
            <a:r>
              <a:rPr lang="da-DK" sz="1400" dirty="0" smtClean="0"/>
              <a:t>• </a:t>
            </a:r>
            <a:r>
              <a:rPr lang="da-DK" sz="1400" dirty="0"/>
              <a:t>Etablere samarbejdet omkring de ni konkrete forløb i projektets udviklingsfase (2014-2015) og udbrede til flere forløb i projektets implementeringsfase (2015- 2016). Således sikres bæredygtighed, nemlig omsætning fra udvikling til drift i forbindelse med ordinære uddannelsesforløb.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90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Organisering af MOOC projektgruppen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Samarbejde mellem DTU Bibliotek og Københavns Universitetsbibliotek</a:t>
            </a:r>
          </a:p>
          <a:p>
            <a:endParaRPr lang="da-DK" dirty="0"/>
          </a:p>
          <a:p>
            <a:r>
              <a:rPr lang="da-DK" dirty="0" smtClean="0"/>
              <a:t>8 projektdeltagere – 4 fra hvert bibliotek</a:t>
            </a:r>
          </a:p>
          <a:p>
            <a:endParaRPr lang="da-DK" dirty="0"/>
          </a:p>
          <a:p>
            <a:r>
              <a:rPr lang="da-DK" dirty="0" smtClean="0"/>
              <a:t>Alle med bred undervisningserfaring, dog ikke indenfor e-læring</a:t>
            </a:r>
          </a:p>
          <a:p>
            <a:endParaRPr lang="da-DK" dirty="0"/>
          </a:p>
          <a:p>
            <a:r>
              <a:rPr lang="da-DK" dirty="0" smtClean="0"/>
              <a:t>Coursera platformen – KU og DTU havde begge aftaler med Coursera</a:t>
            </a:r>
          </a:p>
          <a:p>
            <a:endParaRPr lang="da-DK" dirty="0"/>
          </a:p>
          <a:p>
            <a:r>
              <a:rPr lang="da-DK" dirty="0" smtClean="0"/>
              <a:t>Ekstern hjælp fra </a:t>
            </a:r>
            <a:r>
              <a:rPr lang="da-DK" dirty="0" err="1" smtClean="0"/>
              <a:t>LearningLab</a:t>
            </a:r>
            <a:r>
              <a:rPr lang="da-DK" dirty="0" smtClean="0"/>
              <a:t> DTU, </a:t>
            </a:r>
            <a:r>
              <a:rPr lang="en-US" dirty="0"/>
              <a:t>Centre for Online and Blended Learning (COBL</a:t>
            </a:r>
            <a:r>
              <a:rPr lang="en-US" dirty="0" smtClean="0"/>
              <a:t>) KU </a:t>
            </a:r>
            <a:r>
              <a:rPr lang="da-DK" dirty="0" smtClean="0"/>
              <a:t>&amp; Lotte </a:t>
            </a:r>
            <a:r>
              <a:rPr lang="da-DK" dirty="0" err="1" smtClean="0"/>
              <a:t>Rienecker</a:t>
            </a:r>
            <a:r>
              <a:rPr lang="da-DK" dirty="0" smtClean="0"/>
              <a:t>  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98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Academic Information </a:t>
            </a:r>
            <a:r>
              <a:rPr lang="da-DK" dirty="0" err="1" smtClean="0"/>
              <a:t>Seeking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Grundlaget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9" y="1600200"/>
            <a:ext cx="6459642" cy="4565650"/>
          </a:xfrm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79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Academic Information </a:t>
            </a:r>
            <a:r>
              <a:rPr lang="da-DK" dirty="0" err="1" smtClean="0"/>
              <a:t>Seeking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Start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Brainstorm om indhold, målgruppe, kontekst og forløb</a:t>
            </a:r>
          </a:p>
          <a:p>
            <a:endParaRPr lang="da-DK" dirty="0"/>
          </a:p>
          <a:p>
            <a:r>
              <a:rPr lang="da-DK" dirty="0" smtClean="0"/>
              <a:t>Samtidig hentede vi inspiration fra andre </a:t>
            </a:r>
            <a:r>
              <a:rPr lang="da-DK" dirty="0" err="1" smtClean="0"/>
              <a:t>moocs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Målgruppen var studerende med studieopgaver på bachelor niveau – fra problemformulering til aflevering</a:t>
            </a:r>
          </a:p>
          <a:p>
            <a:endParaRPr lang="da-DK" dirty="0"/>
          </a:p>
          <a:p>
            <a:r>
              <a:rPr lang="da-DK" dirty="0" smtClean="0"/>
              <a:t>Konteksten var de tekniske og naturvidenskabelige discipliner forankret i kursisternes lokale virkelighed</a:t>
            </a:r>
          </a:p>
          <a:p>
            <a:endParaRPr lang="da-DK" dirty="0"/>
          </a:p>
          <a:p>
            <a:r>
              <a:rPr lang="da-DK" dirty="0" smtClean="0"/>
              <a:t>Forløbet startede </a:t>
            </a:r>
            <a:r>
              <a:rPr lang="da-DK" dirty="0"/>
              <a:t>ud med at være et ”</a:t>
            </a:r>
            <a:r>
              <a:rPr lang="da-DK" dirty="0" err="1"/>
              <a:t>fixed</a:t>
            </a:r>
            <a:r>
              <a:rPr lang="da-DK" dirty="0"/>
              <a:t>” forløb på 4 uger men endte med at blive </a:t>
            </a:r>
            <a:r>
              <a:rPr lang="da-DK" dirty="0" smtClean="0"/>
              <a:t>”on </a:t>
            </a:r>
            <a:r>
              <a:rPr lang="da-DK" dirty="0" err="1" smtClean="0"/>
              <a:t>demand</a:t>
            </a:r>
            <a:r>
              <a:rPr lang="da-DK" dirty="0" smtClean="0"/>
              <a:t>” </a:t>
            </a:r>
            <a:r>
              <a:rPr lang="da-DK" dirty="0"/>
              <a:t>på 3 uger</a:t>
            </a:r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38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Academic Information </a:t>
            </a:r>
            <a:r>
              <a:rPr lang="da-DK" dirty="0" err="1" smtClean="0"/>
              <a:t>Seeking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Værktøjer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Drejebog – overblik over alle aspekter af </a:t>
            </a:r>
            <a:r>
              <a:rPr lang="da-DK" dirty="0" smtClean="0"/>
              <a:t>arbejdet</a:t>
            </a:r>
          </a:p>
          <a:p>
            <a:endParaRPr lang="da-DK" dirty="0"/>
          </a:p>
          <a:p>
            <a:r>
              <a:rPr lang="da-DK" dirty="0"/>
              <a:t>Script skabelon fra COBL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38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8</a:t>
            </a:fld>
            <a:endParaRPr lang="da-DK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626927"/>
              </p:ext>
            </p:extLst>
          </p:nvPr>
        </p:nvGraphicFramePr>
        <p:xfrm>
          <a:off x="2699792" y="116632"/>
          <a:ext cx="4536504" cy="633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4" imgW="5667353" imgH="8019921" progId="AcroExch.Document.DC">
                  <p:embed/>
                </p:oleObj>
              </mc:Choice>
              <mc:Fallback>
                <p:oleObj name="Acrobat Document" r:id="rId4" imgW="5667353" imgH="80199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116632"/>
                        <a:ext cx="4536504" cy="6336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frundet rektangulær billedforklaring 6"/>
          <p:cNvSpPr/>
          <p:nvPr/>
        </p:nvSpPr>
        <p:spPr bwMode="auto">
          <a:xfrm rot="19865377">
            <a:off x="395523" y="1761996"/>
            <a:ext cx="2484132" cy="545675"/>
          </a:xfrm>
          <a:prstGeom prst="wedgeRoundRectCallou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rPr>
              <a:t>Drejebog oktober 2014 </a:t>
            </a:r>
          </a:p>
        </p:txBody>
      </p:sp>
    </p:spTree>
    <p:extLst>
      <p:ext uri="{BB962C8B-B14F-4D97-AF65-F5344CB8AC3E}">
        <p14:creationId xmlns:p14="http://schemas.microsoft.com/office/powerpoint/2010/main" val="22294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21741"/>
              </p:ext>
            </p:extLst>
          </p:nvPr>
        </p:nvGraphicFramePr>
        <p:xfrm>
          <a:off x="2411761" y="44625"/>
          <a:ext cx="4545138" cy="633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Acrobat Document" r:id="rId4" imgW="5667353" imgH="8019921" progId="AcroExch.Document.DC">
                  <p:embed/>
                </p:oleObj>
              </mc:Choice>
              <mc:Fallback>
                <p:oleObj name="Acrobat Document" r:id="rId4" imgW="5667353" imgH="80199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1761" y="44625"/>
                        <a:ext cx="4545138" cy="6336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36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Institut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1 DTU Template.potx" id="{817EEFDA-7BE2-43D8-A5B3-D046914B771F}" vid="{E549E448-DEFC-412F-9275-547A62A09EB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2078</TotalTime>
  <Words>754</Words>
  <Application>Microsoft Office PowerPoint</Application>
  <PresentationFormat>Skærmshow (4:3)</PresentationFormat>
  <Paragraphs>183</Paragraphs>
  <Slides>23</Slides>
  <Notes>23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23</vt:i4>
      </vt:variant>
    </vt:vector>
  </HeadingPairs>
  <TitlesOfParts>
    <vt:vector size="25" baseType="lpstr">
      <vt:lpstr>Institute</vt:lpstr>
      <vt:lpstr>Acrobat Document</vt:lpstr>
      <vt:lpstr>    MOOCS som en del af fremtidens læring til gavn for både studerende og underviser</vt:lpstr>
      <vt:lpstr>Agenda</vt:lpstr>
      <vt:lpstr>DEFF projektet E-læring, informationskompetencer og biblioteksservices – hvordan kan det digitale bibliotek bidrage til employability? http://blogs.au.dk/deff/  #deffelearning</vt:lpstr>
      <vt:lpstr>Organisering af MOOC projektgruppen</vt:lpstr>
      <vt:lpstr>Academic Information Seeking Grundlaget</vt:lpstr>
      <vt:lpstr>Academic Information Seeking Start</vt:lpstr>
      <vt:lpstr> Academic Information Seeking Værktøjer</vt:lpstr>
      <vt:lpstr>PowerPoint-præsentation</vt:lpstr>
      <vt:lpstr>PowerPoint-præsentation</vt:lpstr>
      <vt:lpstr>Ekstern rådgivning</vt:lpstr>
      <vt:lpstr>Academic Information Seeking</vt:lpstr>
      <vt:lpstr>Academic Information Seeking</vt:lpstr>
      <vt:lpstr>Academic Information Seeking</vt:lpstr>
      <vt:lpstr>Udfordringer</vt:lpstr>
      <vt:lpstr>Tvivlen blev gjort til skamme</vt:lpstr>
      <vt:lpstr>Resultater</vt:lpstr>
      <vt:lpstr>Resultater</vt:lpstr>
      <vt:lpstr>Konklusioner og læring</vt:lpstr>
      <vt:lpstr>Produktion af egne videoer</vt:lpstr>
      <vt:lpstr>Undervisning på DTU Bibliotek</vt:lpstr>
      <vt:lpstr>MOOC og blended learning 3 ugers kursus</vt:lpstr>
      <vt:lpstr>MOOC og blended learning Kurser og on demand</vt:lpstr>
      <vt:lpstr>Fordele</vt:lpstr>
    </vt:vector>
  </TitlesOfParts>
  <Company>DTU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Toft Clausen</dc:creator>
  <cp:lastModifiedBy>Peter Hald</cp:lastModifiedBy>
  <cp:revision>82</cp:revision>
  <cp:lastPrinted>2016-06-01T14:55:29Z</cp:lastPrinted>
  <dcterms:created xsi:type="dcterms:W3CDTF">2011-02-04T12:04:51Z</dcterms:created>
  <dcterms:modified xsi:type="dcterms:W3CDTF">2016-06-07T11:19:39Z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_DocumentLanguageString">
    <vt:lpwstr>Dansk</vt:lpwstr>
  </property>
  <property fmtid="{D5CDD505-2E9C-101B-9397-08002B2CF9AE}" pid="3" name="SD_CtlText_Usersettings_Userprofile">
    <vt:lpwstr>PHAL</vt:lpwstr>
  </property>
  <property fmtid="{D5CDD505-2E9C-101B-9397-08002B2CF9AE}" pid="4" name="SD_DocumentLanguage">
    <vt:lpwstr>da-DK</vt:lpwstr>
  </property>
  <property fmtid="{D5CDD505-2E9C-101B-9397-08002B2CF9AE}" pid="5" name="sdDocumentDate">
    <vt:lpwstr>42521</vt:lpwstr>
  </property>
  <property fmtid="{D5CDD505-2E9C-101B-9397-08002B2CF9AE}" pid="6" name="sdDocumentDateFormat">
    <vt:lpwstr>da-DK:d. MMMM yyyy</vt:lpwstr>
  </property>
  <property fmtid="{D5CDD505-2E9C-101B-9397-08002B2CF9AE}" pid="7" name="SD_UserprofileName">
    <vt:lpwstr>PHAL</vt:lpwstr>
  </property>
  <property fmtid="{D5CDD505-2E9C-101B-9397-08002B2CF9AE}" pid="8" name="SD_Office_SD_OFF_ID">
    <vt:lpwstr>7</vt:lpwstr>
  </property>
  <property fmtid="{D5CDD505-2E9C-101B-9397-08002B2CF9AE}" pid="9" name="SD_Office_SD_OFF_Group">
    <vt:lpwstr>Institut</vt:lpwstr>
  </property>
  <property fmtid="{D5CDD505-2E9C-101B-9397-08002B2CF9AE}" pid="10" name="SD_Office_SD_OFF_Identity">
    <vt:lpwstr>DTU Bibliotek</vt:lpwstr>
  </property>
  <property fmtid="{D5CDD505-2E9C-101B-9397-08002B2CF9AE}" pid="11" name="SD_Office_SD_OFF_DTUNavn">
    <vt:lpwstr>Danmarks Tekniske Universitet</vt:lpwstr>
  </property>
  <property fmtid="{D5CDD505-2E9C-101B-9397-08002B2CF9AE}" pid="12" name="SD_Office_SD_OFF_DTUNavn_EN">
    <vt:lpwstr>Technical University of Denmark</vt:lpwstr>
  </property>
  <property fmtid="{D5CDD505-2E9C-101B-9397-08002B2CF9AE}" pid="13" name="SD_Office_SD_OFF_Workarea">
    <vt:lpwstr>DTU Bibliotek, Danmarks Tekniske Universitet</vt:lpwstr>
  </property>
  <property fmtid="{D5CDD505-2E9C-101B-9397-08002B2CF9AE}" pid="14" name="SD_Office_SD_OFF_Workarea_EN">
    <vt:lpwstr>DTU Library, Technical University of Denmark</vt:lpwstr>
  </property>
  <property fmtid="{D5CDD505-2E9C-101B-9397-08002B2CF9AE}" pid="15" name="SD_Office_SD_OFF_Name">
    <vt:lpwstr>Danmarks Tekniske Informationscenter</vt:lpwstr>
  </property>
  <property fmtid="{D5CDD505-2E9C-101B-9397-08002B2CF9AE}" pid="16" name="SD_Office_SD_OFF_Name_EN">
    <vt:lpwstr>Technical Informationcenter of Denmark</vt:lpwstr>
  </property>
  <property fmtid="{D5CDD505-2E9C-101B-9397-08002B2CF9AE}" pid="17" name="SD_Office_SD_OFF_Address">
    <vt:lpwstr>Anker Engelunds Vej 1</vt:lpwstr>
  </property>
  <property fmtid="{D5CDD505-2E9C-101B-9397-08002B2CF9AE}" pid="18" name="SD_Office_SD_OFF_Address_EN">
    <vt:lpwstr>Anker Engelunds Vej 1</vt:lpwstr>
  </property>
  <property fmtid="{D5CDD505-2E9C-101B-9397-08002B2CF9AE}" pid="19" name="SD_Office_SD_OFF_City">
    <vt:lpwstr>2800 Kgs. Lyngby</vt:lpwstr>
  </property>
  <property fmtid="{D5CDD505-2E9C-101B-9397-08002B2CF9AE}" pid="20" name="SD_Office_SD_OFF_City_EN">
    <vt:lpwstr>2800 Kgs. Lyngby*Denmark</vt:lpwstr>
  </property>
  <property fmtid="{D5CDD505-2E9C-101B-9397-08002B2CF9AE}" pid="21" name="SD_Office_SD_OFF_CVR">
    <vt:lpwstr>DK 30 06 09 46</vt:lpwstr>
  </property>
  <property fmtid="{D5CDD505-2E9C-101B-9397-08002B2CF9AE}" pid="22" name="SD_Office_SD_OFF_CVR_EN">
    <vt:lpwstr>DK 30 06 09 46</vt:lpwstr>
  </property>
  <property fmtid="{D5CDD505-2E9C-101B-9397-08002B2CF9AE}" pid="23" name="SD_Office_SD_OFF_Phone">
    <vt:lpwstr>45 25 72 00</vt:lpwstr>
  </property>
  <property fmtid="{D5CDD505-2E9C-101B-9397-08002B2CF9AE}" pid="24" name="SD_Office_SD_OFF_Phone_EN">
    <vt:lpwstr>45 25 72 00</vt:lpwstr>
  </property>
  <property fmtid="{D5CDD505-2E9C-101B-9397-08002B2CF9AE}" pid="25" name="SD_Office_SD_OFF_Phone_2">
    <vt:lpwstr>45 88 30 40</vt:lpwstr>
  </property>
  <property fmtid="{D5CDD505-2E9C-101B-9397-08002B2CF9AE}" pid="26" name="SD_Office_SD_OFF_Phone_2_EN">
    <vt:lpwstr>45 88 30 40</vt:lpwstr>
  </property>
  <property fmtid="{D5CDD505-2E9C-101B-9397-08002B2CF9AE}" pid="27" name="SD_Office_SD_OFF_Department">
    <vt:lpwstr>Bygning 101 D</vt:lpwstr>
  </property>
  <property fmtid="{D5CDD505-2E9C-101B-9397-08002B2CF9AE}" pid="28" name="SD_Office_SD_OFF_Department_EN">
    <vt:lpwstr>Building 101 D</vt:lpwstr>
  </property>
  <property fmtid="{D5CDD505-2E9C-101B-9397-08002B2CF9AE}" pid="29" name="SD_Office_SD_OFF_Web">
    <vt:lpwstr>www.bibliotek.dtu.dk</vt:lpwstr>
  </property>
  <property fmtid="{D5CDD505-2E9C-101B-9397-08002B2CF9AE}" pid="30" name="SD_Office_SD_OFF_ImageDefinition">
    <vt:lpwstr>Udkast</vt:lpwstr>
  </property>
  <property fmtid="{D5CDD505-2E9C-101B-9397-08002B2CF9AE}" pid="31" name="SD_Office_SD_OFF_ArtworkDefinition">
    <vt:lpwstr>Standard</vt:lpwstr>
  </property>
  <property fmtid="{D5CDD505-2E9C-101B-9397-08002B2CF9AE}" pid="32" name="SD_Office_SD_OFF_PELogoName">
    <vt:lpwstr>Library_SecondLogo_%IANA%.png</vt:lpwstr>
  </property>
  <property fmtid="{D5CDD505-2E9C-101B-9397-08002B2CF9AE}" pid="33" name="SD_Office_SD_OFF_FriseName">
    <vt:lpwstr>Library_frise.png</vt:lpwstr>
  </property>
  <property fmtid="{D5CDD505-2E9C-101B-9397-08002B2CF9AE}" pid="34" name="SD_Office_SD_OFF_LogoName">
    <vt:lpwstr>Bibliotek_%IANA%.wmf</vt:lpwstr>
  </property>
  <property fmtid="{D5CDD505-2E9C-101B-9397-08002B2CF9AE}" pid="35" name="SD_Office_SD_OFF_ColorTheme">
    <vt:lpwstr>DTU</vt:lpwstr>
  </property>
  <property fmtid="{D5CDD505-2E9C-101B-9397-08002B2CF9AE}" pid="36" name="SD_USR_Name">
    <vt:lpwstr>Peter Hald</vt:lpwstr>
  </property>
  <property fmtid="{D5CDD505-2E9C-101B-9397-08002B2CF9AE}" pid="37" name="SD_USR_Initials">
    <vt:lpwstr/>
  </property>
  <property fmtid="{D5CDD505-2E9C-101B-9397-08002B2CF9AE}" pid="38" name="SD_USR_Title">
    <vt:lpwstr>Bibliotekar</vt:lpwstr>
  </property>
  <property fmtid="{D5CDD505-2E9C-101B-9397-08002B2CF9AE}" pid="39" name="SD_USR_DirectPhone">
    <vt:lpwstr/>
  </property>
  <property fmtid="{D5CDD505-2E9C-101B-9397-08002B2CF9AE}" pid="40" name="SD_USR_Email">
    <vt:lpwstr/>
  </property>
  <property fmtid="{D5CDD505-2E9C-101B-9397-08002B2CF9AE}" pid="41" name="SD_OFF_Identity">
    <vt:lpwstr>DTU Bibliotek</vt:lpwstr>
  </property>
  <property fmtid="{D5CDD505-2E9C-101B-9397-08002B2CF9AE}" pid="42" name="SD_USR_Department">
    <vt:lpwstr/>
  </property>
  <property fmtid="{D5CDD505-2E9C-101B-9397-08002B2CF9AE}" pid="43" name="DocumentInfoFinished">
    <vt:lpwstr>True</vt:lpwstr>
  </property>
</Properties>
</file>