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2"/>
    <p:sldMasterId id="2147483711" r:id="rId3"/>
    <p:sldMasterId id="2147483682" r:id="rId4"/>
  </p:sldMasterIdLst>
  <p:notesMasterIdLst>
    <p:notesMasterId r:id="rId24"/>
  </p:notesMasterIdLst>
  <p:handoutMasterIdLst>
    <p:handoutMasterId r:id="rId25"/>
  </p:handoutMasterIdLst>
  <p:sldIdLst>
    <p:sldId id="256" r:id="rId5"/>
    <p:sldId id="270" r:id="rId6"/>
    <p:sldId id="281" r:id="rId7"/>
    <p:sldId id="277" r:id="rId8"/>
    <p:sldId id="287" r:id="rId9"/>
    <p:sldId id="278" r:id="rId10"/>
    <p:sldId id="288" r:id="rId11"/>
    <p:sldId id="286" r:id="rId12"/>
    <p:sldId id="257" r:id="rId13"/>
    <p:sldId id="285" r:id="rId14"/>
    <p:sldId id="260" r:id="rId15"/>
    <p:sldId id="261" r:id="rId16"/>
    <p:sldId id="259" r:id="rId17"/>
    <p:sldId id="262" r:id="rId18"/>
    <p:sldId id="265" r:id="rId19"/>
    <p:sldId id="283" r:id="rId20"/>
    <p:sldId id="284" r:id="rId21"/>
    <p:sldId id="290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685"/>
    <a:srgbClr val="97D700"/>
    <a:srgbClr val="753BBD"/>
    <a:srgbClr val="006CB4"/>
    <a:srgbClr val="009681"/>
    <a:srgbClr val="EFEEED"/>
    <a:srgbClr val="C6003D"/>
    <a:srgbClr val="68478D"/>
    <a:srgbClr val="514689"/>
    <a:srgbClr val="642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1" autoAdjust="0"/>
    <p:restoredTop sz="94681" autoAdjust="0"/>
  </p:normalViewPr>
  <p:slideViewPr>
    <p:cSldViewPr snapToGrid="0" snapToObjects="1">
      <p:cViewPr>
        <p:scale>
          <a:sx n="90" d="100"/>
          <a:sy n="90" d="100"/>
        </p:scale>
        <p:origin x="-1195" y="-58"/>
      </p:cViewPr>
      <p:guideLst>
        <p:guide orient="horz" pos="345"/>
        <p:guide orient="horz" pos="3747"/>
        <p:guide orient="horz" pos="572"/>
        <p:guide orient="horz" pos="2386"/>
        <p:guide orient="horz" pos="1934"/>
        <p:guide orient="horz" pos="2161"/>
        <p:guide orient="horz" pos="1820"/>
        <p:guide orient="horz" pos="2607"/>
        <p:guide orient="horz" pos="4201"/>
        <p:guide orient="horz" pos="1479"/>
        <p:guide orient="horz" pos="3293"/>
        <p:guide orient="horz" pos="1031"/>
        <p:guide orient="horz" pos="3974"/>
        <p:guide orient="horz" pos="802"/>
        <p:guide orient="horz" pos="1253"/>
        <p:guide orient="horz" pos="2953"/>
        <p:guide orient="horz" pos="4083"/>
        <p:guide pos="2881"/>
        <p:guide pos="5375"/>
        <p:guide pos="612"/>
        <p:guide pos="5147"/>
        <p:guide pos="385"/>
        <p:guide pos="2654"/>
        <p:guide pos="31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 snapToGrid="0" snapToObjects="1" showGuides="1">
      <p:cViewPr varScale="1">
        <p:scale>
          <a:sx n="92" d="100"/>
          <a:sy n="92" d="100"/>
        </p:scale>
        <p:origin x="-26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mtClean="0"/>
              <a:pPr/>
              <a:t>24/09/2014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E86A2-DB0B-48E3-B43C-FE4600C96B7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ED64-0ADF-46CE-9E4F-53EDBA1EDEC4}" type="datetimeFigureOut">
              <a:rPr lang="en-GB" smtClean="0"/>
              <a:pPr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Slide Image Placeholder 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customXml" Target="../../customXml/item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1694" y="908050"/>
            <a:ext cx="7921119" cy="46166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Presenter 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1694" y="1628775"/>
            <a:ext cx="79211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624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69" y="547688"/>
            <a:ext cx="792003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1987200"/>
            <a:ext cx="79200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70" y="547688"/>
            <a:ext cx="792003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612776" y="1987199"/>
            <a:ext cx="7920036" cy="395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200"/>
            <a:ext cx="7920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612776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612776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363" y="900000"/>
            <a:ext cx="3600450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2" y="1396800"/>
            <a:ext cx="3599637" cy="203061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613570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3570" y="3059995"/>
            <a:ext cx="3601226" cy="496805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000" y="3556800"/>
            <a:ext cx="3601225" cy="2022559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7" y="547687"/>
            <a:ext cx="36000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932363" y="547687"/>
            <a:ext cx="3600450" cy="5400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12775" y="547688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932363" y="547200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931999" y="547200"/>
            <a:ext cx="360081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11188" y="547200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  <p:custDataLst>
              <p:custData r:id="rId1"/>
            </p:custDataLst>
          </p:nvPr>
        </p:nvSpPr>
        <p:spPr>
          <a:xfrm>
            <a:off x="612776" y="547688"/>
            <a:ext cx="360044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547688"/>
            <a:ext cx="360045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3588" y="2347913"/>
            <a:ext cx="7920000" cy="4843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688"/>
            <a:ext cx="360036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5" y="4687888"/>
            <a:ext cx="3600450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12775" y="5227637"/>
            <a:ext cx="35987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932813" y="547200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88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Quot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363" y="547688"/>
            <a:ext cx="360081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4687200"/>
            <a:ext cx="36011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4932363" y="5227638"/>
            <a:ext cx="36011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611188" y="547688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006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3965" y="547688"/>
            <a:ext cx="7919245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600" b="1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6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 (Red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910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Blu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006C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Purpl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en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97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Red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3588" y="547688"/>
            <a:ext cx="7920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4800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4800" dirty="0" smtClean="0">
                <a:latin typeface="Arial" pitchFamily="34" charset="0"/>
                <a:cs typeface="Arial" pitchFamily="34" charset="0"/>
              </a:rPr>
              <a:t>Presentation Title</a:t>
            </a:r>
            <a:endParaRPr lang="en-GB" dirty="0"/>
          </a:p>
        </p:txBody>
      </p:sp>
      <p:sp>
        <p:nvSpPr>
          <p:cNvPr id="11" name="Text Placeholder 1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1188" y="3427413"/>
            <a:ext cx="792158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Presenter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24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547688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3588" y="2888550"/>
            <a:ext cx="792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3588" y="1985988"/>
            <a:ext cx="792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1151" y="547688"/>
            <a:ext cx="792003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1151" y="1987200"/>
            <a:ext cx="7920037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611188" y="2887200"/>
            <a:ext cx="792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5091271"/>
            <a:ext cx="2160000" cy="1217454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7775"/>
            <a:ext cx="914241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6" y="6059714"/>
            <a:ext cx="1079778" cy="6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6" y="6059714"/>
            <a:ext cx="1079778" cy="6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3" r:id="rId13"/>
    <p:sldLayoutId id="2147483707" r:id="rId14"/>
    <p:sldLayoutId id="2147483708" r:id="rId15"/>
    <p:sldLayoutId id="2147483709" r:id="rId16"/>
    <p:sldLayoutId id="2147483710" r:id="rId17"/>
    <p:sldLayoutId id="2147483712" r:id="rId1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hancementthemes.ac.uk/flexible-learning/recognition-of-prior-learning" TargetMode="Externa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aa.ac.uk/en/AboutUs/Documents/WBL_Guidelines.pdf" TargetMode="Externa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aa.ac.uk/AboutUs/glossary/Pages/glossary-d.aspx#d7" TargetMode="Externa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Marty Wright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11694" y="1628775"/>
            <a:ext cx="7921119" cy="1077218"/>
          </a:xfrm>
        </p:spPr>
        <p:txBody>
          <a:bodyPr/>
          <a:lstStyle/>
          <a:p>
            <a:r>
              <a:rPr lang="en-GB" sz="3200" dirty="0" smtClean="0">
                <a:solidFill>
                  <a:schemeClr val="tx1"/>
                </a:solidFill>
              </a:rPr>
              <a:t>Head of Centre; Scottish Centre for Work Based Learning  (SCWBL) 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3588" y="547688"/>
            <a:ext cx="7920000" cy="830997"/>
          </a:xfrm>
        </p:spPr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do</a:t>
            </a:r>
            <a:r>
              <a:rPr lang="en-GB" dirty="0" smtClean="0"/>
              <a:t>	 </a:t>
            </a:r>
            <a:r>
              <a:rPr lang="en-GB" u="sng" dirty="0" smtClean="0"/>
              <a:t>NOT</a:t>
            </a:r>
            <a:r>
              <a:rPr lang="en-GB" dirty="0" smtClean="0"/>
              <a:t> do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2200940"/>
            <a:ext cx="7921588" cy="3477875"/>
          </a:xfrm>
        </p:spPr>
        <p:txBody>
          <a:bodyPr/>
          <a:lstStyle/>
          <a:p>
            <a:r>
              <a:rPr lang="en-GB" sz="4400" dirty="0" smtClean="0"/>
              <a:t>We </a:t>
            </a:r>
            <a:r>
              <a:rPr lang="en-GB" sz="4400" u="sng" dirty="0" smtClean="0"/>
              <a:t>do not (currently)  </a:t>
            </a:r>
            <a:r>
              <a:rPr lang="en-GB" sz="4400" dirty="0" smtClean="0"/>
              <a:t>support work related learning through placements for professional qualifications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2867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SCWBL : Work with partners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1999" y="1754372"/>
            <a:ext cx="7200000" cy="4167295"/>
          </a:xfrm>
        </p:spPr>
        <p:txBody>
          <a:bodyPr/>
          <a:lstStyle/>
          <a:p>
            <a:r>
              <a:rPr lang="en-GB" sz="2800" b="1" dirty="0" smtClean="0"/>
              <a:t>All our students are </a:t>
            </a:r>
            <a:r>
              <a:rPr lang="en-GB" sz="2800" b="1" u="sng" dirty="0" smtClean="0"/>
              <a:t>employees</a:t>
            </a:r>
          </a:p>
          <a:p>
            <a:endParaRPr lang="en-GB" dirty="0"/>
          </a:p>
          <a:p>
            <a:r>
              <a:rPr lang="en-GB" sz="2800" b="1" dirty="0" smtClean="0"/>
              <a:t>Majority  (95%) are undertaking </a:t>
            </a:r>
            <a:r>
              <a:rPr lang="en-GB" sz="2800" b="1" u="sng" dirty="0" smtClean="0"/>
              <a:t>bespoke</a:t>
            </a:r>
            <a:r>
              <a:rPr lang="en-GB" sz="2800" b="1" dirty="0" smtClean="0"/>
              <a:t> degree, honours or masters level programmes with the support and financed by employers</a:t>
            </a:r>
          </a:p>
          <a:p>
            <a:endParaRPr lang="en-GB" dirty="0" smtClean="0"/>
          </a:p>
          <a:p>
            <a:r>
              <a:rPr lang="en-GB" sz="2800" b="1" dirty="0" smtClean="0"/>
              <a:t>Programmes / modules / curriculum  designed or agreed by employers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6335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2000" y="900000"/>
            <a:ext cx="7200000" cy="1077218"/>
          </a:xfrm>
        </p:spPr>
        <p:txBody>
          <a:bodyPr/>
          <a:lstStyle/>
          <a:p>
            <a:r>
              <a:rPr lang="en-GB" dirty="0" smtClean="0"/>
              <a:t>5% of SCWBL work is with individuals who are in employment 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2000" y="2340000"/>
            <a:ext cx="7200000" cy="3243965"/>
          </a:xfrm>
        </p:spPr>
        <p:txBody>
          <a:bodyPr/>
          <a:lstStyle/>
          <a:p>
            <a:r>
              <a:rPr lang="en-GB" sz="3200" b="1" dirty="0" smtClean="0"/>
              <a:t>Work based experience can support their Degree, honours or masters level studies 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Learner journey is more personalised (learning contract) 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678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3 STRANDS TO OUR ACTIVITY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2000" y="2340000"/>
            <a:ext cx="7200000" cy="223445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 smtClean="0"/>
              <a:t>Accredit external education </a:t>
            </a:r>
          </a:p>
          <a:p>
            <a:pPr marL="457200" indent="-457200">
              <a:buAutoNum type="arabicPeriod"/>
            </a:pPr>
            <a:endParaRPr lang="en-GB" dirty="0" smtClean="0"/>
          </a:p>
          <a:p>
            <a:pPr marL="457200" indent="-457200">
              <a:buAutoNum type="arabicPeriod"/>
            </a:pPr>
            <a:r>
              <a:rPr lang="en-GB" dirty="0" smtClean="0"/>
              <a:t>Recognise Prior Learning (entry, shorten)</a:t>
            </a:r>
          </a:p>
          <a:p>
            <a:pPr marL="457200" indent="-457200">
              <a:buAutoNum type="arabicPeriod"/>
            </a:pPr>
            <a:endParaRPr lang="en-GB" dirty="0" smtClean="0"/>
          </a:p>
          <a:p>
            <a:pPr marL="457200" indent="-457200">
              <a:buAutoNum type="arabicPeriod"/>
            </a:pPr>
            <a:r>
              <a:rPr lang="en-GB" dirty="0" smtClean="0"/>
              <a:t>Work based Learning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9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2000" y="900000"/>
            <a:ext cx="7200000" cy="1077218"/>
          </a:xfrm>
        </p:spPr>
        <p:txBody>
          <a:bodyPr/>
          <a:lstStyle/>
          <a:p>
            <a:r>
              <a:rPr lang="en-GB" dirty="0" smtClean="0"/>
              <a:t>Developing a flexible learning continuum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1999" y="2158409"/>
            <a:ext cx="7200000" cy="3785652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Multiple levels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Each level incorporates different  proportions of the 3 Strands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Lowest level (1) most prescribed and at lower level of Credit and Qualification Framework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Highest level (11) most student centred and at highest academic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3569" y="547688"/>
            <a:ext cx="7920037" cy="584775"/>
          </a:xfrm>
        </p:spPr>
        <p:txBody>
          <a:bodyPr/>
          <a:lstStyle/>
          <a:p>
            <a:r>
              <a:rPr lang="en-GB" dirty="0" smtClean="0"/>
              <a:t>LEAST Flexible Learning Continuum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461665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790615"/>
              </p:ext>
            </p:extLst>
          </p:nvPr>
        </p:nvGraphicFramePr>
        <p:xfrm>
          <a:off x="615951" y="1498103"/>
          <a:ext cx="7917655" cy="4147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9379"/>
                <a:gridCol w="2518398"/>
                <a:gridCol w="1162699"/>
                <a:gridCol w="2377179"/>
              </a:tblGrid>
              <a:tr h="3786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Level 1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Integrated Work Based Programme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Integrates other WBL models  and nonstandard entry e.g. Modern Apprentices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Prescribed modular content / theoretical principles then contextualized in content and assessments.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May include external credit rated programmes as entry or as part of the relevant level to shorted the programme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SCQF 7</a:t>
                      </a:r>
                      <a:r>
                        <a:rPr lang="en-GB" sz="1400" dirty="0">
                          <a:effectLst/>
                        </a:rPr>
                        <a:t>, 8,9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Degree, Diploma Certificate awards all available 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Business / Service  Led: dictating their expectations  / required knowledge and skills sets of their employees or managing talent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Recruiting and  supporting the development of staff as well as business’ vision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Incrementally based on proven ability  capability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32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Mid  point of flexible continuum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461665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455072"/>
              </p:ext>
            </p:extLst>
          </p:nvPr>
        </p:nvGraphicFramePr>
        <p:xfrm>
          <a:off x="615951" y="1158948"/>
          <a:ext cx="7917655" cy="5746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9379"/>
                <a:gridCol w="2518398"/>
                <a:gridCol w="1162699"/>
                <a:gridCol w="2377179"/>
              </a:tblGrid>
              <a:tr h="5501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Level 6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Integrated Work Based Programme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New service, innovation, enterprise, change for individuals in employment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 definition of new / change will also dictate the academic level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WBL features as an accredited component to state standards expected and evidence / confirm attainment of standard. Notional effort attains a number of credits. Output aligned to SCQF confirms   attainment of SCQF level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May also have prescribed modular components  or external credit rated programmes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SCQF 9,10,11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Ultimate standards are prescribed   by professional identity, and agreed as appropriate  for the business (strategic vision)  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Selected student is aspiring or new to role (developmental)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Employer led business enhancements or evolutionary staff development to remain  contemporary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2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MOST Flexible Learning Continuum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461665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54791"/>
              </p:ext>
            </p:extLst>
          </p:nvPr>
        </p:nvGraphicFramePr>
        <p:xfrm>
          <a:off x="615951" y="1073888"/>
          <a:ext cx="7917655" cy="3817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9379"/>
                <a:gridCol w="2518398"/>
                <a:gridCol w="1162699"/>
                <a:gridCol w="2377179"/>
              </a:tblGrid>
              <a:tr h="3817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Level 10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Work based RPL matched to Professional Doctorate module content may include elements of externally accredited programmes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Maximum number of SCQF 11 credits = 80 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SCQF 11/12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Executive and Senior Management Level. Individual or small group.  </a:t>
                      </a:r>
                      <a:endParaRPr lang="en-GB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953742"/>
              </p:ext>
            </p:extLst>
          </p:nvPr>
        </p:nvGraphicFramePr>
        <p:xfrm>
          <a:off x="616689" y="4550735"/>
          <a:ext cx="7921255" cy="230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0698"/>
                <a:gridCol w="2519916"/>
                <a:gridCol w="1169582"/>
                <a:gridCol w="2371059"/>
              </a:tblGrid>
              <a:tr h="230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Level 11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RPL with option to include external credit rated programme to a maximum of  240 credits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SCQF 12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Executive and Senior Management Level. </a:t>
                      </a:r>
                      <a:r>
                        <a:rPr lang="en-GB" sz="18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Individual </a:t>
                      </a:r>
                      <a:r>
                        <a:rPr lang="en-GB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 small group. 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95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2000" y="900000"/>
            <a:ext cx="7200000" cy="1077218"/>
          </a:xfrm>
        </p:spPr>
        <p:txBody>
          <a:bodyPr/>
          <a:lstStyle/>
          <a:p>
            <a:r>
              <a:rPr lang="en-GB" dirty="0" smtClean="0"/>
              <a:t>Developing a flexible learning continuum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1999" y="1977218"/>
            <a:ext cx="7200000" cy="435196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In addition to </a:t>
            </a:r>
            <a:r>
              <a:rPr lang="en-GB" sz="2000" smtClean="0"/>
              <a:t>the levels  </a:t>
            </a:r>
            <a:r>
              <a:rPr lang="en-GB" sz="2000" dirty="0" smtClean="0"/>
              <a:t>‘</a:t>
            </a:r>
            <a:r>
              <a:rPr lang="en-GB" sz="2000" dirty="0" err="1" smtClean="0"/>
              <a:t>aspirationally</a:t>
            </a:r>
            <a:r>
              <a:rPr lang="en-GB" sz="2000" dirty="0" smtClean="0"/>
              <a:t>’ the flexible continuum will NEED TO CONSIDER AND INCORPORATE 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Students moving through the curriculum at their own speed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Students determining their own curriculum , and how they want to learn, also how they want to be assessed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nhanced by digital &amp; education technology that personalises and addresses relevancy, time, place, global</a:t>
            </a:r>
            <a:r>
              <a:rPr lang="en-GB" dirty="0" smtClean="0"/>
              <a:t>, local 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80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Marty Wright				m.wright@gcu.ac.uk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3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29" y="547688"/>
            <a:ext cx="7905118" cy="5392737"/>
          </a:xfr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17 000 students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12000" y="3556800"/>
            <a:ext cx="3601225" cy="220604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GB" sz="2400" b="1" dirty="0" smtClean="0"/>
              <a:t>1 of 5 Schools</a:t>
            </a:r>
          </a:p>
          <a:p>
            <a:pPr algn="ctr"/>
            <a:r>
              <a:rPr lang="en-GB" dirty="0" smtClean="0"/>
              <a:t>Health &amp; Life Sciences</a:t>
            </a:r>
          </a:p>
          <a:p>
            <a:pPr algn="ctr"/>
            <a:r>
              <a:rPr lang="en-GB" dirty="0" smtClean="0"/>
              <a:t>Business</a:t>
            </a:r>
          </a:p>
          <a:p>
            <a:pPr algn="ctr"/>
            <a:r>
              <a:rPr lang="en-GB" dirty="0" smtClean="0"/>
              <a:t>Engineering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WORK BASED LEARNING</a:t>
            </a:r>
          </a:p>
          <a:p>
            <a:pPr algn="ctr"/>
            <a:r>
              <a:rPr lang="en-GB" dirty="0" smtClean="0"/>
              <a:t>Graduate </a:t>
            </a:r>
          </a:p>
        </p:txBody>
      </p:sp>
    </p:spTree>
    <p:extLst>
      <p:ext uri="{BB962C8B-B14F-4D97-AF65-F5344CB8AC3E}">
        <p14:creationId xmlns:p14="http://schemas.microsoft.com/office/powerpoint/2010/main" val="361802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1188" y="547688"/>
            <a:ext cx="7920000" cy="1027974"/>
          </a:xfrm>
        </p:spPr>
        <p:txBody>
          <a:bodyPr/>
          <a:lstStyle/>
          <a:p>
            <a:r>
              <a:rPr lang="en-GB" dirty="0" smtClean="0"/>
              <a:t>GLASGOW CALEDONIAN UNIVERSITY</a:t>
            </a:r>
          </a:p>
          <a:p>
            <a:r>
              <a:rPr lang="en-GB" sz="2400" dirty="0" smtClean="0"/>
              <a:t>2013/14 perspective</a:t>
            </a:r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3588" y="2888550"/>
            <a:ext cx="7920000" cy="4007251"/>
          </a:xfrm>
        </p:spPr>
        <p:txBody>
          <a:bodyPr/>
          <a:lstStyle/>
          <a:p>
            <a:r>
              <a:rPr lang="en-GB" dirty="0" smtClean="0"/>
              <a:t>Recognition of Prior Learning  			1422 students </a:t>
            </a:r>
          </a:p>
          <a:p>
            <a:endParaRPr lang="en-GB" dirty="0"/>
          </a:p>
          <a:p>
            <a:r>
              <a:rPr lang="en-GB" dirty="0" smtClean="0"/>
              <a:t>Work Based Learning                               850 students </a:t>
            </a:r>
          </a:p>
          <a:p>
            <a:endParaRPr lang="en-GB" dirty="0"/>
          </a:p>
          <a:p>
            <a:r>
              <a:rPr lang="en-GB" dirty="0" smtClean="0"/>
              <a:t>Distance Learning 							894 students </a:t>
            </a:r>
          </a:p>
          <a:p>
            <a:endParaRPr lang="en-GB" dirty="0" smtClean="0"/>
          </a:p>
          <a:p>
            <a:r>
              <a:rPr lang="en-GB" dirty="0" smtClean="0"/>
              <a:t>19 flexible learning  / DL programmes (2 fully online)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		3 areas not linked so may be overlap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Defines Flexible Learning as: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21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13965" y="547688"/>
            <a:ext cx="7919245" cy="6863417"/>
          </a:xfrm>
        </p:spPr>
        <p:txBody>
          <a:bodyPr/>
          <a:lstStyle/>
          <a:p>
            <a:r>
              <a:rPr lang="en-GB" sz="4000" dirty="0" smtClean="0"/>
              <a:t>Recognition of Prior Learning (RPL)</a:t>
            </a:r>
          </a:p>
          <a:p>
            <a:endParaRPr lang="en-GB" sz="4000" dirty="0"/>
          </a:p>
          <a:p>
            <a:r>
              <a:rPr lang="en-GB" sz="2400" dirty="0" smtClean="0"/>
              <a:t>the </a:t>
            </a:r>
            <a:r>
              <a:rPr lang="en-GB" sz="2400" dirty="0"/>
              <a:t>process for recognising learning that has its source in experience and/or previous formal, non-formal and informal learning contexts. This includes knowledge and skills gained within school, college and university and outside formal learning situations, such as through life and work experiences </a:t>
            </a:r>
            <a:endParaRPr lang="en-GB" sz="2400" dirty="0" smtClean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 smtClean="0"/>
          </a:p>
          <a:p>
            <a:pPr algn="r"/>
            <a:r>
              <a:rPr lang="en-GB" sz="2400" dirty="0" smtClean="0"/>
              <a:t>(</a:t>
            </a:r>
            <a:r>
              <a:rPr lang="en-GB" sz="2400" dirty="0"/>
              <a:t>Scottish Credit and Qualifications Framework (SCQF), 2009, 2010). </a:t>
            </a:r>
          </a:p>
        </p:txBody>
      </p:sp>
    </p:spTree>
    <p:extLst>
      <p:ext uri="{BB962C8B-B14F-4D97-AF65-F5344CB8AC3E}">
        <p14:creationId xmlns:p14="http://schemas.microsoft.com/office/powerpoint/2010/main" val="39321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13965" y="547688"/>
            <a:ext cx="7919245" cy="7023461"/>
          </a:xfrm>
        </p:spPr>
        <p:txBody>
          <a:bodyPr/>
          <a:lstStyle/>
          <a:p>
            <a:r>
              <a:rPr lang="en-GB" sz="2800" dirty="0"/>
              <a:t>The SCQF RPL guidelines make a distinction between two forms of recognition: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RPL for personal/career development or formative </a:t>
            </a:r>
            <a:r>
              <a:rPr lang="en-GB" sz="2800" dirty="0" smtClean="0"/>
              <a:t>recognition </a:t>
            </a:r>
            <a:r>
              <a:rPr lang="en-GB" sz="2800" dirty="0" smtClean="0">
                <a:solidFill>
                  <a:srgbClr val="FF0000"/>
                </a:solidFill>
              </a:rPr>
              <a:t>(N/A for SCWBL)</a:t>
            </a:r>
            <a:endParaRPr lang="en-GB" sz="2800" dirty="0">
              <a:solidFill>
                <a:srgbClr val="FF0000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RPL for credit, or summative recognition.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The process </a:t>
            </a:r>
            <a:r>
              <a:rPr lang="en-GB" sz="2000" dirty="0"/>
              <a:t>of assessing learning achieved outside of formal education or training systems which is recognised, if appropriate, for academic purposes. 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nable entry </a:t>
            </a:r>
            <a:r>
              <a:rPr lang="en-GB" sz="2000" dirty="0"/>
              <a:t>to a programme if the outcomes of their prior informal learning are judged as comparable to the entry requirements of the </a:t>
            </a:r>
            <a:r>
              <a:rPr lang="en-GB" sz="2000" dirty="0" smtClean="0"/>
              <a:t>programme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Can gain </a:t>
            </a:r>
            <a:r>
              <a:rPr lang="en-GB" sz="2000" dirty="0"/>
              <a:t>credit within a programme if the outcomes of his/her prior informal learning are judged as comparable to the outcomes of the programme to which he/she is seeking </a:t>
            </a:r>
            <a:r>
              <a:rPr lang="en-GB" sz="2000" dirty="0" smtClean="0"/>
              <a:t>credit.</a:t>
            </a:r>
          </a:p>
          <a:p>
            <a:pPr algn="r"/>
            <a:r>
              <a:rPr lang="en-GB" sz="2000" dirty="0" smtClean="0"/>
              <a:t> </a:t>
            </a:r>
            <a:r>
              <a:rPr lang="en-GB" sz="2000" u="sng" dirty="0" smtClean="0">
                <a:hlinkClick r:id="rId2"/>
              </a:rPr>
              <a:t>http</a:t>
            </a:r>
            <a:r>
              <a:rPr lang="en-GB" sz="2000" u="sng" dirty="0">
                <a:hlinkClick r:id="rId2"/>
              </a:rPr>
              <a:t>://</a:t>
            </a:r>
            <a:r>
              <a:rPr lang="en-GB" sz="2000" u="sng" dirty="0" smtClean="0">
                <a:hlinkClick r:id="rId2"/>
              </a:rPr>
              <a:t>www.enhancementthemes.ac.uk/flexible-learning/recognition-of-prior-learning</a:t>
            </a:r>
            <a:r>
              <a:rPr lang="en-GB" sz="2000" dirty="0" smtClean="0"/>
              <a:t> 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5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6688" y="-1922400"/>
            <a:ext cx="7963786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dirty="0" smtClean="0"/>
              <a:t> </a:t>
            </a:r>
            <a:endParaRPr lang="en-GB" dirty="0"/>
          </a:p>
          <a:p>
            <a:r>
              <a:rPr lang="en-GB" sz="2800" b="1" dirty="0" smtClean="0"/>
              <a:t>Work based </a:t>
            </a:r>
            <a:r>
              <a:rPr lang="en-GB" sz="2800" b="1" dirty="0"/>
              <a:t>learning (WBL) </a:t>
            </a:r>
            <a:endParaRPr lang="en-GB" sz="2800" b="1" dirty="0" smtClean="0"/>
          </a:p>
          <a:p>
            <a:endParaRPr lang="en-GB" sz="2800" b="1" dirty="0"/>
          </a:p>
          <a:p>
            <a:r>
              <a:rPr lang="en-GB" sz="2800" dirty="0" smtClean="0"/>
              <a:t>provides </a:t>
            </a:r>
            <a:r>
              <a:rPr lang="en-GB" sz="2800" dirty="0"/>
              <a:t>the reality of an authentic context for </a:t>
            </a:r>
            <a:r>
              <a:rPr lang="en-GB" sz="2800" dirty="0" smtClean="0"/>
              <a:t>learning, producing currency </a:t>
            </a:r>
            <a:r>
              <a:rPr lang="en-GB" sz="2800" dirty="0"/>
              <a:t>of transferable credit. It can enrich student learning, create a well-qualified workforce and open up new markets for HEIs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r>
              <a:rPr lang="en-GB" sz="2800" dirty="0" smtClean="0"/>
              <a:t>includes </a:t>
            </a:r>
            <a:r>
              <a:rPr lang="en-GB" sz="2800" dirty="0"/>
              <a:t>a wide range of provision where the focus is on situations where the main location for the student is the workplace. </a:t>
            </a: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3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1237" y="612845"/>
            <a:ext cx="752785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WBL: </a:t>
            </a:r>
            <a:r>
              <a:rPr lang="en-GB" sz="2000" dirty="0" smtClean="0"/>
              <a:t>The </a:t>
            </a:r>
            <a:r>
              <a:rPr lang="en-GB" sz="2000" dirty="0"/>
              <a:t>curriculum meets the needs of both</a:t>
            </a:r>
          </a:p>
          <a:p>
            <a:pPr lvl="0"/>
            <a:r>
              <a:rPr lang="en-GB" sz="2000" dirty="0"/>
              <a:t>Employee-students in vocational areas undertaking professional qualifications part-time using their work context as a key component of their learning </a:t>
            </a:r>
            <a:r>
              <a:rPr lang="en-GB" sz="2000" b="1" u="sng" dirty="0">
                <a:solidFill>
                  <a:srgbClr val="FF0000"/>
                </a:solidFill>
              </a:rPr>
              <a:t>(NOT   WORK OF SCWBL).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Employee-students undertaking general degree studies </a:t>
            </a:r>
            <a:r>
              <a:rPr lang="en-GB" sz="2000" dirty="0" smtClean="0"/>
              <a:t>(Business / Management; Leadership / Management) using </a:t>
            </a:r>
            <a:r>
              <a:rPr lang="en-GB" sz="2000" dirty="0"/>
              <a:t>their work context for learning and assessment.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Workers undertake in-house courses that are then credit-rated towards HEI awards.</a:t>
            </a:r>
          </a:p>
          <a:p>
            <a:pPr lvl="0"/>
            <a:endParaRPr lang="en-GB" sz="2000" dirty="0" smtClean="0"/>
          </a:p>
          <a:p>
            <a:pPr lvl="0"/>
            <a:r>
              <a:rPr lang="en-GB" sz="2000" dirty="0" smtClean="0"/>
              <a:t>Workers </a:t>
            </a:r>
            <a:r>
              <a:rPr lang="en-GB" sz="2000" dirty="0"/>
              <a:t>undertake programmes deliberately planned to integrate learning and practice.</a:t>
            </a:r>
          </a:p>
          <a:p>
            <a:r>
              <a:rPr lang="en-GB" sz="2000" dirty="0"/>
              <a:t>(</a:t>
            </a:r>
            <a:r>
              <a:rPr lang="en-GB" sz="2000" u="sng" dirty="0">
                <a:hlinkClick r:id="rId2"/>
              </a:rPr>
              <a:t>http://www.qaa.ac.uk/en/AboutUs/Documents/WBL_Guidelines.pdf</a:t>
            </a:r>
            <a:r>
              <a:rPr lang="en-GB" sz="2000" dirty="0"/>
              <a:t> )</a:t>
            </a:r>
          </a:p>
          <a:p>
            <a:pPr fontAlgn="base"/>
            <a:r>
              <a:rPr lang="en-GB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027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13965" y="547688"/>
            <a:ext cx="7919245" cy="5201424"/>
          </a:xfrm>
        </p:spPr>
        <p:txBody>
          <a:bodyPr/>
          <a:lstStyle/>
          <a:p>
            <a:r>
              <a:rPr lang="en-GB" dirty="0"/>
              <a:t>Distance Learning</a:t>
            </a:r>
          </a:p>
          <a:p>
            <a:r>
              <a:rPr lang="en-GB" sz="2800" b="0" dirty="0"/>
              <a:t>A course of study that does not involve face-to-face contact between students and tutors but instead uses technology such as the internet, intranets, broadcast media, CD-ROM and video, or traditional methods of correspondence - learning 'at a distance'. </a:t>
            </a:r>
          </a:p>
          <a:p>
            <a:pPr fontAlgn="base"/>
            <a:r>
              <a:rPr lang="en-GB" u="sng" dirty="0" smtClean="0">
                <a:hlinkClick r:id="rId2"/>
              </a:rPr>
              <a:t>http</a:t>
            </a:r>
            <a:r>
              <a:rPr lang="en-GB" u="sng" dirty="0">
                <a:hlinkClick r:id="rId2"/>
              </a:rPr>
              <a:t>://www.qaa.ac.uk/AboutUs/glossary/Pages/glossary-d.aspx#d7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47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3588" y="547688"/>
            <a:ext cx="7920000" cy="1569660"/>
          </a:xfrm>
        </p:spPr>
        <p:txBody>
          <a:bodyPr/>
          <a:lstStyle/>
          <a:p>
            <a:r>
              <a:rPr lang="fr-FR" dirty="0" smtClean="0"/>
              <a:t>SCWBL: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are and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do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2200940"/>
            <a:ext cx="7921588" cy="3748719"/>
          </a:xfrm>
        </p:spPr>
        <p:txBody>
          <a:bodyPr/>
          <a:lstStyle/>
          <a:p>
            <a:r>
              <a:rPr lang="en-GB" dirty="0" smtClean="0"/>
              <a:t>Scottish Centre for Work Based Learning</a:t>
            </a:r>
          </a:p>
          <a:p>
            <a:r>
              <a:rPr lang="en-GB" dirty="0"/>
              <a:t>b</a:t>
            </a:r>
            <a:r>
              <a:rPr lang="en-GB" dirty="0" smtClean="0"/>
              <a:t>eing renamed </a:t>
            </a:r>
          </a:p>
          <a:p>
            <a:endParaRPr lang="en-GB" sz="3200" dirty="0"/>
          </a:p>
          <a:p>
            <a:r>
              <a:rPr lang="en-GB" sz="3200" u="sng" dirty="0" smtClean="0"/>
              <a:t>School</a:t>
            </a:r>
            <a:r>
              <a:rPr lang="en-GB" sz="3200" dirty="0" smtClean="0"/>
              <a:t> for Work Based Education </a:t>
            </a:r>
          </a:p>
          <a:p>
            <a:endParaRPr lang="en-GB" dirty="0"/>
          </a:p>
          <a:p>
            <a:r>
              <a:rPr lang="en-GB" sz="3600" dirty="0" smtClean="0"/>
              <a:t>‘Learning at  work, for work and through work’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491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7aaf3e30-a572-49b8-a5e0-5d62b09ae263" Revision="1" Stencil="System.MyShapes" StencilVersion="1.0"/>
</Control>
</file>

<file path=customXml/itemProps1.xml><?xml version="1.0" encoding="utf-8"?>
<ds:datastoreItem xmlns:ds="http://schemas.openxmlformats.org/officeDocument/2006/customXml" ds:itemID="{C9673F26-29CD-42FD-B75B-CA256A6BA79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978</Words>
  <Application>Microsoft Office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2014-09-24T07:08:42Z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\\enterprise.gcal.ac.uk\gcu\Staff\CSV\MPR\Common\Marketing\Brand\Powerpoint templates\GCU Template v10.pptx</vt:lpwstr>
  </property>
</Properties>
</file>