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6" r:id="rId2"/>
    <p:sldId id="314" r:id="rId3"/>
    <p:sldId id="315" r:id="rId4"/>
    <p:sldId id="313" r:id="rId5"/>
    <p:sldId id="295" r:id="rId6"/>
    <p:sldId id="312" r:id="rId7"/>
    <p:sldId id="272" r:id="rId8"/>
    <p:sldId id="273" r:id="rId9"/>
    <p:sldId id="274" r:id="rId10"/>
    <p:sldId id="275" r:id="rId11"/>
    <p:sldId id="307" r:id="rId12"/>
    <p:sldId id="308" r:id="rId13"/>
    <p:sldId id="276" r:id="rId14"/>
    <p:sldId id="277" r:id="rId15"/>
    <p:sldId id="257" r:id="rId16"/>
    <p:sldId id="278" r:id="rId17"/>
    <p:sldId id="258" r:id="rId18"/>
    <p:sldId id="259" r:id="rId19"/>
    <p:sldId id="309" r:id="rId20"/>
    <p:sldId id="310" r:id="rId21"/>
    <p:sldId id="311" r:id="rId22"/>
    <p:sldId id="304" r:id="rId23"/>
    <p:sldId id="305" r:id="rId24"/>
    <p:sldId id="260" r:id="rId25"/>
    <p:sldId id="261" r:id="rId26"/>
    <p:sldId id="262" r:id="rId27"/>
    <p:sldId id="284" r:id="rId28"/>
    <p:sldId id="263" r:id="rId29"/>
    <p:sldId id="264" r:id="rId30"/>
    <p:sldId id="300" r:id="rId31"/>
    <p:sldId id="265" r:id="rId32"/>
    <p:sldId id="266" r:id="rId33"/>
    <p:sldId id="267" r:id="rId34"/>
    <p:sldId id="285" r:id="rId35"/>
    <p:sldId id="268" r:id="rId36"/>
    <p:sldId id="269" r:id="rId37"/>
    <p:sldId id="306" r:id="rId38"/>
    <p:sldId id="302" r:id="rId39"/>
    <p:sldId id="270" r:id="rId40"/>
    <p:sldId id="271" r:id="rId41"/>
    <p:sldId id="286" r:id="rId42"/>
    <p:sldId id="297" r:id="rId43"/>
    <p:sldId id="298" r:id="rId4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9BD53-3A25-4306-B81C-6FD1A57F293D}" type="datetimeFigureOut">
              <a:rPr lang="da-DK" smtClean="0"/>
              <a:t>19-11-2015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125BF-92F3-48A3-A552-E416EEC7A1E1}" type="slidenum">
              <a:rPr lang="da-DK" smtClean="0"/>
              <a:t>‹nr.›</a:t>
            </a:fld>
            <a:endParaRPr lang="da-DK"/>
          </a:p>
        </p:txBody>
      </p:sp>
    </p:spTree>
    <p:extLst>
      <p:ext uri="{BB962C8B-B14F-4D97-AF65-F5344CB8AC3E}">
        <p14:creationId xmlns:p14="http://schemas.microsoft.com/office/powerpoint/2010/main" val="204170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a:ln/>
        </p:spPr>
      </p:sp>
      <p:sp>
        <p:nvSpPr>
          <p:cNvPr id="26627"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Arial" panose="020B0604020202020204" pitchFamily="34" charset="0"/>
            </a:endParaRPr>
          </a:p>
        </p:txBody>
      </p:sp>
      <p:sp>
        <p:nvSpPr>
          <p:cNvPr id="26628"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57A528-E560-4EB3-B03F-75F757BE6554}" type="slidenum">
              <a:rPr lang="da-DK" altLang="da-DK"/>
              <a:pPr eaLnBrk="1" hangingPunct="1"/>
              <a:t>2</a:t>
            </a:fld>
            <a:endParaRPr lang="da-DK" altLang="da-DK"/>
          </a:p>
        </p:txBody>
      </p:sp>
    </p:spTree>
    <p:extLst>
      <p:ext uri="{BB962C8B-B14F-4D97-AF65-F5344CB8AC3E}">
        <p14:creationId xmlns:p14="http://schemas.microsoft.com/office/powerpoint/2010/main" val="62883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 med underviser” – kan ikke stå alene</a:t>
            </a:r>
          </a:p>
          <a:p>
            <a:endParaRPr lang="da-DK" dirty="0" smtClean="0"/>
          </a:p>
          <a:p>
            <a:r>
              <a:rPr lang="da-DK" dirty="0" smtClean="0"/>
              <a:t>Overførsel</a:t>
            </a:r>
            <a:r>
              <a:rPr lang="da-DK" baseline="0" dirty="0" smtClean="0"/>
              <a:t> af viden – underviseren har valgt/udarbejdet materialerne, og de ses som dækkende for fagets formål</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18</a:t>
            </a:fld>
            <a:endParaRPr lang="da-DK"/>
          </a:p>
        </p:txBody>
      </p:sp>
    </p:spTree>
    <p:extLst>
      <p:ext uri="{BB962C8B-B14F-4D97-AF65-F5344CB8AC3E}">
        <p14:creationId xmlns:p14="http://schemas.microsoft.com/office/powerpoint/2010/main" val="106319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a:ln/>
        </p:spPr>
      </p:sp>
      <p:sp>
        <p:nvSpPr>
          <p:cNvPr id="2253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panose="020B0604020202020204" pitchFamily="34" charset="0"/>
              </a:rPr>
              <a:t>Projekt sat i værk af meget engageret lærer på sygeplejestudiet. </a:t>
            </a:r>
          </a:p>
          <a:p>
            <a:r>
              <a:rPr lang="da-DK" altLang="da-DK" smtClean="0">
                <a:latin typeface="Arial" panose="020B0604020202020204" pitchFamily="34" charset="0"/>
              </a:rPr>
              <a:t>Sygeplejerstuderende kan ikke regne med medicin! Vigtig at kunne – patienter kan dø.</a:t>
            </a:r>
          </a:p>
          <a:p>
            <a:r>
              <a:rPr lang="da-DK" altLang="da-DK" smtClean="0">
                <a:latin typeface="Arial" panose="020B0604020202020204" pitchFamily="34" charset="0"/>
              </a:rPr>
              <a:t>Nu udviklet et repetitionsmateriale, hvor de kan teste sig selv indledningsvist – fortæller om de bør arbejde med modulet, efterfølgende arbejde med modulet, hvis behovet er der og til sidst teste sig efter hvert modul. Sluttesten til hver modul har også læringsmål, idet de studerende får forklaret, hvordan opgaven løses korrekt, hvis de selv svarer forkert.</a:t>
            </a:r>
          </a:p>
          <a:p>
            <a:r>
              <a:rPr lang="da-DK" altLang="da-DK" smtClean="0">
                <a:latin typeface="Arial" panose="020B0604020202020204" pitchFamily="34" charset="0"/>
              </a:rPr>
              <a:t>Bliver flittigt brugt af de studerende – hvor de efter kurset</a:t>
            </a:r>
          </a:p>
        </p:txBody>
      </p:sp>
      <p:sp>
        <p:nvSpPr>
          <p:cNvPr id="22532"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BF271B-28E6-4046-823A-7EF3011296F2}" type="slidenum">
              <a:rPr lang="da-DK" altLang="da-DK"/>
              <a:pPr eaLnBrk="1" hangingPunct="1"/>
              <a:t>22</a:t>
            </a:fld>
            <a:endParaRPr lang="da-DK" altLang="da-DK"/>
          </a:p>
        </p:txBody>
      </p:sp>
    </p:spTree>
    <p:extLst>
      <p:ext uri="{BB962C8B-B14F-4D97-AF65-F5344CB8AC3E}">
        <p14:creationId xmlns:p14="http://schemas.microsoft.com/office/powerpoint/2010/main" val="278897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ln/>
        </p:spPr>
      </p:sp>
      <p:sp>
        <p:nvSpPr>
          <p:cNvPr id="2355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panose="020B0604020202020204" pitchFamily="34" charset="0"/>
              </a:rPr>
              <a:t>Udviklet til at fange de finansøkonomer der ikke har matematikkundskaber i orden til at kunne følge faget Erhvervsøkonomi.</a:t>
            </a:r>
          </a:p>
          <a:p>
            <a:r>
              <a:rPr lang="da-DK" altLang="da-DK" smtClean="0">
                <a:latin typeface="Arial" panose="020B0604020202020204" pitchFamily="34" charset="0"/>
              </a:rPr>
              <a:t>Der ligger en fri udgave tilgængelig, som nye studerende skal tage, før 1. semester påbegyndes – de gøres opmærksom på at der skal tages en ”rigtig” test, når uddannelses påbegyndes. Den rigtige test kan tages 2 gange og skal bestås for at kunne fortsætte på uddannelsen!</a:t>
            </a:r>
          </a:p>
          <a:p>
            <a:endParaRPr lang="da-DK" altLang="da-DK" smtClean="0">
              <a:latin typeface="Arial" panose="020B0604020202020204" pitchFamily="34" charset="0"/>
            </a:endParaRPr>
          </a:p>
        </p:txBody>
      </p:sp>
      <p:sp>
        <p:nvSpPr>
          <p:cNvPr id="23556"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5F22F9-0FD7-42D4-BE32-A653F38D4C30}" type="slidenum">
              <a:rPr lang="da-DK" altLang="da-DK"/>
              <a:pPr eaLnBrk="1" hangingPunct="1"/>
              <a:t>23</a:t>
            </a:fld>
            <a:endParaRPr lang="da-DK" altLang="da-DK"/>
          </a:p>
        </p:txBody>
      </p:sp>
    </p:spTree>
    <p:extLst>
      <p:ext uri="{BB962C8B-B14F-4D97-AF65-F5344CB8AC3E}">
        <p14:creationId xmlns:p14="http://schemas.microsoft.com/office/powerpoint/2010/main" val="64684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Faglig</a:t>
            </a:r>
            <a:r>
              <a:rPr lang="da-DK" baseline="0" dirty="0" smtClean="0"/>
              <a:t> og processuel ekspert.</a:t>
            </a:r>
          </a:p>
          <a:p>
            <a:endParaRPr lang="da-DK" baseline="0" dirty="0" smtClean="0"/>
          </a:p>
          <a:p>
            <a:r>
              <a:rPr lang="da-DK" dirty="0" smtClean="0"/>
              <a:t>Er materialerne for kedelige/svære, er det underviserens</a:t>
            </a:r>
            <a:r>
              <a:rPr lang="da-DK" baseline="0" dirty="0" smtClean="0"/>
              <a:t> rolle at tilpasse dem/mediere dem og at vejlede eleverne, så eleverne forstår budskabet og kan modtage viden</a:t>
            </a:r>
          </a:p>
          <a:p>
            <a:endParaRPr lang="da-DK" baseline="0" dirty="0" smtClean="0"/>
          </a:p>
          <a:p>
            <a:r>
              <a:rPr lang="da-DK" baseline="0" dirty="0" smtClean="0"/>
              <a:t>Underviserne ved hvad der er rigtigt, og kan derfor, som den eneste, evaluere elevernes læringsudbytte</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24</a:t>
            </a:fld>
            <a:endParaRPr lang="da-DK"/>
          </a:p>
        </p:txBody>
      </p:sp>
    </p:spTree>
    <p:extLst>
      <p:ext uri="{BB962C8B-B14F-4D97-AF65-F5344CB8AC3E}">
        <p14:creationId xmlns:p14="http://schemas.microsoft.com/office/powerpoint/2010/main" val="70507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Kooperativ</a:t>
            </a:r>
          </a:p>
          <a:p>
            <a:endParaRPr lang="da-DK" dirty="0" smtClean="0"/>
          </a:p>
          <a:p>
            <a:r>
              <a:rPr lang="da-DK" dirty="0" smtClean="0"/>
              <a:t>Kendt fra </a:t>
            </a:r>
            <a:r>
              <a:rPr lang="da-DK" dirty="0" err="1" smtClean="0"/>
              <a:t>Cooperative</a:t>
            </a:r>
            <a:r>
              <a:rPr lang="da-DK" dirty="0" smtClean="0"/>
              <a:t> Learning: Eleverne i grupper, arbejder hen</a:t>
            </a:r>
            <a:r>
              <a:rPr lang="da-DK" baseline="0" dirty="0" smtClean="0"/>
              <a:t> mod en fælles opgaveløsning, men har forskellige funktioner i opgaveløsningen. </a:t>
            </a:r>
          </a:p>
          <a:p>
            <a:endParaRPr lang="da-DK" baseline="0" dirty="0" smtClean="0"/>
          </a:p>
          <a:p>
            <a:r>
              <a:rPr lang="da-DK" baseline="0" dirty="0" smtClean="0"/>
              <a:t>De har deres egne del-opgaver og </a:t>
            </a:r>
            <a:r>
              <a:rPr lang="da-DK" baseline="0" dirty="0" err="1" smtClean="0"/>
              <a:t>del-mål</a:t>
            </a:r>
            <a:r>
              <a:rPr lang="da-DK" baseline="0" dirty="0" smtClean="0"/>
              <a:t>, som tilsammen giver den færdige løsning på opgaven.</a:t>
            </a:r>
          </a:p>
          <a:p>
            <a:endParaRPr lang="da-DK" baseline="0" dirty="0" smtClean="0"/>
          </a:p>
          <a:p>
            <a:r>
              <a:rPr lang="da-DK" baseline="0" dirty="0" smtClean="0"/>
              <a:t>Projektarbejde med arbejdsdeling</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25</a:t>
            </a:fld>
            <a:endParaRPr lang="da-DK"/>
          </a:p>
        </p:txBody>
      </p:sp>
    </p:spTree>
    <p:extLst>
      <p:ext uri="{BB962C8B-B14F-4D97-AF65-F5344CB8AC3E}">
        <p14:creationId xmlns:p14="http://schemas.microsoft.com/office/powerpoint/2010/main" val="61536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Monologisk kommunikation</a:t>
            </a:r>
          </a:p>
          <a:p>
            <a:endParaRPr lang="da-DK" dirty="0" smtClean="0"/>
          </a:p>
          <a:p>
            <a:r>
              <a:rPr lang="da-DK" dirty="0" smtClean="0"/>
              <a:t>Viden kommer fra underviseren, og kommunikationen</a:t>
            </a:r>
            <a:r>
              <a:rPr lang="da-DK" baseline="0" dirty="0" smtClean="0"/>
              <a:t> går fra underviseren ud til den enkelte elev/alle eleverne</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26</a:t>
            </a:fld>
            <a:endParaRPr lang="da-DK"/>
          </a:p>
        </p:txBody>
      </p:sp>
    </p:spTree>
    <p:extLst>
      <p:ext uri="{BB962C8B-B14F-4D97-AF65-F5344CB8AC3E}">
        <p14:creationId xmlns:p14="http://schemas.microsoft.com/office/powerpoint/2010/main" val="129758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Både underviseren og eleven</a:t>
            </a:r>
            <a:r>
              <a:rPr lang="da-DK" baseline="0" dirty="0" smtClean="0"/>
              <a:t> er centrale aktører. De udvælger i fællesskab stoffet og styrer sammen processen.</a:t>
            </a:r>
          </a:p>
          <a:p>
            <a:endParaRPr lang="da-DK" baseline="0" dirty="0" smtClean="0"/>
          </a:p>
          <a:p>
            <a:r>
              <a:rPr lang="da-DK" baseline="0" dirty="0" smtClean="0"/>
              <a:t>Stoffet/praksis er udgangspunktet for undervisningen. </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28</a:t>
            </a:fld>
            <a:endParaRPr lang="da-DK"/>
          </a:p>
        </p:txBody>
      </p:sp>
    </p:spTree>
    <p:extLst>
      <p:ext uri="{BB962C8B-B14F-4D97-AF65-F5344CB8AC3E}">
        <p14:creationId xmlns:p14="http://schemas.microsoft.com/office/powerpoint/2010/main" val="286740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 selv med andre” – kan ikke stå alene</a:t>
            </a:r>
          </a:p>
          <a:p>
            <a:endParaRPr lang="da-DK" dirty="0" smtClean="0"/>
          </a:p>
          <a:p>
            <a:r>
              <a:rPr lang="da-DK" dirty="0" smtClean="0"/>
              <a:t>Det er et krav, at eleven</a:t>
            </a:r>
            <a:r>
              <a:rPr lang="da-DK" baseline="0" dirty="0" smtClean="0"/>
              <a:t> er aktivt deltagende i arbejdet med materialerne</a:t>
            </a:r>
          </a:p>
          <a:p>
            <a:endParaRPr lang="da-DK" baseline="0" dirty="0" smtClean="0"/>
          </a:p>
          <a:p>
            <a:r>
              <a:rPr lang="da-DK" baseline="0" dirty="0" smtClean="0"/>
              <a:t>Produktionsmaterialer særligt anvendelige – særligt hvor der er mulighed for at producere og reflektere sammen med andre – Web 2.0 har særligt potentiale her (brugergenereret indhold)</a:t>
            </a:r>
          </a:p>
          <a:p>
            <a:endParaRPr lang="da-DK" baseline="0" dirty="0" smtClean="0"/>
          </a:p>
          <a:p>
            <a:r>
              <a:rPr lang="da-DK" baseline="0" dirty="0" smtClean="0"/>
              <a:t>Motivation og differentiering kommer fra praksisfællesskabet</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29</a:t>
            </a:fld>
            <a:endParaRPr lang="da-DK"/>
          </a:p>
        </p:txBody>
      </p:sp>
    </p:spTree>
    <p:extLst>
      <p:ext uri="{BB962C8B-B14F-4D97-AF65-F5344CB8AC3E}">
        <p14:creationId xmlns:p14="http://schemas.microsoft.com/office/powerpoint/2010/main" val="374011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Konsulent</a:t>
            </a:r>
          </a:p>
          <a:p>
            <a:endParaRPr lang="da-DK" dirty="0" smtClean="0"/>
          </a:p>
          <a:p>
            <a:r>
              <a:rPr lang="da-DK" dirty="0" smtClean="0"/>
              <a:t>Vejleder </a:t>
            </a:r>
            <a:r>
              <a:rPr lang="da-DK" b="1" dirty="0" smtClean="0"/>
              <a:t>I</a:t>
            </a:r>
            <a:r>
              <a:rPr lang="da-DK" dirty="0" smtClean="0"/>
              <a:t> praksis – på lige fod med studerende, dog</a:t>
            </a:r>
            <a:r>
              <a:rPr lang="da-DK" baseline="0" dirty="0" smtClean="0"/>
              <a:t> med større erfaringsgrundlag</a:t>
            </a:r>
          </a:p>
          <a:p>
            <a:endParaRPr lang="da-DK" baseline="0" dirty="0" smtClean="0"/>
          </a:p>
          <a:p>
            <a:r>
              <a:rPr lang="da-DK" baseline="0" dirty="0" smtClean="0"/>
              <a:t>Eleverne vejleder også hinanden, ligesom de evaluerer hinandens arbejde gennem kommentarer etc.</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31</a:t>
            </a:fld>
            <a:endParaRPr lang="da-DK"/>
          </a:p>
        </p:txBody>
      </p:sp>
    </p:spTree>
    <p:extLst>
      <p:ext uri="{BB962C8B-B14F-4D97-AF65-F5344CB8AC3E}">
        <p14:creationId xmlns:p14="http://schemas.microsoft.com/office/powerpoint/2010/main" val="125086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Kollaborativ</a:t>
            </a:r>
            <a:r>
              <a:rPr lang="da-DK" baseline="0" dirty="0" smtClean="0"/>
              <a:t> – alle arbejder i fællesskab hen mod det samme mål, som er defineret i fællesskab og kan revideres løbende (i fællesskab)</a:t>
            </a:r>
          </a:p>
          <a:p>
            <a:endParaRPr lang="da-DK" baseline="0" dirty="0" smtClean="0"/>
          </a:p>
          <a:p>
            <a:r>
              <a:rPr lang="da-DK" baseline="0" dirty="0" smtClean="0"/>
              <a:t>Projektarbejde uden arbejdsdeling</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32</a:t>
            </a:fld>
            <a:endParaRPr lang="da-DK"/>
          </a:p>
        </p:txBody>
      </p:sp>
    </p:spTree>
    <p:extLst>
      <p:ext uri="{BB962C8B-B14F-4D97-AF65-F5344CB8AC3E}">
        <p14:creationId xmlns:p14="http://schemas.microsoft.com/office/powerpoint/2010/main" val="186545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Arial" panose="020B0604020202020204" pitchFamily="34" charset="0"/>
            </a:endParaRPr>
          </a:p>
        </p:txBody>
      </p:sp>
      <p:sp>
        <p:nvSpPr>
          <p:cNvPr id="27652"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18AE08-4027-4C0C-9666-F81C1FBC4302}" type="slidenum">
              <a:rPr lang="da-DK" altLang="da-DK"/>
              <a:pPr eaLnBrk="1" hangingPunct="1"/>
              <a:t>3</a:t>
            </a:fld>
            <a:endParaRPr lang="da-DK" altLang="da-DK"/>
          </a:p>
        </p:txBody>
      </p:sp>
    </p:spTree>
    <p:extLst>
      <p:ext uri="{BB962C8B-B14F-4D97-AF65-F5344CB8AC3E}">
        <p14:creationId xmlns:p14="http://schemas.microsoft.com/office/powerpoint/2010/main" val="31699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Alle</a:t>
            </a:r>
            <a:r>
              <a:rPr lang="da-DK" baseline="0" dirty="0" smtClean="0"/>
              <a:t> vejleder alle – alle kommunikerer med alle.</a:t>
            </a:r>
          </a:p>
          <a:p>
            <a:endParaRPr lang="da-DK" baseline="0" dirty="0" smtClean="0"/>
          </a:p>
          <a:p>
            <a:r>
              <a:rPr lang="da-DK" baseline="0" dirty="0" smtClean="0"/>
              <a:t>Ligeværdig kommunikation, ingen er ekspert på alle områder, alle kan bidrage med viden</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33</a:t>
            </a:fld>
            <a:endParaRPr lang="da-DK"/>
          </a:p>
        </p:txBody>
      </p:sp>
    </p:spTree>
    <p:extLst>
      <p:ext uri="{BB962C8B-B14F-4D97-AF65-F5344CB8AC3E}">
        <p14:creationId xmlns:p14="http://schemas.microsoft.com/office/powerpoint/2010/main" val="2721311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Eleven</a:t>
            </a:r>
            <a:r>
              <a:rPr lang="da-DK" baseline="0" dirty="0" smtClean="0"/>
              <a:t> er den centrale aktør.</a:t>
            </a:r>
          </a:p>
          <a:p>
            <a:endParaRPr lang="da-DK" baseline="0" dirty="0" smtClean="0"/>
          </a:p>
          <a:p>
            <a:r>
              <a:rPr lang="da-DK" baseline="0" dirty="0" smtClean="0"/>
              <a:t>Underviseren udvælger overordnet stof, men eleven vælger hvordan han/hun vil arbejde med hvilke dele af det.</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35</a:t>
            </a:fld>
            <a:endParaRPr lang="da-DK"/>
          </a:p>
        </p:txBody>
      </p:sp>
    </p:spTree>
    <p:extLst>
      <p:ext uri="{BB962C8B-B14F-4D97-AF65-F5344CB8AC3E}">
        <p14:creationId xmlns:p14="http://schemas.microsoft.com/office/powerpoint/2010/main" val="238167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 selv”</a:t>
            </a:r>
            <a:r>
              <a:rPr lang="da-DK" baseline="0" dirty="0" smtClean="0"/>
              <a:t> – kan stå alene</a:t>
            </a:r>
          </a:p>
          <a:p>
            <a:endParaRPr lang="da-DK" baseline="0" dirty="0" smtClean="0"/>
          </a:p>
          <a:p>
            <a:r>
              <a:rPr lang="da-DK" baseline="0" dirty="0" smtClean="0"/>
              <a:t>Indeholder motiverende faktorer og mulighed for differentiering</a:t>
            </a:r>
          </a:p>
          <a:p>
            <a:endParaRPr lang="da-DK" baseline="0" dirty="0" smtClean="0"/>
          </a:p>
          <a:p>
            <a:r>
              <a:rPr lang="da-DK" baseline="0" dirty="0" smtClean="0"/>
              <a:t>Vejledning indbygget i materialerne</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36</a:t>
            </a:fld>
            <a:endParaRPr lang="da-DK"/>
          </a:p>
        </p:txBody>
      </p:sp>
    </p:spTree>
    <p:extLst>
      <p:ext uri="{BB962C8B-B14F-4D97-AF65-F5344CB8AC3E}">
        <p14:creationId xmlns:p14="http://schemas.microsoft.com/office/powerpoint/2010/main" val="4153421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diasbillede 1"/>
          <p:cNvSpPr>
            <a:spLocks noGrp="1" noRot="1" noChangeAspect="1" noTextEdit="1"/>
          </p:cNvSpPr>
          <p:nvPr>
            <p:ph type="sldImg"/>
          </p:nvPr>
        </p:nvSpPr>
        <p:spPr>
          <a:ln/>
        </p:spPr>
      </p:sp>
      <p:sp>
        <p:nvSpPr>
          <p:cNvPr id="25603"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panose="020B0604020202020204" pitchFamily="34" charset="0"/>
              </a:rPr>
              <a:t>Udviklet til gymnasie-matematik betalt af ventures selv. – ikke kun et materiale men også lidt et redskab – når vi taler om tavlen.</a:t>
            </a:r>
          </a:p>
          <a:p>
            <a:r>
              <a:rPr lang="da-DK" altLang="da-DK" smtClean="0">
                <a:latin typeface="Arial" panose="020B0604020202020204" pitchFamily="34" charset="0"/>
              </a:rPr>
              <a:t>to måder at interagere med materialet på. Den ene måde er ved at bruge nogle af de indbyggede muligheder i den software som styrer et whiteboard. Den anden måde er ved at bruge de interaktionsmuligheder, som selve læringsobjektet indeholder; som fx ved klik, flytning af objekter eller indtastning/skrift. </a:t>
            </a:r>
          </a:p>
          <a:p>
            <a:r>
              <a:rPr lang="da-DK" altLang="da-DK" smtClean="0">
                <a:latin typeface="Arial" panose="020B0604020202020204" pitchFamily="34" charset="0"/>
              </a:rPr>
              <a:t>Der er interaktivitet og fokus på at eleverne gøres aktive ved tavlen og dermed i højere grad deltager i undervisningen. Træd til side som lærer og lad eleverne komme til. </a:t>
            </a:r>
          </a:p>
          <a:p>
            <a:endParaRPr lang="da-DK" altLang="da-DK" smtClean="0">
              <a:latin typeface="Arial" panose="020B0604020202020204" pitchFamily="34" charset="0"/>
            </a:endParaRPr>
          </a:p>
        </p:txBody>
      </p:sp>
      <p:sp>
        <p:nvSpPr>
          <p:cNvPr id="25604"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5F5BAD-E0B1-4100-B4CF-94417B8EC4C4}" type="slidenum">
              <a:rPr lang="da-DK" altLang="da-DK"/>
              <a:pPr eaLnBrk="1" hangingPunct="1"/>
              <a:t>37</a:t>
            </a:fld>
            <a:endParaRPr lang="da-DK" altLang="da-DK"/>
          </a:p>
        </p:txBody>
      </p:sp>
    </p:spTree>
    <p:extLst>
      <p:ext uri="{BB962C8B-B14F-4D97-AF65-F5344CB8AC3E}">
        <p14:creationId xmlns:p14="http://schemas.microsoft.com/office/powerpoint/2010/main" val="1888283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a:ln/>
        </p:spPr>
      </p:sp>
      <p:sp>
        <p:nvSpPr>
          <p:cNvPr id="24579"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mtClean="0">
                <a:latin typeface="Arial" panose="020B0604020202020204" pitchFamily="34" charset="0"/>
              </a:rPr>
              <a:t>Kode elev4/elev4 eller gitte/gitte</a:t>
            </a:r>
          </a:p>
          <a:p>
            <a:r>
              <a:rPr lang="da-DK" altLang="da-DK" smtClean="0">
                <a:latin typeface="Arial" panose="020B0604020202020204" pitchFamily="34" charset="0"/>
              </a:rPr>
              <a:t>Udviklet til HG elever på grundforløbet til detail i et FoU projekt.</a:t>
            </a:r>
          </a:p>
          <a:p>
            <a:r>
              <a:rPr lang="da-DK" altLang="da-DK" smtClean="0">
                <a:latin typeface="Arial" panose="020B0604020202020204" pitchFamily="34" charset="0"/>
              </a:rPr>
              <a:t>Tværfagligt men de cases der ligger der lige nu kører på så forskellige fag som DK, engelsk, EØ, informationsteknologo og salg og service.</a:t>
            </a:r>
          </a:p>
          <a:p>
            <a:r>
              <a:rPr lang="da-DK" altLang="da-DK" smtClean="0">
                <a:latin typeface="Arial" panose="020B0604020202020204" pitchFamily="34" charset="0"/>
              </a:rPr>
              <a:t>Er udviklet til at eleverne kan arbejde selvstændigt i cases – både alene og i grupper. En kort introduktion og eleverne kan sættes i gang.</a:t>
            </a:r>
          </a:p>
          <a:p>
            <a:r>
              <a:rPr lang="da-DK" altLang="da-DK" smtClean="0">
                <a:latin typeface="Arial" panose="020B0604020202020204" pitchFamily="34" charset="0"/>
              </a:rPr>
              <a:t>Arbejder også med iværksætterlyst - </a:t>
            </a:r>
          </a:p>
        </p:txBody>
      </p:sp>
      <p:sp>
        <p:nvSpPr>
          <p:cNvPr id="24580" name="Pladsholder til dias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98FA01-1B70-4A9D-8C50-DBF42954289B}" type="slidenum">
              <a:rPr lang="da-DK" altLang="da-DK"/>
              <a:pPr eaLnBrk="1" hangingPunct="1"/>
              <a:t>38</a:t>
            </a:fld>
            <a:endParaRPr lang="da-DK" altLang="da-DK"/>
          </a:p>
        </p:txBody>
      </p:sp>
    </p:spTree>
    <p:extLst>
      <p:ext uri="{BB962C8B-B14F-4D97-AF65-F5344CB8AC3E}">
        <p14:creationId xmlns:p14="http://schemas.microsoft.com/office/powerpoint/2010/main" val="316268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Rammesætter/vejleder</a:t>
            </a:r>
          </a:p>
          <a:p>
            <a:endParaRPr lang="da-DK" dirty="0" smtClean="0"/>
          </a:p>
          <a:p>
            <a:r>
              <a:rPr lang="da-DK" dirty="0" smtClean="0"/>
              <a:t>Vejledning,</a:t>
            </a:r>
            <a:r>
              <a:rPr lang="da-DK" baseline="0" dirty="0" smtClean="0"/>
              <a:t> som ikke kan varetages af materialet,</a:t>
            </a:r>
            <a:r>
              <a:rPr lang="da-DK" dirty="0" smtClean="0"/>
              <a:t> sker på elevernes initiativ</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39</a:t>
            </a:fld>
            <a:endParaRPr lang="da-DK"/>
          </a:p>
        </p:txBody>
      </p:sp>
    </p:spTree>
    <p:extLst>
      <p:ext uri="{BB962C8B-B14F-4D97-AF65-F5344CB8AC3E}">
        <p14:creationId xmlns:p14="http://schemas.microsoft.com/office/powerpoint/2010/main" val="75502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40</a:t>
            </a:fld>
            <a:endParaRPr lang="da-DK"/>
          </a:p>
        </p:txBody>
      </p:sp>
    </p:spTree>
    <p:extLst>
      <p:ext uri="{BB962C8B-B14F-4D97-AF65-F5344CB8AC3E}">
        <p14:creationId xmlns:p14="http://schemas.microsoft.com/office/powerpoint/2010/main" val="809936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Dialogisk – med afsæt i elevens</a:t>
            </a:r>
            <a:r>
              <a:rPr lang="da-DK" baseline="0" dirty="0" smtClean="0"/>
              <a:t> behov</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41</a:t>
            </a:fld>
            <a:endParaRPr lang="da-DK"/>
          </a:p>
        </p:txBody>
      </p:sp>
    </p:spTree>
    <p:extLst>
      <p:ext uri="{BB962C8B-B14F-4D97-AF65-F5344CB8AC3E}">
        <p14:creationId xmlns:p14="http://schemas.microsoft.com/office/powerpoint/2010/main" val="3782727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Placerer de forskellige elementer sig inden for én e-læringsform?</a:t>
            </a:r>
          </a:p>
          <a:p>
            <a:endParaRPr lang="da-DK" dirty="0" smtClean="0"/>
          </a:p>
          <a:p>
            <a:r>
              <a:rPr lang="da-DK" baseline="0" dirty="0" smtClean="0"/>
              <a:t>Hvis materialerne passer ind i den instruktivistiske e-læringsform, men du har lagt vægt på at eleverne skal arbejde selvstændigt, må du med stor sandsynlighed revidere enten det ene eller det andet.</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42</a:t>
            </a:fld>
            <a:endParaRPr lang="da-DK"/>
          </a:p>
        </p:txBody>
      </p:sp>
    </p:spTree>
    <p:extLst>
      <p:ext uri="{BB962C8B-B14F-4D97-AF65-F5344CB8AC3E}">
        <p14:creationId xmlns:p14="http://schemas.microsoft.com/office/powerpoint/2010/main" val="2674301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smtClean="0"/>
              <a:t>Overordnet: Havde du valgt den rette e-læringsform på baggrund af din</a:t>
            </a:r>
            <a:r>
              <a:rPr lang="da-DK" baseline="0" dirty="0" smtClean="0"/>
              <a:t> analyse af formål og forudsætninger, og passede den til organiseringen?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dirty="0" smtClean="0"/>
          </a:p>
          <a:p>
            <a:r>
              <a:rPr lang="da-DK" dirty="0" smtClean="0"/>
              <a:t>Er</a:t>
            </a:r>
            <a:r>
              <a:rPr lang="da-DK" baseline="0" dirty="0" smtClean="0"/>
              <a:t> der ny viden som gør, at fundamentet for valg af e-læringsform har ændret sig? Fx ny indsigt i elevernes forudsætninger? Andre ønsker til den overordnede organisering?</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43</a:t>
            </a:fld>
            <a:endParaRPr lang="da-DK"/>
          </a:p>
        </p:txBody>
      </p:sp>
    </p:spTree>
    <p:extLst>
      <p:ext uri="{BB962C8B-B14F-4D97-AF65-F5344CB8AC3E}">
        <p14:creationId xmlns:p14="http://schemas.microsoft.com/office/powerpoint/2010/main" val="6278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Hvordan vurderer man hvornår</a:t>
            </a:r>
            <a:r>
              <a:rPr lang="da-DK" baseline="0" dirty="0" smtClean="0"/>
              <a:t> it er relevant, og hvilken form for it der er relevant?</a:t>
            </a:r>
          </a:p>
          <a:p>
            <a:endParaRPr lang="da-DK" baseline="0" dirty="0" smtClean="0"/>
          </a:p>
          <a:p>
            <a:r>
              <a:rPr lang="da-DK" baseline="0" dirty="0" smtClean="0"/>
              <a:t>Fx ved hjælp af Den e-Didaktiske Overvejelsesmodel!</a:t>
            </a:r>
            <a:endParaRPr lang="da-DK" dirty="0" smtClean="0"/>
          </a:p>
          <a:p>
            <a:endParaRPr lang="da-DK" dirty="0" smtClean="0"/>
          </a:p>
          <a:p>
            <a:r>
              <a:rPr lang="da-DK" dirty="0" smtClean="0"/>
              <a:t>Udviklet for Undervisningsministeriet i samarbejde med bl.a. DPU, VIA UC, Medievidenskab på Aarhus Universitet og UC Syd.</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En model til strukturering af overvejelser i forbindelse med planlægning,</a:t>
            </a:r>
            <a:r>
              <a:rPr lang="da-DK" baseline="0" dirty="0" smtClean="0"/>
              <a:t> gennemførelse og evaluering af forløb med e-læring.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Grundstrukturen i modellen er hentet i Carl</a:t>
            </a:r>
            <a:r>
              <a:rPr lang="da-DK" baseline="0" dirty="0" smtClean="0"/>
              <a:t> Aage Larsens didaktiske model fra 1960’erne.</a:t>
            </a:r>
            <a:endParaRPr lang="da-DK" dirty="0" smtClean="0"/>
          </a:p>
          <a:p>
            <a:endParaRPr lang="da-DK" baseline="0" dirty="0" smtClean="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8</a:t>
            </a:fld>
            <a:endParaRPr lang="da-DK"/>
          </a:p>
        </p:txBody>
      </p:sp>
    </p:spTree>
    <p:extLst>
      <p:ext uri="{BB962C8B-B14F-4D97-AF65-F5344CB8AC3E}">
        <p14:creationId xmlns:p14="http://schemas.microsoft.com/office/powerpoint/2010/main" val="309536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Derfor tager Den e-Didaktiske Overvejelsesmodel, modsat fx </a:t>
            </a:r>
            <a:r>
              <a:rPr lang="da-DK" dirty="0" err="1" smtClean="0"/>
              <a:t>Himm</a:t>
            </a:r>
            <a:r>
              <a:rPr lang="da-DK" dirty="0" smtClean="0"/>
              <a:t> og Hippes didaktiske </a:t>
            </a:r>
            <a:r>
              <a:rPr lang="da-DK" dirty="0" err="1" smtClean="0"/>
              <a:t>relationsmodel</a:t>
            </a:r>
            <a:r>
              <a:rPr lang="da-DK" dirty="0" smtClean="0"/>
              <a:t>, afsæt i undervisningens formål og læringsmål.</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9</a:t>
            </a:fld>
            <a:endParaRPr lang="da-DK"/>
          </a:p>
        </p:txBody>
      </p:sp>
    </p:spTree>
    <p:extLst>
      <p:ext uri="{BB962C8B-B14F-4D97-AF65-F5344CB8AC3E}">
        <p14:creationId xmlns:p14="http://schemas.microsoft.com/office/powerpoint/2010/main" val="96955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man har fastlagt formål og mål med undervisningen, må man analysere sin målgruppe – hvordan skal man undervise for</a:t>
            </a:r>
            <a:r>
              <a:rPr lang="da-DK" baseline="0" dirty="0" smtClean="0"/>
              <a:t> at sikre, at formål og læringsmål opnås?</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10</a:t>
            </a:fld>
            <a:endParaRPr lang="da-DK"/>
          </a:p>
        </p:txBody>
      </p:sp>
    </p:spTree>
    <p:extLst>
      <p:ext uri="{BB962C8B-B14F-4D97-AF65-F5344CB8AC3E}">
        <p14:creationId xmlns:p14="http://schemas.microsoft.com/office/powerpoint/2010/main" val="65469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Både overvejelser over formål og læringsmål og forudsætningerne hos underviser og elever, bør</a:t>
            </a:r>
            <a:r>
              <a:rPr lang="da-DK" baseline="0" dirty="0" smtClean="0"/>
              <a:t> have indflydelse på hvordan man organiserer undervisningen!</a:t>
            </a:r>
            <a:endParaRPr lang="da-DK" dirty="0"/>
          </a:p>
        </p:txBody>
      </p:sp>
      <p:sp>
        <p:nvSpPr>
          <p:cNvPr id="4" name="Slide Number Placeholder 3"/>
          <p:cNvSpPr>
            <a:spLocks noGrp="1"/>
          </p:cNvSpPr>
          <p:nvPr>
            <p:ph type="sldNum" sz="quarter" idx="10"/>
          </p:nvPr>
        </p:nvSpPr>
        <p:spPr/>
        <p:txBody>
          <a:bodyPr/>
          <a:lstStyle/>
          <a:p>
            <a:fld id="{C4254FC8-39A5-406B-8387-C52CA540DC2D}" type="slidenum">
              <a:rPr lang="da-DK" smtClean="0"/>
              <a:pPr/>
              <a:t>14</a:t>
            </a:fld>
            <a:endParaRPr lang="da-DK"/>
          </a:p>
        </p:txBody>
      </p:sp>
    </p:spTree>
    <p:extLst>
      <p:ext uri="{BB962C8B-B14F-4D97-AF65-F5344CB8AC3E}">
        <p14:creationId xmlns:p14="http://schemas.microsoft.com/office/powerpoint/2010/main" val="237566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Modellen arbejder med tre overordnede e-læringsformer.</a:t>
            </a:r>
          </a:p>
          <a:p>
            <a:endParaRPr lang="da-DK" baseline="0" dirty="0" smtClean="0"/>
          </a:p>
          <a:p>
            <a:r>
              <a:rPr lang="da-DK" baseline="0" dirty="0" smtClean="0"/>
              <a:t>Ingen e-læringsform er bedre end de andre – de er gode i forskellige situationer!</a:t>
            </a:r>
          </a:p>
          <a:p>
            <a:endParaRPr lang="da-DK" baseline="0" dirty="0" smtClean="0"/>
          </a:p>
          <a:p>
            <a:r>
              <a:rPr lang="da-DK" baseline="0" dirty="0" smtClean="0"/>
              <a:t>Modellens niveauer om formål/læringsmål, forudsætninger og organisering, er bestemmende for hvilken af de tre e-læringsformer det er hensigtsmæssigt at vælge</a:t>
            </a:r>
          </a:p>
          <a:p>
            <a:endParaRPr lang="da-DK" baseline="0" dirty="0" smtClean="0"/>
          </a:p>
          <a:p>
            <a:r>
              <a:rPr lang="da-DK" baseline="0" dirty="0" smtClean="0"/>
              <a:t>Materialetype, underviserrolle, samarbejdsform og kommunikationsform er forskellig i de tre e-læringsformer</a:t>
            </a:r>
            <a:endParaRPr lang="da-DK" dirty="0" smtClean="0"/>
          </a:p>
          <a:p>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15</a:t>
            </a:fld>
            <a:endParaRPr lang="da-DK"/>
          </a:p>
        </p:txBody>
      </p:sp>
    </p:spTree>
    <p:extLst>
      <p:ext uri="{BB962C8B-B14F-4D97-AF65-F5344CB8AC3E}">
        <p14:creationId xmlns:p14="http://schemas.microsoft.com/office/powerpoint/2010/main" val="72054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formålene, forudsætningsanalyserne og den overordnede organisering er på plads, kan man gå i gang med den konkrete planlægning:</a:t>
            </a:r>
          </a:p>
          <a:p>
            <a:endParaRPr lang="da-DK" dirty="0" smtClean="0"/>
          </a:p>
          <a:p>
            <a:r>
              <a:rPr lang="da-DK" dirty="0" smtClean="0"/>
              <a:t>Hvilke</a:t>
            </a:r>
            <a:r>
              <a:rPr lang="da-DK" baseline="0" dirty="0" smtClean="0"/>
              <a:t> materialer og værktøjer skal anvendes?</a:t>
            </a:r>
          </a:p>
          <a:p>
            <a:r>
              <a:rPr lang="da-DK" baseline="0" dirty="0" smtClean="0"/>
              <a:t>Hvilken rolle skal underviseren have?</a:t>
            </a:r>
          </a:p>
          <a:p>
            <a:r>
              <a:rPr lang="da-DK" baseline="0" dirty="0" smtClean="0"/>
              <a:t>Hvordan skal eleverne samarbejde – og skal de overhovedet samarbejde?</a:t>
            </a:r>
          </a:p>
          <a:p>
            <a:r>
              <a:rPr lang="da-DK" baseline="0" dirty="0" smtClean="0"/>
              <a:t>Hvordan skal underviseren og eleverne kommunikere? Og hvordan skal eleverne kommunikere med hinanden?</a:t>
            </a:r>
          </a:p>
          <a:p>
            <a:endParaRPr lang="da-DK" baseline="0" dirty="0" smtClean="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16</a:t>
            </a:fld>
            <a:endParaRPr lang="da-DK"/>
          </a:p>
        </p:txBody>
      </p:sp>
    </p:spTree>
    <p:extLst>
      <p:ext uri="{BB962C8B-B14F-4D97-AF65-F5344CB8AC3E}">
        <p14:creationId xmlns:p14="http://schemas.microsoft.com/office/powerpoint/2010/main" val="341688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didaktiske trekant:</a:t>
            </a:r>
          </a:p>
          <a:p>
            <a:endParaRPr lang="da-DK" dirty="0" smtClean="0"/>
          </a:p>
          <a:p>
            <a:r>
              <a:rPr lang="da-DK" dirty="0" smtClean="0"/>
              <a:t>Underviser, elev og stof.</a:t>
            </a:r>
          </a:p>
          <a:p>
            <a:endParaRPr lang="da-DK" dirty="0" smtClean="0"/>
          </a:p>
          <a:p>
            <a:r>
              <a:rPr lang="da-DK" dirty="0" smtClean="0"/>
              <a:t>I</a:t>
            </a:r>
            <a:r>
              <a:rPr lang="da-DK" baseline="0" dirty="0" smtClean="0"/>
              <a:t> den instruktivistiske e-læringsform er underviseren udgangspunktet/den centrale aktør, som både udvælger stof og styrer processen</a:t>
            </a:r>
            <a:endParaRPr lang="da-DK" dirty="0"/>
          </a:p>
        </p:txBody>
      </p:sp>
      <p:sp>
        <p:nvSpPr>
          <p:cNvPr id="4" name="Pladsholder til diasnummer 3"/>
          <p:cNvSpPr>
            <a:spLocks noGrp="1"/>
          </p:cNvSpPr>
          <p:nvPr>
            <p:ph type="sldNum" sz="quarter" idx="10"/>
          </p:nvPr>
        </p:nvSpPr>
        <p:spPr/>
        <p:txBody>
          <a:bodyPr/>
          <a:lstStyle/>
          <a:p>
            <a:pPr>
              <a:defRPr/>
            </a:pPr>
            <a:fld id="{A24F45C4-B1CF-4C92-A34A-88D77A5EE67D}" type="slidenum">
              <a:rPr lang="da-DK" smtClean="0"/>
              <a:pPr>
                <a:defRPr/>
              </a:pPr>
              <a:t>17</a:t>
            </a:fld>
            <a:endParaRPr lang="da-DK"/>
          </a:p>
        </p:txBody>
      </p:sp>
    </p:spTree>
    <p:extLst>
      <p:ext uri="{BB962C8B-B14F-4D97-AF65-F5344CB8AC3E}">
        <p14:creationId xmlns:p14="http://schemas.microsoft.com/office/powerpoint/2010/main" val="183006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DA120EAE-3412-4A23-9286-1B47690FA17F}" type="datetimeFigureOut">
              <a:rPr lang="da-DK" smtClean="0"/>
              <a:t>19-11-2015</a:t>
            </a:fld>
            <a:endParaRPr lang="da-DK"/>
          </a:p>
        </p:txBody>
      </p:sp>
      <p:sp>
        <p:nvSpPr>
          <p:cNvPr id="5" name="Pladsholder til sidefod 4"/>
          <p:cNvSpPr>
            <a:spLocks noGrp="1"/>
          </p:cNvSpPr>
          <p:nvPr>
            <p:ph type="ftr" sz="quarter" idx="11"/>
          </p:nvPr>
        </p:nvSpPr>
        <p:spPr/>
        <p:txBody>
          <a:bodyPr/>
          <a:lstStyle/>
          <a:p>
            <a:r>
              <a:rPr lang="da-DK" dirty="0" smtClean="0"/>
              <a:t>Kompetencecenter for e-læring</a:t>
            </a:r>
            <a:endParaRPr lang="da-DK" dirty="0"/>
          </a:p>
        </p:txBody>
      </p:sp>
      <p:sp>
        <p:nvSpPr>
          <p:cNvPr id="6" name="Pladsholder til slidenummer 5"/>
          <p:cNvSpPr>
            <a:spLocks noGrp="1"/>
          </p:cNvSpPr>
          <p:nvPr>
            <p:ph type="sldNum" sz="quarter" idx="12"/>
          </p:nvPr>
        </p:nvSpPr>
        <p:spPr/>
        <p:txBody>
          <a:bodyPr/>
          <a:lstStyle>
            <a:lvl1pPr>
              <a:defRPr/>
            </a:lvl1pPr>
          </a:lstStyle>
          <a:p>
            <a:fld id="{23D1CF1D-EE45-48E1-B50A-04C57B2030A2}" type="slidenum">
              <a:rPr lang="da-DK" smtClean="0"/>
              <a:pPr/>
              <a:t>‹nr.›</a:t>
            </a:fld>
            <a:endParaRPr lang="da-DK" dirty="0"/>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162050" cy="426738"/>
          </a:xfrm>
          <a:prstGeom prst="rect">
            <a:avLst/>
          </a:prstGeom>
        </p:spPr>
      </p:pic>
    </p:spTree>
    <p:extLst>
      <p:ext uri="{BB962C8B-B14F-4D97-AF65-F5344CB8AC3E}">
        <p14:creationId xmlns:p14="http://schemas.microsoft.com/office/powerpoint/2010/main" val="420832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A120EAE-3412-4A23-9286-1B47690FA17F}" type="datetimeFigureOut">
              <a:rPr lang="da-DK" smtClean="0"/>
              <a:t>19-11-2015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8AC1B28-1E31-4459-902F-500EA1AEBEA2}" type="slidenum">
              <a:rPr lang="da-DK" smtClean="0"/>
              <a:t>‹nr.›</a:t>
            </a:fld>
            <a:endParaRPr lang="da-DK"/>
          </a:p>
        </p:txBody>
      </p:sp>
    </p:spTree>
    <p:extLst>
      <p:ext uri="{BB962C8B-B14F-4D97-AF65-F5344CB8AC3E}">
        <p14:creationId xmlns:p14="http://schemas.microsoft.com/office/powerpoint/2010/main" val="394588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A120EAE-3412-4A23-9286-1B47690FA17F}" type="datetimeFigureOut">
              <a:rPr lang="da-DK" smtClean="0"/>
              <a:t>19-11-2015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8AC1B28-1E31-4459-902F-500EA1AEBEA2}" type="slidenum">
              <a:rPr lang="da-DK" smtClean="0"/>
              <a:t>‹nr.›</a:t>
            </a:fld>
            <a:endParaRPr lang="da-DK"/>
          </a:p>
        </p:txBody>
      </p:sp>
    </p:spTree>
    <p:extLst>
      <p:ext uri="{BB962C8B-B14F-4D97-AF65-F5344CB8AC3E}">
        <p14:creationId xmlns:p14="http://schemas.microsoft.com/office/powerpoint/2010/main" val="263229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5" name="Rectangle 6"/>
          <p:cNvSpPr>
            <a:spLocks noGrp="1" noChangeArrowheads="1"/>
          </p:cNvSpPr>
          <p:nvPr>
            <p:ph type="sldNum" sz="quarter" idx="12"/>
          </p:nvPr>
        </p:nvSpPr>
        <p:spPr>
          <a:ln/>
        </p:spPr>
        <p:txBody>
          <a:bodyPr/>
          <a:lstStyle>
            <a:lvl1pPr>
              <a:defRPr/>
            </a:lvl1pPr>
          </a:lstStyle>
          <a:p>
            <a:pPr>
              <a:defRPr/>
            </a:pPr>
            <a:fld id="{128AE5C6-0C85-44C7-9F1B-42C7FADD5AFC}" type="slidenum">
              <a:rPr lang="da-DK"/>
              <a:pPr>
                <a:defRPr/>
              </a:pPr>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21448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DA120EAE-3412-4A23-9286-1B47690FA17F}" type="datetimeFigureOut">
              <a:rPr lang="da-DK" smtClean="0"/>
              <a:t>19-11-2015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8AC1B28-1E31-4459-902F-500EA1AEBEA2}" type="slidenum">
              <a:rPr lang="da-DK" smtClean="0"/>
              <a:t>‹nr.›</a:t>
            </a:fld>
            <a:endParaRPr lang="da-DK"/>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3581400" y="6311901"/>
            <a:ext cx="1202871" cy="461976"/>
          </a:xfrm>
          <a:prstGeom prst="rect">
            <a:avLst/>
          </a:prstGeom>
        </p:spPr>
      </p:pic>
    </p:spTree>
    <p:extLst>
      <p:ext uri="{BB962C8B-B14F-4D97-AF65-F5344CB8AC3E}">
        <p14:creationId xmlns:p14="http://schemas.microsoft.com/office/powerpoint/2010/main" val="180106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DA120EAE-3412-4A23-9286-1B47690FA17F}" type="datetimeFigureOut">
              <a:rPr lang="da-DK" smtClean="0"/>
              <a:t>19-11-2015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8AC1B28-1E31-4459-902F-500EA1AEBEA2}" type="slidenum">
              <a:rPr lang="da-DK" smtClean="0"/>
              <a:t>‹nr.›</a:t>
            </a:fld>
            <a:endParaRPr lang="da-DK"/>
          </a:p>
        </p:txBody>
      </p:sp>
    </p:spTree>
    <p:extLst>
      <p:ext uri="{BB962C8B-B14F-4D97-AF65-F5344CB8AC3E}">
        <p14:creationId xmlns:p14="http://schemas.microsoft.com/office/powerpoint/2010/main" val="299731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DA120EAE-3412-4A23-9286-1B47690FA17F}" type="datetimeFigureOut">
              <a:rPr lang="da-DK" smtClean="0"/>
              <a:t>19-11-2015</a:t>
            </a:fld>
            <a:endParaRPr lang="da-DK"/>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78AC1B28-1E31-4459-902F-500EA1AEBEA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239699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DA120EAE-3412-4A23-9286-1B47690FA17F}" type="datetimeFigureOut">
              <a:rPr lang="da-DK" smtClean="0"/>
              <a:t>19-11-2015</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78AC1B28-1E31-4459-902F-500EA1AEBEA2}" type="slidenum">
              <a:rPr lang="da-DK" smtClean="0"/>
              <a:t>‹nr.›</a:t>
            </a:fld>
            <a:endParaRPr lang="da-DK"/>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23295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DA120EAE-3412-4A23-9286-1B47690FA17F}" type="datetimeFigureOut">
              <a:rPr lang="da-DK" smtClean="0"/>
              <a:t>19-11-2015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8AC1B28-1E31-4459-902F-500EA1AEBEA2}" type="slidenum">
              <a:rPr lang="da-DK" smtClean="0"/>
              <a:t>‹nr.›</a:t>
            </a:fld>
            <a:endParaRPr lang="da-DK"/>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104023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A120EAE-3412-4A23-9286-1B47690FA17F}" type="datetimeFigureOut">
              <a:rPr lang="da-DK" smtClean="0"/>
              <a:t>19-11-2015</a:t>
            </a:fld>
            <a:endParaRPr lang="da-DK"/>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78AC1B28-1E31-4459-902F-500EA1AEBEA2}" type="slidenum">
              <a:rPr lang="da-DK" smtClean="0"/>
              <a:t>‹nr.›</a:t>
            </a:fld>
            <a:endParaRPr lang="da-DK"/>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222547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A120EAE-3412-4A23-9286-1B47690FA17F}" type="datetimeFigureOut">
              <a:rPr lang="da-DK" smtClean="0"/>
              <a:t>19-11-2015</a:t>
            </a:fld>
            <a:endParaRPr lang="da-DK"/>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78AC1B28-1E31-4459-902F-500EA1AEBEA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79987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A120EAE-3412-4A23-9286-1B47690FA17F}" type="datetimeFigureOut">
              <a:rPr lang="da-DK" smtClean="0"/>
              <a:t>19-11-2015</a:t>
            </a:fld>
            <a:endParaRPr lang="da-DK"/>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78AC1B28-1E31-4459-902F-500EA1AEBEA2}" type="slidenum">
              <a:rPr lang="da-DK" smtClean="0"/>
              <a:t>‹nr.›</a:t>
            </a:fld>
            <a:endParaRPr lang="da-DK"/>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6356350"/>
            <a:ext cx="1284514" cy="471711"/>
          </a:xfrm>
          <a:prstGeom prst="rect">
            <a:avLst/>
          </a:prstGeom>
        </p:spPr>
      </p:pic>
    </p:spTree>
    <p:extLst>
      <p:ext uri="{BB962C8B-B14F-4D97-AF65-F5344CB8AC3E}">
        <p14:creationId xmlns:p14="http://schemas.microsoft.com/office/powerpoint/2010/main" val="6634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20EAE-3412-4A23-9286-1B47690FA17F}" type="datetimeFigureOut">
              <a:rPr lang="da-DK" smtClean="0"/>
              <a:t>19-11-2015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C1B28-1E31-4459-902F-500EA1AEBEA2}" type="slidenum">
              <a:rPr lang="da-DK" smtClean="0"/>
              <a:t>‹nr.›</a:t>
            </a:fld>
            <a:endParaRPr lang="da-DK"/>
          </a:p>
        </p:txBody>
      </p:sp>
    </p:spTree>
    <p:extLst>
      <p:ext uri="{BB962C8B-B14F-4D97-AF65-F5344CB8AC3E}">
        <p14:creationId xmlns:p14="http://schemas.microsoft.com/office/powerpoint/2010/main" val="168544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vismandsspillet.d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venbuild.ventures.dk/se_det.asp?styleID=8&amp;cryptID=idsRpb11OXBxE&amp;laeringsressourceID=742&amp;skabelonI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venbuild.ventures.dk/default4.asp?uddID=45&amp;fagID=270&amp;CryptID=idviT5tO0NJY&amp;styleID=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elev01@skole.dk/elev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venbuild.ventures.dk/medicinregning.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elev01@skole.dk/elev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avendoc.ventures.dk/vis_materialesamlingT2.asp?mstypeID=2&amp;ID=idx6i1MwTrw&amp;Skole=ad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hopit.advsh.ne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edidaktik.evidencenter.d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Digital didaktik i praksis</a:t>
            </a:r>
            <a:endParaRPr lang="da-DK" dirty="0"/>
          </a:p>
        </p:txBody>
      </p:sp>
      <p:sp>
        <p:nvSpPr>
          <p:cNvPr id="3" name="Undertitel 2"/>
          <p:cNvSpPr>
            <a:spLocks noGrp="1"/>
          </p:cNvSpPr>
          <p:nvPr>
            <p:ph type="subTitle" idx="1"/>
          </p:nvPr>
        </p:nvSpPr>
        <p:spPr/>
        <p:txBody>
          <a:bodyPr/>
          <a:lstStyle/>
          <a:p>
            <a:r>
              <a:rPr lang="da-DK" dirty="0" smtClean="0"/>
              <a:t>Lise Marie Steinmüller</a:t>
            </a:r>
          </a:p>
          <a:p>
            <a:r>
              <a:rPr lang="da-DK" dirty="0" smtClean="0"/>
              <a:t>Afdelingsleder, @ventures kompetencecenter for e-læring</a:t>
            </a:r>
            <a:endParaRPr lang="da-DK" dirty="0"/>
          </a:p>
        </p:txBody>
      </p:sp>
    </p:spTree>
    <p:extLst>
      <p:ext uri="{BB962C8B-B14F-4D97-AF65-F5344CB8AC3E}">
        <p14:creationId xmlns:p14="http://schemas.microsoft.com/office/powerpoint/2010/main" val="142166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51585" y="2492897"/>
            <a:ext cx="3467323" cy="676275"/>
          </a:xfrm>
        </p:spPr>
        <p:txBody>
          <a:bodyPr>
            <a:normAutofit fontScale="90000"/>
          </a:bodyPr>
          <a:lstStyle/>
          <a:p>
            <a:r>
              <a:rPr lang="da-DK" dirty="0" smtClean="0"/>
              <a:t>2. Forudsætninger</a:t>
            </a:r>
            <a:br>
              <a:rPr lang="da-DK" dirty="0" smtClean="0"/>
            </a:br>
            <a:r>
              <a:rPr lang="da-DK" dirty="0" smtClean="0"/>
              <a:t/>
            </a:r>
            <a:br>
              <a:rPr lang="da-DK" dirty="0" smtClean="0"/>
            </a:br>
            <a:r>
              <a:rPr lang="da-DK" dirty="0" smtClean="0"/>
              <a:t>Lærende</a:t>
            </a:r>
            <a:endParaRPr lang="da-DK" dirty="0"/>
          </a:p>
        </p:txBody>
      </p:sp>
      <p:cxnSp>
        <p:nvCxnSpPr>
          <p:cNvPr id="4" name="Lige pilforbindelse 3"/>
          <p:cNvCxnSpPr/>
          <p:nvPr/>
        </p:nvCxnSpPr>
        <p:spPr>
          <a:xfrm>
            <a:off x="5375920" y="2132856"/>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cxnSp>
        <p:nvCxnSpPr>
          <p:cNvPr id="5" name="Lige pilforbindelse 4"/>
          <p:cNvCxnSpPr/>
          <p:nvPr/>
        </p:nvCxnSpPr>
        <p:spPr>
          <a:xfrm>
            <a:off x="6240016"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6" name="Billede 5" descr="C:\Users\jokk\Desktop\Lærende.PNG"/>
          <p:cNvPicPr/>
          <p:nvPr/>
        </p:nvPicPr>
        <p:blipFill>
          <a:blip r:embed="rId3">
            <a:extLst>
              <a:ext uri="{28A0092B-C50C-407E-A947-70E740481C1C}">
                <a14:useLocalDpi xmlns:a14="http://schemas.microsoft.com/office/drawing/2010/main" val="0"/>
              </a:ext>
            </a:extLst>
          </a:blip>
          <a:srcRect/>
          <a:stretch>
            <a:fillRect/>
          </a:stretch>
        </p:blipFill>
        <p:spPr bwMode="auto">
          <a:xfrm>
            <a:off x="6384033" y="1124744"/>
            <a:ext cx="4721113" cy="4752528"/>
          </a:xfrm>
          <a:prstGeom prst="rect">
            <a:avLst/>
          </a:prstGeom>
          <a:noFill/>
          <a:ln>
            <a:noFill/>
          </a:ln>
        </p:spPr>
      </p:pic>
    </p:spTree>
    <p:extLst>
      <p:ext uri="{BB962C8B-B14F-4D97-AF65-F5344CB8AC3E}">
        <p14:creationId xmlns:p14="http://schemas.microsoft.com/office/powerpoint/2010/main" val="69964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Vismandsspillet - differentiering</a:t>
            </a:r>
            <a:endParaRPr lang="da-DK" dirty="0"/>
          </a:p>
        </p:txBody>
      </p:sp>
      <p:pic>
        <p:nvPicPr>
          <p:cNvPr id="4" name="Pladsholder til indhold 3">
            <a:hlinkClick r:id="rId2"/>
          </p:cNvPr>
          <p:cNvPicPr>
            <a:picLocks noGrp="1" noChangeAspect="1"/>
          </p:cNvPicPr>
          <p:nvPr>
            <p:ph idx="1"/>
          </p:nvPr>
        </p:nvPicPr>
        <p:blipFill>
          <a:blip r:embed="rId3"/>
          <a:stretch>
            <a:fillRect/>
          </a:stretch>
        </p:blipFill>
        <p:spPr>
          <a:xfrm>
            <a:off x="2458952" y="1825625"/>
            <a:ext cx="7274096" cy="4351338"/>
          </a:xfrm>
          <a:prstGeom prst="rect">
            <a:avLst/>
          </a:prstGeom>
        </p:spPr>
      </p:pic>
    </p:spTree>
    <p:extLst>
      <p:ext uri="{BB962C8B-B14F-4D97-AF65-F5344CB8AC3E}">
        <p14:creationId xmlns:p14="http://schemas.microsoft.com/office/powerpoint/2010/main" val="104733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Virksomhedsøkonomi - Læringsstile</a:t>
            </a:r>
            <a:endParaRPr lang="da-DK" dirty="0"/>
          </a:p>
        </p:txBody>
      </p:sp>
      <p:pic>
        <p:nvPicPr>
          <p:cNvPr id="4" name="Pladsholder til indhold 3">
            <a:hlinkClick r:id="rId2"/>
          </p:cNvPr>
          <p:cNvPicPr>
            <a:picLocks noGrp="1" noChangeAspect="1"/>
          </p:cNvPicPr>
          <p:nvPr>
            <p:ph idx="1"/>
          </p:nvPr>
        </p:nvPicPr>
        <p:blipFill>
          <a:blip r:embed="rId3"/>
          <a:stretch>
            <a:fillRect/>
          </a:stretch>
        </p:blipFill>
        <p:spPr>
          <a:xfrm>
            <a:off x="2845195" y="1825625"/>
            <a:ext cx="6501610" cy="4351338"/>
          </a:xfrm>
          <a:prstGeom prst="rect">
            <a:avLst/>
          </a:prstGeom>
        </p:spPr>
      </p:pic>
    </p:spTree>
    <p:extLst>
      <p:ext uri="{BB962C8B-B14F-4D97-AF65-F5344CB8AC3E}">
        <p14:creationId xmlns:p14="http://schemas.microsoft.com/office/powerpoint/2010/main" val="395843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4441" y="1913021"/>
            <a:ext cx="3453063" cy="2021305"/>
          </a:xfrm>
        </p:spPr>
        <p:txBody>
          <a:bodyPr>
            <a:normAutofit fontScale="90000"/>
          </a:bodyPr>
          <a:lstStyle/>
          <a:p>
            <a:r>
              <a:rPr lang="da-DK" dirty="0" smtClean="0"/>
              <a:t>2. Forudsætninger</a:t>
            </a:r>
            <a:br>
              <a:rPr lang="da-DK" dirty="0" smtClean="0"/>
            </a:br>
            <a:r>
              <a:rPr lang="da-DK" dirty="0" smtClean="0"/>
              <a:t/>
            </a:r>
            <a:br>
              <a:rPr lang="da-DK" dirty="0" smtClean="0"/>
            </a:br>
            <a:r>
              <a:rPr lang="da-DK" dirty="0" smtClean="0"/>
              <a:t>Underviser</a:t>
            </a:r>
            <a:endParaRPr lang="da-DK" dirty="0"/>
          </a:p>
        </p:txBody>
      </p:sp>
      <p:cxnSp>
        <p:nvCxnSpPr>
          <p:cNvPr id="3" name="Lige pilforbindelse 2"/>
          <p:cNvCxnSpPr/>
          <p:nvPr/>
        </p:nvCxnSpPr>
        <p:spPr>
          <a:xfrm>
            <a:off x="6208295" y="1155032"/>
            <a:ext cx="31722" cy="47222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Lige pilforbindelse 5"/>
          <p:cNvCxnSpPr/>
          <p:nvPr/>
        </p:nvCxnSpPr>
        <p:spPr>
          <a:xfrm>
            <a:off x="5375920" y="2132856"/>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pic>
        <p:nvPicPr>
          <p:cNvPr id="7" name="Billede 6" descr="C:\Users\jokk\Desktop\Underviser.PNG"/>
          <p:cNvPicPr/>
          <p:nvPr/>
        </p:nvPicPr>
        <p:blipFill>
          <a:blip r:embed="rId2">
            <a:extLst>
              <a:ext uri="{28A0092B-C50C-407E-A947-70E740481C1C}">
                <a14:useLocalDpi xmlns:a14="http://schemas.microsoft.com/office/drawing/2010/main" val="0"/>
              </a:ext>
            </a:extLst>
          </a:blip>
          <a:srcRect/>
          <a:stretch>
            <a:fillRect/>
          </a:stretch>
        </p:blipFill>
        <p:spPr bwMode="auto">
          <a:xfrm>
            <a:off x="6352312" y="1155032"/>
            <a:ext cx="4812993" cy="4722240"/>
          </a:xfrm>
          <a:prstGeom prst="rect">
            <a:avLst/>
          </a:prstGeom>
          <a:noFill/>
          <a:ln>
            <a:noFill/>
          </a:ln>
        </p:spPr>
      </p:pic>
    </p:spTree>
    <p:extLst>
      <p:ext uri="{BB962C8B-B14F-4D97-AF65-F5344CB8AC3E}">
        <p14:creationId xmlns:p14="http://schemas.microsoft.com/office/powerpoint/2010/main" val="386127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95601" y="1772817"/>
            <a:ext cx="3179291" cy="676275"/>
          </a:xfrm>
        </p:spPr>
        <p:txBody>
          <a:bodyPr>
            <a:normAutofit fontScale="90000"/>
          </a:bodyPr>
          <a:lstStyle/>
          <a:p>
            <a:r>
              <a:rPr lang="da-DK" dirty="0"/>
              <a:t>3</a:t>
            </a:r>
            <a:r>
              <a:rPr lang="da-DK" dirty="0" smtClean="0"/>
              <a:t>. Organisering</a:t>
            </a:r>
            <a:endParaRPr lang="da-DK" dirty="0"/>
          </a:p>
        </p:txBody>
      </p:sp>
      <p:cxnSp>
        <p:nvCxnSpPr>
          <p:cNvPr id="4" name="Lige pilforbindelse 3"/>
          <p:cNvCxnSpPr/>
          <p:nvPr/>
        </p:nvCxnSpPr>
        <p:spPr>
          <a:xfrm>
            <a:off x="5314852" y="2732802"/>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cxnSp>
        <p:nvCxnSpPr>
          <p:cNvPr id="5" name="Lige pilforbindelse 4"/>
          <p:cNvCxnSpPr/>
          <p:nvPr/>
        </p:nvCxnSpPr>
        <p:spPr>
          <a:xfrm>
            <a:off x="6240016"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675" y="1124744"/>
            <a:ext cx="4962012" cy="4752528"/>
          </a:xfrm>
          <a:prstGeom prst="rect">
            <a:avLst/>
          </a:prstGeom>
        </p:spPr>
      </p:pic>
    </p:spTree>
    <p:extLst>
      <p:ext uri="{BB962C8B-B14F-4D97-AF65-F5344CB8AC3E}">
        <p14:creationId xmlns:p14="http://schemas.microsoft.com/office/powerpoint/2010/main" val="3585881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3 former for e-læring:</a:t>
            </a:r>
            <a:endParaRPr lang="da-DK" dirty="0"/>
          </a:p>
        </p:txBody>
      </p:sp>
      <p:sp>
        <p:nvSpPr>
          <p:cNvPr id="3" name="Tekstboks 2"/>
          <p:cNvSpPr txBox="1"/>
          <p:nvPr/>
        </p:nvSpPr>
        <p:spPr>
          <a:xfrm>
            <a:off x="2838273" y="2335789"/>
            <a:ext cx="2056589" cy="461665"/>
          </a:xfrm>
          <a:prstGeom prst="rect">
            <a:avLst/>
          </a:prstGeom>
          <a:noFill/>
        </p:spPr>
        <p:txBody>
          <a:bodyPr wrap="none" rtlCol="0">
            <a:spAutoFit/>
          </a:bodyPr>
          <a:lstStyle/>
          <a:p>
            <a:r>
              <a:rPr lang="da-DK" sz="2400" b="1" dirty="0" err="1"/>
              <a:t>Instruktivistisk</a:t>
            </a:r>
            <a:endParaRPr lang="da-DK" sz="2400" b="1" dirty="0"/>
          </a:p>
        </p:txBody>
      </p:sp>
      <p:sp>
        <p:nvSpPr>
          <p:cNvPr id="4" name="Tekstboks 3"/>
          <p:cNvSpPr txBox="1"/>
          <p:nvPr/>
        </p:nvSpPr>
        <p:spPr>
          <a:xfrm>
            <a:off x="4459229" y="3429001"/>
            <a:ext cx="3020892" cy="461665"/>
          </a:xfrm>
          <a:prstGeom prst="rect">
            <a:avLst/>
          </a:prstGeom>
          <a:noFill/>
        </p:spPr>
        <p:txBody>
          <a:bodyPr wrap="none" rtlCol="0">
            <a:spAutoFit/>
          </a:bodyPr>
          <a:lstStyle/>
          <a:p>
            <a:r>
              <a:rPr lang="da-DK" sz="2400" b="1" dirty="0"/>
              <a:t>Socialkonstruktivistisk</a:t>
            </a:r>
          </a:p>
        </p:txBody>
      </p:sp>
      <p:sp>
        <p:nvSpPr>
          <p:cNvPr id="5" name="Tekstboks 4"/>
          <p:cNvSpPr txBox="1"/>
          <p:nvPr/>
        </p:nvSpPr>
        <p:spPr>
          <a:xfrm>
            <a:off x="6888100" y="4725145"/>
            <a:ext cx="2303323" cy="461665"/>
          </a:xfrm>
          <a:prstGeom prst="rect">
            <a:avLst/>
          </a:prstGeom>
          <a:noFill/>
        </p:spPr>
        <p:txBody>
          <a:bodyPr wrap="none" rtlCol="0">
            <a:spAutoFit/>
          </a:bodyPr>
          <a:lstStyle/>
          <a:p>
            <a:r>
              <a:rPr lang="da-DK" sz="2400" b="1" dirty="0"/>
              <a:t>Konstruktivistisk</a:t>
            </a:r>
            <a:endParaRPr lang="da-DK" b="1" dirty="0"/>
          </a:p>
        </p:txBody>
      </p:sp>
    </p:spTree>
    <p:extLst>
      <p:ext uri="{BB962C8B-B14F-4D97-AF65-F5344CB8AC3E}">
        <p14:creationId xmlns:p14="http://schemas.microsoft.com/office/powerpoint/2010/main" val="92155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6926" y="2132857"/>
            <a:ext cx="3317791" cy="742690"/>
          </a:xfrm>
        </p:spPr>
        <p:txBody>
          <a:bodyPr>
            <a:normAutofit fontScale="90000"/>
          </a:bodyPr>
          <a:lstStyle/>
          <a:p>
            <a:r>
              <a:rPr lang="da-DK" dirty="0" smtClean="0"/>
              <a:t>4. </a:t>
            </a:r>
            <a:br>
              <a:rPr lang="da-DK" dirty="0" smtClean="0"/>
            </a:br>
            <a:r>
              <a:rPr lang="da-DK" dirty="0" smtClean="0"/>
              <a:t>E-læringens form</a:t>
            </a:r>
            <a:br>
              <a:rPr lang="da-DK" dirty="0" smtClean="0"/>
            </a:br>
            <a:r>
              <a:rPr lang="da-DK" dirty="0"/>
              <a:t/>
            </a:r>
            <a:br>
              <a:rPr lang="da-DK" dirty="0"/>
            </a:br>
            <a:r>
              <a:rPr lang="da-DK" dirty="0" err="1" smtClean="0"/>
              <a:t>Instruktivistisk</a:t>
            </a:r>
            <a:endParaRPr lang="da-DK" dirty="0"/>
          </a:p>
        </p:txBody>
      </p:sp>
      <p:cxnSp>
        <p:nvCxnSpPr>
          <p:cNvPr id="4" name="Lige pilforbindelse 3"/>
          <p:cNvCxnSpPr/>
          <p:nvPr/>
        </p:nvCxnSpPr>
        <p:spPr>
          <a:xfrm>
            <a:off x="5194717" y="3638617"/>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cxnSp>
        <p:nvCxnSpPr>
          <p:cNvPr id="5" name="Lige pilforbindelse 4"/>
          <p:cNvCxnSpPr/>
          <p:nvPr/>
        </p:nvCxnSpPr>
        <p:spPr>
          <a:xfrm>
            <a:off x="6191889"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390" y="1124211"/>
            <a:ext cx="4894009" cy="4753061"/>
          </a:xfrm>
          <a:prstGeom prst="rect">
            <a:avLst/>
          </a:prstGeom>
        </p:spPr>
      </p:pic>
    </p:spTree>
    <p:extLst>
      <p:ext uri="{BB962C8B-B14F-4D97-AF65-F5344CB8AC3E}">
        <p14:creationId xmlns:p14="http://schemas.microsoft.com/office/powerpoint/2010/main" val="198441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3673" y="1272561"/>
            <a:ext cx="7078663" cy="676275"/>
          </a:xfrm>
        </p:spPr>
        <p:txBody>
          <a:bodyPr>
            <a:normAutofit fontScale="90000"/>
          </a:bodyPr>
          <a:lstStyle/>
          <a:p>
            <a:r>
              <a:rPr lang="da-DK" dirty="0" err="1" smtClean="0"/>
              <a:t>Instruktivistisk</a:t>
            </a:r>
            <a:endParaRPr lang="da-DK"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1948836"/>
            <a:ext cx="5664671" cy="314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25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Materialerne</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Lær med underviser: Distribuerende</a:t>
            </a:r>
          </a:p>
        </p:txBody>
      </p:sp>
      <p:sp>
        <p:nvSpPr>
          <p:cNvPr id="4" name="Tekstboks 3"/>
          <p:cNvSpPr txBox="1"/>
          <p:nvPr/>
        </p:nvSpPr>
        <p:spPr>
          <a:xfrm>
            <a:off x="2502104" y="2996953"/>
            <a:ext cx="2372188" cy="2031325"/>
          </a:xfrm>
          <a:prstGeom prst="rect">
            <a:avLst/>
          </a:prstGeom>
          <a:noFill/>
        </p:spPr>
        <p:txBody>
          <a:bodyPr wrap="none" rtlCol="0">
            <a:spAutoFit/>
          </a:bodyPr>
          <a:lstStyle/>
          <a:p>
            <a:r>
              <a:rPr lang="da-DK" b="1" i="1" dirty="0"/>
              <a:t>Eksempler:</a:t>
            </a:r>
          </a:p>
          <a:p>
            <a:pPr marL="285750" indent="-285750">
              <a:buFont typeface="Arial" pitchFamily="34" charset="0"/>
              <a:buChar char="•"/>
            </a:pPr>
            <a:r>
              <a:rPr lang="da-DK" dirty="0"/>
              <a:t>PowerPoints</a:t>
            </a:r>
          </a:p>
          <a:p>
            <a:pPr marL="285750" indent="-285750">
              <a:buFont typeface="Arial" pitchFamily="34" charset="0"/>
              <a:buChar char="•"/>
            </a:pPr>
            <a:r>
              <a:rPr lang="da-DK" dirty="0"/>
              <a:t>Videoer</a:t>
            </a:r>
          </a:p>
          <a:p>
            <a:pPr marL="285750" indent="-285750">
              <a:buFont typeface="Arial" pitchFamily="34" charset="0"/>
              <a:buChar char="•"/>
            </a:pPr>
            <a:r>
              <a:rPr lang="da-DK" dirty="0"/>
              <a:t>Dokumentsamlinger</a:t>
            </a:r>
          </a:p>
          <a:p>
            <a:pPr marL="285750" indent="-285750">
              <a:buFont typeface="Arial" pitchFamily="34" charset="0"/>
              <a:buChar char="•"/>
            </a:pPr>
            <a:r>
              <a:rPr lang="da-DK" dirty="0"/>
              <a:t>I-bøger</a:t>
            </a:r>
          </a:p>
          <a:p>
            <a:pPr marL="285750" indent="-285750">
              <a:buFont typeface="Arial" pitchFamily="34" charset="0"/>
              <a:buChar char="•"/>
            </a:pPr>
            <a:r>
              <a:rPr lang="da-DK" dirty="0"/>
              <a:t>Test</a:t>
            </a:r>
          </a:p>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736" y="980728"/>
            <a:ext cx="2376264" cy="215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25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Z-</a:t>
            </a:r>
            <a:r>
              <a:rPr lang="da-DK" dirty="0" err="1" smtClean="0"/>
              <a:t>iværk</a:t>
            </a:r>
            <a:r>
              <a:rPr lang="da-DK" dirty="0" smtClean="0"/>
              <a:t>: lær selv</a:t>
            </a:r>
            <a:endParaRPr lang="da-DK" dirty="0"/>
          </a:p>
        </p:txBody>
      </p:sp>
      <p:pic>
        <p:nvPicPr>
          <p:cNvPr id="4" name="Pladsholder til indhold 3">
            <a:hlinkClick r:id="rId2"/>
          </p:cNvPr>
          <p:cNvPicPr>
            <a:picLocks noGrp="1" noChangeAspect="1"/>
          </p:cNvPicPr>
          <p:nvPr>
            <p:ph idx="1"/>
          </p:nvPr>
        </p:nvPicPr>
        <p:blipFill>
          <a:blip r:embed="rId3"/>
          <a:stretch>
            <a:fillRect/>
          </a:stretch>
        </p:blipFill>
        <p:spPr>
          <a:xfrm>
            <a:off x="2777390" y="1825625"/>
            <a:ext cx="6637219" cy="4351338"/>
          </a:xfrm>
          <a:prstGeom prst="rect">
            <a:avLst/>
          </a:prstGeom>
        </p:spPr>
      </p:pic>
    </p:spTree>
    <p:extLst>
      <p:ext uri="{BB962C8B-B14F-4D97-AF65-F5344CB8AC3E}">
        <p14:creationId xmlns:p14="http://schemas.microsoft.com/office/powerpoint/2010/main" val="2574787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a-DK" altLang="da-DK" dirty="0" smtClean="0"/>
              <a:t>Mulighed for selv at kigge i materialet</a:t>
            </a:r>
          </a:p>
        </p:txBody>
      </p:sp>
      <p:sp>
        <p:nvSpPr>
          <p:cNvPr id="13315" name="Pladsholder til indhold 2"/>
          <p:cNvSpPr>
            <a:spLocks noGrp="1"/>
          </p:cNvSpPr>
          <p:nvPr>
            <p:ph idx="1"/>
          </p:nvPr>
        </p:nvSpPr>
        <p:spPr/>
        <p:txBody>
          <a:bodyPr/>
          <a:lstStyle/>
          <a:p>
            <a:pPr marL="0" indent="0">
              <a:buNone/>
            </a:pPr>
            <a:r>
              <a:rPr lang="da-DK" altLang="da-DK" dirty="0" err="1" smtClean="0"/>
              <a:t>Brugerid</a:t>
            </a:r>
            <a:r>
              <a:rPr lang="da-DK" altLang="da-DK" dirty="0" smtClean="0"/>
              <a:t> og passwords</a:t>
            </a:r>
          </a:p>
          <a:p>
            <a:r>
              <a:rPr lang="da-DK" altLang="da-DK" dirty="0"/>
              <a:t>Vismandsspillet: </a:t>
            </a:r>
            <a:r>
              <a:rPr lang="da-DK" altLang="da-DK" dirty="0">
                <a:hlinkClick r:id="rId3"/>
              </a:rPr>
              <a:t>elev01@skole.dk/elev01</a:t>
            </a:r>
            <a:endParaRPr lang="da-DK" altLang="da-DK" dirty="0"/>
          </a:p>
          <a:p>
            <a:endParaRPr lang="da-DK" altLang="da-DK" dirty="0"/>
          </a:p>
          <a:p>
            <a:r>
              <a:rPr lang="da-DK" altLang="da-DK" dirty="0" err="1"/>
              <a:t>Shopit</a:t>
            </a:r>
            <a:r>
              <a:rPr lang="da-DK" altLang="da-DK" dirty="0"/>
              <a:t>: elev04/elev04 </a:t>
            </a:r>
            <a:r>
              <a:rPr lang="da-DK" altLang="da-DK" dirty="0" smtClean="0"/>
              <a:t>(elevdel)eller </a:t>
            </a:r>
            <a:r>
              <a:rPr lang="da-DK" altLang="da-DK" dirty="0" err="1" smtClean="0"/>
              <a:t>gitte</a:t>
            </a:r>
            <a:r>
              <a:rPr lang="da-DK" altLang="da-DK" dirty="0" smtClean="0"/>
              <a:t>/</a:t>
            </a:r>
            <a:r>
              <a:rPr lang="da-DK" altLang="da-DK" dirty="0" err="1" smtClean="0"/>
              <a:t>gitte</a:t>
            </a:r>
            <a:r>
              <a:rPr lang="da-DK" altLang="da-DK" dirty="0" smtClean="0"/>
              <a:t> (Underviserdel)</a:t>
            </a:r>
            <a:endParaRPr lang="da-DK" altLang="da-DK" dirty="0"/>
          </a:p>
          <a:p>
            <a:pPr marL="457200" lvl="1" indent="0">
              <a:buNone/>
            </a:pPr>
            <a:endParaRPr lang="da-DK" altLang="da-DK" dirty="0" smtClean="0"/>
          </a:p>
        </p:txBody>
      </p:sp>
    </p:spTree>
    <p:extLst>
      <p:ext uri="{BB962C8B-B14F-4D97-AF65-F5344CB8AC3E}">
        <p14:creationId xmlns:p14="http://schemas.microsoft.com/office/powerpoint/2010/main" val="298226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Instruktivistisk</a:t>
            </a:r>
            <a:r>
              <a:rPr lang="da-DK" dirty="0" smtClean="0"/>
              <a:t> materiale med konstruktivistisk forløb</a:t>
            </a:r>
            <a:endParaRPr lang="da-DK" dirty="0"/>
          </a:p>
        </p:txBody>
      </p:sp>
      <p:pic>
        <p:nvPicPr>
          <p:cNvPr id="4" name="Pladsholder til indhold 3"/>
          <p:cNvPicPr>
            <a:picLocks noGrp="1" noChangeAspect="1"/>
          </p:cNvPicPr>
          <p:nvPr>
            <p:ph idx="1"/>
          </p:nvPr>
        </p:nvPicPr>
        <p:blipFill>
          <a:blip r:embed="rId2"/>
          <a:stretch>
            <a:fillRect/>
          </a:stretch>
        </p:blipFill>
        <p:spPr>
          <a:xfrm>
            <a:off x="1819835" y="1821532"/>
            <a:ext cx="7946340" cy="4803385"/>
          </a:xfrm>
          <a:prstGeom prst="rect">
            <a:avLst/>
          </a:prstGeom>
        </p:spPr>
      </p:pic>
    </p:spTree>
    <p:extLst>
      <p:ext uri="{BB962C8B-B14F-4D97-AF65-F5344CB8AC3E}">
        <p14:creationId xmlns:p14="http://schemas.microsoft.com/office/powerpoint/2010/main" val="372885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Tjekspørgsmål</a:t>
            </a:r>
            <a:endParaRPr lang="da-DK" dirty="0"/>
          </a:p>
        </p:txBody>
      </p:sp>
      <p:pic>
        <p:nvPicPr>
          <p:cNvPr id="4" name="Pladsholder til indhold 3"/>
          <p:cNvPicPr>
            <a:picLocks noGrp="1" noChangeAspect="1"/>
          </p:cNvPicPr>
          <p:nvPr>
            <p:ph idx="1"/>
          </p:nvPr>
        </p:nvPicPr>
        <p:blipFill>
          <a:blip r:embed="rId2"/>
          <a:stretch>
            <a:fillRect/>
          </a:stretch>
        </p:blipFill>
        <p:spPr>
          <a:xfrm>
            <a:off x="2812573" y="1825625"/>
            <a:ext cx="6566854" cy="4351338"/>
          </a:xfrm>
          <a:prstGeom prst="rect">
            <a:avLst/>
          </a:prstGeom>
        </p:spPr>
      </p:pic>
    </p:spTree>
    <p:extLst>
      <p:ext uri="{BB962C8B-B14F-4D97-AF65-F5344CB8AC3E}">
        <p14:creationId xmlns:p14="http://schemas.microsoft.com/office/powerpoint/2010/main" val="2268024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a-DK" altLang="da-DK" dirty="0" smtClean="0"/>
              <a:t>Medicinregning : repetition og træning</a:t>
            </a:r>
          </a:p>
        </p:txBody>
      </p:sp>
      <p:sp>
        <p:nvSpPr>
          <p:cNvPr id="9219" name="Pladsholder til indhold 2"/>
          <p:cNvSpPr>
            <a:spLocks noGrp="1"/>
          </p:cNvSpPr>
          <p:nvPr>
            <p:ph idx="1"/>
          </p:nvPr>
        </p:nvSpPr>
        <p:spPr/>
        <p:txBody>
          <a:bodyPr/>
          <a:lstStyle/>
          <a:p>
            <a:endParaRPr lang="da-DK" altLang="da-DK" smtClean="0"/>
          </a:p>
        </p:txBody>
      </p:sp>
      <p:pic>
        <p:nvPicPr>
          <p:cNvPr id="922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33600"/>
            <a:ext cx="6267450" cy="3968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48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a-DK" altLang="da-DK" dirty="0" smtClean="0"/>
              <a:t>Visiteringstest</a:t>
            </a:r>
          </a:p>
        </p:txBody>
      </p:sp>
      <p:sp>
        <p:nvSpPr>
          <p:cNvPr id="10243" name="Pladsholder til indhold 2"/>
          <p:cNvSpPr>
            <a:spLocks noGrp="1"/>
          </p:cNvSpPr>
          <p:nvPr>
            <p:ph idx="1"/>
          </p:nvPr>
        </p:nvSpPr>
        <p:spPr/>
        <p:txBody>
          <a:bodyPr/>
          <a:lstStyle/>
          <a:p>
            <a:endParaRPr lang="da-DK" altLang="da-DK"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12" y="1825626"/>
            <a:ext cx="6409339" cy="4143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1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Underviserens rolle</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Ekspert</a:t>
            </a:r>
          </a:p>
        </p:txBody>
      </p:sp>
      <p:sp>
        <p:nvSpPr>
          <p:cNvPr id="4" name="Tekstboks 3"/>
          <p:cNvSpPr txBox="1"/>
          <p:nvPr/>
        </p:nvSpPr>
        <p:spPr>
          <a:xfrm>
            <a:off x="2495600" y="2924944"/>
            <a:ext cx="3116302" cy="1477328"/>
          </a:xfrm>
          <a:prstGeom prst="rect">
            <a:avLst/>
          </a:prstGeom>
          <a:noFill/>
        </p:spPr>
        <p:txBody>
          <a:bodyPr wrap="none" rtlCol="0">
            <a:spAutoFit/>
          </a:bodyPr>
          <a:lstStyle/>
          <a:p>
            <a:pPr marL="285750" indent="-285750">
              <a:buFont typeface="Arial" pitchFamily="34" charset="0"/>
              <a:buChar char="•"/>
            </a:pPr>
            <a:r>
              <a:rPr lang="da-DK" dirty="0"/>
              <a:t>Motivere/inspirere eleverne</a:t>
            </a:r>
          </a:p>
          <a:p>
            <a:pPr marL="285750" indent="-285750">
              <a:buFont typeface="Arial" pitchFamily="34" charset="0"/>
              <a:buChar char="•"/>
            </a:pPr>
            <a:r>
              <a:rPr lang="da-DK" dirty="0"/>
              <a:t>Differentiere materialet</a:t>
            </a:r>
          </a:p>
          <a:p>
            <a:pPr marL="285750" indent="-285750">
              <a:buFont typeface="Arial" pitchFamily="34" charset="0"/>
              <a:buChar char="•"/>
            </a:pPr>
            <a:r>
              <a:rPr lang="da-DK" dirty="0"/>
              <a:t>Vejlede eleverne</a:t>
            </a:r>
          </a:p>
          <a:p>
            <a:pPr marL="285750" indent="-285750">
              <a:buFont typeface="Arial" pitchFamily="34" charset="0"/>
              <a:buChar char="•"/>
            </a:pPr>
            <a:r>
              <a:rPr lang="da-DK" dirty="0"/>
              <a:t>Evaluere læringsudbyttet</a:t>
            </a:r>
          </a:p>
          <a:p>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926" y="980728"/>
            <a:ext cx="2378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471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Samarbejdsformen</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Kooperativ</a:t>
            </a:r>
          </a:p>
        </p:txBody>
      </p:sp>
      <p:sp>
        <p:nvSpPr>
          <p:cNvPr id="4" name="Tekstboks 3"/>
          <p:cNvSpPr txBox="1"/>
          <p:nvPr/>
        </p:nvSpPr>
        <p:spPr>
          <a:xfrm>
            <a:off x="2495601" y="2924944"/>
            <a:ext cx="5998117" cy="1477328"/>
          </a:xfrm>
          <a:prstGeom prst="rect">
            <a:avLst/>
          </a:prstGeom>
          <a:noFill/>
        </p:spPr>
        <p:txBody>
          <a:bodyPr wrap="none" rtlCol="0">
            <a:spAutoFit/>
          </a:bodyPr>
          <a:lstStyle/>
          <a:p>
            <a:pPr marL="285750" indent="-285750">
              <a:buFont typeface="Arial" pitchFamily="34" charset="0"/>
              <a:buChar char="•"/>
            </a:pPr>
            <a:r>
              <a:rPr lang="da-DK" dirty="0"/>
              <a:t>Arbejdsdeling</a:t>
            </a:r>
          </a:p>
          <a:p>
            <a:pPr marL="285750" indent="-285750">
              <a:buFont typeface="Arial" pitchFamily="34" charset="0"/>
              <a:buChar char="•"/>
            </a:pPr>
            <a:r>
              <a:rPr lang="da-DK" dirty="0"/>
              <a:t>Ét samlet mål for samarbejdet udstukket af arbejdsfordeler</a:t>
            </a:r>
          </a:p>
          <a:p>
            <a:pPr marL="285750" indent="-285750">
              <a:buFont typeface="Arial" pitchFamily="34" charset="0"/>
              <a:buChar char="•"/>
            </a:pPr>
            <a:r>
              <a:rPr lang="da-DK" dirty="0"/>
              <a:t>Individuelle del-opgaveløsninger</a:t>
            </a:r>
          </a:p>
          <a:p>
            <a:pPr marL="285750" indent="-285750">
              <a:buFont typeface="Arial" pitchFamily="34" charset="0"/>
              <a:buChar char="•"/>
            </a:pPr>
            <a:r>
              <a:rPr lang="da-DK" dirty="0"/>
              <a:t>Individuelle </a:t>
            </a:r>
            <a:r>
              <a:rPr lang="da-DK" dirty="0" err="1"/>
              <a:t>del-mål</a:t>
            </a:r>
            <a:endParaRPr lang="da-DK" dirty="0"/>
          </a:p>
          <a:p>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926" y="980728"/>
            <a:ext cx="2378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75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Kommunikationsformen</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Monologisk</a:t>
            </a:r>
          </a:p>
        </p:txBody>
      </p:sp>
      <p:sp>
        <p:nvSpPr>
          <p:cNvPr id="4" name="Tekstboks 3"/>
          <p:cNvSpPr txBox="1"/>
          <p:nvPr/>
        </p:nvSpPr>
        <p:spPr>
          <a:xfrm>
            <a:off x="3647728" y="3244334"/>
            <a:ext cx="1404156" cy="369332"/>
          </a:xfrm>
          <a:prstGeom prst="rect">
            <a:avLst/>
          </a:prstGeom>
          <a:noFill/>
        </p:spPr>
        <p:txBody>
          <a:bodyPr wrap="square" rtlCol="0">
            <a:spAutoFit/>
          </a:bodyPr>
          <a:lstStyle/>
          <a:p>
            <a:r>
              <a:rPr lang="da-DK" b="1" dirty="0"/>
              <a:t>Underviser</a:t>
            </a:r>
          </a:p>
        </p:txBody>
      </p:sp>
      <p:sp>
        <p:nvSpPr>
          <p:cNvPr id="5" name="Tekstboks 4"/>
          <p:cNvSpPr txBox="1"/>
          <p:nvPr/>
        </p:nvSpPr>
        <p:spPr>
          <a:xfrm>
            <a:off x="6113264" y="3244334"/>
            <a:ext cx="1224136" cy="369332"/>
          </a:xfrm>
          <a:prstGeom prst="rect">
            <a:avLst/>
          </a:prstGeom>
          <a:noFill/>
        </p:spPr>
        <p:txBody>
          <a:bodyPr wrap="square" rtlCol="0">
            <a:spAutoFit/>
          </a:bodyPr>
          <a:lstStyle/>
          <a:p>
            <a:r>
              <a:rPr lang="da-DK" b="1" dirty="0"/>
              <a:t>Elever</a:t>
            </a:r>
          </a:p>
        </p:txBody>
      </p:sp>
      <p:cxnSp>
        <p:nvCxnSpPr>
          <p:cNvPr id="7" name="Lige pilforbindelse 6"/>
          <p:cNvCxnSpPr>
            <a:stCxn id="4" idx="3"/>
          </p:cNvCxnSpPr>
          <p:nvPr/>
        </p:nvCxnSpPr>
        <p:spPr>
          <a:xfrm>
            <a:off x="5051884" y="3429000"/>
            <a:ext cx="104411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926" y="980728"/>
            <a:ext cx="2378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28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6432" y="1864895"/>
            <a:ext cx="4704347" cy="2370221"/>
          </a:xfrm>
        </p:spPr>
        <p:txBody>
          <a:bodyPr>
            <a:normAutofit fontScale="90000"/>
          </a:bodyPr>
          <a:lstStyle/>
          <a:p>
            <a:r>
              <a:rPr lang="da-DK" dirty="0"/>
              <a:t>4. </a:t>
            </a:r>
            <a:br>
              <a:rPr lang="da-DK" dirty="0"/>
            </a:br>
            <a:r>
              <a:rPr lang="da-DK" dirty="0"/>
              <a:t>E-læringens form</a:t>
            </a:r>
            <a:br>
              <a:rPr lang="da-DK" dirty="0"/>
            </a:br>
            <a:r>
              <a:rPr lang="da-DK" dirty="0"/>
              <a:t/>
            </a:r>
            <a:br>
              <a:rPr lang="da-DK" dirty="0"/>
            </a:br>
            <a:r>
              <a:rPr lang="da-DK" dirty="0" smtClean="0"/>
              <a:t>Socialkonstruktivistisk</a:t>
            </a:r>
            <a:endParaRPr lang="da-DK" dirty="0"/>
          </a:p>
        </p:txBody>
      </p:sp>
      <p:cxnSp>
        <p:nvCxnSpPr>
          <p:cNvPr id="3" name="Lige pilforbindelse 2"/>
          <p:cNvCxnSpPr/>
          <p:nvPr/>
        </p:nvCxnSpPr>
        <p:spPr>
          <a:xfrm>
            <a:off x="6191889"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 name="Lige pilforbindelse 3"/>
          <p:cNvCxnSpPr/>
          <p:nvPr/>
        </p:nvCxnSpPr>
        <p:spPr>
          <a:xfrm>
            <a:off x="5270739" y="3446111"/>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098" y="1124744"/>
            <a:ext cx="4896176" cy="4754713"/>
          </a:xfrm>
          <a:prstGeom prst="rect">
            <a:avLst/>
          </a:prstGeom>
        </p:spPr>
      </p:pic>
    </p:spTree>
    <p:extLst>
      <p:ext uri="{BB962C8B-B14F-4D97-AF65-F5344CB8AC3E}">
        <p14:creationId xmlns:p14="http://schemas.microsoft.com/office/powerpoint/2010/main" val="6333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3673" y="1272561"/>
            <a:ext cx="7078663" cy="676275"/>
          </a:xfrm>
        </p:spPr>
        <p:txBody>
          <a:bodyPr>
            <a:normAutofit fontScale="90000"/>
          </a:bodyPr>
          <a:lstStyle/>
          <a:p>
            <a:r>
              <a:rPr lang="da-DK" dirty="0" smtClean="0"/>
              <a:t>Socialkonstruktivistisk</a:t>
            </a:r>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1762125"/>
            <a:ext cx="6000750" cy="3333750"/>
          </a:xfrm>
          <a:prstGeom prst="rect">
            <a:avLst/>
          </a:prstGeom>
        </p:spPr>
      </p:pic>
    </p:spTree>
    <p:extLst>
      <p:ext uri="{BB962C8B-B14F-4D97-AF65-F5344CB8AC3E}">
        <p14:creationId xmlns:p14="http://schemas.microsoft.com/office/powerpoint/2010/main" val="261393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Materialerne</a:t>
            </a:r>
            <a:endParaRPr lang="da-DK" dirty="0"/>
          </a:p>
        </p:txBody>
      </p:sp>
      <p:sp>
        <p:nvSpPr>
          <p:cNvPr id="3" name="Rektangel 2"/>
          <p:cNvSpPr/>
          <p:nvPr/>
        </p:nvSpPr>
        <p:spPr>
          <a:xfrm>
            <a:off x="2495600" y="2420888"/>
            <a:ext cx="7344816" cy="707886"/>
          </a:xfrm>
          <a:prstGeom prst="rect">
            <a:avLst/>
          </a:prstGeom>
        </p:spPr>
        <p:txBody>
          <a:bodyPr wrap="square">
            <a:spAutoFit/>
          </a:bodyPr>
          <a:lstStyle/>
          <a:p>
            <a:r>
              <a:rPr lang="da-DK" sz="2000" b="1" dirty="0"/>
              <a:t>Lær selv med andre: </a:t>
            </a:r>
          </a:p>
          <a:p>
            <a:r>
              <a:rPr lang="da-DK" sz="2000" b="1" dirty="0"/>
              <a:t>Praksisorienterede og aktiverende</a:t>
            </a:r>
          </a:p>
        </p:txBody>
      </p:sp>
      <p:sp>
        <p:nvSpPr>
          <p:cNvPr id="4" name="Tekstboks 3"/>
          <p:cNvSpPr txBox="1"/>
          <p:nvPr/>
        </p:nvSpPr>
        <p:spPr>
          <a:xfrm>
            <a:off x="2495599" y="3212976"/>
            <a:ext cx="1645002" cy="1477328"/>
          </a:xfrm>
          <a:prstGeom prst="rect">
            <a:avLst/>
          </a:prstGeom>
          <a:noFill/>
        </p:spPr>
        <p:txBody>
          <a:bodyPr wrap="none" rtlCol="0">
            <a:spAutoFit/>
          </a:bodyPr>
          <a:lstStyle/>
          <a:p>
            <a:r>
              <a:rPr lang="da-DK" dirty="0"/>
              <a:t>Eksempler:</a:t>
            </a:r>
          </a:p>
          <a:p>
            <a:pPr marL="285750" indent="-285750">
              <a:buFont typeface="Arial" pitchFamily="34" charset="0"/>
              <a:buChar char="•"/>
            </a:pPr>
            <a:r>
              <a:rPr lang="da-DK" dirty="0"/>
              <a:t>Wikis</a:t>
            </a:r>
          </a:p>
          <a:p>
            <a:pPr marL="285750" indent="-285750">
              <a:buFont typeface="Arial" pitchFamily="34" charset="0"/>
              <a:buChar char="•"/>
            </a:pPr>
            <a:r>
              <a:rPr lang="da-DK" dirty="0"/>
              <a:t>Blogs</a:t>
            </a:r>
          </a:p>
          <a:p>
            <a:pPr marL="285750" indent="-285750">
              <a:buFont typeface="Arial" pitchFamily="34" charset="0"/>
              <a:buChar char="•"/>
            </a:pPr>
            <a:r>
              <a:rPr lang="da-DK" dirty="0"/>
              <a:t>Google Docs</a:t>
            </a:r>
          </a:p>
          <a:p>
            <a:endParaRPr lang="da-DK"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010" y="980728"/>
            <a:ext cx="2245990" cy="205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35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a-DK" altLang="da-DK" dirty="0" smtClean="0"/>
              <a:t>Bruger id og passwords</a:t>
            </a:r>
          </a:p>
        </p:txBody>
      </p:sp>
      <p:sp>
        <p:nvSpPr>
          <p:cNvPr id="14339" name="Pladsholder til indhold 2"/>
          <p:cNvSpPr>
            <a:spLocks noGrp="1"/>
          </p:cNvSpPr>
          <p:nvPr>
            <p:ph idx="1"/>
          </p:nvPr>
        </p:nvSpPr>
        <p:spPr/>
        <p:txBody>
          <a:bodyPr/>
          <a:lstStyle/>
          <a:p>
            <a:r>
              <a:rPr lang="da-DK" altLang="da-DK" dirty="0" smtClean="0"/>
              <a:t>Vismandsspillet: </a:t>
            </a:r>
            <a:r>
              <a:rPr lang="da-DK" altLang="da-DK" dirty="0" smtClean="0">
                <a:hlinkClick r:id="rId3"/>
              </a:rPr>
              <a:t>elev01@skole.dk/elev01</a:t>
            </a:r>
            <a:endParaRPr lang="da-DK" altLang="da-DK" dirty="0" smtClean="0"/>
          </a:p>
          <a:p>
            <a:endParaRPr lang="da-DK" altLang="da-DK" dirty="0" smtClean="0"/>
          </a:p>
          <a:p>
            <a:r>
              <a:rPr lang="da-DK" altLang="da-DK" dirty="0" err="1" smtClean="0"/>
              <a:t>Shopit</a:t>
            </a:r>
            <a:r>
              <a:rPr lang="da-DK" altLang="da-DK" dirty="0" smtClean="0"/>
              <a:t>: elev04/elev04 eller </a:t>
            </a:r>
            <a:r>
              <a:rPr lang="da-DK" altLang="da-DK" dirty="0" err="1" smtClean="0"/>
              <a:t>gitte</a:t>
            </a:r>
            <a:r>
              <a:rPr lang="da-DK" altLang="da-DK" dirty="0" smtClean="0"/>
              <a:t>/</a:t>
            </a:r>
            <a:r>
              <a:rPr lang="da-DK" altLang="da-DK" dirty="0" err="1" smtClean="0"/>
              <a:t>gitte</a:t>
            </a:r>
            <a:endParaRPr lang="da-DK" altLang="da-DK" dirty="0" smtClean="0"/>
          </a:p>
        </p:txBody>
      </p:sp>
    </p:spTree>
    <p:extLst>
      <p:ext uri="{BB962C8B-B14F-4D97-AF65-F5344CB8AC3E}">
        <p14:creationId xmlns:p14="http://schemas.microsoft.com/office/powerpoint/2010/main" val="371356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Vi laver det sammen og deler</a:t>
            </a:r>
            <a:endParaRPr lang="da-DK" sz="3600" dirty="0"/>
          </a:p>
        </p:txBody>
      </p:sp>
      <p:pic>
        <p:nvPicPr>
          <p:cNvPr id="3" name="Billede 2"/>
          <p:cNvPicPr>
            <a:picLocks noChangeAspect="1"/>
          </p:cNvPicPr>
          <p:nvPr/>
        </p:nvPicPr>
        <p:blipFill>
          <a:blip r:embed="rId2"/>
          <a:stretch>
            <a:fillRect/>
          </a:stretch>
        </p:blipFill>
        <p:spPr>
          <a:xfrm>
            <a:off x="7584141" y="482674"/>
            <a:ext cx="4415612" cy="3102385"/>
          </a:xfrm>
          <a:prstGeom prst="rect">
            <a:avLst/>
          </a:prstGeom>
        </p:spPr>
      </p:pic>
      <p:pic>
        <p:nvPicPr>
          <p:cNvPr id="4" name="Billede 3"/>
          <p:cNvPicPr>
            <a:picLocks noChangeAspect="1"/>
          </p:cNvPicPr>
          <p:nvPr/>
        </p:nvPicPr>
        <p:blipFill>
          <a:blip r:embed="rId3"/>
          <a:stretch>
            <a:fillRect/>
          </a:stretch>
        </p:blipFill>
        <p:spPr>
          <a:xfrm>
            <a:off x="624668" y="2120517"/>
            <a:ext cx="5821066" cy="4100055"/>
          </a:xfrm>
          <a:prstGeom prst="rect">
            <a:avLst/>
          </a:prstGeom>
        </p:spPr>
      </p:pic>
      <p:pic>
        <p:nvPicPr>
          <p:cNvPr id="5" name="Billede 4"/>
          <p:cNvPicPr>
            <a:picLocks noChangeAspect="1"/>
          </p:cNvPicPr>
          <p:nvPr/>
        </p:nvPicPr>
        <p:blipFill>
          <a:blip r:embed="rId4"/>
          <a:stretch>
            <a:fillRect/>
          </a:stretch>
        </p:blipFill>
        <p:spPr>
          <a:xfrm>
            <a:off x="7449671" y="4213762"/>
            <a:ext cx="4230906" cy="2451553"/>
          </a:xfrm>
          <a:prstGeom prst="rect">
            <a:avLst/>
          </a:prstGeom>
        </p:spPr>
      </p:pic>
    </p:spTree>
    <p:extLst>
      <p:ext uri="{BB962C8B-B14F-4D97-AF65-F5344CB8AC3E}">
        <p14:creationId xmlns:p14="http://schemas.microsoft.com/office/powerpoint/2010/main" val="44673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Underviserens rolle</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Konsulent</a:t>
            </a:r>
          </a:p>
        </p:txBody>
      </p:sp>
      <p:sp>
        <p:nvSpPr>
          <p:cNvPr id="4" name="Tekstboks 3"/>
          <p:cNvSpPr txBox="1"/>
          <p:nvPr/>
        </p:nvSpPr>
        <p:spPr>
          <a:xfrm>
            <a:off x="2495601" y="2820998"/>
            <a:ext cx="4188967" cy="1477328"/>
          </a:xfrm>
          <a:prstGeom prst="rect">
            <a:avLst/>
          </a:prstGeom>
          <a:noFill/>
        </p:spPr>
        <p:txBody>
          <a:bodyPr wrap="none" rtlCol="0">
            <a:spAutoFit/>
          </a:bodyPr>
          <a:lstStyle/>
          <a:p>
            <a:pPr marL="285750" indent="-285750">
              <a:buFont typeface="Arial" pitchFamily="34" charset="0"/>
              <a:buChar char="•"/>
            </a:pPr>
            <a:r>
              <a:rPr lang="da-DK" dirty="0"/>
              <a:t>Deltager i praksisfællesskabet</a:t>
            </a:r>
          </a:p>
          <a:p>
            <a:pPr marL="285750" indent="-285750">
              <a:buFont typeface="Arial" pitchFamily="34" charset="0"/>
              <a:buChar char="•"/>
            </a:pPr>
            <a:r>
              <a:rPr lang="da-DK" dirty="0"/>
              <a:t>Deltager i differentiering af materialet</a:t>
            </a:r>
          </a:p>
          <a:p>
            <a:pPr marL="285750" indent="-285750">
              <a:buFont typeface="Arial" pitchFamily="34" charset="0"/>
              <a:buChar char="•"/>
            </a:pPr>
            <a:r>
              <a:rPr lang="da-DK" dirty="0"/>
              <a:t>Deltager i vejledning af eleverne</a:t>
            </a:r>
          </a:p>
          <a:p>
            <a:pPr marL="285750" indent="-285750">
              <a:buFont typeface="Arial" pitchFamily="34" charset="0"/>
              <a:buChar char="•"/>
            </a:pPr>
            <a:r>
              <a:rPr lang="da-DK" dirty="0"/>
              <a:t>Deltager i evaluering af læringsudbyttet</a:t>
            </a:r>
          </a:p>
          <a:p>
            <a:endParaRPr lang="da-DK"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63" y="980729"/>
            <a:ext cx="224313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4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Samarbejdsformen</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Kollaborativ</a:t>
            </a:r>
          </a:p>
        </p:txBody>
      </p:sp>
      <p:sp>
        <p:nvSpPr>
          <p:cNvPr id="4" name="Tekstboks 3"/>
          <p:cNvSpPr txBox="1"/>
          <p:nvPr/>
        </p:nvSpPr>
        <p:spPr>
          <a:xfrm>
            <a:off x="2495600" y="2834462"/>
            <a:ext cx="5406416" cy="1477328"/>
          </a:xfrm>
          <a:prstGeom prst="rect">
            <a:avLst/>
          </a:prstGeom>
          <a:noFill/>
        </p:spPr>
        <p:txBody>
          <a:bodyPr wrap="none" rtlCol="0">
            <a:spAutoFit/>
          </a:bodyPr>
          <a:lstStyle/>
          <a:p>
            <a:pPr marL="285750" indent="-285750">
              <a:buFont typeface="Arial" pitchFamily="34" charset="0"/>
              <a:buChar char="•"/>
            </a:pPr>
            <a:r>
              <a:rPr lang="da-DK" dirty="0"/>
              <a:t>Ingen arbejdsdeling</a:t>
            </a:r>
          </a:p>
          <a:p>
            <a:pPr marL="285750" indent="-285750">
              <a:buFont typeface="Arial" pitchFamily="34" charset="0"/>
              <a:buChar char="•"/>
            </a:pPr>
            <a:r>
              <a:rPr lang="da-DK" dirty="0"/>
              <a:t>Ét samlet mål for samarbejdet udstukket i fællesskab</a:t>
            </a:r>
          </a:p>
          <a:p>
            <a:pPr marL="285750" indent="-285750">
              <a:buFont typeface="Arial" pitchFamily="34" charset="0"/>
              <a:buChar char="•"/>
            </a:pPr>
            <a:r>
              <a:rPr lang="da-DK" dirty="0"/>
              <a:t>Fælles del-opgaveløsninger</a:t>
            </a:r>
          </a:p>
          <a:p>
            <a:pPr marL="285750" indent="-285750">
              <a:buFont typeface="Arial" pitchFamily="34" charset="0"/>
              <a:buChar char="•"/>
            </a:pPr>
            <a:r>
              <a:rPr lang="da-DK" dirty="0"/>
              <a:t>Fælles </a:t>
            </a:r>
            <a:r>
              <a:rPr lang="da-DK" dirty="0" err="1"/>
              <a:t>del-mål</a:t>
            </a:r>
            <a:endParaRPr lang="da-DK" dirty="0"/>
          </a:p>
          <a:p>
            <a:endParaRPr lang="da-DK"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64" y="980729"/>
            <a:ext cx="224313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9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Kommunikationsformen</a:t>
            </a:r>
            <a:endParaRPr lang="da-DK" dirty="0"/>
          </a:p>
        </p:txBody>
      </p:sp>
      <p:sp>
        <p:nvSpPr>
          <p:cNvPr id="3" name="Rektangel 2"/>
          <p:cNvSpPr/>
          <p:nvPr/>
        </p:nvSpPr>
        <p:spPr>
          <a:xfrm>
            <a:off x="2494216" y="2313999"/>
            <a:ext cx="6624736" cy="400110"/>
          </a:xfrm>
          <a:prstGeom prst="rect">
            <a:avLst/>
          </a:prstGeom>
        </p:spPr>
        <p:txBody>
          <a:bodyPr wrap="square">
            <a:spAutoFit/>
          </a:bodyPr>
          <a:lstStyle/>
          <a:p>
            <a:r>
              <a:rPr lang="da-DK" sz="2000" b="1" dirty="0"/>
              <a:t>Polyfon/flerstemmig</a:t>
            </a:r>
          </a:p>
        </p:txBody>
      </p:sp>
      <p:sp>
        <p:nvSpPr>
          <p:cNvPr id="4" name="Tekstboks 3"/>
          <p:cNvSpPr txBox="1"/>
          <p:nvPr/>
        </p:nvSpPr>
        <p:spPr>
          <a:xfrm>
            <a:off x="3647728" y="3866634"/>
            <a:ext cx="1404156" cy="369332"/>
          </a:xfrm>
          <a:prstGeom prst="rect">
            <a:avLst/>
          </a:prstGeom>
          <a:noFill/>
        </p:spPr>
        <p:txBody>
          <a:bodyPr wrap="square" rtlCol="0">
            <a:spAutoFit/>
          </a:bodyPr>
          <a:lstStyle/>
          <a:p>
            <a:r>
              <a:rPr lang="da-DK" b="1" dirty="0"/>
              <a:t>Underviser</a:t>
            </a:r>
          </a:p>
        </p:txBody>
      </p:sp>
      <p:sp>
        <p:nvSpPr>
          <p:cNvPr id="5" name="Tekstboks 4"/>
          <p:cNvSpPr txBox="1"/>
          <p:nvPr/>
        </p:nvSpPr>
        <p:spPr>
          <a:xfrm>
            <a:off x="6101432" y="3866634"/>
            <a:ext cx="1224136" cy="369332"/>
          </a:xfrm>
          <a:prstGeom prst="rect">
            <a:avLst/>
          </a:prstGeom>
          <a:noFill/>
        </p:spPr>
        <p:txBody>
          <a:bodyPr wrap="square" rtlCol="0">
            <a:spAutoFit/>
          </a:bodyPr>
          <a:lstStyle/>
          <a:p>
            <a:r>
              <a:rPr lang="da-DK" b="1" dirty="0"/>
              <a:t>Elev</a:t>
            </a:r>
          </a:p>
        </p:txBody>
      </p:sp>
      <p:sp>
        <p:nvSpPr>
          <p:cNvPr id="8" name="Tekstboks 7"/>
          <p:cNvSpPr txBox="1"/>
          <p:nvPr/>
        </p:nvSpPr>
        <p:spPr>
          <a:xfrm>
            <a:off x="6113760" y="3097282"/>
            <a:ext cx="1224136" cy="369332"/>
          </a:xfrm>
          <a:prstGeom prst="rect">
            <a:avLst/>
          </a:prstGeom>
          <a:noFill/>
        </p:spPr>
        <p:txBody>
          <a:bodyPr wrap="square" rtlCol="0">
            <a:spAutoFit/>
          </a:bodyPr>
          <a:lstStyle/>
          <a:p>
            <a:r>
              <a:rPr lang="da-DK" b="1" dirty="0"/>
              <a:t>Elev</a:t>
            </a:r>
          </a:p>
        </p:txBody>
      </p:sp>
      <p:sp>
        <p:nvSpPr>
          <p:cNvPr id="9" name="Tekstboks 8"/>
          <p:cNvSpPr txBox="1"/>
          <p:nvPr/>
        </p:nvSpPr>
        <p:spPr>
          <a:xfrm>
            <a:off x="6113760" y="4674176"/>
            <a:ext cx="1224136" cy="369332"/>
          </a:xfrm>
          <a:prstGeom prst="rect">
            <a:avLst/>
          </a:prstGeom>
          <a:noFill/>
        </p:spPr>
        <p:txBody>
          <a:bodyPr wrap="square" rtlCol="0">
            <a:spAutoFit/>
          </a:bodyPr>
          <a:lstStyle/>
          <a:p>
            <a:r>
              <a:rPr lang="da-DK" b="1" dirty="0"/>
              <a:t>Elev</a:t>
            </a:r>
          </a:p>
        </p:txBody>
      </p:sp>
      <p:cxnSp>
        <p:nvCxnSpPr>
          <p:cNvPr id="11" name="Lige pilforbindelse 10"/>
          <p:cNvCxnSpPr/>
          <p:nvPr/>
        </p:nvCxnSpPr>
        <p:spPr>
          <a:xfrm flipH="1">
            <a:off x="5159896" y="3466614"/>
            <a:ext cx="941536" cy="45411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3" name="Lige pilforbindelse 12"/>
          <p:cNvCxnSpPr/>
          <p:nvPr/>
        </p:nvCxnSpPr>
        <p:spPr>
          <a:xfrm flipH="1" flipV="1">
            <a:off x="5159896" y="4092078"/>
            <a:ext cx="941536" cy="58209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5" name="Lige pilforbindelse 14"/>
          <p:cNvCxnSpPr/>
          <p:nvPr/>
        </p:nvCxnSpPr>
        <p:spPr>
          <a:xfrm>
            <a:off x="6455844" y="3481839"/>
            <a:ext cx="0" cy="42366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1" name="Lige pilforbindelse 20"/>
          <p:cNvCxnSpPr/>
          <p:nvPr/>
        </p:nvCxnSpPr>
        <p:spPr>
          <a:xfrm>
            <a:off x="6460088" y="4250512"/>
            <a:ext cx="0" cy="42366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864" y="1035706"/>
            <a:ext cx="224313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599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720516"/>
            <a:ext cx="4079425" cy="2755231"/>
          </a:xfrm>
        </p:spPr>
        <p:txBody>
          <a:bodyPr>
            <a:normAutofit/>
          </a:bodyPr>
          <a:lstStyle/>
          <a:p>
            <a:r>
              <a:rPr lang="da-DK" dirty="0"/>
              <a:t>4. </a:t>
            </a:r>
            <a:br>
              <a:rPr lang="da-DK" dirty="0"/>
            </a:br>
            <a:r>
              <a:rPr lang="da-DK" dirty="0"/>
              <a:t>E-læringens form</a:t>
            </a:r>
            <a:br>
              <a:rPr lang="da-DK" dirty="0"/>
            </a:br>
            <a:r>
              <a:rPr lang="da-DK" dirty="0"/>
              <a:t/>
            </a:r>
            <a:br>
              <a:rPr lang="da-DK" dirty="0"/>
            </a:br>
            <a:r>
              <a:rPr lang="da-DK" dirty="0" smtClean="0"/>
              <a:t>konstruktivistisk</a:t>
            </a:r>
            <a:endParaRPr lang="da-DK" dirty="0"/>
          </a:p>
        </p:txBody>
      </p:sp>
      <p:cxnSp>
        <p:nvCxnSpPr>
          <p:cNvPr id="3" name="Lige pilforbindelse 2"/>
          <p:cNvCxnSpPr/>
          <p:nvPr/>
        </p:nvCxnSpPr>
        <p:spPr>
          <a:xfrm>
            <a:off x="5194717" y="3638617"/>
            <a:ext cx="720080" cy="0"/>
          </a:xfrm>
          <a:prstGeom prst="straightConnector1">
            <a:avLst/>
          </a:prstGeom>
          <a:ln>
            <a:solidFill>
              <a:srgbClr val="5F5F5F"/>
            </a:solidFill>
            <a:tailEnd type="arrow"/>
          </a:ln>
        </p:spPr>
        <p:style>
          <a:lnRef idx="3">
            <a:schemeClr val="accent4"/>
          </a:lnRef>
          <a:fillRef idx="0">
            <a:schemeClr val="accent4"/>
          </a:fillRef>
          <a:effectRef idx="2">
            <a:schemeClr val="accent4"/>
          </a:effectRef>
          <a:fontRef idx="minor">
            <a:schemeClr val="tx1"/>
          </a:fontRef>
        </p:style>
      </p:cxnSp>
      <p:cxnSp>
        <p:nvCxnSpPr>
          <p:cNvPr id="4" name="Lige pilforbindelse 3"/>
          <p:cNvCxnSpPr/>
          <p:nvPr/>
        </p:nvCxnSpPr>
        <p:spPr>
          <a:xfrm>
            <a:off x="6191889"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044" y="1124743"/>
            <a:ext cx="4879135" cy="4746423"/>
          </a:xfrm>
          <a:prstGeom prst="rect">
            <a:avLst/>
          </a:prstGeom>
        </p:spPr>
      </p:pic>
    </p:spTree>
    <p:extLst>
      <p:ext uri="{BB962C8B-B14F-4D97-AF65-F5344CB8AC3E}">
        <p14:creationId xmlns:p14="http://schemas.microsoft.com/office/powerpoint/2010/main" val="2681658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6" y="1196753"/>
            <a:ext cx="7078663" cy="676275"/>
          </a:xfrm>
        </p:spPr>
        <p:txBody>
          <a:bodyPr>
            <a:normAutofit fontScale="90000"/>
          </a:bodyPr>
          <a:lstStyle/>
          <a:p>
            <a:r>
              <a:rPr lang="da-DK" dirty="0" smtClean="0"/>
              <a:t>Konstruktivistisk</a:t>
            </a:r>
            <a:endParaRPr lang="da-DK"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25" y="1762125"/>
            <a:ext cx="6000750" cy="3333750"/>
          </a:xfrm>
          <a:prstGeom prst="rect">
            <a:avLst/>
          </a:prstGeom>
        </p:spPr>
      </p:pic>
    </p:spTree>
    <p:extLst>
      <p:ext uri="{BB962C8B-B14F-4D97-AF65-F5344CB8AC3E}">
        <p14:creationId xmlns:p14="http://schemas.microsoft.com/office/powerpoint/2010/main" val="171154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Materialerne</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Lær selv: Problemorienterede og aktiverende</a:t>
            </a:r>
          </a:p>
        </p:txBody>
      </p:sp>
      <p:sp>
        <p:nvSpPr>
          <p:cNvPr id="4" name="Tekstboks 3"/>
          <p:cNvSpPr txBox="1"/>
          <p:nvPr/>
        </p:nvSpPr>
        <p:spPr>
          <a:xfrm>
            <a:off x="2495600" y="2913648"/>
            <a:ext cx="1989199" cy="1754326"/>
          </a:xfrm>
          <a:prstGeom prst="rect">
            <a:avLst/>
          </a:prstGeom>
          <a:noFill/>
        </p:spPr>
        <p:txBody>
          <a:bodyPr wrap="none" rtlCol="0">
            <a:spAutoFit/>
          </a:bodyPr>
          <a:lstStyle/>
          <a:p>
            <a:r>
              <a:rPr lang="da-DK" dirty="0"/>
              <a:t>Eksempler:</a:t>
            </a:r>
          </a:p>
          <a:p>
            <a:pPr marL="285750" indent="-285750">
              <a:buFont typeface="Arial" pitchFamily="34" charset="0"/>
              <a:buChar char="•"/>
            </a:pPr>
            <a:r>
              <a:rPr lang="da-DK" dirty="0"/>
              <a:t>Læringsobjekter</a:t>
            </a:r>
          </a:p>
          <a:p>
            <a:pPr marL="285750" indent="-285750">
              <a:buFont typeface="Arial" pitchFamily="34" charset="0"/>
              <a:buChar char="•"/>
            </a:pPr>
            <a:r>
              <a:rPr lang="da-DK" dirty="0"/>
              <a:t>Simulationer</a:t>
            </a:r>
          </a:p>
          <a:p>
            <a:pPr marL="285750" indent="-285750">
              <a:buFont typeface="Arial" pitchFamily="34" charset="0"/>
              <a:buChar char="•"/>
            </a:pPr>
            <a:r>
              <a:rPr lang="da-DK" dirty="0"/>
              <a:t>Spil</a:t>
            </a:r>
          </a:p>
          <a:p>
            <a:pPr marL="285750" indent="-285750">
              <a:buFont typeface="Arial" pitchFamily="34" charset="0"/>
              <a:buChar char="•"/>
            </a:pPr>
            <a:r>
              <a:rPr lang="da-DK" dirty="0"/>
              <a:t>Test</a:t>
            </a:r>
          </a:p>
          <a:p>
            <a:endParaRPr lang="da-DK"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260" y="980728"/>
            <a:ext cx="2150740" cy="211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96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a-DK" altLang="da-DK" dirty="0" smtClean="0">
                <a:hlinkClick r:id="rId3"/>
              </a:rPr>
              <a:t>Matematik til IWB: </a:t>
            </a:r>
            <a:r>
              <a:rPr lang="da-DK" altLang="da-DK" dirty="0"/>
              <a:t>T</a:t>
            </a:r>
            <a:r>
              <a:rPr lang="da-DK" altLang="da-DK" dirty="0" smtClean="0"/>
              <a:t>ilstedeværelse</a:t>
            </a:r>
          </a:p>
        </p:txBody>
      </p:sp>
      <p:sp>
        <p:nvSpPr>
          <p:cNvPr id="12291" name="Pladsholder til indhold 2"/>
          <p:cNvSpPr>
            <a:spLocks noGrp="1"/>
          </p:cNvSpPr>
          <p:nvPr>
            <p:ph idx="1"/>
          </p:nvPr>
        </p:nvSpPr>
        <p:spPr/>
        <p:txBody>
          <a:bodyPr/>
          <a:lstStyle/>
          <a:p>
            <a:endParaRPr lang="da-DK" altLang="da-DK" smtClean="0"/>
          </a:p>
        </p:txBody>
      </p:sp>
      <p:pic>
        <p:nvPicPr>
          <p:cNvPr id="12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987" y="1825625"/>
            <a:ext cx="7039401"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619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346263" y="290514"/>
            <a:ext cx="7078663" cy="676275"/>
          </a:xfrm>
        </p:spPr>
        <p:txBody>
          <a:bodyPr>
            <a:normAutofit fontScale="90000"/>
          </a:bodyPr>
          <a:lstStyle/>
          <a:p>
            <a:r>
              <a:rPr lang="da-DK" altLang="da-DK" smtClean="0"/>
              <a:t>Case simulering </a:t>
            </a:r>
            <a:r>
              <a:rPr lang="da-DK" altLang="da-DK" smtClean="0">
                <a:hlinkClick r:id="rId3"/>
              </a:rPr>
              <a:t>Shopit</a:t>
            </a:r>
            <a:endParaRPr lang="da-DK" altLang="da-DK" smtClean="0"/>
          </a:p>
        </p:txBody>
      </p:sp>
      <p:sp>
        <p:nvSpPr>
          <p:cNvPr id="11267" name="Pladsholder til indhold 2"/>
          <p:cNvSpPr>
            <a:spLocks noGrp="1"/>
          </p:cNvSpPr>
          <p:nvPr>
            <p:ph idx="1"/>
          </p:nvPr>
        </p:nvSpPr>
        <p:spPr/>
        <p:txBody>
          <a:bodyPr/>
          <a:lstStyle/>
          <a:p>
            <a:endParaRPr lang="da-DK" altLang="da-DK" smtClean="0"/>
          </a:p>
        </p:txBody>
      </p:sp>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6" y="1951505"/>
            <a:ext cx="5832475"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75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Underviserens rolle</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Rammesætter/vejleder</a:t>
            </a:r>
          </a:p>
        </p:txBody>
      </p:sp>
      <p:sp>
        <p:nvSpPr>
          <p:cNvPr id="4" name="Tekstboks 3"/>
          <p:cNvSpPr txBox="1"/>
          <p:nvPr/>
        </p:nvSpPr>
        <p:spPr>
          <a:xfrm>
            <a:off x="2495600" y="2833575"/>
            <a:ext cx="3941528" cy="1200329"/>
          </a:xfrm>
          <a:prstGeom prst="rect">
            <a:avLst/>
          </a:prstGeom>
          <a:noFill/>
        </p:spPr>
        <p:txBody>
          <a:bodyPr wrap="none" rtlCol="0">
            <a:spAutoFit/>
          </a:bodyPr>
          <a:lstStyle/>
          <a:p>
            <a:pPr marL="285750" indent="-285750">
              <a:buFont typeface="Arial" pitchFamily="34" charset="0"/>
              <a:buChar char="•"/>
            </a:pPr>
            <a:r>
              <a:rPr lang="da-DK" dirty="0"/>
              <a:t>Overordnet udvælgelse af stof</a:t>
            </a:r>
          </a:p>
          <a:p>
            <a:pPr marL="285750" indent="-285750">
              <a:buFont typeface="Arial" pitchFamily="34" charset="0"/>
              <a:buChar char="•"/>
            </a:pPr>
            <a:r>
              <a:rPr lang="da-DK" dirty="0"/>
              <a:t>Igangsættelse af aktiviteter</a:t>
            </a:r>
          </a:p>
          <a:p>
            <a:pPr marL="285750" indent="-285750">
              <a:buFont typeface="Arial" pitchFamily="34" charset="0"/>
              <a:buChar char="•"/>
            </a:pPr>
            <a:r>
              <a:rPr lang="da-DK" dirty="0"/>
              <a:t>Vejlede eleverne på deres opfordring</a:t>
            </a:r>
          </a:p>
          <a:p>
            <a:endParaRPr lang="da-DK"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0" y="980728"/>
            <a:ext cx="215265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35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med oplægget	</a:t>
            </a:r>
            <a:endParaRPr lang="da-DK" dirty="0"/>
          </a:p>
        </p:txBody>
      </p:sp>
      <p:sp>
        <p:nvSpPr>
          <p:cNvPr id="3" name="Pladsholder til indhold 2"/>
          <p:cNvSpPr>
            <a:spLocks noGrp="1"/>
          </p:cNvSpPr>
          <p:nvPr>
            <p:ph idx="1"/>
          </p:nvPr>
        </p:nvSpPr>
        <p:spPr/>
        <p:txBody>
          <a:bodyPr/>
          <a:lstStyle/>
          <a:p>
            <a:r>
              <a:rPr lang="da-DK" dirty="0" smtClean="0"/>
              <a:t>At vise eksempler på udviklede materialer, deres brug, samt didaktiske og pædagogiske overvejelser i forbindelse med deres udvikling og anvendelse.</a:t>
            </a:r>
            <a:endParaRPr lang="da-DK" dirty="0"/>
          </a:p>
        </p:txBody>
      </p:sp>
    </p:spTree>
    <p:extLst>
      <p:ext uri="{BB962C8B-B14F-4D97-AF65-F5344CB8AC3E}">
        <p14:creationId xmlns:p14="http://schemas.microsoft.com/office/powerpoint/2010/main" val="106070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Samarbejdsformen</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Individuelt</a:t>
            </a:r>
          </a:p>
        </p:txBody>
      </p:sp>
      <p:sp>
        <p:nvSpPr>
          <p:cNvPr id="4" name="Tekstboks 3"/>
          <p:cNvSpPr txBox="1"/>
          <p:nvPr/>
        </p:nvSpPr>
        <p:spPr>
          <a:xfrm>
            <a:off x="2495600" y="2831799"/>
            <a:ext cx="3514616" cy="1200329"/>
          </a:xfrm>
          <a:prstGeom prst="rect">
            <a:avLst/>
          </a:prstGeom>
          <a:noFill/>
        </p:spPr>
        <p:txBody>
          <a:bodyPr wrap="none" rtlCol="0">
            <a:spAutoFit/>
          </a:bodyPr>
          <a:lstStyle/>
          <a:p>
            <a:pPr marL="285750" indent="-285750">
              <a:buFont typeface="Arial" pitchFamily="34" charset="0"/>
              <a:buChar char="•"/>
            </a:pPr>
            <a:r>
              <a:rPr lang="da-DK" dirty="0"/>
              <a:t>Ingen arbejdsdeling</a:t>
            </a:r>
          </a:p>
          <a:p>
            <a:pPr marL="285750" indent="-285750">
              <a:buFont typeface="Arial" pitchFamily="34" charset="0"/>
              <a:buChar char="•"/>
            </a:pPr>
            <a:r>
              <a:rPr lang="da-DK" dirty="0"/>
              <a:t>Individuelt samlet mål</a:t>
            </a:r>
          </a:p>
          <a:p>
            <a:pPr marL="285750" indent="-285750">
              <a:buFont typeface="Arial" pitchFamily="34" charset="0"/>
              <a:buChar char="•"/>
            </a:pPr>
            <a:r>
              <a:rPr lang="da-DK" dirty="0"/>
              <a:t>Individuelle del-opgaveløsninger</a:t>
            </a:r>
          </a:p>
          <a:p>
            <a:pPr marL="285750" indent="-285750">
              <a:buFont typeface="Arial" pitchFamily="34" charset="0"/>
              <a:buChar char="•"/>
            </a:pPr>
            <a:r>
              <a:rPr lang="da-DK" dirty="0"/>
              <a:t>Individuelle </a:t>
            </a:r>
            <a:r>
              <a:rPr lang="da-DK" dirty="0" err="1"/>
              <a:t>del-mål</a:t>
            </a:r>
            <a:endParaRPr lang="da-DK"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0" y="980728"/>
            <a:ext cx="215265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4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Kommunikationsformen</a:t>
            </a:r>
            <a:endParaRPr lang="da-DK" dirty="0"/>
          </a:p>
        </p:txBody>
      </p:sp>
      <p:sp>
        <p:nvSpPr>
          <p:cNvPr id="3" name="Rektangel 2"/>
          <p:cNvSpPr/>
          <p:nvPr/>
        </p:nvSpPr>
        <p:spPr>
          <a:xfrm>
            <a:off x="2495600" y="2420888"/>
            <a:ext cx="6624736" cy="400110"/>
          </a:xfrm>
          <a:prstGeom prst="rect">
            <a:avLst/>
          </a:prstGeom>
        </p:spPr>
        <p:txBody>
          <a:bodyPr wrap="square">
            <a:spAutoFit/>
          </a:bodyPr>
          <a:lstStyle/>
          <a:p>
            <a:r>
              <a:rPr lang="da-DK" sz="2000" b="1" dirty="0"/>
              <a:t>Dialogisk</a:t>
            </a:r>
          </a:p>
        </p:txBody>
      </p:sp>
      <p:sp>
        <p:nvSpPr>
          <p:cNvPr id="4" name="Tekstboks 3"/>
          <p:cNvSpPr txBox="1"/>
          <p:nvPr/>
        </p:nvSpPr>
        <p:spPr>
          <a:xfrm>
            <a:off x="5447928" y="3237468"/>
            <a:ext cx="1404156" cy="369332"/>
          </a:xfrm>
          <a:prstGeom prst="rect">
            <a:avLst/>
          </a:prstGeom>
          <a:noFill/>
        </p:spPr>
        <p:txBody>
          <a:bodyPr wrap="square" rtlCol="0">
            <a:spAutoFit/>
          </a:bodyPr>
          <a:lstStyle/>
          <a:p>
            <a:r>
              <a:rPr lang="da-DK" b="1" dirty="0"/>
              <a:t>Underviser</a:t>
            </a:r>
          </a:p>
        </p:txBody>
      </p:sp>
      <p:sp>
        <p:nvSpPr>
          <p:cNvPr id="5" name="Tekstboks 4"/>
          <p:cNvSpPr txBox="1"/>
          <p:nvPr/>
        </p:nvSpPr>
        <p:spPr>
          <a:xfrm>
            <a:off x="3287688" y="3244334"/>
            <a:ext cx="1224136" cy="369332"/>
          </a:xfrm>
          <a:prstGeom prst="rect">
            <a:avLst/>
          </a:prstGeom>
          <a:noFill/>
        </p:spPr>
        <p:txBody>
          <a:bodyPr wrap="square" rtlCol="0">
            <a:spAutoFit/>
          </a:bodyPr>
          <a:lstStyle/>
          <a:p>
            <a:r>
              <a:rPr lang="da-DK" b="1" dirty="0"/>
              <a:t>Elev</a:t>
            </a:r>
          </a:p>
        </p:txBody>
      </p:sp>
      <p:cxnSp>
        <p:nvCxnSpPr>
          <p:cNvPr id="7" name="Lige pilforbindelse 6"/>
          <p:cNvCxnSpPr/>
          <p:nvPr/>
        </p:nvCxnSpPr>
        <p:spPr>
          <a:xfrm>
            <a:off x="4319026" y="3356992"/>
            <a:ext cx="104411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 name="Lige pilforbindelse 7"/>
          <p:cNvCxnSpPr/>
          <p:nvPr/>
        </p:nvCxnSpPr>
        <p:spPr>
          <a:xfrm flipH="1">
            <a:off x="4319026" y="3613666"/>
            <a:ext cx="1044116" cy="0"/>
          </a:xfrm>
          <a:prstGeom prst="straightConnector1">
            <a:avLst/>
          </a:prstGeom>
          <a:ln>
            <a:prstDash val="sysDot"/>
            <a:tailEnd type="arrow"/>
          </a:ln>
        </p:spPr>
        <p:style>
          <a:lnRef idx="3">
            <a:schemeClr val="accent4"/>
          </a:lnRef>
          <a:fillRef idx="0">
            <a:schemeClr val="accent4"/>
          </a:fillRef>
          <a:effectRef idx="2">
            <a:schemeClr val="accent4"/>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5350" y="980728"/>
            <a:ext cx="215265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17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2636913"/>
            <a:ext cx="3312790" cy="676275"/>
          </a:xfrm>
        </p:spPr>
        <p:txBody>
          <a:bodyPr>
            <a:normAutofit fontScale="90000"/>
          </a:bodyPr>
          <a:lstStyle/>
          <a:p>
            <a:r>
              <a:rPr lang="da-DK" dirty="0" smtClean="0"/>
              <a:t>Det nedre evaluerings-loop</a:t>
            </a:r>
            <a:endParaRPr lang="da-DK" dirty="0"/>
          </a:p>
        </p:txBody>
      </p:sp>
      <p:sp>
        <p:nvSpPr>
          <p:cNvPr id="22" name="Højre klammeparentes 21"/>
          <p:cNvSpPr/>
          <p:nvPr/>
        </p:nvSpPr>
        <p:spPr>
          <a:xfrm>
            <a:off x="4878678" y="2636913"/>
            <a:ext cx="523501" cy="3607476"/>
          </a:xfrm>
          <a:custGeom>
            <a:avLst/>
            <a:gdLst>
              <a:gd name="connsiteX0" fmla="*/ 0 w 355798"/>
              <a:gd name="connsiteY0" fmla="*/ 0 h 2736304"/>
              <a:gd name="connsiteX1" fmla="*/ 177899 w 355798"/>
              <a:gd name="connsiteY1" fmla="*/ 29649 h 2736304"/>
              <a:gd name="connsiteX2" fmla="*/ 177899 w 355798"/>
              <a:gd name="connsiteY2" fmla="*/ 1338503 h 2736304"/>
              <a:gd name="connsiteX3" fmla="*/ 355798 w 355798"/>
              <a:gd name="connsiteY3" fmla="*/ 1368152 h 2736304"/>
              <a:gd name="connsiteX4" fmla="*/ 177899 w 355798"/>
              <a:gd name="connsiteY4" fmla="*/ 1397801 h 2736304"/>
              <a:gd name="connsiteX5" fmla="*/ 177899 w 355798"/>
              <a:gd name="connsiteY5" fmla="*/ 2706655 h 2736304"/>
              <a:gd name="connsiteX6" fmla="*/ 0 w 355798"/>
              <a:gd name="connsiteY6" fmla="*/ 2736304 h 2736304"/>
              <a:gd name="connsiteX7" fmla="*/ 0 w 355798"/>
              <a:gd name="connsiteY7" fmla="*/ 0 h 2736304"/>
              <a:gd name="connsiteX0" fmla="*/ 0 w 355798"/>
              <a:gd name="connsiteY0" fmla="*/ 0 h 2736304"/>
              <a:gd name="connsiteX1" fmla="*/ 177899 w 355798"/>
              <a:gd name="connsiteY1" fmla="*/ 29649 h 2736304"/>
              <a:gd name="connsiteX2" fmla="*/ 177899 w 355798"/>
              <a:gd name="connsiteY2" fmla="*/ 1338503 h 2736304"/>
              <a:gd name="connsiteX3" fmla="*/ 355798 w 355798"/>
              <a:gd name="connsiteY3" fmla="*/ 1368152 h 2736304"/>
              <a:gd name="connsiteX4" fmla="*/ 177899 w 355798"/>
              <a:gd name="connsiteY4" fmla="*/ 1397801 h 2736304"/>
              <a:gd name="connsiteX5" fmla="*/ 177899 w 355798"/>
              <a:gd name="connsiteY5" fmla="*/ 2706655 h 2736304"/>
              <a:gd name="connsiteX6" fmla="*/ 0 w 355798"/>
              <a:gd name="connsiteY6" fmla="*/ 2736304 h 2736304"/>
              <a:gd name="connsiteX0" fmla="*/ 164250 w 520048"/>
              <a:gd name="connsiteY0" fmla="*/ 0 h 2736304"/>
              <a:gd name="connsiteX1" fmla="*/ 342149 w 520048"/>
              <a:gd name="connsiteY1" fmla="*/ 29649 h 2736304"/>
              <a:gd name="connsiteX2" fmla="*/ 342149 w 520048"/>
              <a:gd name="connsiteY2" fmla="*/ 1338503 h 2736304"/>
              <a:gd name="connsiteX3" fmla="*/ 520048 w 520048"/>
              <a:gd name="connsiteY3" fmla="*/ 1368152 h 2736304"/>
              <a:gd name="connsiteX4" fmla="*/ 342149 w 520048"/>
              <a:gd name="connsiteY4" fmla="*/ 1397801 h 2736304"/>
              <a:gd name="connsiteX5" fmla="*/ 342149 w 520048"/>
              <a:gd name="connsiteY5" fmla="*/ 2706655 h 2736304"/>
              <a:gd name="connsiteX6" fmla="*/ 164250 w 520048"/>
              <a:gd name="connsiteY6" fmla="*/ 2736304 h 2736304"/>
              <a:gd name="connsiteX7" fmla="*/ 164250 w 520048"/>
              <a:gd name="connsiteY7" fmla="*/ 0 h 2736304"/>
              <a:gd name="connsiteX0" fmla="*/ 164250 w 520048"/>
              <a:gd name="connsiteY0" fmla="*/ 0 h 2736304"/>
              <a:gd name="connsiteX1" fmla="*/ 342149 w 520048"/>
              <a:gd name="connsiteY1" fmla="*/ 29649 h 2736304"/>
              <a:gd name="connsiteX2" fmla="*/ 342149 w 520048"/>
              <a:gd name="connsiteY2" fmla="*/ 1338503 h 2736304"/>
              <a:gd name="connsiteX3" fmla="*/ 14722 w 520048"/>
              <a:gd name="connsiteY3" fmla="*/ 1380184 h 2736304"/>
              <a:gd name="connsiteX4" fmla="*/ 342149 w 520048"/>
              <a:gd name="connsiteY4" fmla="*/ 1397801 h 2736304"/>
              <a:gd name="connsiteX5" fmla="*/ 342149 w 520048"/>
              <a:gd name="connsiteY5" fmla="*/ 2706655 h 2736304"/>
              <a:gd name="connsiteX6" fmla="*/ 164250 w 520048"/>
              <a:gd name="connsiteY6" fmla="*/ 2736304 h 2736304"/>
              <a:gd name="connsiteX0" fmla="*/ 164250 w 520048"/>
              <a:gd name="connsiteY0" fmla="*/ 24063 h 2760367"/>
              <a:gd name="connsiteX1" fmla="*/ 342149 w 520048"/>
              <a:gd name="connsiteY1" fmla="*/ 53712 h 2760367"/>
              <a:gd name="connsiteX2" fmla="*/ 342149 w 520048"/>
              <a:gd name="connsiteY2" fmla="*/ 1362566 h 2760367"/>
              <a:gd name="connsiteX3" fmla="*/ 520048 w 520048"/>
              <a:gd name="connsiteY3" fmla="*/ 1392215 h 2760367"/>
              <a:gd name="connsiteX4" fmla="*/ 342149 w 520048"/>
              <a:gd name="connsiteY4" fmla="*/ 1421864 h 2760367"/>
              <a:gd name="connsiteX5" fmla="*/ 342149 w 520048"/>
              <a:gd name="connsiteY5" fmla="*/ 2730718 h 2760367"/>
              <a:gd name="connsiteX6" fmla="*/ 164250 w 520048"/>
              <a:gd name="connsiteY6" fmla="*/ 2760367 h 2760367"/>
              <a:gd name="connsiteX7" fmla="*/ 164250 w 520048"/>
              <a:gd name="connsiteY7" fmla="*/ 24063 h 2760367"/>
              <a:gd name="connsiteX0" fmla="*/ 465039 w 520048"/>
              <a:gd name="connsiteY0" fmla="*/ 0 h 2760367"/>
              <a:gd name="connsiteX1" fmla="*/ 342149 w 520048"/>
              <a:gd name="connsiteY1" fmla="*/ 53712 h 2760367"/>
              <a:gd name="connsiteX2" fmla="*/ 342149 w 520048"/>
              <a:gd name="connsiteY2" fmla="*/ 1362566 h 2760367"/>
              <a:gd name="connsiteX3" fmla="*/ 14722 w 520048"/>
              <a:gd name="connsiteY3" fmla="*/ 1404247 h 2760367"/>
              <a:gd name="connsiteX4" fmla="*/ 342149 w 520048"/>
              <a:gd name="connsiteY4" fmla="*/ 1421864 h 2760367"/>
              <a:gd name="connsiteX5" fmla="*/ 342149 w 520048"/>
              <a:gd name="connsiteY5" fmla="*/ 2730718 h 2760367"/>
              <a:gd name="connsiteX6" fmla="*/ 164250 w 520048"/>
              <a:gd name="connsiteY6" fmla="*/ 2760367 h 2760367"/>
              <a:gd name="connsiteX0" fmla="*/ 164250 w 520048"/>
              <a:gd name="connsiteY0" fmla="*/ 24063 h 2796462"/>
              <a:gd name="connsiteX1" fmla="*/ 342149 w 520048"/>
              <a:gd name="connsiteY1" fmla="*/ 53712 h 2796462"/>
              <a:gd name="connsiteX2" fmla="*/ 342149 w 520048"/>
              <a:gd name="connsiteY2" fmla="*/ 1362566 h 2796462"/>
              <a:gd name="connsiteX3" fmla="*/ 520048 w 520048"/>
              <a:gd name="connsiteY3" fmla="*/ 1392215 h 2796462"/>
              <a:gd name="connsiteX4" fmla="*/ 342149 w 520048"/>
              <a:gd name="connsiteY4" fmla="*/ 1421864 h 2796462"/>
              <a:gd name="connsiteX5" fmla="*/ 342149 w 520048"/>
              <a:gd name="connsiteY5" fmla="*/ 2730718 h 2796462"/>
              <a:gd name="connsiteX6" fmla="*/ 164250 w 520048"/>
              <a:gd name="connsiteY6" fmla="*/ 2760367 h 2796462"/>
              <a:gd name="connsiteX7" fmla="*/ 164250 w 520048"/>
              <a:gd name="connsiteY7" fmla="*/ 24063 h 2796462"/>
              <a:gd name="connsiteX0" fmla="*/ 465039 w 520048"/>
              <a:gd name="connsiteY0" fmla="*/ 0 h 2796462"/>
              <a:gd name="connsiteX1" fmla="*/ 342149 w 520048"/>
              <a:gd name="connsiteY1" fmla="*/ 53712 h 2796462"/>
              <a:gd name="connsiteX2" fmla="*/ 342149 w 520048"/>
              <a:gd name="connsiteY2" fmla="*/ 1362566 h 2796462"/>
              <a:gd name="connsiteX3" fmla="*/ 14722 w 520048"/>
              <a:gd name="connsiteY3" fmla="*/ 1404247 h 2796462"/>
              <a:gd name="connsiteX4" fmla="*/ 342149 w 520048"/>
              <a:gd name="connsiteY4" fmla="*/ 1421864 h 2796462"/>
              <a:gd name="connsiteX5" fmla="*/ 342149 w 520048"/>
              <a:gd name="connsiteY5" fmla="*/ 2730718 h 2796462"/>
              <a:gd name="connsiteX6" fmla="*/ 428944 w 520048"/>
              <a:gd name="connsiteY6" fmla="*/ 2796462 h 2796462"/>
              <a:gd name="connsiteX0" fmla="*/ 164250 w 520048"/>
              <a:gd name="connsiteY0" fmla="*/ 24063 h 2832557"/>
              <a:gd name="connsiteX1" fmla="*/ 342149 w 520048"/>
              <a:gd name="connsiteY1" fmla="*/ 53712 h 2832557"/>
              <a:gd name="connsiteX2" fmla="*/ 342149 w 520048"/>
              <a:gd name="connsiteY2" fmla="*/ 1362566 h 2832557"/>
              <a:gd name="connsiteX3" fmla="*/ 520048 w 520048"/>
              <a:gd name="connsiteY3" fmla="*/ 1392215 h 2832557"/>
              <a:gd name="connsiteX4" fmla="*/ 342149 w 520048"/>
              <a:gd name="connsiteY4" fmla="*/ 1421864 h 2832557"/>
              <a:gd name="connsiteX5" fmla="*/ 342149 w 520048"/>
              <a:gd name="connsiteY5" fmla="*/ 2730718 h 2832557"/>
              <a:gd name="connsiteX6" fmla="*/ 164250 w 520048"/>
              <a:gd name="connsiteY6" fmla="*/ 2760367 h 2832557"/>
              <a:gd name="connsiteX7" fmla="*/ 164250 w 520048"/>
              <a:gd name="connsiteY7" fmla="*/ 24063 h 2832557"/>
              <a:gd name="connsiteX0" fmla="*/ 465039 w 520048"/>
              <a:gd name="connsiteY0" fmla="*/ 0 h 2832557"/>
              <a:gd name="connsiteX1" fmla="*/ 342149 w 520048"/>
              <a:gd name="connsiteY1" fmla="*/ 53712 h 2832557"/>
              <a:gd name="connsiteX2" fmla="*/ 342149 w 520048"/>
              <a:gd name="connsiteY2" fmla="*/ 1362566 h 2832557"/>
              <a:gd name="connsiteX3" fmla="*/ 14722 w 520048"/>
              <a:gd name="connsiteY3" fmla="*/ 1404247 h 2832557"/>
              <a:gd name="connsiteX4" fmla="*/ 342149 w 520048"/>
              <a:gd name="connsiteY4" fmla="*/ 1421864 h 2832557"/>
              <a:gd name="connsiteX5" fmla="*/ 342149 w 520048"/>
              <a:gd name="connsiteY5" fmla="*/ 2730718 h 2832557"/>
              <a:gd name="connsiteX6" fmla="*/ 416912 w 520048"/>
              <a:gd name="connsiteY6" fmla="*/ 2832557 h 2832557"/>
              <a:gd name="connsiteX0" fmla="*/ 164250 w 523501"/>
              <a:gd name="connsiteY0" fmla="*/ 24063 h 2808494"/>
              <a:gd name="connsiteX1" fmla="*/ 342149 w 523501"/>
              <a:gd name="connsiteY1" fmla="*/ 53712 h 2808494"/>
              <a:gd name="connsiteX2" fmla="*/ 342149 w 523501"/>
              <a:gd name="connsiteY2" fmla="*/ 1362566 h 2808494"/>
              <a:gd name="connsiteX3" fmla="*/ 520048 w 523501"/>
              <a:gd name="connsiteY3" fmla="*/ 1392215 h 2808494"/>
              <a:gd name="connsiteX4" fmla="*/ 342149 w 523501"/>
              <a:gd name="connsiteY4" fmla="*/ 1421864 h 2808494"/>
              <a:gd name="connsiteX5" fmla="*/ 342149 w 523501"/>
              <a:gd name="connsiteY5" fmla="*/ 2730718 h 2808494"/>
              <a:gd name="connsiteX6" fmla="*/ 164250 w 523501"/>
              <a:gd name="connsiteY6" fmla="*/ 2760367 h 2808494"/>
              <a:gd name="connsiteX7" fmla="*/ 164250 w 523501"/>
              <a:gd name="connsiteY7" fmla="*/ 24063 h 2808494"/>
              <a:gd name="connsiteX0" fmla="*/ 465039 w 523501"/>
              <a:gd name="connsiteY0" fmla="*/ 0 h 2808494"/>
              <a:gd name="connsiteX1" fmla="*/ 342149 w 523501"/>
              <a:gd name="connsiteY1" fmla="*/ 53712 h 2808494"/>
              <a:gd name="connsiteX2" fmla="*/ 342149 w 523501"/>
              <a:gd name="connsiteY2" fmla="*/ 1362566 h 2808494"/>
              <a:gd name="connsiteX3" fmla="*/ 14722 w 523501"/>
              <a:gd name="connsiteY3" fmla="*/ 1404247 h 2808494"/>
              <a:gd name="connsiteX4" fmla="*/ 342149 w 523501"/>
              <a:gd name="connsiteY4" fmla="*/ 1421864 h 2808494"/>
              <a:gd name="connsiteX5" fmla="*/ 342149 w 523501"/>
              <a:gd name="connsiteY5" fmla="*/ 2730718 h 2808494"/>
              <a:gd name="connsiteX6" fmla="*/ 501133 w 523501"/>
              <a:gd name="connsiteY6" fmla="*/ 2808494 h 280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01" h="2808494" stroke="0" extrusionOk="0">
                <a:moveTo>
                  <a:pt x="164250" y="24063"/>
                </a:moveTo>
                <a:cubicBezTo>
                  <a:pt x="262501" y="24063"/>
                  <a:pt x="342149" y="37337"/>
                  <a:pt x="342149" y="53712"/>
                </a:cubicBezTo>
                <a:lnTo>
                  <a:pt x="342149" y="1362566"/>
                </a:lnTo>
                <a:cubicBezTo>
                  <a:pt x="342149" y="1378941"/>
                  <a:pt x="421797" y="1392215"/>
                  <a:pt x="520048" y="1392215"/>
                </a:cubicBezTo>
                <a:cubicBezTo>
                  <a:pt x="421797" y="1392215"/>
                  <a:pt x="342149" y="1405489"/>
                  <a:pt x="342149" y="1421864"/>
                </a:cubicBezTo>
                <a:lnTo>
                  <a:pt x="342149" y="2730718"/>
                </a:lnTo>
                <a:cubicBezTo>
                  <a:pt x="342149" y="2747093"/>
                  <a:pt x="262501" y="2760367"/>
                  <a:pt x="164250" y="2760367"/>
                </a:cubicBezTo>
                <a:lnTo>
                  <a:pt x="164250" y="24063"/>
                </a:lnTo>
                <a:close/>
              </a:path>
              <a:path w="523501" h="2808494" fill="none">
                <a:moveTo>
                  <a:pt x="465039" y="0"/>
                </a:moveTo>
                <a:cubicBezTo>
                  <a:pt x="563290" y="0"/>
                  <a:pt x="342149" y="37337"/>
                  <a:pt x="342149" y="53712"/>
                </a:cubicBezTo>
                <a:lnTo>
                  <a:pt x="342149" y="1362566"/>
                </a:lnTo>
                <a:cubicBezTo>
                  <a:pt x="342149" y="1378941"/>
                  <a:pt x="-83529" y="1404247"/>
                  <a:pt x="14722" y="1404247"/>
                </a:cubicBezTo>
                <a:cubicBezTo>
                  <a:pt x="-83529" y="1404247"/>
                  <a:pt x="342149" y="1405489"/>
                  <a:pt x="342149" y="1421864"/>
                </a:cubicBezTo>
                <a:lnTo>
                  <a:pt x="342149" y="2730718"/>
                </a:lnTo>
                <a:cubicBezTo>
                  <a:pt x="342149" y="2747093"/>
                  <a:pt x="599384" y="2808494"/>
                  <a:pt x="501133" y="2808494"/>
                </a:cubicBezTo>
              </a:path>
            </a:pathLst>
          </a:cu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179" y="372980"/>
            <a:ext cx="6007226" cy="6089220"/>
          </a:xfrm>
          <a:prstGeom prst="rect">
            <a:avLst/>
          </a:prstGeom>
        </p:spPr>
      </p:pic>
    </p:spTree>
    <p:extLst>
      <p:ext uri="{BB962C8B-B14F-4D97-AF65-F5344CB8AC3E}">
        <p14:creationId xmlns:p14="http://schemas.microsoft.com/office/powerpoint/2010/main" val="3224651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7568" y="2636913"/>
            <a:ext cx="3312790" cy="676275"/>
          </a:xfrm>
        </p:spPr>
        <p:txBody>
          <a:bodyPr>
            <a:normAutofit fontScale="90000"/>
          </a:bodyPr>
          <a:lstStyle/>
          <a:p>
            <a:r>
              <a:rPr lang="da-DK" dirty="0" smtClean="0"/>
              <a:t>Det øvre evaluerings-loop</a:t>
            </a:r>
            <a:endParaRPr lang="da-DK" dirty="0"/>
          </a:p>
        </p:txBody>
      </p:sp>
      <p:sp>
        <p:nvSpPr>
          <p:cNvPr id="9" name="Højre klammeparentes 8"/>
          <p:cNvSpPr/>
          <p:nvPr/>
        </p:nvSpPr>
        <p:spPr>
          <a:xfrm>
            <a:off x="4932338" y="1294562"/>
            <a:ext cx="505892" cy="1869743"/>
          </a:xfrm>
          <a:custGeom>
            <a:avLst/>
            <a:gdLst>
              <a:gd name="connsiteX0" fmla="*/ 0 w 355798"/>
              <a:gd name="connsiteY0" fmla="*/ 0 h 4320480"/>
              <a:gd name="connsiteX1" fmla="*/ 177899 w 355798"/>
              <a:gd name="connsiteY1" fmla="*/ 4 h 4320480"/>
              <a:gd name="connsiteX2" fmla="*/ 177899 w 355798"/>
              <a:gd name="connsiteY2" fmla="*/ 2160236 h 4320480"/>
              <a:gd name="connsiteX3" fmla="*/ 355798 w 355798"/>
              <a:gd name="connsiteY3" fmla="*/ 2160240 h 4320480"/>
              <a:gd name="connsiteX4" fmla="*/ 177899 w 355798"/>
              <a:gd name="connsiteY4" fmla="*/ 2160244 h 4320480"/>
              <a:gd name="connsiteX5" fmla="*/ 177899 w 355798"/>
              <a:gd name="connsiteY5" fmla="*/ 4320476 h 4320480"/>
              <a:gd name="connsiteX6" fmla="*/ 0 w 355798"/>
              <a:gd name="connsiteY6" fmla="*/ 4320480 h 4320480"/>
              <a:gd name="connsiteX7" fmla="*/ 0 w 355798"/>
              <a:gd name="connsiteY7" fmla="*/ 0 h 4320480"/>
              <a:gd name="connsiteX0" fmla="*/ 0 w 355798"/>
              <a:gd name="connsiteY0" fmla="*/ 0 h 4320480"/>
              <a:gd name="connsiteX1" fmla="*/ 177899 w 355798"/>
              <a:gd name="connsiteY1" fmla="*/ 4 h 4320480"/>
              <a:gd name="connsiteX2" fmla="*/ 177899 w 355798"/>
              <a:gd name="connsiteY2" fmla="*/ 2160236 h 4320480"/>
              <a:gd name="connsiteX3" fmla="*/ 355798 w 355798"/>
              <a:gd name="connsiteY3" fmla="*/ 2160240 h 4320480"/>
              <a:gd name="connsiteX4" fmla="*/ 177899 w 355798"/>
              <a:gd name="connsiteY4" fmla="*/ 2160244 h 4320480"/>
              <a:gd name="connsiteX5" fmla="*/ 177899 w 355798"/>
              <a:gd name="connsiteY5" fmla="*/ 4320476 h 4320480"/>
              <a:gd name="connsiteX6" fmla="*/ 0 w 355798"/>
              <a:gd name="connsiteY6" fmla="*/ 4320480 h 4320480"/>
              <a:gd name="connsiteX0" fmla="*/ 0 w 457200"/>
              <a:gd name="connsiteY0" fmla="*/ 0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0 w 457200"/>
              <a:gd name="connsiteY6" fmla="*/ 4320480 h 4320480"/>
              <a:gd name="connsiteX7" fmla="*/ 0 w 457200"/>
              <a:gd name="connsiteY7" fmla="*/ 0 h 4320480"/>
              <a:gd name="connsiteX0" fmla="*/ 457200 w 457200"/>
              <a:gd name="connsiteY0" fmla="*/ 36095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0 w 457200"/>
              <a:gd name="connsiteY6" fmla="*/ 4320480 h 4320480"/>
              <a:gd name="connsiteX0" fmla="*/ 0 w 457200"/>
              <a:gd name="connsiteY0" fmla="*/ 0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0 w 457200"/>
              <a:gd name="connsiteY6" fmla="*/ 4320480 h 4320480"/>
              <a:gd name="connsiteX7" fmla="*/ 0 w 457200"/>
              <a:gd name="connsiteY7" fmla="*/ 0 h 4320480"/>
              <a:gd name="connsiteX0" fmla="*/ 457200 w 457200"/>
              <a:gd name="connsiteY0" fmla="*/ 36095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397042 w 457200"/>
              <a:gd name="connsiteY6" fmla="*/ 4320480 h 4320480"/>
              <a:gd name="connsiteX0" fmla="*/ 0 w 457200"/>
              <a:gd name="connsiteY0" fmla="*/ 0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0 w 457200"/>
              <a:gd name="connsiteY6" fmla="*/ 4320480 h 4320480"/>
              <a:gd name="connsiteX7" fmla="*/ 0 w 457200"/>
              <a:gd name="connsiteY7" fmla="*/ 0 h 4320480"/>
              <a:gd name="connsiteX0" fmla="*/ 457200 w 457200"/>
              <a:gd name="connsiteY0" fmla="*/ 1 h 4320480"/>
              <a:gd name="connsiteX1" fmla="*/ 177899 w 457200"/>
              <a:gd name="connsiteY1" fmla="*/ 4 h 4320480"/>
              <a:gd name="connsiteX2" fmla="*/ 177899 w 457200"/>
              <a:gd name="connsiteY2" fmla="*/ 2160236 h 4320480"/>
              <a:gd name="connsiteX3" fmla="*/ 355798 w 457200"/>
              <a:gd name="connsiteY3" fmla="*/ 2160240 h 4320480"/>
              <a:gd name="connsiteX4" fmla="*/ 177899 w 457200"/>
              <a:gd name="connsiteY4" fmla="*/ 2160244 h 4320480"/>
              <a:gd name="connsiteX5" fmla="*/ 177899 w 457200"/>
              <a:gd name="connsiteY5" fmla="*/ 4320476 h 4320480"/>
              <a:gd name="connsiteX6" fmla="*/ 397042 w 457200"/>
              <a:gd name="connsiteY6" fmla="*/ 4320480 h 4320480"/>
              <a:gd name="connsiteX0" fmla="*/ 48692 w 505892"/>
              <a:gd name="connsiteY0" fmla="*/ 0 h 4320480"/>
              <a:gd name="connsiteX1" fmla="*/ 226591 w 505892"/>
              <a:gd name="connsiteY1" fmla="*/ 4 h 4320480"/>
              <a:gd name="connsiteX2" fmla="*/ 226591 w 505892"/>
              <a:gd name="connsiteY2" fmla="*/ 2160236 h 4320480"/>
              <a:gd name="connsiteX3" fmla="*/ 404490 w 505892"/>
              <a:gd name="connsiteY3" fmla="*/ 2160240 h 4320480"/>
              <a:gd name="connsiteX4" fmla="*/ 226591 w 505892"/>
              <a:gd name="connsiteY4" fmla="*/ 2160244 h 4320480"/>
              <a:gd name="connsiteX5" fmla="*/ 226591 w 505892"/>
              <a:gd name="connsiteY5" fmla="*/ 4320476 h 4320480"/>
              <a:gd name="connsiteX6" fmla="*/ 48692 w 505892"/>
              <a:gd name="connsiteY6" fmla="*/ 4320480 h 4320480"/>
              <a:gd name="connsiteX7" fmla="*/ 48692 w 505892"/>
              <a:gd name="connsiteY7" fmla="*/ 0 h 4320480"/>
              <a:gd name="connsiteX0" fmla="*/ 505892 w 505892"/>
              <a:gd name="connsiteY0" fmla="*/ 1 h 4320480"/>
              <a:gd name="connsiteX1" fmla="*/ 226591 w 505892"/>
              <a:gd name="connsiteY1" fmla="*/ 4 h 4320480"/>
              <a:gd name="connsiteX2" fmla="*/ 226591 w 505892"/>
              <a:gd name="connsiteY2" fmla="*/ 2160236 h 4320480"/>
              <a:gd name="connsiteX3" fmla="*/ 19480 w 505892"/>
              <a:gd name="connsiteY3" fmla="*/ 2160240 h 4320480"/>
              <a:gd name="connsiteX4" fmla="*/ 226591 w 505892"/>
              <a:gd name="connsiteY4" fmla="*/ 2160244 h 4320480"/>
              <a:gd name="connsiteX5" fmla="*/ 226591 w 505892"/>
              <a:gd name="connsiteY5" fmla="*/ 4320476 h 4320480"/>
              <a:gd name="connsiteX6" fmla="*/ 445734 w 505892"/>
              <a:gd name="connsiteY6" fmla="*/ 4320480 h 43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92" h="4320480" stroke="0" extrusionOk="0">
                <a:moveTo>
                  <a:pt x="48692" y="0"/>
                </a:moveTo>
                <a:lnTo>
                  <a:pt x="226591" y="4"/>
                </a:lnTo>
                <a:lnTo>
                  <a:pt x="226591" y="2160236"/>
                </a:lnTo>
                <a:cubicBezTo>
                  <a:pt x="226591" y="2160238"/>
                  <a:pt x="306239" y="2160240"/>
                  <a:pt x="404490" y="2160240"/>
                </a:cubicBezTo>
                <a:lnTo>
                  <a:pt x="226591" y="2160244"/>
                </a:lnTo>
                <a:lnTo>
                  <a:pt x="226591" y="4320476"/>
                </a:lnTo>
                <a:cubicBezTo>
                  <a:pt x="226591" y="4320478"/>
                  <a:pt x="146943" y="4320480"/>
                  <a:pt x="48692" y="4320480"/>
                </a:cubicBezTo>
                <a:lnTo>
                  <a:pt x="48692" y="0"/>
                </a:lnTo>
                <a:close/>
              </a:path>
              <a:path w="505892" h="4320480" fill="none">
                <a:moveTo>
                  <a:pt x="505892" y="1"/>
                </a:moveTo>
                <a:lnTo>
                  <a:pt x="226591" y="4"/>
                </a:lnTo>
                <a:lnTo>
                  <a:pt x="226591" y="2160236"/>
                </a:lnTo>
                <a:cubicBezTo>
                  <a:pt x="226591" y="2160238"/>
                  <a:pt x="-78771" y="2160240"/>
                  <a:pt x="19480" y="2160240"/>
                </a:cubicBezTo>
                <a:lnTo>
                  <a:pt x="226591" y="2160244"/>
                </a:lnTo>
                <a:lnTo>
                  <a:pt x="226591" y="4320476"/>
                </a:lnTo>
                <a:cubicBezTo>
                  <a:pt x="226591" y="4320478"/>
                  <a:pt x="543985" y="4320480"/>
                  <a:pt x="445734" y="4320480"/>
                </a:cubicBezTo>
              </a:path>
            </a:pathLst>
          </a:cu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229" y="1191127"/>
            <a:ext cx="5476905" cy="5293894"/>
          </a:xfrm>
          <a:prstGeom prst="rect">
            <a:avLst/>
          </a:prstGeom>
        </p:spPr>
      </p:pic>
    </p:spTree>
    <p:extLst>
      <p:ext uri="{BB962C8B-B14F-4D97-AF65-F5344CB8AC3E}">
        <p14:creationId xmlns:p14="http://schemas.microsoft.com/office/powerpoint/2010/main" val="233432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Oplægget vil berøre:</a:t>
            </a:r>
            <a:endParaRPr lang="da-DK" dirty="0"/>
          </a:p>
        </p:txBody>
      </p:sp>
      <p:sp>
        <p:nvSpPr>
          <p:cNvPr id="3" name="Pladsholder til indhold 2"/>
          <p:cNvSpPr>
            <a:spLocks noGrp="1"/>
          </p:cNvSpPr>
          <p:nvPr>
            <p:ph idx="1"/>
          </p:nvPr>
        </p:nvSpPr>
        <p:spPr/>
        <p:txBody>
          <a:bodyPr/>
          <a:lstStyle/>
          <a:p>
            <a:r>
              <a:rPr lang="da-DK" dirty="0" smtClean="0"/>
              <a:t>Didaktiske overvejelser bag brugen af,</a:t>
            </a:r>
          </a:p>
          <a:p>
            <a:pPr lvl="1"/>
            <a:r>
              <a:rPr lang="da-DK" dirty="0" smtClean="0"/>
              <a:t>E-læringsforløb</a:t>
            </a:r>
          </a:p>
          <a:p>
            <a:pPr lvl="1"/>
            <a:r>
              <a:rPr lang="da-DK" dirty="0" smtClean="0"/>
              <a:t>Blended læring</a:t>
            </a:r>
          </a:p>
          <a:p>
            <a:pPr lvl="1"/>
            <a:r>
              <a:rPr lang="da-DK" dirty="0" err="1" smtClean="0"/>
              <a:t>Netundervisning</a:t>
            </a:r>
            <a:endParaRPr lang="da-DK" dirty="0" smtClean="0"/>
          </a:p>
          <a:p>
            <a:pPr lvl="1"/>
            <a:r>
              <a:rPr lang="da-DK" dirty="0" smtClean="0"/>
              <a:t>Virtuel vejledning</a:t>
            </a:r>
          </a:p>
          <a:p>
            <a:pPr lvl="1"/>
            <a:r>
              <a:rPr lang="da-DK" dirty="0" smtClean="0"/>
              <a:t>Digitale materialer</a:t>
            </a:r>
          </a:p>
          <a:p>
            <a:r>
              <a:rPr lang="da-DK" dirty="0" smtClean="0"/>
              <a:t>Forskelle mellem e-didaktik og didaktik</a:t>
            </a:r>
          </a:p>
          <a:p>
            <a:pPr lvl="1"/>
            <a:r>
              <a:rPr lang="da-DK" dirty="0" smtClean="0"/>
              <a:t>Findes de og i givet fald hvor?</a:t>
            </a:r>
          </a:p>
          <a:p>
            <a:pPr lvl="1"/>
            <a:endParaRPr lang="da-DK" dirty="0" smtClean="0"/>
          </a:p>
          <a:p>
            <a:endParaRPr lang="da-DK" dirty="0" smtClean="0"/>
          </a:p>
          <a:p>
            <a:endParaRPr lang="da-DK" dirty="0"/>
          </a:p>
        </p:txBody>
      </p:sp>
    </p:spTree>
    <p:extLst>
      <p:ext uri="{BB962C8B-B14F-4D97-AF65-F5344CB8AC3E}">
        <p14:creationId xmlns:p14="http://schemas.microsoft.com/office/powerpoint/2010/main" val="3947856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Værktøjer og materialer	</a:t>
            </a:r>
            <a:endParaRPr lang="da-DK" dirty="0"/>
          </a:p>
        </p:txBody>
      </p:sp>
      <p:sp>
        <p:nvSpPr>
          <p:cNvPr id="3" name="Pladsholder til indhold 2"/>
          <p:cNvSpPr>
            <a:spLocks noGrp="1"/>
          </p:cNvSpPr>
          <p:nvPr>
            <p:ph idx="1"/>
          </p:nvPr>
        </p:nvSpPr>
        <p:spPr/>
        <p:txBody>
          <a:bodyPr/>
          <a:lstStyle/>
          <a:p>
            <a:r>
              <a:rPr lang="da-DK" dirty="0" smtClean="0"/>
              <a:t>E-læringsværktøjer er elektroniske redskaber, som indsat i en konkret didaktisk og pædagogisk sammenhæng, bidrager til læringen.</a:t>
            </a:r>
          </a:p>
          <a:p>
            <a:r>
              <a:rPr lang="da-DK" dirty="0" smtClean="0"/>
              <a:t>E-materialer er altid bygget op omkring en bestemt pædagogik og didaktik. Her har udvikleren af materialet ind tænkt pædagogiske og didaktiske elementer i materialet.</a:t>
            </a:r>
            <a:endParaRPr lang="da-DK" dirty="0"/>
          </a:p>
        </p:txBody>
      </p:sp>
    </p:spTree>
    <p:extLst>
      <p:ext uri="{BB962C8B-B14F-4D97-AF65-F5344CB8AC3E}">
        <p14:creationId xmlns:p14="http://schemas.microsoft.com/office/powerpoint/2010/main" val="244864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943" y="541338"/>
            <a:ext cx="9712114" cy="5635625"/>
          </a:xfrm>
        </p:spPr>
      </p:pic>
    </p:spTree>
    <p:extLst>
      <p:ext uri="{BB962C8B-B14F-4D97-AF65-F5344CB8AC3E}">
        <p14:creationId xmlns:p14="http://schemas.microsoft.com/office/powerpoint/2010/main" val="3438750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2" y="1340768"/>
            <a:ext cx="373001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Lige pilforbindelse 6"/>
          <p:cNvCxnSpPr/>
          <p:nvPr/>
        </p:nvCxnSpPr>
        <p:spPr>
          <a:xfrm>
            <a:off x="6240016" y="1124744"/>
            <a:ext cx="0" cy="47525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 name="Tekstboks 1"/>
          <p:cNvSpPr txBox="1"/>
          <p:nvPr/>
        </p:nvSpPr>
        <p:spPr>
          <a:xfrm>
            <a:off x="1891463" y="4361408"/>
            <a:ext cx="184731" cy="461665"/>
          </a:xfrm>
          <a:prstGeom prst="rect">
            <a:avLst/>
          </a:prstGeom>
          <a:noFill/>
        </p:spPr>
        <p:txBody>
          <a:bodyPr wrap="none" rtlCol="0">
            <a:spAutoFit/>
          </a:bodyPr>
          <a:lstStyle/>
          <a:p>
            <a:endParaRPr lang="da-DK" sz="2400" dirty="0">
              <a:solidFill>
                <a:srgbClr val="FF0000"/>
              </a:solidFill>
            </a:endParaRPr>
          </a:p>
        </p:txBody>
      </p:sp>
      <p:pic>
        <p:nvPicPr>
          <p:cNvPr id="6" name="Billede 5" descr="C:\Users\jokk\Desktop\Overvejelsesmodel.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54782" y="1072716"/>
            <a:ext cx="4569892" cy="4804556"/>
          </a:xfrm>
          <a:prstGeom prst="rect">
            <a:avLst/>
          </a:prstGeom>
          <a:noFill/>
          <a:ln>
            <a:noFill/>
          </a:ln>
        </p:spPr>
      </p:pic>
    </p:spTree>
    <p:extLst>
      <p:ext uri="{BB962C8B-B14F-4D97-AF65-F5344CB8AC3E}">
        <p14:creationId xmlns:p14="http://schemas.microsoft.com/office/powerpoint/2010/main" val="119719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3593" y="1920671"/>
            <a:ext cx="3611339" cy="1418257"/>
          </a:xfrm>
        </p:spPr>
        <p:txBody>
          <a:bodyPr/>
          <a:lstStyle/>
          <a:p>
            <a:r>
              <a:rPr lang="da-DK" dirty="0" smtClean="0"/>
              <a:t>1. Formål og læringsmål</a:t>
            </a:r>
            <a:endParaRPr lang="da-DK" dirty="0"/>
          </a:p>
        </p:txBody>
      </p:sp>
      <p:cxnSp>
        <p:nvCxnSpPr>
          <p:cNvPr id="6" name="Lige pilforbindelse 5"/>
          <p:cNvCxnSpPr/>
          <p:nvPr/>
        </p:nvCxnSpPr>
        <p:spPr>
          <a:xfrm>
            <a:off x="5375920" y="1476048"/>
            <a:ext cx="720080" cy="0"/>
          </a:xfrm>
          <a:prstGeom prst="straightConnector1">
            <a:avLst/>
          </a:prstGeom>
          <a:ln>
            <a:solidFill>
              <a:srgbClr val="5F5F5F"/>
            </a:solidFill>
            <a:tailEnd type="arrow"/>
          </a:ln>
        </p:spPr>
        <p:style>
          <a:lnRef idx="3">
            <a:schemeClr val="accent6"/>
          </a:lnRef>
          <a:fillRef idx="0">
            <a:schemeClr val="accent6"/>
          </a:fillRef>
          <a:effectRef idx="2">
            <a:schemeClr val="accent6"/>
          </a:effectRef>
          <a:fontRef idx="minor">
            <a:schemeClr val="tx1"/>
          </a:fontRef>
        </p:style>
      </p:cxnSp>
      <p:cxnSp>
        <p:nvCxnSpPr>
          <p:cNvPr id="7" name="Lige pilforbindelse 6"/>
          <p:cNvCxnSpPr/>
          <p:nvPr/>
        </p:nvCxnSpPr>
        <p:spPr>
          <a:xfrm>
            <a:off x="6240016" y="1124745"/>
            <a:ext cx="0" cy="47835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8" name="Billede 7" descr="C:\Users\jokk\Desktop\Forløbets formål og læringsmål.PNG"/>
          <p:cNvPicPr/>
          <p:nvPr/>
        </p:nvPicPr>
        <p:blipFill>
          <a:blip r:embed="rId3">
            <a:extLst>
              <a:ext uri="{28A0092B-C50C-407E-A947-70E740481C1C}">
                <a14:useLocalDpi xmlns:a14="http://schemas.microsoft.com/office/drawing/2010/main" val="0"/>
              </a:ext>
            </a:extLst>
          </a:blip>
          <a:srcRect/>
          <a:stretch>
            <a:fillRect/>
          </a:stretch>
        </p:blipFill>
        <p:spPr bwMode="auto">
          <a:xfrm>
            <a:off x="6301084" y="1124745"/>
            <a:ext cx="4767969" cy="4783589"/>
          </a:xfrm>
          <a:prstGeom prst="rect">
            <a:avLst/>
          </a:prstGeom>
          <a:noFill/>
          <a:ln>
            <a:noFill/>
          </a:ln>
        </p:spPr>
      </p:pic>
    </p:spTree>
    <p:extLst>
      <p:ext uri="{BB962C8B-B14F-4D97-AF65-F5344CB8AC3E}">
        <p14:creationId xmlns:p14="http://schemas.microsoft.com/office/powerpoint/2010/main" val="128991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1522</Words>
  <Application>Microsoft Office PowerPoint</Application>
  <PresentationFormat>Widescreen</PresentationFormat>
  <Paragraphs>254</Paragraphs>
  <Slides>43</Slides>
  <Notes>29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43</vt:i4>
      </vt:variant>
    </vt:vector>
  </HeadingPairs>
  <TitlesOfParts>
    <vt:vector size="47" baseType="lpstr">
      <vt:lpstr>Arial</vt:lpstr>
      <vt:lpstr>Calibri</vt:lpstr>
      <vt:lpstr>Calibri Light</vt:lpstr>
      <vt:lpstr>Office-tema</vt:lpstr>
      <vt:lpstr>Digital didaktik i praksis</vt:lpstr>
      <vt:lpstr>Mulighed for selv at kigge i materialet</vt:lpstr>
      <vt:lpstr>Bruger id og passwords</vt:lpstr>
      <vt:lpstr>Mål med oplægget </vt:lpstr>
      <vt:lpstr>Oplægget vil berøre:</vt:lpstr>
      <vt:lpstr>Værktøjer og materialer </vt:lpstr>
      <vt:lpstr>PowerPoint-præsentation</vt:lpstr>
      <vt:lpstr>PowerPoint-præsentation</vt:lpstr>
      <vt:lpstr>1. Formål og læringsmål</vt:lpstr>
      <vt:lpstr>2. Forudsætninger  Lærende</vt:lpstr>
      <vt:lpstr>Vismandsspillet - differentiering</vt:lpstr>
      <vt:lpstr>Virksomhedsøkonomi - Læringsstile</vt:lpstr>
      <vt:lpstr>2. Forudsætninger  Underviser</vt:lpstr>
      <vt:lpstr>3. Organisering</vt:lpstr>
      <vt:lpstr>3 former for e-læring:</vt:lpstr>
      <vt:lpstr>4.  E-læringens form  Instruktivistisk</vt:lpstr>
      <vt:lpstr>Instruktivistisk</vt:lpstr>
      <vt:lpstr>Materialerne</vt:lpstr>
      <vt:lpstr>Z-iværk: lær selv</vt:lpstr>
      <vt:lpstr>Instruktivistisk materiale med konstruktivistisk forløb</vt:lpstr>
      <vt:lpstr>Tjekspørgsmål</vt:lpstr>
      <vt:lpstr>Medicinregning : repetition og træning</vt:lpstr>
      <vt:lpstr>Visiteringstest</vt:lpstr>
      <vt:lpstr>Underviserens rolle</vt:lpstr>
      <vt:lpstr>Samarbejdsformen</vt:lpstr>
      <vt:lpstr>Kommunikationsformen</vt:lpstr>
      <vt:lpstr>4.  E-læringens form  Socialkonstruktivistisk</vt:lpstr>
      <vt:lpstr>Socialkonstruktivistisk</vt:lpstr>
      <vt:lpstr>Materialerne</vt:lpstr>
      <vt:lpstr>Vi laver det sammen og deler</vt:lpstr>
      <vt:lpstr>Underviserens rolle</vt:lpstr>
      <vt:lpstr>Samarbejdsformen</vt:lpstr>
      <vt:lpstr>Kommunikationsformen</vt:lpstr>
      <vt:lpstr>4.  E-læringens form  konstruktivistisk</vt:lpstr>
      <vt:lpstr>Konstruktivistisk</vt:lpstr>
      <vt:lpstr>Materialerne</vt:lpstr>
      <vt:lpstr>Matematik til IWB: Tilstedeværelse</vt:lpstr>
      <vt:lpstr>Case simulering Shopit</vt:lpstr>
      <vt:lpstr>Underviserens rolle</vt:lpstr>
      <vt:lpstr>Samarbejdsformen</vt:lpstr>
      <vt:lpstr>Kommunikationsformen</vt:lpstr>
      <vt:lpstr>Det nedre evaluerings-loop</vt:lpstr>
      <vt:lpstr>Det øvre evaluerings-loop</vt:lpstr>
    </vt:vector>
  </TitlesOfParts>
  <Company>EFIF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Lise Steinmüller (LIST - Afdelingsleder - AK - ventures)</dc:creator>
  <cp:lastModifiedBy>Lise Steinmüller (LIST - Afdelingsleder - AK - ventures)</cp:lastModifiedBy>
  <cp:revision>16</cp:revision>
  <dcterms:created xsi:type="dcterms:W3CDTF">2015-11-18T11:10:51Z</dcterms:created>
  <dcterms:modified xsi:type="dcterms:W3CDTF">2015-11-19T09:25:21Z</dcterms:modified>
</cp:coreProperties>
</file>