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1" r:id="rId2"/>
    <p:sldId id="260" r:id="rId3"/>
    <p:sldId id="257" r:id="rId4"/>
    <p:sldId id="270" r:id="rId5"/>
    <p:sldId id="262" r:id="rId6"/>
    <p:sldId id="263" r:id="rId7"/>
    <p:sldId id="264" r:id="rId8"/>
    <p:sldId id="269" r:id="rId9"/>
    <p:sldId id="271" r:id="rId10"/>
    <p:sldId id="274" r:id="rId11"/>
    <p:sldId id="275" r:id="rId12"/>
    <p:sldId id="276" r:id="rId13"/>
    <p:sldId id="277" r:id="rId14"/>
    <p:sldId id="278" r:id="rId15"/>
    <p:sldId id="266" r:id="rId16"/>
    <p:sldId id="273" r:id="rId17"/>
    <p:sldId id="272" r:id="rId18"/>
    <p:sldId id="279" r:id="rId19"/>
    <p:sldId id="280" r:id="rId20"/>
    <p:sldId id="281" r:id="rId21"/>
    <p:sldId id="265" r:id="rId22"/>
  </p:sldIdLst>
  <p:sldSz cx="9144000" cy="6858000" type="screen4x3"/>
  <p:notesSz cx="6858000" cy="9144000"/>
  <p:custDataLst>
    <p:tags r:id="rId2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900"/>
    <a:srgbClr val="DD3B26"/>
    <a:srgbClr val="898989"/>
    <a:srgbClr val="9A9986"/>
    <a:srgbClr val="C9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2071" autoAdjust="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23682-3522-49B1-AC5D-7B491BD532F0}" type="datetimeFigureOut">
              <a:rPr lang="da-DK" smtClean="0"/>
              <a:t>20-01-2014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062A-3817-4548-847C-6F3E1FC057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17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4" t="-401" r="1" b="-1"/>
          <a:stretch/>
        </p:blipFill>
        <p:spPr>
          <a:xfrm>
            <a:off x="0" y="-27384"/>
            <a:ext cx="3169446" cy="6885384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771800" y="6093296"/>
            <a:ext cx="6372200" cy="764704"/>
          </a:xfrm>
          <a:prstGeom prst="rect">
            <a:avLst/>
          </a:prstGeom>
          <a:solidFill>
            <a:srgbClr val="C9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40" y="4852000"/>
            <a:ext cx="5564124" cy="109728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5" name="Pladsholder til indhold 14"/>
          <p:cNvSpPr>
            <a:spLocks noGrp="1"/>
          </p:cNvSpPr>
          <p:nvPr>
            <p:ph sz="quarter" idx="10" hasCustomPrompt="1"/>
          </p:nvPr>
        </p:nvSpPr>
        <p:spPr>
          <a:xfrm>
            <a:off x="3131840" y="1484189"/>
            <a:ext cx="5544616" cy="288627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sz="3200"/>
            </a:lvl1pPr>
          </a:lstStyle>
          <a:p>
            <a:pPr marL="0" indent="0">
              <a:buNone/>
              <a:tabLst>
                <a:tab pos="93663" algn="l"/>
              </a:tabLst>
            </a:pPr>
            <a:r>
              <a:rPr lang="da-DK" sz="1600" dirty="0" smtClean="0"/>
              <a:t>V/ Navn, titel, mail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89039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467544" y="1484784"/>
            <a:ext cx="8496944" cy="453650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78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"/>
          <a:stretch/>
        </p:blipFill>
        <p:spPr bwMode="auto">
          <a:xfrm>
            <a:off x="7735886" y="-15711"/>
            <a:ext cx="1408113" cy="610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467544" y="1484784"/>
            <a:ext cx="7200800" cy="453650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400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58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4" b="5432"/>
          <a:stretch/>
        </p:blipFill>
        <p:spPr>
          <a:xfrm>
            <a:off x="107504" y="116632"/>
            <a:ext cx="705558" cy="648548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0" y="6093296"/>
            <a:ext cx="9144000" cy="576064"/>
          </a:xfrm>
          <a:prstGeom prst="rect">
            <a:avLst/>
          </a:prstGeom>
          <a:solidFill>
            <a:srgbClr val="A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02623"/>
            <a:ext cx="29019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ladsholder til diasnummer 6"/>
          <p:cNvSpPr>
            <a:spLocks noGrp="1"/>
          </p:cNvSpPr>
          <p:nvPr>
            <p:ph type="sldNum" sz="quarter" idx="4"/>
          </p:nvPr>
        </p:nvSpPr>
        <p:spPr>
          <a:xfrm>
            <a:off x="107504" y="6236990"/>
            <a:ext cx="705558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fld id="{844DCF7C-7C5F-4686-B365-16B721E8E7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Pladsholder til titel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8" name="Pladsholder til tekst 17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50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open.edu/openlearn/education/open-education/content-section-3.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rezi.com/hzrg6l3d7nbt/?utm_campaign=share&amp;utm_medium=copy&amp;rc=ex0sha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kdeckardramos.wordpress.com/2013/03/21/open-education-imag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.edu/openlearn/education/open-education/content-section-9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rdbyd67wphlc/?utm_campaign=share&amp;utm_medium=copy&amp;rc=ex0shar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edu/openlearn/education/open-education/content-section-4.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mc@sdu.d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.edu/openlearn/education/open-education/content-section-0" TargetMode="External"/><Relationship Id="rId3" Type="http://schemas.openxmlformats.org/officeDocument/2006/relationships/hyperlink" Target="http://ingermariec.wordpress.com/" TargetMode="External"/><Relationship Id="rId7" Type="http://schemas.openxmlformats.org/officeDocument/2006/relationships/hyperlink" Target="http://www.elearnspace.org/Articles/MOOC_Final.pdf" TargetMode="External"/><Relationship Id="rId2" Type="http://schemas.openxmlformats.org/officeDocument/2006/relationships/hyperlink" Target="http://jime.open.ac.uk/jime/article/view/2012-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ncaster.ac.uk/fss/organisations/netlc/past/nlc2010/abstracts/PDFs/Mackness.pdf" TargetMode="External"/><Relationship Id="rId5" Type="http://schemas.openxmlformats.org/officeDocument/2006/relationships/hyperlink" Target="http://www.irrodl.org/index.php/irrodl/article/view/882" TargetMode="External"/><Relationship Id="rId4" Type="http://schemas.openxmlformats.org/officeDocument/2006/relationships/hyperlink" Target="http://digitallearning.macfound.org/atf/cf/%7B7E45C7E0-A3E0-4B89-AC9C-E807E1B0AE4E%7D/JENKINS_WHITE_PAPER.PDF" TargetMode="External"/><Relationship Id="rId9" Type="http://schemas.openxmlformats.org/officeDocument/2006/relationships/hyperlink" Target="http://www.colourbox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"/>
          <a:stretch/>
        </p:blipFill>
        <p:spPr>
          <a:xfrm rot="3125842">
            <a:off x="5085073" y="538816"/>
            <a:ext cx="1788435" cy="53201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0995" y="53802"/>
            <a:ext cx="5554960" cy="1800200"/>
          </a:xfrm>
        </p:spPr>
        <p:txBody>
          <a:bodyPr>
            <a:normAutofit fontScale="90000"/>
          </a:bodyPr>
          <a:lstStyle/>
          <a:p>
            <a:r>
              <a:rPr lang="da-DK" dirty="0"/>
              <a:t>Om at være </a:t>
            </a:r>
            <a:r>
              <a:rPr lang="da-DK" dirty="0" err="1"/>
              <a:t>MOOC’er</a:t>
            </a:r>
            <a:r>
              <a:rPr lang="da-DK" dirty="0"/>
              <a:t/>
            </a:r>
            <a:br>
              <a:rPr lang="da-DK" dirty="0"/>
            </a:br>
            <a:r>
              <a:rPr lang="da-DK" sz="3600" dirty="0"/>
              <a:t>At finde og skabe sine egne læringsstier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2931719" y="4818531"/>
            <a:ext cx="5743264" cy="72008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7600" dirty="0"/>
              <a:t>Fluid konferencen d. 22. januar 2014</a:t>
            </a:r>
          </a:p>
          <a:p>
            <a:pPr algn="r"/>
            <a:r>
              <a:rPr lang="da-DK" sz="7600" dirty="0"/>
              <a:t>Inger-Marie F. Christensen, Specialkonsulent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00427"/>
            <a:ext cx="880801" cy="79208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95000"/>
            <a:ext cx="1079400" cy="78256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06" y="1412776"/>
            <a:ext cx="881967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619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Kreativ indledende 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088232"/>
          </a:xfrm>
        </p:spPr>
        <p:txBody>
          <a:bodyPr/>
          <a:lstStyle/>
          <a:p>
            <a:r>
              <a:rPr lang="en-US" sz="2800" dirty="0" smtClean="0"/>
              <a:t>Create </a:t>
            </a:r>
            <a:r>
              <a:rPr lang="en-US" sz="2800" dirty="0"/>
              <a:t>a visual representation that defines openness in education by drawing on some of the concepts listed in Weller and Anderson</a:t>
            </a:r>
            <a:r>
              <a:rPr lang="en-US" sz="2800" dirty="0" smtClean="0"/>
              <a:t>…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en-US" sz="1400" dirty="0" smtClean="0"/>
              <a:t>	(</a:t>
            </a:r>
            <a:r>
              <a:rPr lang="en-US" sz="1400" dirty="0">
                <a:hlinkClick r:id="rId2"/>
              </a:rPr>
              <a:t>http://www.open.edu/openlearn/education/open-education/content-section-3.4</a:t>
            </a:r>
            <a:r>
              <a:rPr lang="en-US" sz="1400" dirty="0"/>
              <a:t>) </a:t>
            </a:r>
            <a:endParaRPr lang="da-DK" sz="1400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10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95549"/>
            <a:ext cx="7704856" cy="3675667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6084168" y="563191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hlinkClick r:id="rId4"/>
              </a:rPr>
              <a:t>http://prezi.com/hzrg6l3d7nbt/?</a:t>
            </a:r>
            <a:r>
              <a:rPr lang="da-DK" sz="1200" dirty="0" smtClean="0">
                <a:hlinkClick r:id="rId4"/>
              </a:rPr>
              <a:t>utm_campaign=share&amp;utm_medium=copy&amp;rc=ex0share</a:t>
            </a:r>
            <a:r>
              <a:rPr lang="da-DK" sz="1200" dirty="0" smtClean="0"/>
              <a:t>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254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34680" cy="2232248"/>
          </a:xfrm>
        </p:spPr>
        <p:txBody>
          <a:bodyPr>
            <a:normAutofit/>
          </a:bodyPr>
          <a:lstStyle/>
          <a:p>
            <a:r>
              <a:rPr lang="da-DK" sz="3200" dirty="0" smtClean="0"/>
              <a:t>Medstuderendes bud på open </a:t>
            </a:r>
            <a:r>
              <a:rPr lang="da-DK" sz="3200" dirty="0" err="1" smtClean="0"/>
              <a:t>education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92251" y="5721933"/>
            <a:ext cx="8229600" cy="4320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a-DK" sz="1800" dirty="0">
                <a:hlinkClick r:id="rId2"/>
              </a:rPr>
              <a:t>http://lkdeckardramos.wordpress.com/2013/03/21/open-education-image</a:t>
            </a:r>
            <a:r>
              <a:rPr lang="da-DK" sz="1800" dirty="0" smtClean="0">
                <a:hlinkClick r:id="rId2"/>
              </a:rPr>
              <a:t>/</a:t>
            </a:r>
            <a:r>
              <a:rPr lang="da-DK" sz="1800" dirty="0" smtClean="0"/>
              <a:t> </a:t>
            </a:r>
            <a:endParaRPr lang="da-DK" sz="1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11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5400600" cy="53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da-DK" dirty="0" smtClean="0"/>
              <a:t>Kreativ afsluttende 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this activity you will create a </a:t>
            </a:r>
            <a:r>
              <a:rPr lang="en-US" dirty="0" smtClean="0"/>
              <a:t>video </a:t>
            </a:r>
            <a:r>
              <a:rPr lang="en-US" dirty="0"/>
              <a:t>and share it via your </a:t>
            </a:r>
            <a:r>
              <a:rPr lang="en-US" dirty="0" smtClean="0"/>
              <a:t>blog……you </a:t>
            </a:r>
            <a:r>
              <a:rPr lang="en-US" dirty="0"/>
              <a:t>can use another </a:t>
            </a:r>
            <a:r>
              <a:rPr lang="en-US" dirty="0" smtClean="0"/>
              <a:t>tool, </a:t>
            </a:r>
            <a:r>
              <a:rPr lang="en-US" dirty="0"/>
              <a:t>but avoid just plain </a:t>
            </a:r>
            <a:r>
              <a:rPr lang="en-US" dirty="0" smtClean="0"/>
              <a:t>text… </a:t>
            </a:r>
            <a:endParaRPr lang="en-US" dirty="0"/>
          </a:p>
          <a:p>
            <a:r>
              <a:rPr lang="en-US" dirty="0"/>
              <a:t>In your video reflect on what you have learned in this course, covering </a:t>
            </a:r>
            <a:r>
              <a:rPr lang="en-US" b="1" dirty="0"/>
              <a:t>one</a:t>
            </a:r>
            <a:r>
              <a:rPr lang="en-US" dirty="0"/>
              <a:t> of the following elements:</a:t>
            </a:r>
          </a:p>
          <a:p>
            <a:pPr lvl="1"/>
            <a:r>
              <a:rPr lang="en-US" dirty="0"/>
              <a:t>What aspect of openness in education interests you most (and why)? </a:t>
            </a:r>
          </a:p>
          <a:p>
            <a:pPr lvl="1"/>
            <a:r>
              <a:rPr lang="en-US" dirty="0"/>
              <a:t>What the future direction of open education will be in your opinion, justifying your answer.</a:t>
            </a:r>
          </a:p>
          <a:p>
            <a:pPr lvl="1"/>
            <a:r>
              <a:rPr lang="en-US" dirty="0"/>
              <a:t>Your experience of studying an open course versus traditional, formal education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sz="2100" dirty="0">
                <a:hlinkClick r:id="rId2"/>
              </a:rPr>
              <a:t>http://</a:t>
            </a:r>
            <a:r>
              <a:rPr lang="en-US" sz="2100" dirty="0" smtClean="0">
                <a:hlinkClick r:id="rId2"/>
              </a:rPr>
              <a:t>www.open.edu/openlearn/education/open-education/content-section-9</a:t>
            </a:r>
            <a:r>
              <a:rPr lang="en-US" sz="2100" dirty="0" smtClean="0"/>
              <a:t> </a:t>
            </a:r>
            <a:endParaRPr lang="en-US" sz="21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13</a:t>
            </a:fld>
            <a:endParaRPr lang="da-DK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/>
          <a:stretch/>
        </p:blipFill>
        <p:spPr>
          <a:xfrm>
            <a:off x="468923" y="188640"/>
            <a:ext cx="8562304" cy="5544616"/>
          </a:xfrm>
        </p:spPr>
      </p:pic>
      <p:sp>
        <p:nvSpPr>
          <p:cNvPr id="8" name="Tekstboks 7"/>
          <p:cNvSpPr txBox="1"/>
          <p:nvPr/>
        </p:nvSpPr>
        <p:spPr>
          <a:xfrm>
            <a:off x="82758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hlinkClick r:id="rId3"/>
              </a:rPr>
              <a:t>http://prezi.com/rdbyd67wphlc/?</a:t>
            </a:r>
            <a:r>
              <a:rPr lang="da-DK" sz="1600" dirty="0" smtClean="0">
                <a:hlinkClick r:id="rId3"/>
              </a:rPr>
              <a:t>utm_campaign=share&amp;utm_medium=copy&amp;rc=ex0share</a:t>
            </a:r>
            <a:r>
              <a:rPr lang="da-DK" sz="1600" dirty="0" smtClean="0"/>
              <a:t> 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40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Krævende opgaver - </a:t>
            </a:r>
            <a:r>
              <a:rPr lang="da-DK" sz="2700" dirty="0" smtClean="0"/>
              <a:t>På </a:t>
            </a:r>
            <a:r>
              <a:rPr lang="da-DK" sz="2700" dirty="0"/>
              <a:t>højt taksonomisk </a:t>
            </a:r>
            <a:r>
              <a:rPr lang="da-DK" sz="2700" dirty="0" smtClean="0"/>
              <a:t>niveau</a:t>
            </a:r>
            <a:endParaRPr lang="da-DK" sz="27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14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1481" b="34783"/>
          <a:stretch/>
        </p:blipFill>
        <p:spPr>
          <a:xfrm>
            <a:off x="468922" y="836712"/>
            <a:ext cx="8567574" cy="5125996"/>
          </a:xfrm>
          <a:prstGeom prst="rect">
            <a:avLst/>
          </a:prstGeom>
          <a:ln>
            <a:solidFill>
              <a:srgbClr val="AFC900"/>
            </a:solidFill>
          </a:ln>
        </p:spPr>
      </p:pic>
      <p:sp>
        <p:nvSpPr>
          <p:cNvPr id="6" name="Tekstboks 5"/>
          <p:cNvSpPr txBox="1"/>
          <p:nvPr/>
        </p:nvSpPr>
        <p:spPr>
          <a:xfrm>
            <a:off x="3635896" y="5733256"/>
            <a:ext cx="5508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hlinkClick r:id="rId3"/>
              </a:rPr>
              <a:t>http://</a:t>
            </a:r>
            <a:r>
              <a:rPr lang="da-DK" sz="1200" dirty="0" smtClean="0">
                <a:hlinkClick r:id="rId3"/>
              </a:rPr>
              <a:t>www.open.edu/openlearn/education/open-education/content-section-4.4</a:t>
            </a:r>
            <a:r>
              <a:rPr lang="da-DK" sz="1200" dirty="0" smtClean="0"/>
              <a:t>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6053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498"/>
            <a:ext cx="8507288" cy="850106"/>
          </a:xfrm>
        </p:spPr>
        <p:txBody>
          <a:bodyPr/>
          <a:lstStyle/>
          <a:p>
            <a:r>
              <a:rPr lang="da-DK" dirty="0" smtClean="0"/>
              <a:t>Hvordan lykkes læring i en MOOC?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8496944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800" b="1" dirty="0" smtClean="0"/>
              <a:t>Grundlæggende præmisser</a:t>
            </a:r>
          </a:p>
          <a:p>
            <a:r>
              <a:rPr lang="da-DK" dirty="0" smtClean="0"/>
              <a:t>Autonomi</a:t>
            </a:r>
            <a:endParaRPr lang="da-DK" dirty="0"/>
          </a:p>
          <a:p>
            <a:pPr lvl="1"/>
            <a:r>
              <a:rPr lang="da-DK" dirty="0"/>
              <a:t>Den lærende bestemmer </a:t>
            </a:r>
            <a:r>
              <a:rPr lang="da-DK" dirty="0" smtClean="0"/>
              <a:t>selv </a:t>
            </a:r>
            <a:r>
              <a:rPr lang="da-DK" b="1" dirty="0" smtClean="0"/>
              <a:t>hvor</a:t>
            </a:r>
            <a:r>
              <a:rPr lang="da-DK" dirty="0"/>
              <a:t>, </a:t>
            </a:r>
            <a:r>
              <a:rPr lang="da-DK" b="1" dirty="0"/>
              <a:t>hvornår</a:t>
            </a:r>
            <a:r>
              <a:rPr lang="da-DK" dirty="0"/>
              <a:t>, </a:t>
            </a:r>
            <a:r>
              <a:rPr lang="da-DK" b="1" dirty="0" smtClean="0"/>
              <a:t>hvordan</a:t>
            </a:r>
            <a:r>
              <a:rPr lang="da-DK" dirty="0" smtClean="0"/>
              <a:t> og med </a:t>
            </a:r>
            <a:r>
              <a:rPr lang="da-DK" b="1" dirty="0"/>
              <a:t>hvem</a:t>
            </a:r>
            <a:r>
              <a:rPr lang="da-DK" dirty="0"/>
              <a:t>, læringen skal </a:t>
            </a:r>
            <a:r>
              <a:rPr lang="da-DK" dirty="0" smtClean="0"/>
              <a:t>foregå, og </a:t>
            </a:r>
            <a:r>
              <a:rPr lang="da-DK" b="1" dirty="0" smtClean="0"/>
              <a:t>hvad</a:t>
            </a:r>
            <a:r>
              <a:rPr lang="da-DK" dirty="0" smtClean="0"/>
              <a:t> der skal læres.</a:t>
            </a:r>
            <a:endParaRPr lang="da-DK" dirty="0"/>
          </a:p>
          <a:p>
            <a:r>
              <a:rPr lang="da-DK" dirty="0" err="1" smtClean="0"/>
              <a:t>Diversity</a:t>
            </a:r>
            <a:r>
              <a:rPr lang="da-DK" dirty="0" smtClean="0"/>
              <a:t>: nationalitet, kultur, alder, baggrund, sprog</a:t>
            </a:r>
            <a:endParaRPr lang="da-DK" dirty="0"/>
          </a:p>
          <a:p>
            <a:r>
              <a:rPr lang="da-DK" dirty="0" err="1" smtClean="0"/>
              <a:t>Openness</a:t>
            </a:r>
            <a:endParaRPr lang="da-DK" dirty="0" smtClean="0"/>
          </a:p>
          <a:p>
            <a:pPr lvl="1"/>
            <a:r>
              <a:rPr lang="da-DK" dirty="0" smtClean="0"/>
              <a:t>Gratis, ingen forudsætninger, intet max. antal</a:t>
            </a:r>
          </a:p>
          <a:p>
            <a:pPr lvl="1"/>
            <a:r>
              <a:rPr lang="da-DK" dirty="0" smtClean="0"/>
              <a:t>Indirekte: open = </a:t>
            </a:r>
            <a:r>
              <a:rPr lang="da-DK" dirty="0" err="1" smtClean="0"/>
              <a:t>willingness</a:t>
            </a:r>
            <a:r>
              <a:rPr lang="da-DK" dirty="0" smtClean="0"/>
              <a:t> to </a:t>
            </a:r>
            <a:r>
              <a:rPr lang="da-DK" dirty="0" err="1" smtClean="0"/>
              <a:t>share</a:t>
            </a:r>
            <a:r>
              <a:rPr lang="da-DK" dirty="0" smtClean="0"/>
              <a:t> </a:t>
            </a:r>
            <a:r>
              <a:rPr lang="da-DK" dirty="0" err="1" smtClean="0"/>
              <a:t>freely</a:t>
            </a:r>
            <a:endParaRPr lang="da-DK" dirty="0"/>
          </a:p>
          <a:p>
            <a:r>
              <a:rPr lang="da-DK" dirty="0" err="1" smtClean="0"/>
              <a:t>Connectedness</a:t>
            </a:r>
            <a:r>
              <a:rPr lang="da-DK" dirty="0" smtClean="0"/>
              <a:t> and </a:t>
            </a:r>
            <a:r>
              <a:rPr lang="da-DK" dirty="0" err="1" smtClean="0"/>
              <a:t>interactivity</a:t>
            </a:r>
            <a:endParaRPr lang="da-DK" dirty="0" smtClean="0"/>
          </a:p>
          <a:p>
            <a:pPr lvl="1"/>
            <a:r>
              <a:rPr lang="da-DK" dirty="0" smtClean="0"/>
              <a:t>Fordrer en bestemt tilgang til læring</a:t>
            </a:r>
          </a:p>
          <a:p>
            <a:pPr lvl="1"/>
            <a:r>
              <a:rPr lang="da-DK" dirty="0" smtClean="0"/>
              <a:t>Behov for </a:t>
            </a:r>
            <a:r>
              <a:rPr lang="da-DK" dirty="0" err="1" smtClean="0"/>
              <a:t>MOOCiquette</a:t>
            </a:r>
            <a:endParaRPr lang="da-DK" dirty="0"/>
          </a:p>
          <a:p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5651321" y="764704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DD3B26"/>
                </a:solidFill>
                <a:latin typeface="Comic Sans MS" panose="030F0702030302020204" pitchFamily="66" charset="0"/>
              </a:rPr>
              <a:t>På en gang muligheder og barrierer</a:t>
            </a:r>
            <a:endParaRPr lang="da-DK" sz="2400" b="1" dirty="0">
              <a:solidFill>
                <a:srgbClr val="DD3B2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34"/>
            <a:ext cx="2286000" cy="228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1143000"/>
          </a:xfrm>
        </p:spPr>
        <p:txBody>
          <a:bodyPr/>
          <a:lstStyle/>
          <a:p>
            <a:r>
              <a:rPr lang="da-DK" dirty="0" smtClean="0"/>
              <a:t>Spændingsfelter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340768"/>
            <a:ext cx="8496944" cy="4896544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Struktur – fraværet af struktur</a:t>
            </a:r>
          </a:p>
          <a:p>
            <a:r>
              <a:rPr lang="da-DK" dirty="0" smtClean="0"/>
              <a:t>Underviserkontakt/vejledning – fraværet af samme</a:t>
            </a:r>
          </a:p>
          <a:p>
            <a:r>
              <a:rPr lang="da-DK" dirty="0" smtClean="0"/>
              <a:t>Navigation i uendelige informations- og </a:t>
            </a:r>
            <a:r>
              <a:rPr lang="da-DK" dirty="0" err="1" smtClean="0"/>
              <a:t>vidensstrømme</a:t>
            </a:r>
            <a:endParaRPr lang="da-DK" dirty="0" smtClean="0"/>
          </a:p>
          <a:p>
            <a:pPr lvl="1"/>
            <a:r>
              <a:rPr lang="da-DK" dirty="0" smtClean="0"/>
              <a:t>Vælge til og fra</a:t>
            </a:r>
          </a:p>
          <a:p>
            <a:r>
              <a:rPr lang="da-DK" dirty="0" smtClean="0"/>
              <a:t>Individuel læring, mindre grupper, én ud af 70.000 tilmeldte…..</a:t>
            </a:r>
          </a:p>
          <a:p>
            <a:r>
              <a:rPr lang="da-DK" dirty="0" smtClean="0"/>
              <a:t>Tryghedszone </a:t>
            </a:r>
            <a:r>
              <a:rPr lang="da-DK" dirty="0" smtClean="0"/>
              <a:t>– åbenhed – blufærdighed</a:t>
            </a:r>
          </a:p>
          <a:p>
            <a:r>
              <a:rPr lang="da-DK" dirty="0" err="1" smtClean="0"/>
              <a:t>Lurker</a:t>
            </a:r>
            <a:r>
              <a:rPr lang="da-DK" dirty="0" smtClean="0"/>
              <a:t>/</a:t>
            </a:r>
            <a:r>
              <a:rPr lang="da-DK" dirty="0" err="1" smtClean="0"/>
              <a:t>consumer</a:t>
            </a:r>
            <a:r>
              <a:rPr lang="da-DK" dirty="0" smtClean="0"/>
              <a:t> - </a:t>
            </a:r>
            <a:r>
              <a:rPr lang="da-DK" dirty="0"/>
              <a:t>kreativ producent</a:t>
            </a:r>
          </a:p>
          <a:p>
            <a:r>
              <a:rPr lang="da-DK" dirty="0" smtClean="0"/>
              <a:t>Peer </a:t>
            </a:r>
            <a:r>
              <a:rPr lang="da-DK" dirty="0" err="1" smtClean="0"/>
              <a:t>learning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474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850106"/>
          </a:xfrm>
        </p:spPr>
        <p:txBody>
          <a:bodyPr/>
          <a:lstStyle/>
          <a:p>
            <a:r>
              <a:rPr lang="en-GB" dirty="0" smtClean="0"/>
              <a:t>Open learner literacies</a:t>
            </a:r>
            <a:endParaRPr lang="en-GB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7992888" cy="5112568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Hvad kræver det at overleve og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trives med ”åben læring”?</a:t>
            </a:r>
          </a:p>
          <a:p>
            <a:r>
              <a:rPr lang="da-DK" dirty="0" smtClean="0"/>
              <a:t>Efter </a:t>
            </a:r>
            <a:r>
              <a:rPr lang="da-DK" dirty="0" err="1" smtClean="0"/>
              <a:t>bla</a:t>
            </a:r>
            <a:r>
              <a:rPr lang="da-DK" dirty="0" smtClean="0"/>
              <a:t>. </a:t>
            </a:r>
            <a:r>
              <a:rPr lang="da-DK" dirty="0" err="1" smtClean="0"/>
              <a:t>Jenkins</a:t>
            </a:r>
            <a:r>
              <a:rPr lang="da-DK" dirty="0" smtClean="0"/>
              <a:t> et al</a:t>
            </a:r>
            <a:r>
              <a:rPr lang="da-DK" dirty="0" smtClean="0"/>
              <a:t>.</a:t>
            </a:r>
            <a:endParaRPr lang="da-DK" dirty="0" smtClean="0"/>
          </a:p>
          <a:p>
            <a:r>
              <a:rPr lang="da-DK" dirty="0" smtClean="0"/>
              <a:t>En </a:t>
            </a:r>
            <a:r>
              <a:rPr lang="da-DK" b="1" dirty="0" smtClean="0"/>
              <a:t>legende</a:t>
            </a:r>
            <a:r>
              <a:rPr lang="da-DK" dirty="0" smtClean="0"/>
              <a:t> tilgang:</a:t>
            </a:r>
          </a:p>
          <a:p>
            <a:pPr lvl="1"/>
            <a:r>
              <a:rPr lang="da-DK" dirty="0" smtClean="0"/>
              <a:t>Evnen til at eksperimentere med ens omgivelser som en slags problemløsning</a:t>
            </a:r>
          </a:p>
          <a:p>
            <a:r>
              <a:rPr lang="da-DK" b="1" dirty="0" smtClean="0"/>
              <a:t>Remix/kreative</a:t>
            </a:r>
            <a:r>
              <a:rPr lang="da-DK" dirty="0" smtClean="0"/>
              <a:t> </a:t>
            </a:r>
            <a:r>
              <a:rPr lang="da-DK" dirty="0" smtClean="0"/>
              <a:t>færdigheder</a:t>
            </a:r>
          </a:p>
          <a:p>
            <a:pPr lvl="1"/>
            <a:r>
              <a:rPr lang="da-DK" dirty="0" smtClean="0"/>
              <a:t>Evnen til på meningsfuld vis at udvælge og </a:t>
            </a:r>
            <a:r>
              <a:rPr lang="da-DK" dirty="0" err="1" smtClean="0"/>
              <a:t>remixe</a:t>
            </a:r>
            <a:r>
              <a:rPr lang="da-DK" dirty="0" smtClean="0"/>
              <a:t> </a:t>
            </a:r>
            <a:r>
              <a:rPr lang="da-DK" dirty="0" smtClean="0"/>
              <a:t>webindhold og producere eget indhold</a:t>
            </a:r>
            <a:endParaRPr lang="da-DK" dirty="0" smtClean="0"/>
          </a:p>
          <a:p>
            <a:r>
              <a:rPr lang="da-DK" b="1" dirty="0" smtClean="0"/>
              <a:t>Multitasking</a:t>
            </a:r>
          </a:p>
          <a:p>
            <a:pPr lvl="1"/>
            <a:r>
              <a:rPr lang="da-DK" dirty="0" smtClean="0"/>
              <a:t>Skanne, skabe overblik, skifte fokus, vælge til og fra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88640"/>
            <a:ext cx="3147111" cy="27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7"/>
          <a:stretch/>
        </p:blipFill>
        <p:spPr>
          <a:xfrm>
            <a:off x="5292080" y="18764"/>
            <a:ext cx="3799742" cy="457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850106"/>
          </a:xfrm>
        </p:spPr>
        <p:txBody>
          <a:bodyPr/>
          <a:lstStyle/>
          <a:p>
            <a:r>
              <a:rPr lang="en-GB" dirty="0" smtClean="0"/>
              <a:t>Open learner literacies </a:t>
            </a:r>
            <a:r>
              <a:rPr lang="da-DK" dirty="0" smtClean="0"/>
              <a:t>fortsat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196752"/>
            <a:ext cx="8496944" cy="5040560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 smtClean="0"/>
              <a:t>Dømmekraft</a:t>
            </a:r>
            <a:endParaRPr lang="da-DK" b="1" dirty="0" smtClean="0"/>
          </a:p>
          <a:p>
            <a:pPr lvl="1"/>
            <a:r>
              <a:rPr lang="da-DK" dirty="0" smtClean="0"/>
              <a:t>Kildekritik</a:t>
            </a:r>
            <a:endParaRPr lang="da-DK" dirty="0"/>
          </a:p>
          <a:p>
            <a:r>
              <a:rPr lang="da-DK" b="1" dirty="0" err="1" smtClean="0"/>
              <a:t>Connecting</a:t>
            </a:r>
            <a:endParaRPr lang="da-DK" b="1" dirty="0" smtClean="0"/>
          </a:p>
          <a:p>
            <a:pPr lvl="1"/>
            <a:r>
              <a:rPr lang="da-DK" dirty="0" smtClean="0"/>
              <a:t>Forme personlige </a:t>
            </a:r>
            <a:r>
              <a:rPr lang="da-DK" dirty="0" smtClean="0"/>
              <a:t>læringsnetværk</a:t>
            </a:r>
          </a:p>
          <a:p>
            <a:pPr lvl="1"/>
            <a:r>
              <a:rPr lang="da-DK" dirty="0" smtClean="0"/>
              <a:t>Finde og </a:t>
            </a:r>
            <a:r>
              <a:rPr lang="da-DK" dirty="0" err="1" smtClean="0"/>
              <a:t>connecte</a:t>
            </a:r>
            <a:r>
              <a:rPr lang="da-DK" dirty="0" smtClean="0"/>
              <a:t> med </a:t>
            </a:r>
            <a:r>
              <a:rPr lang="da-DK" dirty="0" err="1" smtClean="0"/>
              <a:t>knowledgable</a:t>
            </a:r>
            <a:r>
              <a:rPr lang="da-DK" dirty="0" smtClean="0"/>
              <a:t> </a:t>
            </a:r>
            <a:r>
              <a:rPr lang="da-DK" dirty="0" err="1" smtClean="0"/>
              <a:t>others</a:t>
            </a:r>
            <a:endParaRPr lang="da-DK" dirty="0"/>
          </a:p>
          <a:p>
            <a:r>
              <a:rPr lang="da-DK" b="1" dirty="0" err="1"/>
              <a:t>Identifying</a:t>
            </a:r>
            <a:r>
              <a:rPr lang="da-DK" b="1" dirty="0"/>
              <a:t> </a:t>
            </a:r>
            <a:r>
              <a:rPr lang="da-DK" b="1" dirty="0" err="1"/>
              <a:t>oneself</a:t>
            </a:r>
            <a:r>
              <a:rPr lang="da-DK" dirty="0"/>
              <a:t> as an open </a:t>
            </a:r>
            <a:r>
              <a:rPr lang="da-DK" dirty="0" err="1" smtClean="0"/>
              <a:t>learner</a:t>
            </a:r>
            <a:endParaRPr lang="da-DK" dirty="0" smtClean="0"/>
          </a:p>
          <a:p>
            <a:pPr lvl="1"/>
            <a:r>
              <a:rPr lang="da-DK" dirty="0" smtClean="0"/>
              <a:t>Tiltro til egne evner</a:t>
            </a:r>
          </a:p>
          <a:p>
            <a:pPr lvl="1"/>
            <a:r>
              <a:rPr lang="da-DK" dirty="0" smtClean="0"/>
              <a:t>Indse, at man selv er den drivende kraft</a:t>
            </a:r>
            <a:endParaRPr lang="da-DK" dirty="0"/>
          </a:p>
          <a:p>
            <a:pPr lvl="1"/>
            <a:r>
              <a:rPr lang="da-DK" dirty="0" smtClean="0"/>
              <a:t>Mod til at være udfarende, sætte egne læringsmål og forfølge disse</a:t>
            </a:r>
          </a:p>
          <a:p>
            <a:pPr lvl="1"/>
            <a:r>
              <a:rPr lang="da-DK" dirty="0" smtClean="0"/>
              <a:t>Være </a:t>
            </a:r>
            <a:r>
              <a:rPr lang="da-DK" dirty="0" smtClean="0"/>
              <a:t>selv-organiserende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22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3159" r="10046" b="4615"/>
          <a:stretch/>
        </p:blipFill>
        <p:spPr>
          <a:xfrm>
            <a:off x="4963999" y="1700808"/>
            <a:ext cx="4062755" cy="32872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681" y="116632"/>
            <a:ext cx="8507288" cy="922114"/>
          </a:xfrm>
        </p:spPr>
        <p:txBody>
          <a:bodyPr/>
          <a:lstStyle/>
          <a:p>
            <a:r>
              <a:rPr lang="da-DK" dirty="0" smtClean="0"/>
              <a:t>At være </a:t>
            </a:r>
            <a:r>
              <a:rPr lang="da-DK" dirty="0" err="1" smtClean="0"/>
              <a:t>MOOC’er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124744"/>
            <a:ext cx="6423864" cy="4896544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Giver mange forskellige (lærings-) oplevelser</a:t>
            </a:r>
          </a:p>
          <a:p>
            <a:r>
              <a:rPr lang="da-DK" dirty="0" smtClean="0"/>
              <a:t>Giver mulighed for at skabe et personligt læringsnetværk</a:t>
            </a:r>
          </a:p>
          <a:p>
            <a:r>
              <a:rPr lang="da-DK" dirty="0" smtClean="0"/>
              <a:t>Er ikke altid simpelt og ligetil</a:t>
            </a:r>
          </a:p>
          <a:p>
            <a:r>
              <a:rPr lang="da-DK" dirty="0" smtClean="0"/>
              <a:t>Kræver en del viden, færdigheder og </a:t>
            </a:r>
            <a:r>
              <a:rPr lang="da-DK" dirty="0" smtClean="0"/>
              <a:t>kompetencer</a:t>
            </a:r>
          </a:p>
          <a:p>
            <a:pPr lvl="1"/>
            <a:r>
              <a:rPr lang="da-DK" dirty="0" smtClean="0"/>
              <a:t>Mod til at gå fra at være </a:t>
            </a:r>
            <a:r>
              <a:rPr lang="da-DK" dirty="0" err="1" smtClean="0"/>
              <a:t>lurker</a:t>
            </a:r>
            <a:r>
              <a:rPr lang="da-DK" dirty="0" smtClean="0"/>
              <a:t>/</a:t>
            </a:r>
            <a:r>
              <a:rPr lang="da-DK" dirty="0" err="1" smtClean="0"/>
              <a:t>consumer</a:t>
            </a:r>
            <a:r>
              <a:rPr lang="da-DK" dirty="0" smtClean="0"/>
              <a:t> til kreativ producent</a:t>
            </a:r>
          </a:p>
          <a:p>
            <a:r>
              <a:rPr lang="da-DK" dirty="0" smtClean="0"/>
              <a:t>Skal </a:t>
            </a:r>
            <a:r>
              <a:rPr lang="da-DK" dirty="0" smtClean="0"/>
              <a:t>opleves på egen krop</a:t>
            </a:r>
          </a:p>
        </p:txBody>
      </p:sp>
    </p:spTree>
    <p:extLst>
      <p:ext uri="{BB962C8B-B14F-4D97-AF65-F5344CB8AC3E}">
        <p14:creationId xmlns:p14="http://schemas.microsoft.com/office/powerpoint/2010/main" val="5934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1093"/>
            <a:ext cx="3378277" cy="337827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4" b="5432"/>
          <a:stretch/>
        </p:blipFill>
        <p:spPr>
          <a:xfrm>
            <a:off x="107504" y="116632"/>
            <a:ext cx="705558" cy="648548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093296"/>
            <a:ext cx="9144000" cy="576064"/>
          </a:xfrm>
          <a:prstGeom prst="rect">
            <a:avLst/>
          </a:prstGeom>
          <a:solidFill>
            <a:srgbClr val="A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09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7200" b="1" dirty="0" smtClean="0">
                <a:solidFill>
                  <a:srgbClr val="DD3B26"/>
                </a:solidFill>
                <a:latin typeface="Comic Sans MS" panose="030F0702030302020204" pitchFamily="66" charset="0"/>
              </a:rPr>
              <a:t>MOOC</a:t>
            </a:r>
            <a:endParaRPr lang="da-DK" sz="7200" b="1" dirty="0">
              <a:solidFill>
                <a:srgbClr val="DD3B2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22358"/>
            <a:ext cx="6779096" cy="447093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Udbydervinkel:</a:t>
            </a:r>
          </a:p>
          <a:p>
            <a:pPr lvl="1"/>
            <a:r>
              <a:rPr lang="da-DK" b="1" dirty="0" smtClean="0">
                <a:solidFill>
                  <a:srgbClr val="DD3B26"/>
                </a:solidFill>
              </a:rPr>
              <a:t>M</a:t>
            </a:r>
            <a:r>
              <a:rPr lang="da-DK" dirty="0" smtClean="0"/>
              <a:t>assive </a:t>
            </a:r>
            <a:r>
              <a:rPr lang="da-DK" b="1" dirty="0" smtClean="0">
                <a:solidFill>
                  <a:srgbClr val="DD3B26"/>
                </a:solidFill>
              </a:rPr>
              <a:t>O</a:t>
            </a:r>
            <a:r>
              <a:rPr lang="da-DK" dirty="0" smtClean="0"/>
              <a:t>pen </a:t>
            </a:r>
            <a:r>
              <a:rPr lang="da-DK" b="1" dirty="0" smtClean="0">
                <a:solidFill>
                  <a:srgbClr val="DD3B26"/>
                </a:solidFill>
              </a:rPr>
              <a:t>O</a:t>
            </a:r>
            <a:r>
              <a:rPr lang="da-DK" dirty="0" smtClean="0"/>
              <a:t>nline </a:t>
            </a:r>
            <a:r>
              <a:rPr lang="da-DK" b="1" dirty="0" smtClean="0">
                <a:solidFill>
                  <a:srgbClr val="DD3B26"/>
                </a:solidFill>
              </a:rPr>
              <a:t>C</a:t>
            </a:r>
            <a:r>
              <a:rPr lang="da-DK" dirty="0" smtClean="0"/>
              <a:t>ourse</a:t>
            </a:r>
          </a:p>
          <a:p>
            <a:r>
              <a:rPr lang="da-DK" sz="3600" dirty="0" smtClean="0"/>
              <a:t>Den lærendes vinkel:</a:t>
            </a:r>
          </a:p>
          <a:p>
            <a:pPr lvl="1"/>
            <a:r>
              <a:rPr lang="da-DK" dirty="0" smtClean="0"/>
              <a:t>A </a:t>
            </a:r>
            <a:r>
              <a:rPr lang="da-DK" b="1" dirty="0" smtClean="0">
                <a:solidFill>
                  <a:srgbClr val="DD3B26"/>
                </a:solidFill>
              </a:rPr>
              <a:t>M</a:t>
            </a:r>
            <a:r>
              <a:rPr lang="da-DK" dirty="0" smtClean="0"/>
              <a:t>ind-</a:t>
            </a:r>
            <a:r>
              <a:rPr lang="da-DK" dirty="0" err="1" smtClean="0"/>
              <a:t>boggling</a:t>
            </a:r>
            <a:r>
              <a:rPr lang="da-DK" dirty="0" smtClean="0"/>
              <a:t>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b="1" dirty="0" err="1" smtClean="0">
                <a:solidFill>
                  <a:srgbClr val="DD3B26"/>
                </a:solidFill>
              </a:rPr>
              <a:t>O</a:t>
            </a:r>
            <a:r>
              <a:rPr lang="da-DK" dirty="0" err="1" smtClean="0"/>
              <a:t>pportunities</a:t>
            </a:r>
            <a:r>
              <a:rPr lang="da-DK" dirty="0" smtClean="0"/>
              <a:t> to </a:t>
            </a:r>
            <a:r>
              <a:rPr lang="da-DK" b="1" dirty="0" err="1" smtClean="0">
                <a:solidFill>
                  <a:srgbClr val="DD3B26"/>
                </a:solidFill>
              </a:rPr>
              <a:t>O</a:t>
            </a:r>
            <a:r>
              <a:rPr lang="da-DK" dirty="0" err="1" smtClean="0"/>
              <a:t>penly</a:t>
            </a:r>
            <a:endParaRPr lang="da-DK" dirty="0" smtClean="0"/>
          </a:p>
          <a:p>
            <a:pPr lvl="2"/>
            <a:r>
              <a:rPr lang="da-DK" b="1" dirty="0" smtClean="0">
                <a:solidFill>
                  <a:srgbClr val="DD3B26"/>
                </a:solidFill>
              </a:rPr>
              <a:t>C</a:t>
            </a:r>
            <a:r>
              <a:rPr lang="da-DK" dirty="0" smtClean="0"/>
              <a:t>onnect</a:t>
            </a:r>
          </a:p>
          <a:p>
            <a:pPr lvl="2"/>
            <a:r>
              <a:rPr lang="da-DK" b="1" dirty="0" err="1" smtClean="0">
                <a:solidFill>
                  <a:srgbClr val="DD3B26"/>
                </a:solidFill>
              </a:rPr>
              <a:t>C</a:t>
            </a:r>
            <a:r>
              <a:rPr lang="da-DK" dirty="0" err="1" smtClean="0"/>
              <a:t>ollaborate</a:t>
            </a:r>
            <a:endParaRPr lang="da-DK" dirty="0"/>
          </a:p>
          <a:p>
            <a:pPr lvl="2"/>
            <a:r>
              <a:rPr lang="da-DK" dirty="0" smtClean="0"/>
              <a:t>and </a:t>
            </a:r>
            <a:r>
              <a:rPr lang="da-DK" dirty="0" err="1" smtClean="0"/>
              <a:t>engage</a:t>
            </a:r>
            <a:r>
              <a:rPr lang="da-DK" dirty="0" smtClean="0"/>
              <a:t> in </a:t>
            </a:r>
            <a:r>
              <a:rPr lang="da-DK" b="1" dirty="0" smtClean="0">
                <a:solidFill>
                  <a:srgbClr val="DD3B26"/>
                </a:solidFill>
              </a:rPr>
              <a:t>C</a:t>
            </a:r>
            <a:r>
              <a:rPr lang="da-DK" dirty="0" smtClean="0"/>
              <a:t>reative </a:t>
            </a:r>
            <a:r>
              <a:rPr lang="da-DK" dirty="0" err="1" smtClean="0"/>
              <a:t>learning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02623"/>
            <a:ext cx="29019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07504" y="6236990"/>
            <a:ext cx="307300" cy="365125"/>
          </a:xfrm>
        </p:spPr>
        <p:txBody>
          <a:bodyPr/>
          <a:lstStyle/>
          <a:p>
            <a:fld id="{844DCF7C-7C5F-4686-B365-16B721E8E7E7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00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5112568" cy="51125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1143000"/>
          </a:xfrm>
        </p:spPr>
        <p:txBody>
          <a:bodyPr/>
          <a:lstStyle/>
          <a:p>
            <a:r>
              <a:rPr lang="da-DK" dirty="0" smtClean="0"/>
              <a:t>Tak for i dag!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5373216"/>
            <a:ext cx="8496944" cy="648072"/>
          </a:xfrm>
        </p:spPr>
        <p:txBody>
          <a:bodyPr/>
          <a:lstStyle/>
          <a:p>
            <a:pPr marL="0" indent="0" algn="r">
              <a:buNone/>
            </a:pPr>
            <a:r>
              <a:rPr lang="da-DK" dirty="0" smtClean="0"/>
              <a:t>Mail: </a:t>
            </a:r>
            <a:r>
              <a:rPr lang="da-DK" dirty="0" smtClean="0">
                <a:hlinkClick r:id="rId3"/>
              </a:rPr>
              <a:t>imc@sdu.dk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46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Læs mere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764704"/>
            <a:ext cx="8496944" cy="52565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dirty="0"/>
              <a:t>Daniel, J. (2012). Making sense of MOOCs: musings in a maze of myth, paradox and possibility. </a:t>
            </a:r>
            <a:r>
              <a:rPr lang="en-US" sz="1500" i="1" dirty="0"/>
              <a:t>Journal of Interactive Media in Education</a:t>
            </a:r>
            <a:r>
              <a:rPr lang="en-US" sz="1500" dirty="0"/>
              <a:t>, no. 18. </a:t>
            </a:r>
            <a:r>
              <a:rPr lang="en-US" sz="1500" dirty="0">
                <a:hlinkClick r:id="rId2"/>
              </a:rPr>
              <a:t>http://jime.open.ac.uk/jime/article/view/2012-18</a:t>
            </a:r>
            <a:r>
              <a:rPr lang="en-US" sz="15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500" dirty="0"/>
              <a:t>Inger-Marie C’s blog: </a:t>
            </a:r>
            <a:r>
              <a:rPr lang="da-DK" sz="1500" dirty="0">
                <a:hlinkClick r:id="rId3"/>
              </a:rPr>
              <a:t>http://ingermariec.wordpress.com</a:t>
            </a:r>
            <a:r>
              <a:rPr lang="da-DK" sz="1500" dirty="0" smtClean="0">
                <a:hlinkClick r:id="rId3"/>
              </a:rPr>
              <a:t>/</a:t>
            </a:r>
            <a:r>
              <a:rPr lang="da-DK" sz="1500" dirty="0" smtClean="0"/>
              <a:t> </a:t>
            </a:r>
            <a:endParaRPr lang="da-DK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dirty="0"/>
              <a:t>Jenkins, H., Clinton, K., </a:t>
            </a:r>
            <a:r>
              <a:rPr lang="en-US" sz="1500" dirty="0" err="1"/>
              <a:t>Purushotma</a:t>
            </a:r>
            <a:r>
              <a:rPr lang="en-US" sz="1500" dirty="0"/>
              <a:t>, R., Robison, A. and </a:t>
            </a:r>
            <a:r>
              <a:rPr lang="en-US" sz="1500" dirty="0" err="1"/>
              <a:t>Weigel</a:t>
            </a:r>
            <a:r>
              <a:rPr lang="en-US" sz="1500" dirty="0"/>
              <a:t>, M. (2009</a:t>
            </a:r>
            <a:r>
              <a:rPr lang="en-US" sz="1500" dirty="0" smtClean="0"/>
              <a:t>). </a:t>
            </a:r>
            <a:r>
              <a:rPr lang="en-US" sz="1500" i="1" dirty="0"/>
              <a:t>Confronting the Challenges of Participatory Culture: Media Education for the 21st </a:t>
            </a:r>
            <a:r>
              <a:rPr lang="en-US" sz="1500" i="1" dirty="0" smtClean="0"/>
              <a:t>Century</a:t>
            </a:r>
            <a:r>
              <a:rPr lang="en-US" sz="1500" dirty="0" smtClean="0"/>
              <a:t>. </a:t>
            </a:r>
            <a:r>
              <a:rPr lang="en-US" sz="1500" dirty="0"/>
              <a:t>Chicago, IL, The MacArthur Foundation. </a:t>
            </a:r>
            <a:r>
              <a:rPr lang="en-US" sz="1500" dirty="0">
                <a:hlinkClick r:id="rId4"/>
              </a:rPr>
              <a:t>http://digitallearning.macfound.org/atf/cf/%7B7E45C7E0-A3E0-4B89-AC9C-E807E1B0AE4E%7D/JENKINS_WHITE_PAPER.PDF</a:t>
            </a:r>
            <a:endParaRPr lang="en-US" sz="15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Kop, R. (2011). The Challenges to Connectivist Learning on Open Online Networks: Learning Experiences during a Massive Open Online Course. I </a:t>
            </a:r>
            <a:r>
              <a:rPr lang="en-US" sz="1500" i="1" dirty="0" smtClean="0"/>
              <a:t>International Review of Research in Open and Distance Learning</a:t>
            </a:r>
            <a:r>
              <a:rPr lang="en-US" sz="1500" dirty="0" smtClean="0"/>
              <a:t>. Vol. 12.3, March </a:t>
            </a:r>
            <a:r>
              <a:rPr lang="en-US" sz="1500" dirty="0"/>
              <a:t>2011. </a:t>
            </a:r>
            <a:r>
              <a:rPr lang="en-US" sz="1500" dirty="0">
                <a:hlinkClick r:id="rId5"/>
              </a:rPr>
              <a:t>http://</a:t>
            </a:r>
            <a:r>
              <a:rPr lang="en-US" sz="1500" dirty="0" smtClean="0">
                <a:hlinkClick r:id="rId5"/>
              </a:rPr>
              <a:t>www.irrodl.org/index.php/irrodl/article/view/882</a:t>
            </a:r>
            <a:r>
              <a:rPr lang="en-US" sz="1500" dirty="0" smtClean="0"/>
              <a:t> </a:t>
            </a:r>
            <a:endParaRPr lang="en-US" sz="15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dirty="0" err="1" smtClean="0"/>
              <a:t>Mackness</a:t>
            </a:r>
            <a:r>
              <a:rPr lang="en-US" sz="1500" dirty="0" smtClean="0"/>
              <a:t>, J., </a:t>
            </a:r>
            <a:r>
              <a:rPr lang="en-US" sz="1500" dirty="0" err="1" smtClean="0"/>
              <a:t>Mak</a:t>
            </a:r>
            <a:r>
              <a:rPr lang="en-US" sz="1500" dirty="0" smtClean="0"/>
              <a:t>, S.F.J., Williams, R. (2010). The Ideals and Reality of Participating in a MOOC. I </a:t>
            </a:r>
            <a:r>
              <a:rPr lang="en-US" sz="1500" dirty="0" err="1" smtClean="0"/>
              <a:t>Dirckinck-Holmfeld</a:t>
            </a:r>
            <a:r>
              <a:rPr lang="en-US" sz="1500" dirty="0" smtClean="0"/>
              <a:t> et al. (red.) (2010).  </a:t>
            </a:r>
            <a:r>
              <a:rPr lang="en-US" sz="1500" i="1" dirty="0" smtClean="0"/>
              <a:t>Proceedings of the 7</a:t>
            </a:r>
            <a:r>
              <a:rPr lang="en-US" sz="1500" i="1" baseline="30000" dirty="0" smtClean="0"/>
              <a:t>th</a:t>
            </a:r>
            <a:r>
              <a:rPr lang="en-US" sz="1500" i="1" dirty="0" smtClean="0"/>
              <a:t> International Conference on Networked Learning </a:t>
            </a:r>
            <a:r>
              <a:rPr lang="en-US" sz="1500" i="1" dirty="0"/>
              <a:t>2010</a:t>
            </a:r>
            <a:r>
              <a:rPr lang="en-US" sz="1500" dirty="0"/>
              <a:t>. </a:t>
            </a:r>
            <a:r>
              <a:rPr lang="en-US" sz="1500" dirty="0">
                <a:hlinkClick r:id="rId6"/>
              </a:rPr>
              <a:t>http://</a:t>
            </a:r>
            <a:r>
              <a:rPr lang="en-US" sz="1500" dirty="0" smtClean="0">
                <a:hlinkClick r:id="rId6"/>
              </a:rPr>
              <a:t>www.lancaster.ac.uk/fss/organisations/netlc/past/nlc2010/abstracts/PDFs/Mackness.pdf</a:t>
            </a:r>
            <a:r>
              <a:rPr lang="en-US" sz="15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dirty="0" err="1" smtClean="0"/>
              <a:t>McAuley</a:t>
            </a:r>
            <a:r>
              <a:rPr lang="en-US" sz="1500" dirty="0"/>
              <a:t>, A., Stewart, B., Siemens, G. and Cormier, D. (2010). Massive open online courses – Digital ways of knowing and learning. The MOOC model for digital practice: </a:t>
            </a:r>
            <a:r>
              <a:rPr lang="en-US" sz="1500" u="sng" dirty="0">
                <a:hlinkClick r:id="rId7"/>
              </a:rPr>
              <a:t>http://www.elearnspace.org/Articles/MOOC_Final.pdf</a:t>
            </a:r>
            <a:endParaRPr lang="da-DK" sz="1500" dirty="0"/>
          </a:p>
          <a:p>
            <a:r>
              <a:rPr lang="da-DK" sz="1500" dirty="0" smtClean="0"/>
              <a:t>Open </a:t>
            </a:r>
            <a:r>
              <a:rPr lang="da-DK" sz="1500" dirty="0" err="1" smtClean="0"/>
              <a:t>University’s</a:t>
            </a:r>
            <a:r>
              <a:rPr lang="da-DK" sz="1500" dirty="0" smtClean="0"/>
              <a:t> MOOC om </a:t>
            </a:r>
            <a:r>
              <a:rPr lang="da-DK" sz="1500" dirty="0"/>
              <a:t>Open Education: </a:t>
            </a:r>
            <a:r>
              <a:rPr lang="da-DK" sz="1500" dirty="0">
                <a:hlinkClick r:id="rId8"/>
              </a:rPr>
              <a:t>http://</a:t>
            </a:r>
            <a:r>
              <a:rPr lang="da-DK" sz="1500" dirty="0" smtClean="0">
                <a:hlinkClick r:id="rId8"/>
              </a:rPr>
              <a:t>www.open.edu/openlearn/education/open-education/content-section-0</a:t>
            </a:r>
            <a:endParaRPr lang="da-DK" sz="1500" dirty="0" smtClean="0"/>
          </a:p>
          <a:p>
            <a:r>
              <a:rPr lang="da-DK" sz="1500" dirty="0" smtClean="0"/>
              <a:t>Billederne i denne præsentation er fra </a:t>
            </a:r>
            <a:r>
              <a:rPr lang="da-DK" sz="1500" dirty="0" smtClean="0">
                <a:hlinkClick r:id="rId9"/>
              </a:rPr>
              <a:t>www.colourbox.com</a:t>
            </a:r>
            <a:r>
              <a:rPr lang="da-DK" sz="1500" dirty="0" smtClean="0"/>
              <a:t> med mindre andet er angivet.</a:t>
            </a:r>
          </a:p>
        </p:txBody>
      </p:sp>
    </p:spTree>
    <p:extLst>
      <p:ext uri="{BB962C8B-B14F-4D97-AF65-F5344CB8AC3E}">
        <p14:creationId xmlns:p14="http://schemas.microsoft.com/office/powerpoint/2010/main" val="38939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17" y="764704"/>
            <a:ext cx="2623989" cy="52920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902" y="121196"/>
            <a:ext cx="8507288" cy="787524"/>
          </a:xfrm>
        </p:spPr>
        <p:txBody>
          <a:bodyPr/>
          <a:lstStyle/>
          <a:p>
            <a:r>
              <a:rPr lang="da-DK" dirty="0" err="1" smtClean="0"/>
              <a:t>MOOC’er</a:t>
            </a:r>
            <a:r>
              <a:rPr lang="da-DK" dirty="0" smtClean="0"/>
              <a:t> – fokus på den lærende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6120680" cy="4788024"/>
          </a:xfrm>
        </p:spPr>
        <p:txBody>
          <a:bodyPr>
            <a:normAutofit/>
          </a:bodyPr>
          <a:lstStyle/>
          <a:p>
            <a:r>
              <a:rPr lang="da-DK" sz="2800" dirty="0"/>
              <a:t>Det lette er at tilmelde sig en </a:t>
            </a:r>
            <a:r>
              <a:rPr lang="da-DK" sz="2800" dirty="0" smtClean="0"/>
              <a:t>MOOC.</a:t>
            </a:r>
          </a:p>
          <a:p>
            <a:r>
              <a:rPr lang="da-DK" sz="2800" dirty="0" smtClean="0"/>
              <a:t>Udfordringerne </a:t>
            </a:r>
            <a:r>
              <a:rPr lang="da-DK" sz="2800" dirty="0"/>
              <a:t>begynder, ligeså snart du træder ind ad døren til det virtuelle kursusrum</a:t>
            </a:r>
            <a:r>
              <a:rPr lang="da-DK" sz="2800" dirty="0" smtClean="0"/>
              <a:t>!</a:t>
            </a:r>
          </a:p>
          <a:p>
            <a:r>
              <a:rPr lang="da-DK" sz="2800" dirty="0" smtClean="0"/>
              <a:t>Hvis du kan finde det!</a:t>
            </a:r>
          </a:p>
          <a:p>
            <a:pPr marL="857250" lvl="2" indent="0">
              <a:buNone/>
            </a:pPr>
            <a:r>
              <a:rPr lang="da-DK" dirty="0"/>
              <a:t>”The course </a:t>
            </a:r>
            <a:r>
              <a:rPr lang="da-DK" dirty="0" err="1"/>
              <a:t>was</a:t>
            </a:r>
            <a:r>
              <a:rPr lang="da-DK" dirty="0"/>
              <a:t> all over the </a:t>
            </a:r>
            <a:r>
              <a:rPr lang="da-DK" dirty="0" err="1"/>
              <a:t>place</a:t>
            </a:r>
            <a:r>
              <a:rPr lang="da-DK" dirty="0" smtClean="0"/>
              <a:t>”.</a:t>
            </a:r>
            <a:endParaRPr lang="da-DK" dirty="0" smtClean="0">
              <a:solidFill>
                <a:prstClr val="black"/>
              </a:solidFill>
            </a:endParaRPr>
          </a:p>
          <a:p>
            <a:pPr marL="857250" lvl="2" indent="0">
              <a:buNone/>
            </a:pPr>
            <a:r>
              <a:rPr lang="da-DK" dirty="0" smtClean="0">
                <a:solidFill>
                  <a:prstClr val="black"/>
                </a:solidFill>
              </a:rPr>
              <a:t>”..an </a:t>
            </a:r>
            <a:r>
              <a:rPr lang="da-DK" dirty="0" err="1" smtClean="0">
                <a:solidFill>
                  <a:prstClr val="black"/>
                </a:solidFill>
              </a:rPr>
              <a:t>uncourse</a:t>
            </a:r>
            <a:r>
              <a:rPr lang="da-DK" dirty="0" smtClean="0">
                <a:solidFill>
                  <a:prstClr val="black"/>
                </a:solidFill>
              </a:rPr>
              <a:t>..”</a:t>
            </a:r>
          </a:p>
          <a:p>
            <a:pPr marL="857250" lvl="2" indent="0">
              <a:buNone/>
            </a:pPr>
            <a:r>
              <a:rPr lang="da-DK" dirty="0" smtClean="0">
                <a:solidFill>
                  <a:prstClr val="black"/>
                </a:solidFill>
              </a:rPr>
              <a:t>”…</a:t>
            </a:r>
            <a:r>
              <a:rPr lang="da-DK" dirty="0" err="1" smtClean="0">
                <a:solidFill>
                  <a:prstClr val="black"/>
                </a:solidFill>
              </a:rPr>
              <a:t>destabilising</a:t>
            </a:r>
            <a:r>
              <a:rPr lang="da-DK" dirty="0" smtClean="0">
                <a:solidFill>
                  <a:prstClr val="black"/>
                </a:solidFill>
              </a:rPr>
              <a:t> the course…”</a:t>
            </a:r>
          </a:p>
          <a:p>
            <a:pPr marL="457200" lvl="1" indent="0">
              <a:buNone/>
            </a:pPr>
            <a:r>
              <a:rPr lang="da-DK" sz="2400" dirty="0" smtClean="0">
                <a:solidFill>
                  <a:prstClr val="black"/>
                </a:solidFill>
              </a:rPr>
              <a:t>			</a:t>
            </a:r>
            <a:r>
              <a:rPr lang="da-DK" sz="2400" dirty="0" err="1" smtClean="0">
                <a:solidFill>
                  <a:prstClr val="black"/>
                </a:solidFill>
              </a:rPr>
              <a:t>Mackness</a:t>
            </a:r>
            <a:r>
              <a:rPr lang="da-DK" sz="2400" dirty="0">
                <a:solidFill>
                  <a:prstClr val="black"/>
                </a:solidFill>
              </a:rPr>
              <a:t>, </a:t>
            </a:r>
            <a:r>
              <a:rPr lang="da-DK" sz="2400" dirty="0" smtClean="0">
                <a:solidFill>
                  <a:prstClr val="black"/>
                </a:solidFill>
              </a:rPr>
              <a:t>2010:269</a:t>
            </a:r>
            <a:endParaRPr lang="da-DK" sz="2400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430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147">
            <a:off x="3360830" y="2500245"/>
            <a:ext cx="1573131" cy="43647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Emner i dette oplæg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484784"/>
            <a:ext cx="7200800" cy="2664296"/>
          </a:xfrm>
        </p:spPr>
        <p:txBody>
          <a:bodyPr/>
          <a:lstStyle/>
          <a:p>
            <a:r>
              <a:rPr lang="da-DK" dirty="0" smtClean="0"/>
              <a:t>Typiske </a:t>
            </a:r>
            <a:r>
              <a:rPr lang="da-DK" dirty="0"/>
              <a:t>udfordringer for en </a:t>
            </a:r>
            <a:r>
              <a:rPr lang="da-DK" dirty="0" err="1"/>
              <a:t>MOOC'er</a:t>
            </a:r>
            <a:endParaRPr lang="da-DK" dirty="0"/>
          </a:p>
          <a:p>
            <a:r>
              <a:rPr lang="da-DK" dirty="0"/>
              <a:t>En (eksemplarisk?) MOOC</a:t>
            </a:r>
          </a:p>
          <a:p>
            <a:r>
              <a:rPr lang="da-DK" dirty="0"/>
              <a:t>Hvordan lykkes læring i en MOOC</a:t>
            </a:r>
            <a:r>
              <a:rPr lang="da-DK" dirty="0" smtClean="0"/>
              <a:t>?</a:t>
            </a:r>
          </a:p>
          <a:p>
            <a:r>
              <a:rPr lang="da-DK" dirty="0" smtClean="0"/>
              <a:t>Open </a:t>
            </a:r>
            <a:r>
              <a:rPr lang="da-DK" dirty="0" err="1" smtClean="0"/>
              <a:t>learner</a:t>
            </a:r>
            <a:r>
              <a:rPr lang="da-DK" dirty="0" smtClean="0"/>
              <a:t> </a:t>
            </a:r>
            <a:r>
              <a:rPr lang="da-DK" dirty="0" err="1" smtClean="0"/>
              <a:t>literacies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0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111" y="116632"/>
            <a:ext cx="8507288" cy="79208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Typiske udfordringer for en </a:t>
            </a:r>
            <a:r>
              <a:rPr lang="da-DK" dirty="0" err="1" smtClean="0"/>
              <a:t>MOOC’er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908720"/>
            <a:ext cx="8676456" cy="5112568"/>
          </a:xfrm>
        </p:spPr>
        <p:txBody>
          <a:bodyPr>
            <a:normAutofit/>
          </a:bodyPr>
          <a:lstStyle/>
          <a:p>
            <a:r>
              <a:rPr lang="da-DK" sz="2800" dirty="0"/>
              <a:t>Hvilken type MOOC har jeg tilmeldt mig</a:t>
            </a:r>
            <a:r>
              <a:rPr lang="da-DK" sz="2800" dirty="0" smtClean="0"/>
              <a:t>?</a:t>
            </a:r>
          </a:p>
          <a:p>
            <a:pPr lvl="1"/>
            <a:r>
              <a:rPr lang="da-DK" sz="2400" dirty="0" smtClean="0"/>
              <a:t>Transmissionsparadigme: interaktion med materialer</a:t>
            </a:r>
          </a:p>
          <a:p>
            <a:pPr lvl="1"/>
            <a:r>
              <a:rPr lang="da-DK" sz="2400" dirty="0" err="1" smtClean="0"/>
              <a:t>Videnskonstruktion</a:t>
            </a:r>
            <a:r>
              <a:rPr lang="da-DK" sz="2400" dirty="0" smtClean="0"/>
              <a:t>: interaktion mellem deltagerne</a:t>
            </a:r>
            <a:endParaRPr lang="da-DK" sz="2400" dirty="0"/>
          </a:p>
          <a:p>
            <a:r>
              <a:rPr lang="da-DK" sz="2800" dirty="0"/>
              <a:t>Hvilke stier eller spor indeholder den?</a:t>
            </a:r>
          </a:p>
          <a:p>
            <a:r>
              <a:rPr lang="da-DK" sz="2800" dirty="0"/>
              <a:t>Hvilke af disse stier formår jeg at gøre til personlige læringsstier?</a:t>
            </a:r>
          </a:p>
          <a:p>
            <a:r>
              <a:rPr lang="da-DK" sz="2800" dirty="0" smtClean="0"/>
              <a:t>Hvilket indsatsniveau skal jeg lægge?</a:t>
            </a:r>
            <a:endParaRPr lang="da-DK" sz="2800" dirty="0"/>
          </a:p>
          <a:p>
            <a:r>
              <a:rPr lang="da-DK" sz="2800" dirty="0" err="1"/>
              <a:t>Death</a:t>
            </a:r>
            <a:r>
              <a:rPr lang="da-DK" sz="2800" dirty="0"/>
              <a:t> by </a:t>
            </a:r>
            <a:r>
              <a:rPr lang="da-DK" sz="2800" dirty="0" err="1"/>
              <a:t>discussion</a:t>
            </a:r>
            <a:r>
              <a:rPr lang="da-DK" sz="2800" dirty="0"/>
              <a:t> </a:t>
            </a:r>
            <a:r>
              <a:rPr lang="da-DK" sz="2800" dirty="0" err="1"/>
              <a:t>board</a:t>
            </a:r>
            <a:r>
              <a:rPr lang="da-DK" sz="2800" dirty="0"/>
              <a:t>!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97152"/>
            <a:ext cx="7630759" cy="12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6" cy="60422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608" y="5157192"/>
            <a:ext cx="4095184" cy="1008112"/>
          </a:xfrm>
        </p:spPr>
        <p:txBody>
          <a:bodyPr anchor="b">
            <a:normAutofit/>
          </a:bodyPr>
          <a:lstStyle/>
          <a:p>
            <a:r>
              <a:rPr lang="da-DK" dirty="0" smtClean="0"/>
              <a:t>Stier i en MOOC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11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1008112"/>
          </a:xfrm>
        </p:spPr>
        <p:txBody>
          <a:bodyPr/>
          <a:lstStyle/>
          <a:p>
            <a:r>
              <a:rPr lang="da-DK" dirty="0" smtClean="0"/>
              <a:t>En (eksemplarisk?) MOOC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467544" y="1340768"/>
            <a:ext cx="8496944" cy="4680520"/>
          </a:xfrm>
        </p:spPr>
        <p:txBody>
          <a:bodyPr>
            <a:normAutofit/>
          </a:bodyPr>
          <a:lstStyle/>
          <a:p>
            <a:r>
              <a:rPr lang="en-US" dirty="0"/>
              <a:t>Open University's MOOC om Open Education</a:t>
            </a:r>
          </a:p>
          <a:p>
            <a:r>
              <a:rPr lang="da-DK" dirty="0" smtClean="0"/>
              <a:t>Også betalings-kursus</a:t>
            </a:r>
            <a:r>
              <a:rPr lang="en-US" dirty="0" smtClean="0"/>
              <a:t>: </a:t>
            </a:r>
            <a:r>
              <a:rPr lang="en-US" dirty="0"/>
              <a:t>Openness and innovation in </a:t>
            </a:r>
            <a:r>
              <a:rPr lang="en-US" dirty="0" err="1"/>
              <a:t>elearning</a:t>
            </a:r>
            <a:endParaRPr lang="en-US" dirty="0"/>
          </a:p>
          <a:p>
            <a:r>
              <a:rPr lang="da-DK" dirty="0" smtClean="0"/>
              <a:t>25 aktiviteter</a:t>
            </a:r>
            <a:r>
              <a:rPr lang="en-US" dirty="0" smtClean="0"/>
              <a:t>, </a:t>
            </a:r>
            <a:r>
              <a:rPr lang="en-US" dirty="0" smtClean="0"/>
              <a:t>3 badges</a:t>
            </a:r>
          </a:p>
          <a:p>
            <a:r>
              <a:rPr lang="da-DK" dirty="0" smtClean="0"/>
              <a:t>Masterniveau</a:t>
            </a:r>
          </a:p>
          <a:p>
            <a:r>
              <a:rPr lang="da-DK" dirty="0" smtClean="0"/>
              <a:t>7 uger, 7 moduler - 100 timer</a:t>
            </a:r>
          </a:p>
          <a:p>
            <a:r>
              <a:rPr lang="da-DK" dirty="0" smtClean="0"/>
              <a:t>Tilmeldte: Ca. 550</a:t>
            </a:r>
          </a:p>
          <a:p>
            <a:r>
              <a:rPr lang="da-DK" dirty="0" smtClean="0"/>
              <a:t>Unikke hits på kursus websiden: ca. 2000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67" y="2708920"/>
            <a:ext cx="4386033" cy="12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10" y="0"/>
            <a:ext cx="8743950" cy="914400"/>
          </a:xfrm>
        </p:spPr>
        <p:txBody>
          <a:bodyPr>
            <a:normAutofit/>
          </a:bodyPr>
          <a:lstStyle/>
          <a:p>
            <a:r>
              <a:rPr lang="da-DK" dirty="0" smtClean="0"/>
              <a:t>MOOC om Open Education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7504" y="6260103"/>
            <a:ext cx="705558" cy="365125"/>
          </a:xfrm>
        </p:spPr>
        <p:txBody>
          <a:bodyPr/>
          <a:lstStyle/>
          <a:p>
            <a:fld id="{D8071474-3F33-954C-9C12-E1AAC8A1A3F8}" type="slidenum">
              <a:rPr lang="da-DK" smtClean="0"/>
              <a:t>8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6" y="1288921"/>
            <a:ext cx="7097116" cy="5153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kstboks 7"/>
          <p:cNvSpPr txBox="1"/>
          <p:nvPr/>
        </p:nvSpPr>
        <p:spPr>
          <a:xfrm>
            <a:off x="637596" y="827256"/>
            <a:ext cx="7972846" cy="46166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Åben kursuswebside: materialer, aktiviteter, forum</a:t>
            </a:r>
            <a:endParaRPr lang="da-DK" sz="2400" b="1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63" y="1436579"/>
            <a:ext cx="5268061" cy="485842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" b="27455"/>
          <a:stretch/>
        </p:blipFill>
        <p:spPr>
          <a:xfrm>
            <a:off x="623958" y="1750586"/>
            <a:ext cx="7972847" cy="4678643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623959" y="1288921"/>
            <a:ext cx="797284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chemeClr val="bg1"/>
                </a:solidFill>
              </a:rPr>
              <a:t>Personlig blog – indlæg og kommentarer</a:t>
            </a:r>
            <a:endParaRPr lang="da-DK" sz="2400" b="1" dirty="0">
              <a:solidFill>
                <a:schemeClr val="bg1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387" b="14246"/>
          <a:stretch/>
        </p:blipFill>
        <p:spPr>
          <a:xfrm>
            <a:off x="637596" y="2212251"/>
            <a:ext cx="8000120" cy="4216978"/>
          </a:xfrm>
          <a:prstGeom prst="rect">
            <a:avLst/>
          </a:prstGeom>
        </p:spPr>
      </p:pic>
      <p:sp>
        <p:nvSpPr>
          <p:cNvPr id="14" name="Tekstboks 13"/>
          <p:cNvSpPr txBox="1"/>
          <p:nvPr/>
        </p:nvSpPr>
        <p:spPr>
          <a:xfrm>
            <a:off x="664870" y="2212251"/>
            <a:ext cx="797284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chemeClr val="bg1"/>
                </a:solidFill>
              </a:rPr>
              <a:t>Netværk – Google + gruppe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637596" y="1750586"/>
            <a:ext cx="79728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2400" b="1" dirty="0" err="1" smtClean="0"/>
              <a:t>Blogaggregator</a:t>
            </a:r>
            <a:endParaRPr lang="da-DK" sz="24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" r="12807" b="19069"/>
          <a:stretch/>
        </p:blipFill>
        <p:spPr>
          <a:xfrm>
            <a:off x="664870" y="2673916"/>
            <a:ext cx="7972846" cy="3755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kstboks 15"/>
          <p:cNvSpPr txBox="1"/>
          <p:nvPr/>
        </p:nvSpPr>
        <p:spPr>
          <a:xfrm>
            <a:off x="664870" y="2673916"/>
            <a:ext cx="797284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chemeClr val="bg1"/>
                </a:solidFill>
              </a:rPr>
              <a:t>Twitter </a:t>
            </a:r>
            <a:r>
              <a:rPr lang="da-DK" sz="2400" b="1" dirty="0" err="1" smtClean="0">
                <a:solidFill>
                  <a:schemeClr val="bg1"/>
                </a:solidFill>
              </a:rPr>
              <a:t>stream</a:t>
            </a:r>
            <a:r>
              <a:rPr lang="da-DK" sz="2400" b="1" dirty="0" smtClean="0">
                <a:solidFill>
                  <a:schemeClr val="bg1"/>
                </a:solidFill>
              </a:rPr>
              <a:t>: #h817open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37596" y="3135581"/>
            <a:ext cx="7972847" cy="3307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1" y="3160728"/>
            <a:ext cx="5115639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1336">
            <a:off x="4679474" y="193867"/>
            <a:ext cx="1772520" cy="49179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Læringsaktiviteter i Open Education </a:t>
            </a:r>
            <a:r>
              <a:rPr lang="da-DK" dirty="0" err="1" smtClean="0"/>
              <a:t>MOOC’en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46449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Lineær </a:t>
            </a:r>
            <a:r>
              <a:rPr lang="da-DK" dirty="0" smtClean="0"/>
              <a:t>= tydelig sti: aktivitet 1 - 25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Aktivitet</a:t>
            </a:r>
          </a:p>
          <a:p>
            <a:pPr lvl="1"/>
            <a:r>
              <a:rPr lang="da-DK" dirty="0"/>
              <a:t>S</a:t>
            </a:r>
            <a:r>
              <a:rPr lang="da-DK" dirty="0" smtClean="0"/>
              <a:t>cript </a:t>
            </a:r>
            <a:r>
              <a:rPr lang="da-DK" dirty="0" smtClean="0"/>
              <a:t>til interaktion med materiale, idéer, teorier, koncepter osv. samt interaktion med andre deltagere</a:t>
            </a:r>
            <a:r>
              <a:rPr lang="da-DK" dirty="0" smtClean="0"/>
              <a:t>.</a:t>
            </a:r>
          </a:p>
          <a:p>
            <a:r>
              <a:rPr lang="da-DK" dirty="0" smtClean="0"/>
              <a:t>Helt åbent</a:t>
            </a:r>
          </a:p>
          <a:p>
            <a:r>
              <a:rPr lang="da-DK" dirty="0" err="1" smtClean="0"/>
              <a:t>Videnskonstruktion</a:t>
            </a:r>
            <a:r>
              <a:rPr lang="en-US" dirty="0" smtClean="0"/>
              <a:t> + collaboration </a:t>
            </a:r>
            <a:r>
              <a:rPr lang="en-US" dirty="0"/>
              <a:t>light</a:t>
            </a:r>
          </a:p>
          <a:p>
            <a:r>
              <a:rPr lang="da-DK" dirty="0" smtClean="0"/>
              <a:t>Ugemail </a:t>
            </a:r>
            <a:r>
              <a:rPr lang="da-DK" dirty="0" smtClean="0"/>
              <a:t>med </a:t>
            </a:r>
            <a:r>
              <a:rPr lang="da-DK" dirty="0" smtClean="0"/>
              <a:t>overblik, forslag og ”tilvalg”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CF7C-7C5F-4686-B365-16B721E8E7E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351&quot;&gt;&lt;/object&gt;&lt;object type=&quot;2&quot; unique_id=&quot;10352&quot;&gt;&lt;object type=&quot;3&quot; unique_id=&quot;10583&quot;&gt;&lt;property id=&quot;20148&quot; value=&quot;5&quot;/&gt;&lt;property id=&quot;20300&quot; value=&quot;Slide 3 - &amp;quot;MOOC’er – fokus på den lærende&amp;quot;&quot;/&gt;&lt;property id=&quot;20307&quot; value=&quot;257&quot;/&gt;&lt;/object&gt;&lt;object type=&quot;3&quot; unique_id=&quot;10656&quot;&gt;&lt;property id=&quot;20148&quot; value=&quot;5&quot;/&gt;&lt;property id=&quot;20300&quot; value=&quot;Slide 2 - &amp;quot;MOOC&amp;quot;&quot;/&gt;&lt;property id=&quot;20307&quot; value=&quot;260&quot;/&gt;&lt;/object&gt;&lt;object type=&quot;3&quot; unique_id=&quot;10695&quot;&gt;&lt;property id=&quot;20148&quot; value=&quot;5&quot;/&gt;&lt;property id=&quot;20300&quot; value=&quot;Slide 1 - &amp;quot;Om at være MOOC’er At finde og skabe sine egne læringsstier&amp;quot;&quot;/&gt;&lt;property id=&quot;20307&quot; value=&quot;261&quot;/&gt;&lt;/object&gt;&lt;object type=&quot;3&quot; unique_id=&quot;10696&quot;&gt;&lt;property id=&quot;20148&quot; value=&quot;5&quot;/&gt;&lt;property id=&quot;20300&quot; value=&quot;Slide 5 - &amp;quot;Typiske udfordringer for en MOOC’er&amp;quot;&quot;/&gt;&lt;property id=&quot;20307&quot; value=&quot;262&quot;/&gt;&lt;/object&gt;&lt;object type=&quot;3&quot; unique_id=&quot;10697&quot;&gt;&lt;property id=&quot;20148&quot; value=&quot;5&quot;/&gt;&lt;property id=&quot;20300&quot; value=&quot;Slide 6 - &amp;quot;Stier i en MOOC&amp;quot;&quot;/&gt;&lt;property id=&quot;20307&quot; value=&quot;263&quot;/&gt;&lt;/object&gt;&lt;object type=&quot;3&quot; unique_id=&quot;10698&quot;&gt;&lt;property id=&quot;20148&quot; value=&quot;5&quot;/&gt;&lt;property id=&quot;20300&quot; value=&quot;Slide 7 - &amp;quot;En (eksemplarisk?) MOOC&amp;quot;&quot;/&gt;&lt;property id=&quot;20307&quot; value=&quot;264&quot;/&gt;&lt;/object&gt;&lt;object type=&quot;3&quot; unique_id=&quot;10699&quot;&gt;&lt;property id=&quot;20148&quot; value=&quot;5&quot;/&gt;&lt;property id=&quot;20300&quot; value=&quot;Slide 15 - &amp;quot;Hvordan lykkes læring i en MOOC?&amp;quot;&quot;/&gt;&lt;property id=&quot;20307&quot; value=&quot;266&quot;/&gt;&lt;/object&gt;&lt;object type=&quot;3&quot; unique_id=&quot;10701&quot;&gt;&lt;property id=&quot;20148&quot; value=&quot;5&quot;/&gt;&lt;property id=&quot;20300&quot; value=&quot;Slide 21 - &amp;quot;Læs mere&amp;quot;&quot;/&gt;&lt;property id=&quot;20307&quot; value=&quot;265&quot;/&gt;&lt;/object&gt;&lt;object type=&quot;3&quot; unique_id=&quot;10751&quot;&gt;&lt;property id=&quot;20148&quot; value=&quot;5&quot;/&gt;&lt;property id=&quot;20300&quot; value=&quot;Slide 4 - &amp;quot;Emner i dette oplæg&amp;quot;&quot;/&gt;&lt;property id=&quot;20307&quot; value=&quot;270&quot;/&gt;&lt;/object&gt;&lt;object type=&quot;3&quot; unique_id=&quot;10752&quot;&gt;&lt;property id=&quot;20148&quot; value=&quot;5&quot;/&gt;&lt;property id=&quot;20300&quot; value=&quot;Slide 8 - &amp;quot;MOOC om Open Education&amp;quot;&quot;/&gt;&lt;property id=&quot;20307&quot; value=&quot;269&quot;/&gt;&lt;/object&gt;&lt;object type=&quot;3&quot; unique_id=&quot;10753&quot;&gt;&lt;property id=&quot;20148&quot; value=&quot;5&quot;/&gt;&lt;property id=&quot;20300&quot; value=&quot;Slide 9 - &amp;quot;Læringsaktiviteter i Open Education MOOC’en&amp;quot;&quot;/&gt;&lt;property id=&quot;20307&quot; value=&quot;271&quot;/&gt;&lt;/object&gt;&lt;object type=&quot;3&quot; unique_id=&quot;10754&quot;&gt;&lt;property id=&quot;20148&quot; value=&quot;5&quot;/&gt;&lt;property id=&quot;20300&quot; value=&quot;Slide 16 - &amp;quot;Spændingsfelter&amp;quot;&quot;/&gt;&lt;property id=&quot;20307&quot; value=&quot;273&quot;/&gt;&lt;/object&gt;&lt;object type=&quot;3&quot; unique_id=&quot;10755&quot;&gt;&lt;property id=&quot;20148&quot; value=&quot;5&quot;/&gt;&lt;property id=&quot;20300&quot; value=&quot;Slide 17 - &amp;quot;Open learner literacies&amp;quot;&quot;/&gt;&lt;property id=&quot;20307&quot; value=&quot;272&quot;/&gt;&lt;/object&gt;&lt;object type=&quot;3&quot; unique_id=&quot;10806&quot;&gt;&lt;property id=&quot;20148&quot; value=&quot;5&quot;/&gt;&lt;property id=&quot;20300&quot; value=&quot;Slide 10 - &amp;quot;Kreativ indledende opgave&amp;quot;&quot;/&gt;&lt;property id=&quot;20307&quot; value=&quot;274&quot;/&gt;&lt;/object&gt;&lt;object type=&quot;3&quot; unique_id=&quot;10807&quot;&gt;&lt;property id=&quot;20148&quot; value=&quot;5&quot;/&gt;&lt;property id=&quot;20300&quot; value=&quot;Slide 11 - &amp;quot;Medstuderendes bud på open education&amp;quot;&quot;/&gt;&lt;property id=&quot;20307&quot; value=&quot;275&quot;/&gt;&lt;/object&gt;&lt;object type=&quot;3&quot; unique_id=&quot;10808&quot;&gt;&lt;property id=&quot;20148&quot; value=&quot;5&quot;/&gt;&lt;property id=&quot;20300&quot; value=&quot;Slide 12 - &amp;quot;Kreativ afsluttende opgave&amp;quot;&quot;/&gt;&lt;property id=&quot;20307&quot; value=&quot;276&quot;/&gt;&lt;/object&gt;&lt;object type=&quot;3&quot; unique_id=&quot;10809&quot;&gt;&lt;property id=&quot;20148&quot; value=&quot;5&quot;/&gt;&lt;property id=&quot;20300&quot; value=&quot;Slide 13&quot;/&gt;&lt;property id=&quot;20307&quot; value=&quot;277&quot;/&gt;&lt;/object&gt;&lt;object type=&quot;3&quot; unique_id=&quot;10810&quot;&gt;&lt;property id=&quot;20148&quot; value=&quot;5&quot;/&gt;&lt;property id=&quot;20300&quot; value=&quot;Slide 14 - &amp;quot;Krævende opgaver - På højt taksonomisk niveau&amp;quot;&quot;/&gt;&lt;property id=&quot;20307&quot; value=&quot;278&quot;/&gt;&lt;/object&gt;&lt;object type=&quot;3&quot; unique_id=&quot;10811&quot;&gt;&lt;property id=&quot;20148&quot; value=&quot;5&quot;/&gt;&lt;property id=&quot;20300&quot; value=&quot;Slide 18 - &amp;quot;Open learner literacies fortsat&amp;quot;&quot;/&gt;&lt;property id=&quot;20307&quot; value=&quot;279&quot;/&gt;&lt;/object&gt;&lt;object type=&quot;3&quot; unique_id=&quot;10941&quot;&gt;&lt;property id=&quot;20148&quot; value=&quot;5&quot;/&gt;&lt;property id=&quot;20300&quot; value=&quot;Slide 19 - &amp;quot;At være MOOC’er&amp;quot;&quot;/&gt;&lt;property id=&quot;20307&quot; value=&quot;280&quot;/&gt;&lt;/object&gt;&lt;object type=&quot;3&quot; unique_id=&quot;10942&quot;&gt;&lt;property id=&quot;20148&quot; value=&quot;5&quot;/&gt;&lt;property id=&quot;20300&quot; value=&quot;Slide 20 - &amp;quot;Tak for i dag!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DUUPpowerpointSkabelonDK">
  <a:themeElements>
    <a:clrScheme name="SDUUPtema">
      <a:dk1>
        <a:sysClr val="windowText" lastClr="000000"/>
      </a:dk1>
      <a:lt1>
        <a:sysClr val="window" lastClr="FFFFFF"/>
      </a:lt1>
      <a:dk2>
        <a:srgbClr val="C96500"/>
      </a:dk2>
      <a:lt2>
        <a:srgbClr val="898989"/>
      </a:lt2>
      <a:accent1>
        <a:srgbClr val="198FB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96500"/>
      </a:hlink>
      <a:folHlink>
        <a:srgbClr val="EB87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SDUUPpowerpointSkabelonDK</Template>
  <TotalTime>328</TotalTime>
  <Words>971</Words>
  <Application>Microsoft Office PowerPoint</Application>
  <PresentationFormat>Skærmshow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SDUUPpowerpointSkabelonDK</vt:lpstr>
      <vt:lpstr>Om at være MOOC’er At finde og skabe sine egne læringsstier</vt:lpstr>
      <vt:lpstr>MOOC</vt:lpstr>
      <vt:lpstr>MOOC’er – fokus på den lærende</vt:lpstr>
      <vt:lpstr>Emner i dette oplæg</vt:lpstr>
      <vt:lpstr>Typiske udfordringer for en MOOC’er</vt:lpstr>
      <vt:lpstr>Stier i en MOOC</vt:lpstr>
      <vt:lpstr>En (eksemplarisk?) MOOC</vt:lpstr>
      <vt:lpstr>MOOC om Open Education</vt:lpstr>
      <vt:lpstr>Læringsaktiviteter i Open Education MOOC’en</vt:lpstr>
      <vt:lpstr>Kreativ indledende opgave</vt:lpstr>
      <vt:lpstr>Medstuderendes bud på open education</vt:lpstr>
      <vt:lpstr>Kreativ afsluttende opgave</vt:lpstr>
      <vt:lpstr>PowerPoint-præsentation</vt:lpstr>
      <vt:lpstr>Krævende opgaver - På højt taksonomisk niveau</vt:lpstr>
      <vt:lpstr>Hvordan lykkes læring i en MOOC?</vt:lpstr>
      <vt:lpstr>Spændingsfelter</vt:lpstr>
      <vt:lpstr>Open learner literacies</vt:lpstr>
      <vt:lpstr>Open learner literacies fortsat</vt:lpstr>
      <vt:lpstr>At være MOOC’er</vt:lpstr>
      <vt:lpstr>Tak for i dag!</vt:lpstr>
      <vt:lpstr>Læs mere</vt:lpstr>
    </vt:vector>
  </TitlesOfParts>
  <Company>Syddansk Unversitet - University of Southern Denmark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at være MOOC’er At finde og skabe sine egne læringsstier</dc:title>
  <dc:creator>Inger-Marie F. Christensen</dc:creator>
  <cp:lastModifiedBy>Inger-Marie F. Christensen</cp:lastModifiedBy>
  <cp:revision>36</cp:revision>
  <dcterms:created xsi:type="dcterms:W3CDTF">2014-01-19T12:56:00Z</dcterms:created>
  <dcterms:modified xsi:type="dcterms:W3CDTF">2014-01-20T11:57:18Z</dcterms:modified>
</cp:coreProperties>
</file>