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57" r:id="rId3"/>
    <p:sldId id="258" r:id="rId4"/>
    <p:sldId id="259" r:id="rId5"/>
    <p:sldId id="276" r:id="rId6"/>
    <p:sldId id="261" r:id="rId7"/>
    <p:sldId id="277" r:id="rId8"/>
    <p:sldId id="280" r:id="rId9"/>
    <p:sldId id="262" r:id="rId10"/>
    <p:sldId id="266" r:id="rId11"/>
    <p:sldId id="281" r:id="rId12"/>
    <p:sldId id="271" r:id="rId13"/>
    <p:sldId id="270" r:id="rId14"/>
    <p:sldId id="269" r:id="rId15"/>
    <p:sldId id="272" r:id="rId16"/>
    <p:sldId id="282" r:id="rId17"/>
    <p:sldId id="273" r:id="rId18"/>
    <p:sldId id="268" r:id="rId19"/>
    <p:sldId id="279" r:id="rId2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2400" autoAdjust="0"/>
  </p:normalViewPr>
  <p:slideViewPr>
    <p:cSldViewPr>
      <p:cViewPr varScale="1">
        <p:scale>
          <a:sx n="47" d="100"/>
          <a:sy n="47" d="100"/>
        </p:scale>
        <p:origin x="-15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8F9FB-EA34-4D65-A51B-04627FC72A88}" type="doc">
      <dgm:prSet loTypeId="urn:microsoft.com/office/officeart/2005/8/layout/rings+Icon" loCatId="relationship" qsTypeId="urn:microsoft.com/office/officeart/2005/8/quickstyle/3d2" qsCatId="3D" csTypeId="urn:microsoft.com/office/officeart/2005/8/colors/accent1_2" csCatId="accent1" phldr="1"/>
      <dgm:spPr/>
      <dgm:t>
        <a:bodyPr/>
        <a:lstStyle/>
        <a:p>
          <a:endParaRPr lang="en-GB"/>
        </a:p>
      </dgm:t>
    </dgm:pt>
    <dgm:pt modelId="{799421AF-6FE2-405B-8A31-6E00BB9FB234}">
      <dgm:prSet/>
      <dgm:spPr/>
      <dgm:t>
        <a:bodyPr/>
        <a:lstStyle/>
        <a:p>
          <a:pPr rtl="0"/>
          <a:r>
            <a:rPr lang="da-DK" dirty="0" smtClean="0"/>
            <a:t>Plan – Målsætning etc.</a:t>
          </a:r>
          <a:endParaRPr lang="en-GB" dirty="0"/>
        </a:p>
      </dgm:t>
    </dgm:pt>
    <dgm:pt modelId="{6AAFF8C3-6AD4-40EA-B5E1-9AE041A1FE6C}" type="parTrans" cxnId="{E0AC621C-985F-4782-82C3-C9C190DD8CA1}">
      <dgm:prSet/>
      <dgm:spPr/>
      <dgm:t>
        <a:bodyPr/>
        <a:lstStyle/>
        <a:p>
          <a:endParaRPr lang="en-GB"/>
        </a:p>
      </dgm:t>
    </dgm:pt>
    <dgm:pt modelId="{0EE5719A-52C6-40E5-97BC-E40183A60B30}" type="sibTrans" cxnId="{E0AC621C-985F-4782-82C3-C9C190DD8CA1}">
      <dgm:prSet/>
      <dgm:spPr/>
      <dgm:t>
        <a:bodyPr/>
        <a:lstStyle/>
        <a:p>
          <a:endParaRPr lang="en-GB"/>
        </a:p>
      </dgm:t>
    </dgm:pt>
    <dgm:pt modelId="{75031F6E-26C2-4666-9374-8007F6C17A02}">
      <dgm:prSet/>
      <dgm:spPr/>
      <dgm:t>
        <a:bodyPr/>
        <a:lstStyle/>
        <a:p>
          <a:pPr rtl="0"/>
          <a:r>
            <a:rPr lang="da-DK" dirty="0" smtClean="0"/>
            <a:t>Materialer – f.eks.  Tekster,  videoer,  links</a:t>
          </a:r>
          <a:endParaRPr lang="en-GB" dirty="0"/>
        </a:p>
      </dgm:t>
    </dgm:pt>
    <dgm:pt modelId="{A3DD594D-41AA-424F-8C7E-D7F49FC4A63E}" type="parTrans" cxnId="{F73A17EE-44B6-4573-8F35-BC27429E3D8E}">
      <dgm:prSet/>
      <dgm:spPr/>
      <dgm:t>
        <a:bodyPr/>
        <a:lstStyle/>
        <a:p>
          <a:endParaRPr lang="en-GB"/>
        </a:p>
      </dgm:t>
    </dgm:pt>
    <dgm:pt modelId="{1937BD09-41C1-4852-BA94-BE7C03CB992B}" type="sibTrans" cxnId="{F73A17EE-44B6-4573-8F35-BC27429E3D8E}">
      <dgm:prSet/>
      <dgm:spPr/>
      <dgm:t>
        <a:bodyPr/>
        <a:lstStyle/>
        <a:p>
          <a:endParaRPr lang="en-GB"/>
        </a:p>
      </dgm:t>
    </dgm:pt>
    <dgm:pt modelId="{2A0FB9C3-FFF9-442E-97C6-D52AF55BA62B}">
      <dgm:prSet/>
      <dgm:spPr/>
      <dgm:t>
        <a:bodyPr/>
        <a:lstStyle/>
        <a:p>
          <a:pPr rtl="0"/>
          <a:r>
            <a:rPr lang="da-DK" dirty="0" smtClean="0"/>
            <a:t>Respons på opgaver i grupper eller fra underviseren</a:t>
          </a:r>
          <a:endParaRPr lang="en-GB" dirty="0"/>
        </a:p>
      </dgm:t>
    </dgm:pt>
    <dgm:pt modelId="{45244F1D-653D-4B3A-B36F-2BC3A5F973B4}" type="parTrans" cxnId="{E3BC5030-B721-4480-9610-DB8C2B08D0E7}">
      <dgm:prSet/>
      <dgm:spPr/>
      <dgm:t>
        <a:bodyPr/>
        <a:lstStyle/>
        <a:p>
          <a:endParaRPr lang="en-GB"/>
        </a:p>
      </dgm:t>
    </dgm:pt>
    <dgm:pt modelId="{8511A716-3369-42B0-B752-02C8104075BA}" type="sibTrans" cxnId="{E3BC5030-B721-4480-9610-DB8C2B08D0E7}">
      <dgm:prSet/>
      <dgm:spPr/>
      <dgm:t>
        <a:bodyPr/>
        <a:lstStyle/>
        <a:p>
          <a:endParaRPr lang="en-GB"/>
        </a:p>
      </dgm:t>
    </dgm:pt>
    <dgm:pt modelId="{267B56BC-B890-47B1-BA2E-A666888E5115}">
      <dgm:prSet/>
      <dgm:spPr/>
      <dgm:t>
        <a:bodyPr/>
        <a:lstStyle/>
        <a:p>
          <a:pPr rtl="0"/>
          <a:r>
            <a:rPr lang="da-DK" dirty="0" smtClean="0"/>
            <a:t>Diskussionsforum </a:t>
          </a:r>
          <a:endParaRPr lang="en-GB" dirty="0"/>
        </a:p>
      </dgm:t>
    </dgm:pt>
    <dgm:pt modelId="{D63E42A1-A6D4-4759-8128-B9509B223150}" type="parTrans" cxnId="{7D3E025F-FB22-461C-BD5A-5731C10A340D}">
      <dgm:prSet/>
      <dgm:spPr/>
      <dgm:t>
        <a:bodyPr/>
        <a:lstStyle/>
        <a:p>
          <a:endParaRPr lang="en-GB"/>
        </a:p>
      </dgm:t>
    </dgm:pt>
    <dgm:pt modelId="{AA3C5F77-2830-40CA-BFE5-B6677BED5F1D}" type="sibTrans" cxnId="{7D3E025F-FB22-461C-BD5A-5731C10A340D}">
      <dgm:prSet/>
      <dgm:spPr/>
      <dgm:t>
        <a:bodyPr/>
        <a:lstStyle/>
        <a:p>
          <a:endParaRPr lang="en-GB"/>
        </a:p>
      </dgm:t>
    </dgm:pt>
    <dgm:pt modelId="{23F64CEC-BB45-4271-AEB5-7502493CA031}">
      <dgm:prSet/>
      <dgm:spPr/>
      <dgm:t>
        <a:bodyPr/>
        <a:lstStyle/>
        <a:p>
          <a:pPr rtl="0"/>
          <a:r>
            <a:rPr lang="da-DK" dirty="0" smtClean="0"/>
            <a:t>Undervisning -  F2F (Face to Face) eller på afstand (f.eks. Google </a:t>
          </a:r>
          <a:r>
            <a:rPr lang="da-DK" dirty="0" err="1" smtClean="0"/>
            <a:t>Hangout</a:t>
          </a:r>
          <a:r>
            <a:rPr lang="da-DK" dirty="0" smtClean="0"/>
            <a:t>, </a:t>
          </a:r>
          <a:r>
            <a:rPr lang="da-DK" dirty="0" err="1" smtClean="0"/>
            <a:t>Eluminate</a:t>
          </a:r>
          <a:r>
            <a:rPr lang="da-DK" dirty="0" smtClean="0"/>
            <a:t>)</a:t>
          </a:r>
          <a:endParaRPr lang="en-GB" dirty="0"/>
        </a:p>
      </dgm:t>
    </dgm:pt>
    <dgm:pt modelId="{38B7B1E2-157D-47FB-9721-D01C8A688B96}" type="parTrans" cxnId="{415D0F1A-3C83-4C8C-9012-7E778E5CD41D}">
      <dgm:prSet/>
      <dgm:spPr/>
      <dgm:t>
        <a:bodyPr/>
        <a:lstStyle/>
        <a:p>
          <a:endParaRPr lang="en-GB"/>
        </a:p>
      </dgm:t>
    </dgm:pt>
    <dgm:pt modelId="{D4F3492C-6A1B-4A44-8017-F0837642EE3C}" type="sibTrans" cxnId="{415D0F1A-3C83-4C8C-9012-7E778E5CD41D}">
      <dgm:prSet/>
      <dgm:spPr/>
      <dgm:t>
        <a:bodyPr/>
        <a:lstStyle/>
        <a:p>
          <a:endParaRPr lang="en-GB"/>
        </a:p>
      </dgm:t>
    </dgm:pt>
    <dgm:pt modelId="{0285C4DC-1D4B-4398-80F5-C801B23C522F}">
      <dgm:prSet/>
      <dgm:spPr/>
      <dgm:t>
        <a:bodyPr/>
        <a:lstStyle/>
        <a:p>
          <a:pPr rtl="0"/>
          <a:r>
            <a:rPr lang="da-DK" dirty="0" smtClean="0"/>
            <a:t>CMS – Content Management System (f.eks. Fronter, First Class, </a:t>
          </a:r>
          <a:r>
            <a:rPr lang="da-DK" dirty="0" err="1" smtClean="0"/>
            <a:t>Blackboard</a:t>
          </a:r>
          <a:r>
            <a:rPr lang="da-DK" dirty="0" smtClean="0"/>
            <a:t>)</a:t>
          </a:r>
          <a:endParaRPr lang="en-GB" dirty="0"/>
        </a:p>
      </dgm:t>
    </dgm:pt>
    <dgm:pt modelId="{F272CF24-5E5D-40C5-88E1-B3F169E39E9F}" type="parTrans" cxnId="{D832913A-BD5E-4F02-8B43-75DC98C42145}">
      <dgm:prSet/>
      <dgm:spPr/>
      <dgm:t>
        <a:bodyPr/>
        <a:lstStyle/>
        <a:p>
          <a:endParaRPr lang="en-GB"/>
        </a:p>
      </dgm:t>
    </dgm:pt>
    <dgm:pt modelId="{60A092C5-8ECA-4FB9-A70A-F726D0352653}" type="sibTrans" cxnId="{D832913A-BD5E-4F02-8B43-75DC98C42145}">
      <dgm:prSet/>
      <dgm:spPr/>
      <dgm:t>
        <a:bodyPr/>
        <a:lstStyle/>
        <a:p>
          <a:endParaRPr lang="en-GB"/>
        </a:p>
      </dgm:t>
    </dgm:pt>
    <dgm:pt modelId="{953BE6F6-54D4-4343-BFCD-458A8AB0940B}" type="pres">
      <dgm:prSet presAssocID="{2D08F9FB-EA34-4D65-A51B-04627FC72A88}" presName="Name0" presStyleCnt="0">
        <dgm:presLayoutVars>
          <dgm:chMax val="7"/>
          <dgm:dir/>
          <dgm:resizeHandles val="exact"/>
        </dgm:presLayoutVars>
      </dgm:prSet>
      <dgm:spPr/>
      <dgm:t>
        <a:bodyPr/>
        <a:lstStyle/>
        <a:p>
          <a:endParaRPr lang="en-GB"/>
        </a:p>
      </dgm:t>
    </dgm:pt>
    <dgm:pt modelId="{578CAE57-98B1-4114-A278-10C0CDF3E981}" type="pres">
      <dgm:prSet presAssocID="{2D08F9FB-EA34-4D65-A51B-04627FC72A88}" presName="ellipse1" presStyleLbl="vennNode1" presStyleIdx="0" presStyleCnt="6">
        <dgm:presLayoutVars>
          <dgm:bulletEnabled val="1"/>
        </dgm:presLayoutVars>
      </dgm:prSet>
      <dgm:spPr/>
      <dgm:t>
        <a:bodyPr/>
        <a:lstStyle/>
        <a:p>
          <a:endParaRPr lang="en-GB"/>
        </a:p>
      </dgm:t>
    </dgm:pt>
    <dgm:pt modelId="{16999DEA-7DBE-487B-B082-D8E3935D5799}" type="pres">
      <dgm:prSet presAssocID="{2D08F9FB-EA34-4D65-A51B-04627FC72A88}" presName="ellipse2" presStyleLbl="vennNode1" presStyleIdx="1" presStyleCnt="6">
        <dgm:presLayoutVars>
          <dgm:bulletEnabled val="1"/>
        </dgm:presLayoutVars>
      </dgm:prSet>
      <dgm:spPr/>
      <dgm:t>
        <a:bodyPr/>
        <a:lstStyle/>
        <a:p>
          <a:endParaRPr lang="en-GB"/>
        </a:p>
      </dgm:t>
    </dgm:pt>
    <dgm:pt modelId="{C66EB96A-19AB-4CFB-B55F-E232CE4F58EA}" type="pres">
      <dgm:prSet presAssocID="{2D08F9FB-EA34-4D65-A51B-04627FC72A88}" presName="ellipse3" presStyleLbl="vennNode1" presStyleIdx="2" presStyleCnt="6">
        <dgm:presLayoutVars>
          <dgm:bulletEnabled val="1"/>
        </dgm:presLayoutVars>
      </dgm:prSet>
      <dgm:spPr/>
      <dgm:t>
        <a:bodyPr/>
        <a:lstStyle/>
        <a:p>
          <a:endParaRPr lang="en-GB"/>
        </a:p>
      </dgm:t>
    </dgm:pt>
    <dgm:pt modelId="{0DAB2B6D-554E-4B7B-979E-E545E962B7BF}" type="pres">
      <dgm:prSet presAssocID="{2D08F9FB-EA34-4D65-A51B-04627FC72A88}" presName="ellipse4" presStyleLbl="vennNode1" presStyleIdx="3" presStyleCnt="6">
        <dgm:presLayoutVars>
          <dgm:bulletEnabled val="1"/>
        </dgm:presLayoutVars>
      </dgm:prSet>
      <dgm:spPr/>
      <dgm:t>
        <a:bodyPr/>
        <a:lstStyle/>
        <a:p>
          <a:endParaRPr lang="en-GB"/>
        </a:p>
      </dgm:t>
    </dgm:pt>
    <dgm:pt modelId="{318DCBC2-6B6E-4C2D-8D2E-8A3A9CCD2F7E}" type="pres">
      <dgm:prSet presAssocID="{2D08F9FB-EA34-4D65-A51B-04627FC72A88}" presName="ellipse5" presStyleLbl="vennNode1" presStyleIdx="4" presStyleCnt="6">
        <dgm:presLayoutVars>
          <dgm:bulletEnabled val="1"/>
        </dgm:presLayoutVars>
      </dgm:prSet>
      <dgm:spPr/>
      <dgm:t>
        <a:bodyPr/>
        <a:lstStyle/>
        <a:p>
          <a:endParaRPr lang="en-GB"/>
        </a:p>
      </dgm:t>
    </dgm:pt>
    <dgm:pt modelId="{4D49FC1B-CC68-4BEE-9D80-AEAFBE8B7D73}" type="pres">
      <dgm:prSet presAssocID="{2D08F9FB-EA34-4D65-A51B-04627FC72A88}" presName="ellipse6" presStyleLbl="vennNode1" presStyleIdx="5" presStyleCnt="6">
        <dgm:presLayoutVars>
          <dgm:bulletEnabled val="1"/>
        </dgm:presLayoutVars>
      </dgm:prSet>
      <dgm:spPr/>
      <dgm:t>
        <a:bodyPr/>
        <a:lstStyle/>
        <a:p>
          <a:endParaRPr lang="en-GB"/>
        </a:p>
      </dgm:t>
    </dgm:pt>
  </dgm:ptLst>
  <dgm:cxnLst>
    <dgm:cxn modelId="{D832913A-BD5E-4F02-8B43-75DC98C42145}" srcId="{2D08F9FB-EA34-4D65-A51B-04627FC72A88}" destId="{0285C4DC-1D4B-4398-80F5-C801B23C522F}" srcOrd="5" destOrd="0" parTransId="{F272CF24-5E5D-40C5-88E1-B3F169E39E9F}" sibTransId="{60A092C5-8ECA-4FB9-A70A-F726D0352653}"/>
    <dgm:cxn modelId="{CAA9E34D-8EF7-4481-8FDA-9EDDC48B16EC}" type="presOf" srcId="{75031F6E-26C2-4666-9374-8007F6C17A02}" destId="{16999DEA-7DBE-487B-B082-D8E3935D5799}" srcOrd="0" destOrd="0" presId="urn:microsoft.com/office/officeart/2005/8/layout/rings+Icon"/>
    <dgm:cxn modelId="{E0AC621C-985F-4782-82C3-C9C190DD8CA1}" srcId="{2D08F9FB-EA34-4D65-A51B-04627FC72A88}" destId="{799421AF-6FE2-405B-8A31-6E00BB9FB234}" srcOrd="0" destOrd="0" parTransId="{6AAFF8C3-6AD4-40EA-B5E1-9AE041A1FE6C}" sibTransId="{0EE5719A-52C6-40E5-97BC-E40183A60B30}"/>
    <dgm:cxn modelId="{415D0F1A-3C83-4C8C-9012-7E778E5CD41D}" srcId="{2D08F9FB-EA34-4D65-A51B-04627FC72A88}" destId="{23F64CEC-BB45-4271-AEB5-7502493CA031}" srcOrd="4" destOrd="0" parTransId="{38B7B1E2-157D-47FB-9721-D01C8A688B96}" sibTransId="{D4F3492C-6A1B-4A44-8017-F0837642EE3C}"/>
    <dgm:cxn modelId="{1007AA22-8075-432C-81B3-107598134358}" type="presOf" srcId="{2D08F9FB-EA34-4D65-A51B-04627FC72A88}" destId="{953BE6F6-54D4-4343-BFCD-458A8AB0940B}" srcOrd="0" destOrd="0" presId="urn:microsoft.com/office/officeart/2005/8/layout/rings+Icon"/>
    <dgm:cxn modelId="{A5E54FF2-6147-4F82-97C9-08B6770B377F}" type="presOf" srcId="{799421AF-6FE2-405B-8A31-6E00BB9FB234}" destId="{578CAE57-98B1-4114-A278-10C0CDF3E981}" srcOrd="0" destOrd="0" presId="urn:microsoft.com/office/officeart/2005/8/layout/rings+Icon"/>
    <dgm:cxn modelId="{7D3E025F-FB22-461C-BD5A-5731C10A340D}" srcId="{2D08F9FB-EA34-4D65-A51B-04627FC72A88}" destId="{267B56BC-B890-47B1-BA2E-A666888E5115}" srcOrd="3" destOrd="0" parTransId="{D63E42A1-A6D4-4759-8128-B9509B223150}" sibTransId="{AA3C5F77-2830-40CA-BFE5-B6677BED5F1D}"/>
    <dgm:cxn modelId="{645B2138-2165-4437-B484-CBE96FD27CEA}" type="presOf" srcId="{23F64CEC-BB45-4271-AEB5-7502493CA031}" destId="{318DCBC2-6B6E-4C2D-8D2E-8A3A9CCD2F7E}" srcOrd="0" destOrd="0" presId="urn:microsoft.com/office/officeart/2005/8/layout/rings+Icon"/>
    <dgm:cxn modelId="{E3BC5030-B721-4480-9610-DB8C2B08D0E7}" srcId="{2D08F9FB-EA34-4D65-A51B-04627FC72A88}" destId="{2A0FB9C3-FFF9-442E-97C6-D52AF55BA62B}" srcOrd="2" destOrd="0" parTransId="{45244F1D-653D-4B3A-B36F-2BC3A5F973B4}" sibTransId="{8511A716-3369-42B0-B752-02C8104075BA}"/>
    <dgm:cxn modelId="{DF0E7692-5592-4BD6-8EEE-A70A572D7FF2}" type="presOf" srcId="{267B56BC-B890-47B1-BA2E-A666888E5115}" destId="{0DAB2B6D-554E-4B7B-979E-E545E962B7BF}" srcOrd="0" destOrd="0" presId="urn:microsoft.com/office/officeart/2005/8/layout/rings+Icon"/>
    <dgm:cxn modelId="{F73A17EE-44B6-4573-8F35-BC27429E3D8E}" srcId="{2D08F9FB-EA34-4D65-A51B-04627FC72A88}" destId="{75031F6E-26C2-4666-9374-8007F6C17A02}" srcOrd="1" destOrd="0" parTransId="{A3DD594D-41AA-424F-8C7E-D7F49FC4A63E}" sibTransId="{1937BD09-41C1-4852-BA94-BE7C03CB992B}"/>
    <dgm:cxn modelId="{1C6AA6D7-F6AB-4339-8165-9A48C6D583E4}" type="presOf" srcId="{0285C4DC-1D4B-4398-80F5-C801B23C522F}" destId="{4D49FC1B-CC68-4BEE-9D80-AEAFBE8B7D73}" srcOrd="0" destOrd="0" presId="urn:microsoft.com/office/officeart/2005/8/layout/rings+Icon"/>
    <dgm:cxn modelId="{6F44A4A8-437C-4FEE-8988-79C3E7B11287}" type="presOf" srcId="{2A0FB9C3-FFF9-442E-97C6-D52AF55BA62B}" destId="{C66EB96A-19AB-4CFB-B55F-E232CE4F58EA}" srcOrd="0" destOrd="0" presId="urn:microsoft.com/office/officeart/2005/8/layout/rings+Icon"/>
    <dgm:cxn modelId="{8CB2B810-DBC7-4ED9-A039-F981E3BF6887}" type="presParOf" srcId="{953BE6F6-54D4-4343-BFCD-458A8AB0940B}" destId="{578CAE57-98B1-4114-A278-10C0CDF3E981}" srcOrd="0" destOrd="0" presId="urn:microsoft.com/office/officeart/2005/8/layout/rings+Icon"/>
    <dgm:cxn modelId="{0B82FD2C-C8C5-4280-B574-7A7F7D9C8096}" type="presParOf" srcId="{953BE6F6-54D4-4343-BFCD-458A8AB0940B}" destId="{16999DEA-7DBE-487B-B082-D8E3935D5799}" srcOrd="1" destOrd="0" presId="urn:microsoft.com/office/officeart/2005/8/layout/rings+Icon"/>
    <dgm:cxn modelId="{AA08D1D9-2A83-41D1-A27E-E211081068BC}" type="presParOf" srcId="{953BE6F6-54D4-4343-BFCD-458A8AB0940B}" destId="{C66EB96A-19AB-4CFB-B55F-E232CE4F58EA}" srcOrd="2" destOrd="0" presId="urn:microsoft.com/office/officeart/2005/8/layout/rings+Icon"/>
    <dgm:cxn modelId="{31B94B73-4617-479C-B03E-AEA3843BA187}" type="presParOf" srcId="{953BE6F6-54D4-4343-BFCD-458A8AB0940B}" destId="{0DAB2B6D-554E-4B7B-979E-E545E962B7BF}" srcOrd="3" destOrd="0" presId="urn:microsoft.com/office/officeart/2005/8/layout/rings+Icon"/>
    <dgm:cxn modelId="{D5424DA1-3A85-4D34-9C99-B19E2FCFC267}" type="presParOf" srcId="{953BE6F6-54D4-4343-BFCD-458A8AB0940B}" destId="{318DCBC2-6B6E-4C2D-8D2E-8A3A9CCD2F7E}" srcOrd="4" destOrd="0" presId="urn:microsoft.com/office/officeart/2005/8/layout/rings+Icon"/>
    <dgm:cxn modelId="{4623BFB6-3301-41F3-9E89-59EBBEA5D83A}" type="presParOf" srcId="{953BE6F6-54D4-4343-BFCD-458A8AB0940B}" destId="{4D49FC1B-CC68-4BEE-9D80-AEAFBE8B7D73}"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40650-74BB-400A-B4AD-AFFED0C1D1B8}" type="doc">
      <dgm:prSet loTypeId="urn:microsoft.com/office/officeart/2005/8/layout/arrow3" loCatId="relationship" qsTypeId="urn:microsoft.com/office/officeart/2005/8/quickstyle/simple1" qsCatId="simple" csTypeId="urn:microsoft.com/office/officeart/2005/8/colors/accent1_2" csCatId="accent1"/>
      <dgm:spPr/>
      <dgm:t>
        <a:bodyPr/>
        <a:lstStyle/>
        <a:p>
          <a:endParaRPr lang="en-GB"/>
        </a:p>
      </dgm:t>
    </dgm:pt>
    <dgm:pt modelId="{AE79D3B1-C691-4ED2-8BE7-3A02183B242E}">
      <dgm:prSet/>
      <dgm:spPr/>
      <dgm:t>
        <a:bodyPr/>
        <a:lstStyle/>
        <a:p>
          <a:pPr rtl="0"/>
          <a:r>
            <a:rPr lang="da-DK" smtClean="0"/>
            <a:t>CMOOC</a:t>
          </a:r>
          <a:endParaRPr lang="en-GB"/>
        </a:p>
      </dgm:t>
    </dgm:pt>
    <dgm:pt modelId="{413D69D3-EBE6-42DF-AABC-98352626A84A}" type="parTrans" cxnId="{AEA19A4E-9420-46FB-BE9D-859FBDC02C7F}">
      <dgm:prSet/>
      <dgm:spPr/>
      <dgm:t>
        <a:bodyPr/>
        <a:lstStyle/>
        <a:p>
          <a:endParaRPr lang="en-GB"/>
        </a:p>
      </dgm:t>
    </dgm:pt>
    <dgm:pt modelId="{3B0A9DCA-01FE-4B2D-B69E-024027E294B5}" type="sibTrans" cxnId="{AEA19A4E-9420-46FB-BE9D-859FBDC02C7F}">
      <dgm:prSet/>
      <dgm:spPr/>
      <dgm:t>
        <a:bodyPr/>
        <a:lstStyle/>
        <a:p>
          <a:endParaRPr lang="en-GB"/>
        </a:p>
      </dgm:t>
    </dgm:pt>
    <dgm:pt modelId="{24BF745A-B933-4AB2-A1F3-B1A30D92E390}">
      <dgm:prSet/>
      <dgm:spPr/>
      <dgm:t>
        <a:bodyPr/>
        <a:lstStyle/>
        <a:p>
          <a:pPr rtl="0"/>
          <a:r>
            <a:rPr lang="da-DK" smtClean="0"/>
            <a:t>XMOOC</a:t>
          </a:r>
          <a:endParaRPr lang="en-GB"/>
        </a:p>
      </dgm:t>
    </dgm:pt>
    <dgm:pt modelId="{B8EB409D-9467-4567-8364-C13D8789A907}" type="parTrans" cxnId="{A6E90489-7512-48B9-B66B-FFAC297D55F5}">
      <dgm:prSet/>
      <dgm:spPr/>
      <dgm:t>
        <a:bodyPr/>
        <a:lstStyle/>
        <a:p>
          <a:endParaRPr lang="en-GB"/>
        </a:p>
      </dgm:t>
    </dgm:pt>
    <dgm:pt modelId="{AF4D61E8-3A23-49AD-9C87-8AAF3D059750}" type="sibTrans" cxnId="{A6E90489-7512-48B9-B66B-FFAC297D55F5}">
      <dgm:prSet/>
      <dgm:spPr/>
      <dgm:t>
        <a:bodyPr/>
        <a:lstStyle/>
        <a:p>
          <a:endParaRPr lang="en-GB"/>
        </a:p>
      </dgm:t>
    </dgm:pt>
    <dgm:pt modelId="{2E328ABC-620B-43C2-850E-50FC249C7863}" type="pres">
      <dgm:prSet presAssocID="{CC340650-74BB-400A-B4AD-AFFED0C1D1B8}" presName="compositeShape" presStyleCnt="0">
        <dgm:presLayoutVars>
          <dgm:chMax val="2"/>
          <dgm:dir/>
          <dgm:resizeHandles val="exact"/>
        </dgm:presLayoutVars>
      </dgm:prSet>
      <dgm:spPr/>
      <dgm:t>
        <a:bodyPr/>
        <a:lstStyle/>
        <a:p>
          <a:endParaRPr lang="en-GB"/>
        </a:p>
      </dgm:t>
    </dgm:pt>
    <dgm:pt modelId="{8C4CDA79-0BE6-4421-AAE9-B79F64E18068}" type="pres">
      <dgm:prSet presAssocID="{CC340650-74BB-400A-B4AD-AFFED0C1D1B8}" presName="divider" presStyleLbl="fgShp" presStyleIdx="0" presStyleCnt="1"/>
      <dgm:spPr/>
    </dgm:pt>
    <dgm:pt modelId="{347B8D29-F902-44FA-8BFE-DB77A27E9886}" type="pres">
      <dgm:prSet presAssocID="{AE79D3B1-C691-4ED2-8BE7-3A02183B242E}" presName="downArrow" presStyleLbl="node1" presStyleIdx="0" presStyleCnt="2"/>
      <dgm:spPr/>
    </dgm:pt>
    <dgm:pt modelId="{EB3A2F7F-D4FA-4119-AE13-02E133745FBB}" type="pres">
      <dgm:prSet presAssocID="{AE79D3B1-C691-4ED2-8BE7-3A02183B242E}" presName="downArrowText" presStyleLbl="revTx" presStyleIdx="0" presStyleCnt="2">
        <dgm:presLayoutVars>
          <dgm:bulletEnabled val="1"/>
        </dgm:presLayoutVars>
      </dgm:prSet>
      <dgm:spPr/>
      <dgm:t>
        <a:bodyPr/>
        <a:lstStyle/>
        <a:p>
          <a:endParaRPr lang="en-GB"/>
        </a:p>
      </dgm:t>
    </dgm:pt>
    <dgm:pt modelId="{39E2D567-FE8D-4EC8-B592-54FD0FAD72C6}" type="pres">
      <dgm:prSet presAssocID="{24BF745A-B933-4AB2-A1F3-B1A30D92E390}" presName="upArrow" presStyleLbl="node1" presStyleIdx="1" presStyleCnt="2"/>
      <dgm:spPr/>
    </dgm:pt>
    <dgm:pt modelId="{F57DFB72-E5E2-4879-91B7-D681F888B176}" type="pres">
      <dgm:prSet presAssocID="{24BF745A-B933-4AB2-A1F3-B1A30D92E390}" presName="upArrowText" presStyleLbl="revTx" presStyleIdx="1" presStyleCnt="2">
        <dgm:presLayoutVars>
          <dgm:bulletEnabled val="1"/>
        </dgm:presLayoutVars>
      </dgm:prSet>
      <dgm:spPr/>
      <dgm:t>
        <a:bodyPr/>
        <a:lstStyle/>
        <a:p>
          <a:endParaRPr lang="en-GB"/>
        </a:p>
      </dgm:t>
    </dgm:pt>
  </dgm:ptLst>
  <dgm:cxnLst>
    <dgm:cxn modelId="{A6E90489-7512-48B9-B66B-FFAC297D55F5}" srcId="{CC340650-74BB-400A-B4AD-AFFED0C1D1B8}" destId="{24BF745A-B933-4AB2-A1F3-B1A30D92E390}" srcOrd="1" destOrd="0" parTransId="{B8EB409D-9467-4567-8364-C13D8789A907}" sibTransId="{AF4D61E8-3A23-49AD-9C87-8AAF3D059750}"/>
    <dgm:cxn modelId="{F7011AE0-4ABE-48CB-A563-086532D028E3}" type="presOf" srcId="{24BF745A-B933-4AB2-A1F3-B1A30D92E390}" destId="{F57DFB72-E5E2-4879-91B7-D681F888B176}" srcOrd="0" destOrd="0" presId="urn:microsoft.com/office/officeart/2005/8/layout/arrow3"/>
    <dgm:cxn modelId="{5A679154-2D3C-438C-AB42-337A8C5F287F}" type="presOf" srcId="{CC340650-74BB-400A-B4AD-AFFED0C1D1B8}" destId="{2E328ABC-620B-43C2-850E-50FC249C7863}" srcOrd="0" destOrd="0" presId="urn:microsoft.com/office/officeart/2005/8/layout/arrow3"/>
    <dgm:cxn modelId="{0FC77579-2837-4DAE-A039-D37230BB476C}" type="presOf" srcId="{AE79D3B1-C691-4ED2-8BE7-3A02183B242E}" destId="{EB3A2F7F-D4FA-4119-AE13-02E133745FBB}" srcOrd="0" destOrd="0" presId="urn:microsoft.com/office/officeart/2005/8/layout/arrow3"/>
    <dgm:cxn modelId="{AEA19A4E-9420-46FB-BE9D-859FBDC02C7F}" srcId="{CC340650-74BB-400A-B4AD-AFFED0C1D1B8}" destId="{AE79D3B1-C691-4ED2-8BE7-3A02183B242E}" srcOrd="0" destOrd="0" parTransId="{413D69D3-EBE6-42DF-AABC-98352626A84A}" sibTransId="{3B0A9DCA-01FE-4B2D-B69E-024027E294B5}"/>
    <dgm:cxn modelId="{F3A6A27C-FFE6-48F2-9FFF-54CFA3749357}" type="presParOf" srcId="{2E328ABC-620B-43C2-850E-50FC249C7863}" destId="{8C4CDA79-0BE6-4421-AAE9-B79F64E18068}" srcOrd="0" destOrd="0" presId="urn:microsoft.com/office/officeart/2005/8/layout/arrow3"/>
    <dgm:cxn modelId="{8ABBA7DC-BDF1-4C7B-8AEC-2357CBE45E6E}" type="presParOf" srcId="{2E328ABC-620B-43C2-850E-50FC249C7863}" destId="{347B8D29-F902-44FA-8BFE-DB77A27E9886}" srcOrd="1" destOrd="0" presId="urn:microsoft.com/office/officeart/2005/8/layout/arrow3"/>
    <dgm:cxn modelId="{269C3310-E4A8-41DD-8F14-66F7BD891A9C}" type="presParOf" srcId="{2E328ABC-620B-43C2-850E-50FC249C7863}" destId="{EB3A2F7F-D4FA-4119-AE13-02E133745FBB}" srcOrd="2" destOrd="0" presId="urn:microsoft.com/office/officeart/2005/8/layout/arrow3"/>
    <dgm:cxn modelId="{8A471289-958A-4BE8-865D-572C20B97370}" type="presParOf" srcId="{2E328ABC-620B-43C2-850E-50FC249C7863}" destId="{39E2D567-FE8D-4EC8-B592-54FD0FAD72C6}" srcOrd="3" destOrd="0" presId="urn:microsoft.com/office/officeart/2005/8/layout/arrow3"/>
    <dgm:cxn modelId="{17703525-78C7-4E53-AF66-622D99521EB2}" type="presParOf" srcId="{2E328ABC-620B-43C2-850E-50FC249C7863}" destId="{F57DFB72-E5E2-4879-91B7-D681F888B17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ACC71-CB5C-4D3E-8110-F7D3E77578A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822AED81-7AC2-42DC-9C41-0E420EC89B3F}">
      <dgm:prSet custT="1"/>
      <dgm:spPr/>
      <dgm:t>
        <a:bodyPr/>
        <a:lstStyle/>
        <a:p>
          <a:pPr rtl="0"/>
          <a:r>
            <a:rPr lang="da-DK" sz="2000" dirty="0" smtClean="0"/>
            <a:t>1. Lurepassere (</a:t>
          </a:r>
          <a:r>
            <a:rPr lang="da-DK" sz="2000" dirty="0" err="1" smtClean="0"/>
            <a:t>Lurkers</a:t>
          </a:r>
          <a:r>
            <a:rPr lang="da-DK" sz="2000" dirty="0" smtClean="0"/>
            <a:t>) </a:t>
          </a:r>
          <a:endParaRPr lang="en-GB" sz="2000" dirty="0"/>
        </a:p>
      </dgm:t>
    </dgm:pt>
    <dgm:pt modelId="{C1009EFA-9F87-48E3-A883-2A5D9B8DDAAE}" type="parTrans" cxnId="{A277F3ED-7120-4B12-A089-ACE2E39E96E7}">
      <dgm:prSet/>
      <dgm:spPr/>
      <dgm:t>
        <a:bodyPr/>
        <a:lstStyle/>
        <a:p>
          <a:endParaRPr lang="en-GB"/>
        </a:p>
      </dgm:t>
    </dgm:pt>
    <dgm:pt modelId="{3EAE429E-6E7E-495A-9462-C4F42BC41399}" type="sibTrans" cxnId="{A277F3ED-7120-4B12-A089-ACE2E39E96E7}">
      <dgm:prSet/>
      <dgm:spPr/>
      <dgm:t>
        <a:bodyPr/>
        <a:lstStyle/>
        <a:p>
          <a:endParaRPr lang="en-GB"/>
        </a:p>
      </dgm:t>
    </dgm:pt>
    <dgm:pt modelId="{1EC17A7D-A2F1-4A00-85D7-F5D7E644E37E}">
      <dgm:prSet custT="1"/>
      <dgm:spPr/>
      <dgm:t>
        <a:bodyPr/>
        <a:lstStyle/>
        <a:p>
          <a:pPr rtl="0"/>
          <a:r>
            <a:rPr lang="da-DK" sz="2000" dirty="0" smtClean="0"/>
            <a:t>2. </a:t>
          </a:r>
          <a:r>
            <a:rPr lang="da-DK" sz="2000" dirty="0" err="1" smtClean="0"/>
            <a:t>Forbipas</a:t>
          </a:r>
          <a:r>
            <a:rPr lang="da-DK" sz="2000" dirty="0" smtClean="0"/>
            <a:t>- </a:t>
          </a:r>
          <a:r>
            <a:rPr lang="da-DK" sz="2000" dirty="0" err="1" smtClean="0"/>
            <a:t>serende</a:t>
          </a:r>
          <a:r>
            <a:rPr lang="da-DK" sz="2000" dirty="0" smtClean="0"/>
            <a:t> (Drop-</a:t>
          </a:r>
          <a:r>
            <a:rPr lang="da-DK" sz="2000" dirty="0" err="1" smtClean="0"/>
            <a:t>ins</a:t>
          </a:r>
          <a:r>
            <a:rPr lang="da-DK" sz="2000" dirty="0" smtClean="0"/>
            <a:t>)</a:t>
          </a:r>
          <a:endParaRPr lang="en-GB" sz="2000" dirty="0"/>
        </a:p>
      </dgm:t>
    </dgm:pt>
    <dgm:pt modelId="{461F24E2-26E3-4407-AAD0-A64C359BF807}" type="parTrans" cxnId="{752AFF2B-78FF-43FA-990E-7D6980D1595C}">
      <dgm:prSet/>
      <dgm:spPr/>
      <dgm:t>
        <a:bodyPr/>
        <a:lstStyle/>
        <a:p>
          <a:endParaRPr lang="en-GB"/>
        </a:p>
      </dgm:t>
    </dgm:pt>
    <dgm:pt modelId="{300E1890-9435-4108-AEF6-50D770942D24}" type="sibTrans" cxnId="{752AFF2B-78FF-43FA-990E-7D6980D1595C}">
      <dgm:prSet/>
      <dgm:spPr/>
      <dgm:t>
        <a:bodyPr/>
        <a:lstStyle/>
        <a:p>
          <a:endParaRPr lang="en-GB"/>
        </a:p>
      </dgm:t>
    </dgm:pt>
    <dgm:pt modelId="{F8B3F821-EF79-4051-BBA7-1E67EB4A4523}">
      <dgm:prSet custT="1"/>
      <dgm:spPr/>
      <dgm:t>
        <a:bodyPr/>
        <a:lstStyle/>
        <a:p>
          <a:pPr rtl="0"/>
          <a:r>
            <a:rPr lang="da-DK" sz="2000" dirty="0" smtClean="0"/>
            <a:t>4. Aktive deltagere</a:t>
          </a:r>
          <a:endParaRPr lang="en-GB" sz="2000" dirty="0"/>
        </a:p>
      </dgm:t>
    </dgm:pt>
    <dgm:pt modelId="{0F20BAE1-ECDA-4AF3-9D64-E82432246C15}" type="parTrans" cxnId="{39D9A86E-9F7B-4948-BCA7-EFBDF7EE358D}">
      <dgm:prSet/>
      <dgm:spPr/>
      <dgm:t>
        <a:bodyPr/>
        <a:lstStyle/>
        <a:p>
          <a:endParaRPr lang="en-GB"/>
        </a:p>
      </dgm:t>
    </dgm:pt>
    <dgm:pt modelId="{982E9DE4-1F6B-4378-A0CE-D878777B3D9B}" type="sibTrans" cxnId="{39D9A86E-9F7B-4948-BCA7-EFBDF7EE358D}">
      <dgm:prSet/>
      <dgm:spPr/>
      <dgm:t>
        <a:bodyPr/>
        <a:lstStyle/>
        <a:p>
          <a:endParaRPr lang="en-GB"/>
        </a:p>
      </dgm:t>
    </dgm:pt>
    <dgm:pt modelId="{16697FB5-E0E7-4934-A75E-2F39D05D4F9E}">
      <dgm:prSet custT="1"/>
      <dgm:spPr/>
      <dgm:t>
        <a:bodyPr/>
        <a:lstStyle/>
        <a:p>
          <a:pPr rtl="0"/>
          <a:r>
            <a:rPr lang="da-DK" sz="2000" dirty="0" smtClean="0"/>
            <a:t>3. Passive deltagere</a:t>
          </a:r>
          <a:endParaRPr lang="en-GB" sz="2000" dirty="0"/>
        </a:p>
      </dgm:t>
    </dgm:pt>
    <dgm:pt modelId="{6C58DF65-F6BE-496F-A32A-2FBEDD38BCF1}" type="sibTrans" cxnId="{531FD6D3-C70F-4927-9C79-44C79BEDEFC3}">
      <dgm:prSet/>
      <dgm:spPr/>
      <dgm:t>
        <a:bodyPr/>
        <a:lstStyle/>
        <a:p>
          <a:endParaRPr lang="en-GB"/>
        </a:p>
      </dgm:t>
    </dgm:pt>
    <dgm:pt modelId="{1B17E3CE-C2ED-471B-BB8B-DE43D9B4BBC7}" type="parTrans" cxnId="{531FD6D3-C70F-4927-9C79-44C79BEDEFC3}">
      <dgm:prSet/>
      <dgm:spPr/>
      <dgm:t>
        <a:bodyPr/>
        <a:lstStyle/>
        <a:p>
          <a:endParaRPr lang="en-GB"/>
        </a:p>
      </dgm:t>
    </dgm:pt>
    <dgm:pt modelId="{6E015A8E-7C2C-4CA7-9A46-CC13280BCAF1}" type="pres">
      <dgm:prSet presAssocID="{1ABACC71-CB5C-4D3E-8110-F7D3E77578A5}" presName="cycle" presStyleCnt="0">
        <dgm:presLayoutVars>
          <dgm:dir/>
          <dgm:resizeHandles val="exact"/>
        </dgm:presLayoutVars>
      </dgm:prSet>
      <dgm:spPr/>
      <dgm:t>
        <a:bodyPr/>
        <a:lstStyle/>
        <a:p>
          <a:endParaRPr lang="en-GB"/>
        </a:p>
      </dgm:t>
    </dgm:pt>
    <dgm:pt modelId="{E0C7A43C-344F-4944-B122-C85925A2A417}" type="pres">
      <dgm:prSet presAssocID="{822AED81-7AC2-42DC-9C41-0E420EC89B3F}" presName="node" presStyleLbl="node1" presStyleIdx="0" presStyleCnt="4">
        <dgm:presLayoutVars>
          <dgm:bulletEnabled val="1"/>
        </dgm:presLayoutVars>
      </dgm:prSet>
      <dgm:spPr/>
      <dgm:t>
        <a:bodyPr/>
        <a:lstStyle/>
        <a:p>
          <a:endParaRPr lang="en-GB"/>
        </a:p>
      </dgm:t>
    </dgm:pt>
    <dgm:pt modelId="{BCE853BE-F147-471F-8E0F-0A3738F8E08C}" type="pres">
      <dgm:prSet presAssocID="{3EAE429E-6E7E-495A-9462-C4F42BC41399}" presName="sibTrans" presStyleLbl="sibTrans2D1" presStyleIdx="0" presStyleCnt="4"/>
      <dgm:spPr/>
      <dgm:t>
        <a:bodyPr/>
        <a:lstStyle/>
        <a:p>
          <a:endParaRPr lang="en-GB"/>
        </a:p>
      </dgm:t>
    </dgm:pt>
    <dgm:pt modelId="{96398908-99B6-4C72-AB91-E334B237AF9B}" type="pres">
      <dgm:prSet presAssocID="{3EAE429E-6E7E-495A-9462-C4F42BC41399}" presName="connectorText" presStyleLbl="sibTrans2D1" presStyleIdx="0" presStyleCnt="4"/>
      <dgm:spPr/>
      <dgm:t>
        <a:bodyPr/>
        <a:lstStyle/>
        <a:p>
          <a:endParaRPr lang="en-GB"/>
        </a:p>
      </dgm:t>
    </dgm:pt>
    <dgm:pt modelId="{3B2E2BDE-726F-4D65-B77C-B5938443E184}" type="pres">
      <dgm:prSet presAssocID="{1EC17A7D-A2F1-4A00-85D7-F5D7E644E37E}" presName="node" presStyleLbl="node1" presStyleIdx="1" presStyleCnt="4">
        <dgm:presLayoutVars>
          <dgm:bulletEnabled val="1"/>
        </dgm:presLayoutVars>
      </dgm:prSet>
      <dgm:spPr/>
      <dgm:t>
        <a:bodyPr/>
        <a:lstStyle/>
        <a:p>
          <a:endParaRPr lang="en-GB"/>
        </a:p>
      </dgm:t>
    </dgm:pt>
    <dgm:pt modelId="{1E125F6A-A957-4F13-BA54-6CDEBF6E42B8}" type="pres">
      <dgm:prSet presAssocID="{300E1890-9435-4108-AEF6-50D770942D24}" presName="sibTrans" presStyleLbl="sibTrans2D1" presStyleIdx="1" presStyleCnt="4"/>
      <dgm:spPr/>
      <dgm:t>
        <a:bodyPr/>
        <a:lstStyle/>
        <a:p>
          <a:endParaRPr lang="en-GB"/>
        </a:p>
      </dgm:t>
    </dgm:pt>
    <dgm:pt modelId="{76F0C5A0-B84A-4DCA-94BB-D04EF99EBF09}" type="pres">
      <dgm:prSet presAssocID="{300E1890-9435-4108-AEF6-50D770942D24}" presName="connectorText" presStyleLbl="sibTrans2D1" presStyleIdx="1" presStyleCnt="4"/>
      <dgm:spPr/>
      <dgm:t>
        <a:bodyPr/>
        <a:lstStyle/>
        <a:p>
          <a:endParaRPr lang="en-GB"/>
        </a:p>
      </dgm:t>
    </dgm:pt>
    <dgm:pt modelId="{94368BC8-5ACE-479E-BFD7-1E7C6B3BE2AA}" type="pres">
      <dgm:prSet presAssocID="{16697FB5-E0E7-4934-A75E-2F39D05D4F9E}" presName="node" presStyleLbl="node1" presStyleIdx="2" presStyleCnt="4">
        <dgm:presLayoutVars>
          <dgm:bulletEnabled val="1"/>
        </dgm:presLayoutVars>
      </dgm:prSet>
      <dgm:spPr/>
      <dgm:t>
        <a:bodyPr/>
        <a:lstStyle/>
        <a:p>
          <a:endParaRPr lang="en-GB"/>
        </a:p>
      </dgm:t>
    </dgm:pt>
    <dgm:pt modelId="{742BA933-7D94-488A-80E4-A6182B524889}" type="pres">
      <dgm:prSet presAssocID="{6C58DF65-F6BE-496F-A32A-2FBEDD38BCF1}" presName="sibTrans" presStyleLbl="sibTrans2D1" presStyleIdx="2" presStyleCnt="4"/>
      <dgm:spPr/>
      <dgm:t>
        <a:bodyPr/>
        <a:lstStyle/>
        <a:p>
          <a:endParaRPr lang="en-GB"/>
        </a:p>
      </dgm:t>
    </dgm:pt>
    <dgm:pt modelId="{8E61A221-9FF5-473F-9914-CBC2E53A35C5}" type="pres">
      <dgm:prSet presAssocID="{6C58DF65-F6BE-496F-A32A-2FBEDD38BCF1}" presName="connectorText" presStyleLbl="sibTrans2D1" presStyleIdx="2" presStyleCnt="4"/>
      <dgm:spPr/>
      <dgm:t>
        <a:bodyPr/>
        <a:lstStyle/>
        <a:p>
          <a:endParaRPr lang="en-GB"/>
        </a:p>
      </dgm:t>
    </dgm:pt>
    <dgm:pt modelId="{CA11B291-9D1E-4D67-A39B-D8CDDFA4BD90}" type="pres">
      <dgm:prSet presAssocID="{F8B3F821-EF79-4051-BBA7-1E67EB4A4523}" presName="node" presStyleLbl="node1" presStyleIdx="3" presStyleCnt="4">
        <dgm:presLayoutVars>
          <dgm:bulletEnabled val="1"/>
        </dgm:presLayoutVars>
      </dgm:prSet>
      <dgm:spPr/>
      <dgm:t>
        <a:bodyPr/>
        <a:lstStyle/>
        <a:p>
          <a:endParaRPr lang="en-GB"/>
        </a:p>
      </dgm:t>
    </dgm:pt>
    <dgm:pt modelId="{DD0B12C1-8CD4-4250-B95B-E9432AD92FE1}" type="pres">
      <dgm:prSet presAssocID="{982E9DE4-1F6B-4378-A0CE-D878777B3D9B}" presName="sibTrans" presStyleLbl="sibTrans2D1" presStyleIdx="3" presStyleCnt="4"/>
      <dgm:spPr/>
      <dgm:t>
        <a:bodyPr/>
        <a:lstStyle/>
        <a:p>
          <a:endParaRPr lang="en-GB"/>
        </a:p>
      </dgm:t>
    </dgm:pt>
    <dgm:pt modelId="{7220688E-D111-4B10-AE47-65C600D0C3D5}" type="pres">
      <dgm:prSet presAssocID="{982E9DE4-1F6B-4378-A0CE-D878777B3D9B}" presName="connectorText" presStyleLbl="sibTrans2D1" presStyleIdx="3" presStyleCnt="4"/>
      <dgm:spPr/>
      <dgm:t>
        <a:bodyPr/>
        <a:lstStyle/>
        <a:p>
          <a:endParaRPr lang="en-GB"/>
        </a:p>
      </dgm:t>
    </dgm:pt>
  </dgm:ptLst>
  <dgm:cxnLst>
    <dgm:cxn modelId="{A277F3ED-7120-4B12-A089-ACE2E39E96E7}" srcId="{1ABACC71-CB5C-4D3E-8110-F7D3E77578A5}" destId="{822AED81-7AC2-42DC-9C41-0E420EC89B3F}" srcOrd="0" destOrd="0" parTransId="{C1009EFA-9F87-48E3-A883-2A5D9B8DDAAE}" sibTransId="{3EAE429E-6E7E-495A-9462-C4F42BC41399}"/>
    <dgm:cxn modelId="{936C4015-2975-451A-9837-25E85BFABCA8}" type="presOf" srcId="{6C58DF65-F6BE-496F-A32A-2FBEDD38BCF1}" destId="{742BA933-7D94-488A-80E4-A6182B524889}" srcOrd="0" destOrd="0" presId="urn:microsoft.com/office/officeart/2005/8/layout/cycle2"/>
    <dgm:cxn modelId="{232F869B-5C4F-4069-B637-CDE27A7514A6}" type="presOf" srcId="{F8B3F821-EF79-4051-BBA7-1E67EB4A4523}" destId="{CA11B291-9D1E-4D67-A39B-D8CDDFA4BD90}" srcOrd="0" destOrd="0" presId="urn:microsoft.com/office/officeart/2005/8/layout/cycle2"/>
    <dgm:cxn modelId="{752AFF2B-78FF-43FA-990E-7D6980D1595C}" srcId="{1ABACC71-CB5C-4D3E-8110-F7D3E77578A5}" destId="{1EC17A7D-A2F1-4A00-85D7-F5D7E644E37E}" srcOrd="1" destOrd="0" parTransId="{461F24E2-26E3-4407-AAD0-A64C359BF807}" sibTransId="{300E1890-9435-4108-AEF6-50D770942D24}"/>
    <dgm:cxn modelId="{2E85849C-C6FD-4CFF-9218-495FD1EC4020}" type="presOf" srcId="{16697FB5-E0E7-4934-A75E-2F39D05D4F9E}" destId="{94368BC8-5ACE-479E-BFD7-1E7C6B3BE2AA}" srcOrd="0" destOrd="0" presId="urn:microsoft.com/office/officeart/2005/8/layout/cycle2"/>
    <dgm:cxn modelId="{39D9A86E-9F7B-4948-BCA7-EFBDF7EE358D}" srcId="{1ABACC71-CB5C-4D3E-8110-F7D3E77578A5}" destId="{F8B3F821-EF79-4051-BBA7-1E67EB4A4523}" srcOrd="3" destOrd="0" parTransId="{0F20BAE1-ECDA-4AF3-9D64-E82432246C15}" sibTransId="{982E9DE4-1F6B-4378-A0CE-D878777B3D9B}"/>
    <dgm:cxn modelId="{6FC37D1E-6A14-4F27-A192-B63EB9A90155}" type="presOf" srcId="{822AED81-7AC2-42DC-9C41-0E420EC89B3F}" destId="{E0C7A43C-344F-4944-B122-C85925A2A417}" srcOrd="0" destOrd="0" presId="urn:microsoft.com/office/officeart/2005/8/layout/cycle2"/>
    <dgm:cxn modelId="{E1D7CE24-9D19-425E-9249-B0277BED638D}" type="presOf" srcId="{982E9DE4-1F6B-4378-A0CE-D878777B3D9B}" destId="{DD0B12C1-8CD4-4250-B95B-E9432AD92FE1}" srcOrd="0" destOrd="0" presId="urn:microsoft.com/office/officeart/2005/8/layout/cycle2"/>
    <dgm:cxn modelId="{531FD6D3-C70F-4927-9C79-44C79BEDEFC3}" srcId="{1ABACC71-CB5C-4D3E-8110-F7D3E77578A5}" destId="{16697FB5-E0E7-4934-A75E-2F39D05D4F9E}" srcOrd="2" destOrd="0" parTransId="{1B17E3CE-C2ED-471B-BB8B-DE43D9B4BBC7}" sibTransId="{6C58DF65-F6BE-496F-A32A-2FBEDD38BCF1}"/>
    <dgm:cxn modelId="{A0D47425-57BA-4562-8341-325C568D65E4}" type="presOf" srcId="{300E1890-9435-4108-AEF6-50D770942D24}" destId="{1E125F6A-A957-4F13-BA54-6CDEBF6E42B8}" srcOrd="0" destOrd="0" presId="urn:microsoft.com/office/officeart/2005/8/layout/cycle2"/>
    <dgm:cxn modelId="{398DBFCF-5A05-48EF-AF2C-ED8DB92D2631}" type="presOf" srcId="{982E9DE4-1F6B-4378-A0CE-D878777B3D9B}" destId="{7220688E-D111-4B10-AE47-65C600D0C3D5}" srcOrd="1" destOrd="0" presId="urn:microsoft.com/office/officeart/2005/8/layout/cycle2"/>
    <dgm:cxn modelId="{E73D6D79-49F8-4844-8CAF-42B77DD671AC}" type="presOf" srcId="{1ABACC71-CB5C-4D3E-8110-F7D3E77578A5}" destId="{6E015A8E-7C2C-4CA7-9A46-CC13280BCAF1}" srcOrd="0" destOrd="0" presId="urn:microsoft.com/office/officeart/2005/8/layout/cycle2"/>
    <dgm:cxn modelId="{BE0D87D5-A756-4E02-A60D-16B29D8A67AA}" type="presOf" srcId="{3EAE429E-6E7E-495A-9462-C4F42BC41399}" destId="{96398908-99B6-4C72-AB91-E334B237AF9B}" srcOrd="1" destOrd="0" presId="urn:microsoft.com/office/officeart/2005/8/layout/cycle2"/>
    <dgm:cxn modelId="{504A7D11-ACCA-45F1-B7FA-E56C325B3CEF}" type="presOf" srcId="{1EC17A7D-A2F1-4A00-85D7-F5D7E644E37E}" destId="{3B2E2BDE-726F-4D65-B77C-B5938443E184}" srcOrd="0" destOrd="0" presId="urn:microsoft.com/office/officeart/2005/8/layout/cycle2"/>
    <dgm:cxn modelId="{2B8101CB-691C-48C8-BC10-074BD227C472}" type="presOf" srcId="{3EAE429E-6E7E-495A-9462-C4F42BC41399}" destId="{BCE853BE-F147-471F-8E0F-0A3738F8E08C}" srcOrd="0" destOrd="0" presId="urn:microsoft.com/office/officeart/2005/8/layout/cycle2"/>
    <dgm:cxn modelId="{72B6F0B7-4920-49E0-A0A5-DC3B2A4E8D96}" type="presOf" srcId="{300E1890-9435-4108-AEF6-50D770942D24}" destId="{76F0C5A0-B84A-4DCA-94BB-D04EF99EBF09}" srcOrd="1" destOrd="0" presId="urn:microsoft.com/office/officeart/2005/8/layout/cycle2"/>
    <dgm:cxn modelId="{30E6A22A-9F91-4463-844F-5963E1FBDAA8}" type="presOf" srcId="{6C58DF65-F6BE-496F-A32A-2FBEDD38BCF1}" destId="{8E61A221-9FF5-473F-9914-CBC2E53A35C5}" srcOrd="1" destOrd="0" presId="urn:microsoft.com/office/officeart/2005/8/layout/cycle2"/>
    <dgm:cxn modelId="{A3E2668C-82B7-4228-9474-966290B9DC65}" type="presParOf" srcId="{6E015A8E-7C2C-4CA7-9A46-CC13280BCAF1}" destId="{E0C7A43C-344F-4944-B122-C85925A2A417}" srcOrd="0" destOrd="0" presId="urn:microsoft.com/office/officeart/2005/8/layout/cycle2"/>
    <dgm:cxn modelId="{BAD47849-1203-446C-BEF6-F89E0624D440}" type="presParOf" srcId="{6E015A8E-7C2C-4CA7-9A46-CC13280BCAF1}" destId="{BCE853BE-F147-471F-8E0F-0A3738F8E08C}" srcOrd="1" destOrd="0" presId="urn:microsoft.com/office/officeart/2005/8/layout/cycle2"/>
    <dgm:cxn modelId="{4C9EBDA8-372A-4FC9-81FC-EB9497043F64}" type="presParOf" srcId="{BCE853BE-F147-471F-8E0F-0A3738F8E08C}" destId="{96398908-99B6-4C72-AB91-E334B237AF9B}" srcOrd="0" destOrd="0" presId="urn:microsoft.com/office/officeart/2005/8/layout/cycle2"/>
    <dgm:cxn modelId="{601CB526-9880-4980-A6BB-409E32537C60}" type="presParOf" srcId="{6E015A8E-7C2C-4CA7-9A46-CC13280BCAF1}" destId="{3B2E2BDE-726F-4D65-B77C-B5938443E184}" srcOrd="2" destOrd="0" presId="urn:microsoft.com/office/officeart/2005/8/layout/cycle2"/>
    <dgm:cxn modelId="{DAC23E53-2CBA-4BC1-9483-ADF38BC4D71B}" type="presParOf" srcId="{6E015A8E-7C2C-4CA7-9A46-CC13280BCAF1}" destId="{1E125F6A-A957-4F13-BA54-6CDEBF6E42B8}" srcOrd="3" destOrd="0" presId="urn:microsoft.com/office/officeart/2005/8/layout/cycle2"/>
    <dgm:cxn modelId="{A8E8BD91-08F7-492B-93A4-815AC901C4B8}" type="presParOf" srcId="{1E125F6A-A957-4F13-BA54-6CDEBF6E42B8}" destId="{76F0C5A0-B84A-4DCA-94BB-D04EF99EBF09}" srcOrd="0" destOrd="0" presId="urn:microsoft.com/office/officeart/2005/8/layout/cycle2"/>
    <dgm:cxn modelId="{380A4581-15B3-4F70-AA2D-E77F15628A19}" type="presParOf" srcId="{6E015A8E-7C2C-4CA7-9A46-CC13280BCAF1}" destId="{94368BC8-5ACE-479E-BFD7-1E7C6B3BE2AA}" srcOrd="4" destOrd="0" presId="urn:microsoft.com/office/officeart/2005/8/layout/cycle2"/>
    <dgm:cxn modelId="{A6F9BA3F-BE81-408E-A5BC-ADBC04E0241E}" type="presParOf" srcId="{6E015A8E-7C2C-4CA7-9A46-CC13280BCAF1}" destId="{742BA933-7D94-488A-80E4-A6182B524889}" srcOrd="5" destOrd="0" presId="urn:microsoft.com/office/officeart/2005/8/layout/cycle2"/>
    <dgm:cxn modelId="{230EE91D-F9BE-4CD0-9961-C57571FC2810}" type="presParOf" srcId="{742BA933-7D94-488A-80E4-A6182B524889}" destId="{8E61A221-9FF5-473F-9914-CBC2E53A35C5}" srcOrd="0" destOrd="0" presId="urn:microsoft.com/office/officeart/2005/8/layout/cycle2"/>
    <dgm:cxn modelId="{7611B4A5-DFDF-4547-8E7D-8B442ACA662B}" type="presParOf" srcId="{6E015A8E-7C2C-4CA7-9A46-CC13280BCAF1}" destId="{CA11B291-9D1E-4D67-A39B-D8CDDFA4BD90}" srcOrd="6" destOrd="0" presId="urn:microsoft.com/office/officeart/2005/8/layout/cycle2"/>
    <dgm:cxn modelId="{1CA53915-11AE-402B-BAA2-86F4DC110A6C}" type="presParOf" srcId="{6E015A8E-7C2C-4CA7-9A46-CC13280BCAF1}" destId="{DD0B12C1-8CD4-4250-B95B-E9432AD92FE1}" srcOrd="7" destOrd="0" presId="urn:microsoft.com/office/officeart/2005/8/layout/cycle2"/>
    <dgm:cxn modelId="{54A9DEFF-6D3C-42A0-8EFC-91032EE93D65}" type="presParOf" srcId="{DD0B12C1-8CD4-4250-B95B-E9432AD92FE1}" destId="{7220688E-D111-4B10-AE47-65C600D0C3D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9F6BF5-ECFB-49C0-B29B-06B81B3814B1}"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en-GB"/>
        </a:p>
      </dgm:t>
    </dgm:pt>
    <dgm:pt modelId="{51B516C9-4C72-47B2-90F4-4CA8EAD67F21}">
      <dgm:prSet/>
      <dgm:spPr/>
      <dgm:t>
        <a:bodyPr/>
        <a:lstStyle/>
        <a:p>
          <a:pPr rtl="0"/>
          <a:r>
            <a:rPr lang="da-DK" dirty="0" smtClean="0"/>
            <a:t>M – Massive</a:t>
          </a:r>
          <a:endParaRPr lang="en-GB" dirty="0"/>
        </a:p>
      </dgm:t>
    </dgm:pt>
    <dgm:pt modelId="{DCCB08AF-B6A1-4B8D-B0FA-70429189AB5C}" type="parTrans" cxnId="{BD113BBA-B4F6-4D24-A4C9-802F5107244C}">
      <dgm:prSet/>
      <dgm:spPr/>
      <dgm:t>
        <a:bodyPr/>
        <a:lstStyle/>
        <a:p>
          <a:endParaRPr lang="en-GB"/>
        </a:p>
      </dgm:t>
    </dgm:pt>
    <dgm:pt modelId="{4B4D0E79-8265-4E49-87B9-8CC7308D1B5B}" type="sibTrans" cxnId="{BD113BBA-B4F6-4D24-A4C9-802F5107244C}">
      <dgm:prSet/>
      <dgm:spPr/>
      <dgm:t>
        <a:bodyPr/>
        <a:lstStyle/>
        <a:p>
          <a:endParaRPr lang="en-GB"/>
        </a:p>
      </dgm:t>
    </dgm:pt>
    <dgm:pt modelId="{76E918CA-6832-403E-AB9A-92A40D9516E0}">
      <dgm:prSet/>
      <dgm:spPr/>
      <dgm:t>
        <a:bodyPr/>
        <a:lstStyle/>
        <a:p>
          <a:pPr rtl="0"/>
          <a:r>
            <a:rPr lang="da-DK" dirty="0" smtClean="0"/>
            <a:t>O – Open</a:t>
          </a:r>
          <a:endParaRPr lang="en-GB" dirty="0"/>
        </a:p>
      </dgm:t>
    </dgm:pt>
    <dgm:pt modelId="{D8FF11EF-6D30-4BF3-A3D2-BEA6B6022344}" type="parTrans" cxnId="{E55783AC-13BA-4F63-B473-DB73C85266AC}">
      <dgm:prSet/>
      <dgm:spPr/>
      <dgm:t>
        <a:bodyPr/>
        <a:lstStyle/>
        <a:p>
          <a:endParaRPr lang="en-GB"/>
        </a:p>
      </dgm:t>
    </dgm:pt>
    <dgm:pt modelId="{603168FF-D637-4461-AC3E-39706E6689BE}" type="sibTrans" cxnId="{E55783AC-13BA-4F63-B473-DB73C85266AC}">
      <dgm:prSet/>
      <dgm:spPr/>
      <dgm:t>
        <a:bodyPr/>
        <a:lstStyle/>
        <a:p>
          <a:endParaRPr lang="en-GB"/>
        </a:p>
      </dgm:t>
    </dgm:pt>
    <dgm:pt modelId="{C1767D1D-5911-4CBA-8D51-CDD04A6C611B}">
      <dgm:prSet/>
      <dgm:spPr/>
      <dgm:t>
        <a:bodyPr/>
        <a:lstStyle/>
        <a:p>
          <a:pPr rtl="0"/>
          <a:r>
            <a:rPr lang="da-DK" dirty="0" smtClean="0"/>
            <a:t>O – Online</a:t>
          </a:r>
          <a:endParaRPr lang="en-GB" dirty="0"/>
        </a:p>
      </dgm:t>
    </dgm:pt>
    <dgm:pt modelId="{17563F47-EF02-41BE-8042-32D35D3D70E0}" type="parTrans" cxnId="{6622AEC9-4C70-425F-8CB0-5B9E60C3B28F}">
      <dgm:prSet/>
      <dgm:spPr/>
      <dgm:t>
        <a:bodyPr/>
        <a:lstStyle/>
        <a:p>
          <a:endParaRPr lang="en-GB"/>
        </a:p>
      </dgm:t>
    </dgm:pt>
    <dgm:pt modelId="{A6C1BB51-59B9-42C7-8E5B-007C26494777}" type="sibTrans" cxnId="{6622AEC9-4C70-425F-8CB0-5B9E60C3B28F}">
      <dgm:prSet/>
      <dgm:spPr/>
      <dgm:t>
        <a:bodyPr/>
        <a:lstStyle/>
        <a:p>
          <a:endParaRPr lang="en-GB"/>
        </a:p>
      </dgm:t>
    </dgm:pt>
    <dgm:pt modelId="{5AB4AA62-9D12-4A1A-9927-698F93AF9194}">
      <dgm:prSet/>
      <dgm:spPr/>
      <dgm:t>
        <a:bodyPr/>
        <a:lstStyle/>
        <a:p>
          <a:pPr rtl="0"/>
          <a:r>
            <a:rPr lang="da-DK" dirty="0" smtClean="0"/>
            <a:t>C – Course</a:t>
          </a:r>
          <a:endParaRPr lang="en-GB" dirty="0"/>
        </a:p>
      </dgm:t>
    </dgm:pt>
    <dgm:pt modelId="{E57A2592-E794-475C-A1F9-69E83CE40A63}" type="parTrans" cxnId="{757BFDB8-71DA-49F9-82FE-D871AC602AB7}">
      <dgm:prSet/>
      <dgm:spPr/>
      <dgm:t>
        <a:bodyPr/>
        <a:lstStyle/>
        <a:p>
          <a:endParaRPr lang="en-GB"/>
        </a:p>
      </dgm:t>
    </dgm:pt>
    <dgm:pt modelId="{33742D1F-8F74-4C9E-B2A5-416C2E995CC3}" type="sibTrans" cxnId="{757BFDB8-71DA-49F9-82FE-D871AC602AB7}">
      <dgm:prSet/>
      <dgm:spPr/>
      <dgm:t>
        <a:bodyPr/>
        <a:lstStyle/>
        <a:p>
          <a:endParaRPr lang="en-GB"/>
        </a:p>
      </dgm:t>
    </dgm:pt>
    <dgm:pt modelId="{BA098785-65D4-4C54-A91F-83DEA1650DE0}">
      <dgm:prSet/>
      <dgm:spPr/>
      <dgm:t>
        <a:bodyPr/>
        <a:lstStyle/>
        <a:p>
          <a:pPr rtl="0"/>
          <a:r>
            <a:rPr lang="en-GB" dirty="0" smtClean="0">
              <a:effectLst/>
            </a:rPr>
            <a:t>Mange </a:t>
          </a:r>
          <a:r>
            <a:rPr lang="en-GB" dirty="0" err="1" smtClean="0">
              <a:effectLst/>
            </a:rPr>
            <a:t>deltagere</a:t>
          </a:r>
          <a:endParaRPr lang="en-GB" dirty="0"/>
        </a:p>
      </dgm:t>
    </dgm:pt>
    <dgm:pt modelId="{13E967E6-32A8-4B4E-B89A-34635B831CF0}" type="parTrans" cxnId="{2057DCF0-857B-4C94-BF3D-676F5A571642}">
      <dgm:prSet/>
      <dgm:spPr/>
      <dgm:t>
        <a:bodyPr/>
        <a:lstStyle/>
        <a:p>
          <a:endParaRPr lang="en-GB"/>
        </a:p>
      </dgm:t>
    </dgm:pt>
    <dgm:pt modelId="{D3A511F4-A513-4D00-A062-4B527473188A}" type="sibTrans" cxnId="{2057DCF0-857B-4C94-BF3D-676F5A571642}">
      <dgm:prSet/>
      <dgm:spPr/>
      <dgm:t>
        <a:bodyPr/>
        <a:lstStyle/>
        <a:p>
          <a:endParaRPr lang="en-GB"/>
        </a:p>
      </dgm:t>
    </dgm:pt>
    <dgm:pt modelId="{1D28A18F-0A96-47A3-8268-CBF4310C507F}">
      <dgm:prSet/>
      <dgm:spPr/>
      <dgm:t>
        <a:bodyPr/>
        <a:lstStyle/>
        <a:p>
          <a:pPr rtl="0"/>
          <a:r>
            <a:rPr lang="en-GB" dirty="0" smtClean="0">
              <a:effectLst/>
            </a:rPr>
            <a:t>Gratis</a:t>
          </a:r>
          <a:endParaRPr lang="en-GB" dirty="0"/>
        </a:p>
      </dgm:t>
    </dgm:pt>
    <dgm:pt modelId="{2F6F11E1-DBA0-4DE6-B81A-1899B47AE927}" type="parTrans" cxnId="{1190C0E2-E65C-4FEF-BF80-8B12895C1D52}">
      <dgm:prSet/>
      <dgm:spPr/>
      <dgm:t>
        <a:bodyPr/>
        <a:lstStyle/>
        <a:p>
          <a:endParaRPr lang="en-GB"/>
        </a:p>
      </dgm:t>
    </dgm:pt>
    <dgm:pt modelId="{7C1E16DB-DCE7-42A4-9756-2998697782E0}" type="sibTrans" cxnId="{1190C0E2-E65C-4FEF-BF80-8B12895C1D52}">
      <dgm:prSet/>
      <dgm:spPr/>
      <dgm:t>
        <a:bodyPr/>
        <a:lstStyle/>
        <a:p>
          <a:endParaRPr lang="en-GB"/>
        </a:p>
      </dgm:t>
    </dgm:pt>
    <dgm:pt modelId="{724A07EF-7379-465E-A9C8-1A5B77769239}">
      <dgm:prSet/>
      <dgm:spPr/>
      <dgm:t>
        <a:bodyPr/>
        <a:lstStyle/>
        <a:p>
          <a:r>
            <a:rPr lang="en-GB" smtClean="0">
              <a:effectLst/>
            </a:rPr>
            <a:t>Ingen adgangskrav</a:t>
          </a:r>
          <a:endParaRPr lang="en-GB" dirty="0" smtClean="0">
            <a:effectLst/>
          </a:endParaRPr>
        </a:p>
      </dgm:t>
    </dgm:pt>
    <dgm:pt modelId="{27DEFA0A-713D-4F13-B494-D8BC3ADBEDF3}" type="parTrans" cxnId="{CA77E696-1167-4055-AD85-C3BB9EBB099D}">
      <dgm:prSet/>
      <dgm:spPr/>
      <dgm:t>
        <a:bodyPr/>
        <a:lstStyle/>
        <a:p>
          <a:endParaRPr lang="en-GB"/>
        </a:p>
      </dgm:t>
    </dgm:pt>
    <dgm:pt modelId="{BE163E83-D98E-42C9-B864-4E74AA76F713}" type="sibTrans" cxnId="{CA77E696-1167-4055-AD85-C3BB9EBB099D}">
      <dgm:prSet/>
      <dgm:spPr/>
      <dgm:t>
        <a:bodyPr/>
        <a:lstStyle/>
        <a:p>
          <a:endParaRPr lang="en-GB"/>
        </a:p>
      </dgm:t>
    </dgm:pt>
    <dgm:pt modelId="{87EFB0B1-43D8-4D5B-920D-86E5ECCBFB88}">
      <dgm:prSet/>
      <dgm:spPr/>
      <dgm:t>
        <a:bodyPr/>
        <a:lstStyle/>
        <a:p>
          <a:r>
            <a:rPr lang="en-GB" dirty="0" err="1" smtClean="0">
              <a:effectLst/>
            </a:rPr>
            <a:t>Ikke</a:t>
          </a:r>
          <a:r>
            <a:rPr lang="en-GB" baseline="0" dirty="0" smtClean="0">
              <a:effectLst/>
            </a:rPr>
            <a:t> </a:t>
          </a:r>
          <a:r>
            <a:rPr lang="en-GB" baseline="0" dirty="0" err="1" smtClean="0">
              <a:effectLst/>
            </a:rPr>
            <a:t>begrænset</a:t>
          </a:r>
          <a:r>
            <a:rPr lang="en-GB" baseline="0" dirty="0" smtClean="0">
              <a:effectLst/>
            </a:rPr>
            <a:t> </a:t>
          </a:r>
          <a:r>
            <a:rPr lang="en-GB" baseline="0" dirty="0" err="1" smtClean="0">
              <a:effectLst/>
            </a:rPr>
            <a:t>af</a:t>
          </a:r>
          <a:r>
            <a:rPr lang="en-GB" baseline="0" dirty="0" smtClean="0">
              <a:effectLst/>
            </a:rPr>
            <a:t> </a:t>
          </a:r>
          <a:r>
            <a:rPr lang="en-GB" baseline="0" dirty="0" err="1" smtClean="0">
              <a:effectLst/>
            </a:rPr>
            <a:t>geografi</a:t>
          </a:r>
          <a:r>
            <a:rPr lang="en-GB" baseline="0" dirty="0" smtClean="0">
              <a:effectLst/>
            </a:rPr>
            <a:t> /sprog</a:t>
          </a:r>
        </a:p>
      </dgm:t>
    </dgm:pt>
    <dgm:pt modelId="{865A839F-F3E4-4AEF-AAED-4AB6B81C261C}" type="parTrans" cxnId="{514E8D61-7ADA-4359-99D1-EE1392F55E56}">
      <dgm:prSet/>
      <dgm:spPr/>
      <dgm:t>
        <a:bodyPr/>
        <a:lstStyle/>
        <a:p>
          <a:endParaRPr lang="en-GB"/>
        </a:p>
      </dgm:t>
    </dgm:pt>
    <dgm:pt modelId="{F4C8BB1B-3272-4641-9279-7D9774471D28}" type="sibTrans" cxnId="{514E8D61-7ADA-4359-99D1-EE1392F55E56}">
      <dgm:prSet/>
      <dgm:spPr/>
      <dgm:t>
        <a:bodyPr/>
        <a:lstStyle/>
        <a:p>
          <a:endParaRPr lang="en-GB"/>
        </a:p>
      </dgm:t>
    </dgm:pt>
    <dgm:pt modelId="{446777C9-F61B-4770-BAB0-3EEDF77170D9}">
      <dgm:prSet/>
      <dgm:spPr/>
      <dgm:t>
        <a:bodyPr/>
        <a:lstStyle/>
        <a:p>
          <a:r>
            <a:rPr lang="en-GB" baseline="0" dirty="0" smtClean="0">
              <a:effectLst/>
            </a:rPr>
            <a:t>Alt </a:t>
          </a:r>
          <a:r>
            <a:rPr lang="en-GB" baseline="0" dirty="0" err="1" smtClean="0">
              <a:effectLst/>
            </a:rPr>
            <a:t>indhold</a:t>
          </a:r>
          <a:r>
            <a:rPr lang="en-GB" baseline="0" dirty="0" smtClean="0">
              <a:effectLst/>
            </a:rPr>
            <a:t> </a:t>
          </a:r>
          <a:r>
            <a:rPr lang="en-GB" baseline="0" dirty="0" err="1" smtClean="0">
              <a:effectLst/>
            </a:rPr>
            <a:t>er</a:t>
          </a:r>
          <a:r>
            <a:rPr lang="en-GB" baseline="0" dirty="0" smtClean="0">
              <a:effectLst/>
            </a:rPr>
            <a:t> </a:t>
          </a:r>
          <a:r>
            <a:rPr lang="en-GB" baseline="0" dirty="0" err="1" smtClean="0">
              <a:effectLst/>
            </a:rPr>
            <a:t>delt</a:t>
          </a:r>
          <a:r>
            <a:rPr lang="en-GB" baseline="0" dirty="0" smtClean="0">
              <a:effectLst/>
            </a:rPr>
            <a:t> </a:t>
          </a:r>
          <a:r>
            <a:rPr lang="en-GB" baseline="0" dirty="0" err="1" smtClean="0">
              <a:effectLst/>
            </a:rPr>
            <a:t>og</a:t>
          </a:r>
          <a:r>
            <a:rPr lang="en-GB" baseline="0" dirty="0" smtClean="0">
              <a:effectLst/>
            </a:rPr>
            <a:t> gratis</a:t>
          </a:r>
        </a:p>
      </dgm:t>
    </dgm:pt>
    <dgm:pt modelId="{3C7F85A8-B5DB-446E-9B9A-BDF33EE2BA68}" type="parTrans" cxnId="{84FC58A1-F461-4865-AF5F-08D6707D4C52}">
      <dgm:prSet/>
      <dgm:spPr/>
      <dgm:t>
        <a:bodyPr/>
        <a:lstStyle/>
        <a:p>
          <a:endParaRPr lang="en-GB"/>
        </a:p>
      </dgm:t>
    </dgm:pt>
    <dgm:pt modelId="{76948B0B-8B67-456A-8A5F-B281F7DEE63E}" type="sibTrans" cxnId="{84FC58A1-F461-4865-AF5F-08D6707D4C52}">
      <dgm:prSet/>
      <dgm:spPr/>
      <dgm:t>
        <a:bodyPr/>
        <a:lstStyle/>
        <a:p>
          <a:endParaRPr lang="en-GB"/>
        </a:p>
      </dgm:t>
    </dgm:pt>
    <dgm:pt modelId="{2864DEF0-E1A0-479D-8386-AD03B5A4ADD1}">
      <dgm:prSet/>
      <dgm:spPr/>
      <dgm:t>
        <a:bodyPr/>
        <a:lstStyle/>
        <a:p>
          <a:pPr rtl="0"/>
          <a:r>
            <a:rPr lang="en-GB" smtClean="0">
              <a:effectLst/>
            </a:rPr>
            <a:t>Internetbaseret</a:t>
          </a:r>
          <a:endParaRPr lang="en-GB" dirty="0"/>
        </a:p>
      </dgm:t>
    </dgm:pt>
    <dgm:pt modelId="{39E58DFB-EEC5-4B16-A6D7-F57EACEF107F}" type="parTrans" cxnId="{98CA1D05-85D6-4775-9670-5B0EA179474E}">
      <dgm:prSet/>
      <dgm:spPr/>
      <dgm:t>
        <a:bodyPr/>
        <a:lstStyle/>
        <a:p>
          <a:endParaRPr lang="en-GB"/>
        </a:p>
      </dgm:t>
    </dgm:pt>
    <dgm:pt modelId="{C9BE5C03-7F9A-4398-BA71-46A291D30C05}" type="sibTrans" cxnId="{98CA1D05-85D6-4775-9670-5B0EA179474E}">
      <dgm:prSet/>
      <dgm:spPr/>
      <dgm:t>
        <a:bodyPr/>
        <a:lstStyle/>
        <a:p>
          <a:endParaRPr lang="en-GB"/>
        </a:p>
      </dgm:t>
    </dgm:pt>
    <dgm:pt modelId="{A87F8975-7396-43DB-9366-FF93E1BEF6C6}">
      <dgm:prSet/>
      <dgm:spPr/>
      <dgm:t>
        <a:bodyPr/>
        <a:lstStyle/>
        <a:p>
          <a:r>
            <a:rPr lang="da-DK" smtClean="0">
              <a:effectLst/>
            </a:rPr>
            <a:t>Mobilteknologi</a:t>
          </a:r>
          <a:endParaRPr lang="da-DK" dirty="0" smtClean="0">
            <a:effectLst/>
          </a:endParaRPr>
        </a:p>
      </dgm:t>
    </dgm:pt>
    <dgm:pt modelId="{08F7FF52-1EFF-43E1-8A58-98AB5045F7FB}" type="parTrans" cxnId="{2DB0DDEC-1757-4F59-809C-81530D4A9053}">
      <dgm:prSet/>
      <dgm:spPr/>
      <dgm:t>
        <a:bodyPr/>
        <a:lstStyle/>
        <a:p>
          <a:endParaRPr lang="en-GB"/>
        </a:p>
      </dgm:t>
    </dgm:pt>
    <dgm:pt modelId="{9C4FD3D0-4322-4463-9AFE-95EBA96F3AA0}" type="sibTrans" cxnId="{2DB0DDEC-1757-4F59-809C-81530D4A9053}">
      <dgm:prSet/>
      <dgm:spPr/>
      <dgm:t>
        <a:bodyPr/>
        <a:lstStyle/>
        <a:p>
          <a:endParaRPr lang="en-GB"/>
        </a:p>
      </dgm:t>
    </dgm:pt>
    <dgm:pt modelId="{255F234B-19FB-4B12-8418-358A0D1CEC97}">
      <dgm:prSet/>
      <dgm:spPr/>
      <dgm:t>
        <a:bodyPr/>
        <a:lstStyle/>
        <a:p>
          <a:pPr rtl="0"/>
          <a:r>
            <a:rPr lang="en-GB" smtClean="0">
              <a:effectLst/>
            </a:rPr>
            <a:t>Man</a:t>
          </a:r>
          <a:r>
            <a:rPr lang="en-GB" baseline="0" smtClean="0">
              <a:effectLst/>
            </a:rPr>
            <a:t> lærer noget</a:t>
          </a:r>
          <a:endParaRPr lang="en-GB" dirty="0"/>
        </a:p>
      </dgm:t>
    </dgm:pt>
    <dgm:pt modelId="{62C0206B-EC55-4145-A1A9-A518622633B7}" type="parTrans" cxnId="{4B0739E7-F2F6-435E-B8F3-26971857F121}">
      <dgm:prSet/>
      <dgm:spPr/>
      <dgm:t>
        <a:bodyPr/>
        <a:lstStyle/>
        <a:p>
          <a:endParaRPr lang="en-GB"/>
        </a:p>
      </dgm:t>
    </dgm:pt>
    <dgm:pt modelId="{01EE5DDC-D226-4EB0-BFE0-94148F272AB8}" type="sibTrans" cxnId="{4B0739E7-F2F6-435E-B8F3-26971857F121}">
      <dgm:prSet/>
      <dgm:spPr/>
      <dgm:t>
        <a:bodyPr/>
        <a:lstStyle/>
        <a:p>
          <a:endParaRPr lang="en-GB"/>
        </a:p>
      </dgm:t>
    </dgm:pt>
    <dgm:pt modelId="{B34D1AEC-E245-4460-AB03-328E9D09C1E5}">
      <dgm:prSet/>
      <dgm:spPr/>
      <dgm:t>
        <a:bodyPr/>
        <a:lstStyle/>
        <a:p>
          <a:r>
            <a:rPr lang="en-GB" dirty="0" err="1" smtClean="0">
              <a:effectLst/>
            </a:rPr>
            <a:t>Sjældent</a:t>
          </a:r>
          <a:r>
            <a:rPr lang="en-GB" dirty="0" smtClean="0">
              <a:effectLst/>
            </a:rPr>
            <a:t> </a:t>
          </a:r>
          <a:r>
            <a:rPr lang="en-GB" dirty="0" err="1" smtClean="0">
              <a:effectLst/>
            </a:rPr>
            <a:t>eksamen</a:t>
          </a:r>
          <a:r>
            <a:rPr lang="en-GB" dirty="0" smtClean="0">
              <a:effectLst/>
            </a:rPr>
            <a:t> </a:t>
          </a:r>
          <a:r>
            <a:rPr lang="en-GB" dirty="0" err="1" smtClean="0">
              <a:effectLst/>
            </a:rPr>
            <a:t>eller</a:t>
          </a:r>
          <a:r>
            <a:rPr lang="en-GB" dirty="0" smtClean="0">
              <a:effectLst/>
            </a:rPr>
            <a:t> </a:t>
          </a:r>
          <a:r>
            <a:rPr lang="en-GB" dirty="0" err="1" smtClean="0">
              <a:effectLst/>
            </a:rPr>
            <a:t>akkreditering</a:t>
          </a:r>
          <a:r>
            <a:rPr lang="en-GB" dirty="0" smtClean="0">
              <a:effectLst/>
            </a:rPr>
            <a:t> (=</a:t>
          </a:r>
          <a:r>
            <a:rPr lang="en-GB" dirty="0" err="1" smtClean="0">
              <a:effectLst/>
            </a:rPr>
            <a:t>eksamensbevis</a:t>
          </a:r>
          <a:r>
            <a:rPr lang="en-GB" dirty="0" smtClean="0">
              <a:effectLst/>
            </a:rPr>
            <a:t>)</a:t>
          </a:r>
          <a:endParaRPr lang="en-GB" dirty="0"/>
        </a:p>
      </dgm:t>
    </dgm:pt>
    <dgm:pt modelId="{51B181F5-4637-412D-952A-A652A7B004EF}" type="parTrans" cxnId="{E6A543D4-522D-40FA-8966-7531BE5958FA}">
      <dgm:prSet/>
      <dgm:spPr/>
      <dgm:t>
        <a:bodyPr/>
        <a:lstStyle/>
        <a:p>
          <a:endParaRPr lang="en-GB"/>
        </a:p>
      </dgm:t>
    </dgm:pt>
    <dgm:pt modelId="{D3FF5B65-FEAF-42E9-A312-D8F7380AF8E0}" type="sibTrans" cxnId="{E6A543D4-522D-40FA-8966-7531BE5958FA}">
      <dgm:prSet/>
      <dgm:spPr/>
      <dgm:t>
        <a:bodyPr/>
        <a:lstStyle/>
        <a:p>
          <a:endParaRPr lang="en-GB"/>
        </a:p>
      </dgm:t>
    </dgm:pt>
    <dgm:pt modelId="{96991DC2-B5A6-43D3-AC6D-DFEAE2D23492}">
      <dgm:prSet/>
      <dgm:spPr/>
      <dgm:t>
        <a:bodyPr/>
        <a:lstStyle/>
        <a:p>
          <a:pPr rtl="0"/>
          <a:r>
            <a:rPr lang="en-GB" dirty="0" err="1" smtClean="0">
              <a:effectLst/>
            </a:rPr>
            <a:t>Ubegrænset</a:t>
          </a:r>
          <a:endParaRPr lang="en-GB" dirty="0"/>
        </a:p>
      </dgm:t>
    </dgm:pt>
    <dgm:pt modelId="{A23FDAF6-03AF-44F9-851B-E55DBF5F157B}" type="parTrans" cxnId="{0D84AE30-5982-4631-A062-1E16BCD1C76B}">
      <dgm:prSet/>
      <dgm:spPr/>
      <dgm:t>
        <a:bodyPr/>
        <a:lstStyle/>
        <a:p>
          <a:endParaRPr lang="en-GB"/>
        </a:p>
      </dgm:t>
    </dgm:pt>
    <dgm:pt modelId="{1D4C3595-F115-476E-A3E7-86CE7E40EE02}" type="sibTrans" cxnId="{0D84AE30-5982-4631-A062-1E16BCD1C76B}">
      <dgm:prSet/>
      <dgm:spPr/>
      <dgm:t>
        <a:bodyPr/>
        <a:lstStyle/>
        <a:p>
          <a:endParaRPr lang="en-GB"/>
        </a:p>
      </dgm:t>
    </dgm:pt>
    <dgm:pt modelId="{8E7703AB-A9C1-4EAC-AFC2-C1D84455E8B0}" type="pres">
      <dgm:prSet presAssocID="{4B9F6BF5-ECFB-49C0-B29B-06B81B3814B1}" presName="theList" presStyleCnt="0">
        <dgm:presLayoutVars>
          <dgm:dir/>
          <dgm:animLvl val="lvl"/>
          <dgm:resizeHandles val="exact"/>
        </dgm:presLayoutVars>
      </dgm:prSet>
      <dgm:spPr/>
      <dgm:t>
        <a:bodyPr/>
        <a:lstStyle/>
        <a:p>
          <a:endParaRPr lang="en-GB"/>
        </a:p>
      </dgm:t>
    </dgm:pt>
    <dgm:pt modelId="{14BDF1A5-AFFA-45DE-9BA5-AF7EA8BCF859}" type="pres">
      <dgm:prSet presAssocID="{51B516C9-4C72-47B2-90F4-4CA8EAD67F21}" presName="compNode" presStyleCnt="0"/>
      <dgm:spPr/>
    </dgm:pt>
    <dgm:pt modelId="{8FFDB97F-9B30-456F-AFD7-8F5DECDD6876}" type="pres">
      <dgm:prSet presAssocID="{51B516C9-4C72-47B2-90F4-4CA8EAD67F21}" presName="aNode" presStyleLbl="bgShp" presStyleIdx="0" presStyleCnt="4" custLinFactNeighborX="-102" custLinFactNeighborY="5476"/>
      <dgm:spPr/>
      <dgm:t>
        <a:bodyPr/>
        <a:lstStyle/>
        <a:p>
          <a:endParaRPr lang="en-GB"/>
        </a:p>
      </dgm:t>
    </dgm:pt>
    <dgm:pt modelId="{3A466484-92DB-4A34-98F3-19229EC01D51}" type="pres">
      <dgm:prSet presAssocID="{51B516C9-4C72-47B2-90F4-4CA8EAD67F21}" presName="textNode" presStyleLbl="bgShp" presStyleIdx="0" presStyleCnt="4"/>
      <dgm:spPr/>
      <dgm:t>
        <a:bodyPr/>
        <a:lstStyle/>
        <a:p>
          <a:endParaRPr lang="en-GB"/>
        </a:p>
      </dgm:t>
    </dgm:pt>
    <dgm:pt modelId="{11EC4396-6F7E-4C01-A81E-EA83BC87D713}" type="pres">
      <dgm:prSet presAssocID="{51B516C9-4C72-47B2-90F4-4CA8EAD67F21}" presName="compChildNode" presStyleCnt="0"/>
      <dgm:spPr/>
    </dgm:pt>
    <dgm:pt modelId="{ED994176-24BA-4D9B-9F62-E00F85B1F3E8}" type="pres">
      <dgm:prSet presAssocID="{51B516C9-4C72-47B2-90F4-4CA8EAD67F21}" presName="theInnerList" presStyleCnt="0"/>
      <dgm:spPr/>
    </dgm:pt>
    <dgm:pt modelId="{B94A208E-DA26-4338-9B5D-C42E40A1A513}" type="pres">
      <dgm:prSet presAssocID="{BA098785-65D4-4C54-A91F-83DEA1650DE0}" presName="childNode" presStyleLbl="node1" presStyleIdx="0" presStyleCnt="10">
        <dgm:presLayoutVars>
          <dgm:bulletEnabled val="1"/>
        </dgm:presLayoutVars>
      </dgm:prSet>
      <dgm:spPr/>
      <dgm:t>
        <a:bodyPr/>
        <a:lstStyle/>
        <a:p>
          <a:endParaRPr lang="en-GB"/>
        </a:p>
      </dgm:t>
    </dgm:pt>
    <dgm:pt modelId="{20B2CC67-B9E6-4296-A758-795B58922892}" type="pres">
      <dgm:prSet presAssocID="{BA098785-65D4-4C54-A91F-83DEA1650DE0}" presName="aSpace2" presStyleCnt="0"/>
      <dgm:spPr/>
    </dgm:pt>
    <dgm:pt modelId="{B9A78319-9A8E-4B54-B28E-EE750384FF4B}" type="pres">
      <dgm:prSet presAssocID="{96991DC2-B5A6-43D3-AC6D-DFEAE2D23492}" presName="childNode" presStyleLbl="node1" presStyleIdx="1" presStyleCnt="10">
        <dgm:presLayoutVars>
          <dgm:bulletEnabled val="1"/>
        </dgm:presLayoutVars>
      </dgm:prSet>
      <dgm:spPr/>
      <dgm:t>
        <a:bodyPr/>
        <a:lstStyle/>
        <a:p>
          <a:endParaRPr lang="en-GB"/>
        </a:p>
      </dgm:t>
    </dgm:pt>
    <dgm:pt modelId="{238C8E0D-2101-4AC4-8DB8-6575524B4BA8}" type="pres">
      <dgm:prSet presAssocID="{51B516C9-4C72-47B2-90F4-4CA8EAD67F21}" presName="aSpace" presStyleCnt="0"/>
      <dgm:spPr/>
    </dgm:pt>
    <dgm:pt modelId="{80758981-5B51-4578-AF76-92014D5D1297}" type="pres">
      <dgm:prSet presAssocID="{76E918CA-6832-403E-AB9A-92A40D9516E0}" presName="compNode" presStyleCnt="0"/>
      <dgm:spPr/>
    </dgm:pt>
    <dgm:pt modelId="{57365228-3168-456C-A65B-EE3EC4BEFD5B}" type="pres">
      <dgm:prSet presAssocID="{76E918CA-6832-403E-AB9A-92A40D9516E0}" presName="aNode" presStyleLbl="bgShp" presStyleIdx="1" presStyleCnt="4" custLinFactNeighborX="1126" custLinFactNeighborY="510"/>
      <dgm:spPr/>
      <dgm:t>
        <a:bodyPr/>
        <a:lstStyle/>
        <a:p>
          <a:endParaRPr lang="en-GB"/>
        </a:p>
      </dgm:t>
    </dgm:pt>
    <dgm:pt modelId="{1A5DBD33-234E-446A-9964-5F3955F127DB}" type="pres">
      <dgm:prSet presAssocID="{76E918CA-6832-403E-AB9A-92A40D9516E0}" presName="textNode" presStyleLbl="bgShp" presStyleIdx="1" presStyleCnt="4"/>
      <dgm:spPr/>
      <dgm:t>
        <a:bodyPr/>
        <a:lstStyle/>
        <a:p>
          <a:endParaRPr lang="en-GB"/>
        </a:p>
      </dgm:t>
    </dgm:pt>
    <dgm:pt modelId="{46A90CDA-163C-481C-B7EF-8E580092E1CF}" type="pres">
      <dgm:prSet presAssocID="{76E918CA-6832-403E-AB9A-92A40D9516E0}" presName="compChildNode" presStyleCnt="0"/>
      <dgm:spPr/>
    </dgm:pt>
    <dgm:pt modelId="{64A48E77-5BDC-472F-904F-C88CDB658473}" type="pres">
      <dgm:prSet presAssocID="{76E918CA-6832-403E-AB9A-92A40D9516E0}" presName="theInnerList" presStyleCnt="0"/>
      <dgm:spPr/>
    </dgm:pt>
    <dgm:pt modelId="{2864BE2D-5EB4-4B42-B9D5-62A073F92777}" type="pres">
      <dgm:prSet presAssocID="{1D28A18F-0A96-47A3-8268-CBF4310C507F}" presName="childNode" presStyleLbl="node1" presStyleIdx="2" presStyleCnt="10">
        <dgm:presLayoutVars>
          <dgm:bulletEnabled val="1"/>
        </dgm:presLayoutVars>
      </dgm:prSet>
      <dgm:spPr/>
      <dgm:t>
        <a:bodyPr/>
        <a:lstStyle/>
        <a:p>
          <a:endParaRPr lang="en-GB"/>
        </a:p>
      </dgm:t>
    </dgm:pt>
    <dgm:pt modelId="{1D7DD0E7-997F-4F83-9786-94415B98AEB8}" type="pres">
      <dgm:prSet presAssocID="{1D28A18F-0A96-47A3-8268-CBF4310C507F}" presName="aSpace2" presStyleCnt="0"/>
      <dgm:spPr/>
    </dgm:pt>
    <dgm:pt modelId="{29F685A3-4BA0-497B-A3C3-D9E13CD6DC13}" type="pres">
      <dgm:prSet presAssocID="{724A07EF-7379-465E-A9C8-1A5B77769239}" presName="childNode" presStyleLbl="node1" presStyleIdx="3" presStyleCnt="10">
        <dgm:presLayoutVars>
          <dgm:bulletEnabled val="1"/>
        </dgm:presLayoutVars>
      </dgm:prSet>
      <dgm:spPr/>
      <dgm:t>
        <a:bodyPr/>
        <a:lstStyle/>
        <a:p>
          <a:endParaRPr lang="en-GB"/>
        </a:p>
      </dgm:t>
    </dgm:pt>
    <dgm:pt modelId="{94415EBF-C568-4DDB-8F8B-DB9496A0544C}" type="pres">
      <dgm:prSet presAssocID="{724A07EF-7379-465E-A9C8-1A5B77769239}" presName="aSpace2" presStyleCnt="0"/>
      <dgm:spPr/>
    </dgm:pt>
    <dgm:pt modelId="{9B9F5642-43E6-446F-B1F4-8AE56C60CE6F}" type="pres">
      <dgm:prSet presAssocID="{87EFB0B1-43D8-4D5B-920D-86E5ECCBFB88}" presName="childNode" presStyleLbl="node1" presStyleIdx="4" presStyleCnt="10">
        <dgm:presLayoutVars>
          <dgm:bulletEnabled val="1"/>
        </dgm:presLayoutVars>
      </dgm:prSet>
      <dgm:spPr/>
      <dgm:t>
        <a:bodyPr/>
        <a:lstStyle/>
        <a:p>
          <a:endParaRPr lang="en-GB"/>
        </a:p>
      </dgm:t>
    </dgm:pt>
    <dgm:pt modelId="{5E9BE2DA-A5F9-4B1D-B69B-B5125418E0A1}" type="pres">
      <dgm:prSet presAssocID="{87EFB0B1-43D8-4D5B-920D-86E5ECCBFB88}" presName="aSpace2" presStyleCnt="0"/>
      <dgm:spPr/>
    </dgm:pt>
    <dgm:pt modelId="{5041AF4E-5B32-49EC-990F-1FC6772ACF1B}" type="pres">
      <dgm:prSet presAssocID="{446777C9-F61B-4770-BAB0-3EEDF77170D9}" presName="childNode" presStyleLbl="node1" presStyleIdx="5" presStyleCnt="10">
        <dgm:presLayoutVars>
          <dgm:bulletEnabled val="1"/>
        </dgm:presLayoutVars>
      </dgm:prSet>
      <dgm:spPr/>
      <dgm:t>
        <a:bodyPr/>
        <a:lstStyle/>
        <a:p>
          <a:endParaRPr lang="en-GB"/>
        </a:p>
      </dgm:t>
    </dgm:pt>
    <dgm:pt modelId="{48F8E897-B067-4072-B353-B871FAB6014D}" type="pres">
      <dgm:prSet presAssocID="{76E918CA-6832-403E-AB9A-92A40D9516E0}" presName="aSpace" presStyleCnt="0"/>
      <dgm:spPr/>
    </dgm:pt>
    <dgm:pt modelId="{2B8DF062-2BBD-4693-947D-F566B218EBD6}" type="pres">
      <dgm:prSet presAssocID="{C1767D1D-5911-4CBA-8D51-CDD04A6C611B}" presName="compNode" presStyleCnt="0"/>
      <dgm:spPr/>
    </dgm:pt>
    <dgm:pt modelId="{8D93DD30-563F-49E3-B638-AFA372DCE596}" type="pres">
      <dgm:prSet presAssocID="{C1767D1D-5911-4CBA-8D51-CDD04A6C611B}" presName="aNode" presStyleLbl="bgShp" presStyleIdx="2" presStyleCnt="4"/>
      <dgm:spPr/>
      <dgm:t>
        <a:bodyPr/>
        <a:lstStyle/>
        <a:p>
          <a:endParaRPr lang="en-GB"/>
        </a:p>
      </dgm:t>
    </dgm:pt>
    <dgm:pt modelId="{7DFA9A5F-9B56-4B4F-85F6-AA3DAD1EAE86}" type="pres">
      <dgm:prSet presAssocID="{C1767D1D-5911-4CBA-8D51-CDD04A6C611B}" presName="textNode" presStyleLbl="bgShp" presStyleIdx="2" presStyleCnt="4"/>
      <dgm:spPr/>
      <dgm:t>
        <a:bodyPr/>
        <a:lstStyle/>
        <a:p>
          <a:endParaRPr lang="en-GB"/>
        </a:p>
      </dgm:t>
    </dgm:pt>
    <dgm:pt modelId="{7F4EB201-7A15-4BE5-933E-34F5B4571694}" type="pres">
      <dgm:prSet presAssocID="{C1767D1D-5911-4CBA-8D51-CDD04A6C611B}" presName="compChildNode" presStyleCnt="0"/>
      <dgm:spPr/>
    </dgm:pt>
    <dgm:pt modelId="{3750FEDF-74E8-4232-89F6-A9EAC90A3381}" type="pres">
      <dgm:prSet presAssocID="{C1767D1D-5911-4CBA-8D51-CDD04A6C611B}" presName="theInnerList" presStyleCnt="0"/>
      <dgm:spPr/>
    </dgm:pt>
    <dgm:pt modelId="{564ED80E-0146-4365-B48B-A18DC60FF2B4}" type="pres">
      <dgm:prSet presAssocID="{2864DEF0-E1A0-479D-8386-AD03B5A4ADD1}" presName="childNode" presStyleLbl="node1" presStyleIdx="6" presStyleCnt="10">
        <dgm:presLayoutVars>
          <dgm:bulletEnabled val="1"/>
        </dgm:presLayoutVars>
      </dgm:prSet>
      <dgm:spPr/>
      <dgm:t>
        <a:bodyPr/>
        <a:lstStyle/>
        <a:p>
          <a:endParaRPr lang="en-GB"/>
        </a:p>
      </dgm:t>
    </dgm:pt>
    <dgm:pt modelId="{AB5569BA-F56A-44DF-9F7F-6CB1BDDA73A5}" type="pres">
      <dgm:prSet presAssocID="{2864DEF0-E1A0-479D-8386-AD03B5A4ADD1}" presName="aSpace2" presStyleCnt="0"/>
      <dgm:spPr/>
    </dgm:pt>
    <dgm:pt modelId="{A1C49A5B-34A4-4570-8EBF-74E4BA0A3A1E}" type="pres">
      <dgm:prSet presAssocID="{A87F8975-7396-43DB-9366-FF93E1BEF6C6}" presName="childNode" presStyleLbl="node1" presStyleIdx="7" presStyleCnt="10">
        <dgm:presLayoutVars>
          <dgm:bulletEnabled val="1"/>
        </dgm:presLayoutVars>
      </dgm:prSet>
      <dgm:spPr/>
      <dgm:t>
        <a:bodyPr/>
        <a:lstStyle/>
        <a:p>
          <a:endParaRPr lang="en-GB"/>
        </a:p>
      </dgm:t>
    </dgm:pt>
    <dgm:pt modelId="{798084E6-4A47-4C15-8B27-C4C026D18634}" type="pres">
      <dgm:prSet presAssocID="{C1767D1D-5911-4CBA-8D51-CDD04A6C611B}" presName="aSpace" presStyleCnt="0"/>
      <dgm:spPr/>
    </dgm:pt>
    <dgm:pt modelId="{FD50AB6F-2519-42A4-B4A2-211DE5918A7E}" type="pres">
      <dgm:prSet presAssocID="{5AB4AA62-9D12-4A1A-9927-698F93AF9194}" presName="compNode" presStyleCnt="0"/>
      <dgm:spPr/>
    </dgm:pt>
    <dgm:pt modelId="{851DB2B9-5B74-4747-90D5-44D9C8DF5B7D}" type="pres">
      <dgm:prSet presAssocID="{5AB4AA62-9D12-4A1A-9927-698F93AF9194}" presName="aNode" presStyleLbl="bgShp" presStyleIdx="3" presStyleCnt="4" custLinFactNeighborX="1974" custLinFactNeighborY="28571"/>
      <dgm:spPr/>
      <dgm:t>
        <a:bodyPr/>
        <a:lstStyle/>
        <a:p>
          <a:endParaRPr lang="en-GB"/>
        </a:p>
      </dgm:t>
    </dgm:pt>
    <dgm:pt modelId="{FC6CFB7F-C455-490F-B9FD-A365DB670170}" type="pres">
      <dgm:prSet presAssocID="{5AB4AA62-9D12-4A1A-9927-698F93AF9194}" presName="textNode" presStyleLbl="bgShp" presStyleIdx="3" presStyleCnt="4"/>
      <dgm:spPr/>
      <dgm:t>
        <a:bodyPr/>
        <a:lstStyle/>
        <a:p>
          <a:endParaRPr lang="en-GB"/>
        </a:p>
      </dgm:t>
    </dgm:pt>
    <dgm:pt modelId="{7075DDB4-5DA1-4571-8BE5-C6D59CFAEB36}" type="pres">
      <dgm:prSet presAssocID="{5AB4AA62-9D12-4A1A-9927-698F93AF9194}" presName="compChildNode" presStyleCnt="0"/>
      <dgm:spPr/>
    </dgm:pt>
    <dgm:pt modelId="{0E912EE0-8E18-48D8-B1E6-AD64748C1E16}" type="pres">
      <dgm:prSet presAssocID="{5AB4AA62-9D12-4A1A-9927-698F93AF9194}" presName="theInnerList" presStyleCnt="0"/>
      <dgm:spPr/>
    </dgm:pt>
    <dgm:pt modelId="{BDFD4AE3-4E1D-4E19-BBB6-ED763A9D26F9}" type="pres">
      <dgm:prSet presAssocID="{255F234B-19FB-4B12-8418-358A0D1CEC97}" presName="childNode" presStyleLbl="node1" presStyleIdx="8" presStyleCnt="10">
        <dgm:presLayoutVars>
          <dgm:bulletEnabled val="1"/>
        </dgm:presLayoutVars>
      </dgm:prSet>
      <dgm:spPr/>
      <dgm:t>
        <a:bodyPr/>
        <a:lstStyle/>
        <a:p>
          <a:endParaRPr lang="en-GB"/>
        </a:p>
      </dgm:t>
    </dgm:pt>
    <dgm:pt modelId="{55518DAF-F7B7-4C63-87BB-46A9D115B618}" type="pres">
      <dgm:prSet presAssocID="{255F234B-19FB-4B12-8418-358A0D1CEC97}" presName="aSpace2" presStyleCnt="0"/>
      <dgm:spPr/>
    </dgm:pt>
    <dgm:pt modelId="{E9FA8DC2-D2DC-4DC4-8CF5-AE32053B293C}" type="pres">
      <dgm:prSet presAssocID="{B34D1AEC-E245-4460-AB03-328E9D09C1E5}" presName="childNode" presStyleLbl="node1" presStyleIdx="9" presStyleCnt="10">
        <dgm:presLayoutVars>
          <dgm:bulletEnabled val="1"/>
        </dgm:presLayoutVars>
      </dgm:prSet>
      <dgm:spPr/>
      <dgm:t>
        <a:bodyPr/>
        <a:lstStyle/>
        <a:p>
          <a:endParaRPr lang="en-GB"/>
        </a:p>
      </dgm:t>
    </dgm:pt>
  </dgm:ptLst>
  <dgm:cxnLst>
    <dgm:cxn modelId="{EDD03C65-64CD-4585-8E97-7FCF4AB55881}" type="presOf" srcId="{5AB4AA62-9D12-4A1A-9927-698F93AF9194}" destId="{851DB2B9-5B74-4747-90D5-44D9C8DF5B7D}" srcOrd="0" destOrd="0" presId="urn:microsoft.com/office/officeart/2005/8/layout/lProcess2"/>
    <dgm:cxn modelId="{2057DCF0-857B-4C94-BF3D-676F5A571642}" srcId="{51B516C9-4C72-47B2-90F4-4CA8EAD67F21}" destId="{BA098785-65D4-4C54-A91F-83DEA1650DE0}" srcOrd="0" destOrd="0" parTransId="{13E967E6-32A8-4B4E-B89A-34635B831CF0}" sibTransId="{D3A511F4-A513-4D00-A062-4B527473188A}"/>
    <dgm:cxn modelId="{E6A543D4-522D-40FA-8966-7531BE5958FA}" srcId="{5AB4AA62-9D12-4A1A-9927-698F93AF9194}" destId="{B34D1AEC-E245-4460-AB03-328E9D09C1E5}" srcOrd="1" destOrd="0" parTransId="{51B181F5-4637-412D-952A-A652A7B004EF}" sibTransId="{D3FF5B65-FEAF-42E9-A312-D8F7380AF8E0}"/>
    <dgm:cxn modelId="{98CA1D05-85D6-4775-9670-5B0EA179474E}" srcId="{C1767D1D-5911-4CBA-8D51-CDD04A6C611B}" destId="{2864DEF0-E1A0-479D-8386-AD03B5A4ADD1}" srcOrd="0" destOrd="0" parTransId="{39E58DFB-EEC5-4B16-A6D7-F57EACEF107F}" sibTransId="{C9BE5C03-7F9A-4398-BA71-46A291D30C05}"/>
    <dgm:cxn modelId="{EC1B4ACB-9E26-45EC-8F58-DAC5EDE02DF1}" type="presOf" srcId="{255F234B-19FB-4B12-8418-358A0D1CEC97}" destId="{BDFD4AE3-4E1D-4E19-BBB6-ED763A9D26F9}" srcOrd="0" destOrd="0" presId="urn:microsoft.com/office/officeart/2005/8/layout/lProcess2"/>
    <dgm:cxn modelId="{6909075C-45D7-46C6-B042-A3BF7F52987F}" type="presOf" srcId="{2864DEF0-E1A0-479D-8386-AD03B5A4ADD1}" destId="{564ED80E-0146-4365-B48B-A18DC60FF2B4}" srcOrd="0" destOrd="0" presId="urn:microsoft.com/office/officeart/2005/8/layout/lProcess2"/>
    <dgm:cxn modelId="{389D6228-FFFF-45C4-840E-D8CA13BA423D}" type="presOf" srcId="{BA098785-65D4-4C54-A91F-83DEA1650DE0}" destId="{B94A208E-DA26-4338-9B5D-C42E40A1A513}" srcOrd="0" destOrd="0" presId="urn:microsoft.com/office/officeart/2005/8/layout/lProcess2"/>
    <dgm:cxn modelId="{0D84AE30-5982-4631-A062-1E16BCD1C76B}" srcId="{51B516C9-4C72-47B2-90F4-4CA8EAD67F21}" destId="{96991DC2-B5A6-43D3-AC6D-DFEAE2D23492}" srcOrd="1" destOrd="0" parTransId="{A23FDAF6-03AF-44F9-851B-E55DBF5F157B}" sibTransId="{1D4C3595-F115-476E-A3E7-86CE7E40EE02}"/>
    <dgm:cxn modelId="{F0306FB1-4723-4DCC-81EA-7661803F4590}" type="presOf" srcId="{C1767D1D-5911-4CBA-8D51-CDD04A6C611B}" destId="{8D93DD30-563F-49E3-B638-AFA372DCE596}" srcOrd="0" destOrd="0" presId="urn:microsoft.com/office/officeart/2005/8/layout/lProcess2"/>
    <dgm:cxn modelId="{6D0806EC-4691-49B4-8296-7EB76225BB19}" type="presOf" srcId="{B34D1AEC-E245-4460-AB03-328E9D09C1E5}" destId="{E9FA8DC2-D2DC-4DC4-8CF5-AE32053B293C}" srcOrd="0" destOrd="0" presId="urn:microsoft.com/office/officeart/2005/8/layout/lProcess2"/>
    <dgm:cxn modelId="{C28A2CE8-8236-44EB-8A7C-F00E0F1011B4}" type="presOf" srcId="{96991DC2-B5A6-43D3-AC6D-DFEAE2D23492}" destId="{B9A78319-9A8E-4B54-B28E-EE750384FF4B}" srcOrd="0" destOrd="0" presId="urn:microsoft.com/office/officeart/2005/8/layout/lProcess2"/>
    <dgm:cxn modelId="{19E915AF-F133-4918-9D9A-3FD7DA816E79}" type="presOf" srcId="{446777C9-F61B-4770-BAB0-3EEDF77170D9}" destId="{5041AF4E-5B32-49EC-990F-1FC6772ACF1B}" srcOrd="0" destOrd="0" presId="urn:microsoft.com/office/officeart/2005/8/layout/lProcess2"/>
    <dgm:cxn modelId="{1257EE23-2CF9-4897-8BD1-BBDA6CD60731}" type="presOf" srcId="{A87F8975-7396-43DB-9366-FF93E1BEF6C6}" destId="{A1C49A5B-34A4-4570-8EBF-74E4BA0A3A1E}" srcOrd="0" destOrd="0" presId="urn:microsoft.com/office/officeart/2005/8/layout/lProcess2"/>
    <dgm:cxn modelId="{1190C0E2-E65C-4FEF-BF80-8B12895C1D52}" srcId="{76E918CA-6832-403E-AB9A-92A40D9516E0}" destId="{1D28A18F-0A96-47A3-8268-CBF4310C507F}" srcOrd="0" destOrd="0" parTransId="{2F6F11E1-DBA0-4DE6-B81A-1899B47AE927}" sibTransId="{7C1E16DB-DCE7-42A4-9756-2998697782E0}"/>
    <dgm:cxn modelId="{514E8D61-7ADA-4359-99D1-EE1392F55E56}" srcId="{76E918CA-6832-403E-AB9A-92A40D9516E0}" destId="{87EFB0B1-43D8-4D5B-920D-86E5ECCBFB88}" srcOrd="2" destOrd="0" parTransId="{865A839F-F3E4-4AEF-AAED-4AB6B81C261C}" sibTransId="{F4C8BB1B-3272-4641-9279-7D9774471D28}"/>
    <dgm:cxn modelId="{E55783AC-13BA-4F63-B473-DB73C85266AC}" srcId="{4B9F6BF5-ECFB-49C0-B29B-06B81B3814B1}" destId="{76E918CA-6832-403E-AB9A-92A40D9516E0}" srcOrd="1" destOrd="0" parTransId="{D8FF11EF-6D30-4BF3-A3D2-BEA6B6022344}" sibTransId="{603168FF-D637-4461-AC3E-39706E6689BE}"/>
    <dgm:cxn modelId="{CA77E696-1167-4055-AD85-C3BB9EBB099D}" srcId="{76E918CA-6832-403E-AB9A-92A40D9516E0}" destId="{724A07EF-7379-465E-A9C8-1A5B77769239}" srcOrd="1" destOrd="0" parTransId="{27DEFA0A-713D-4F13-B494-D8BC3ADBEDF3}" sibTransId="{BE163E83-D98E-42C9-B864-4E74AA76F713}"/>
    <dgm:cxn modelId="{DBB58F9A-38D2-4F36-9854-4E490CC362EC}" type="presOf" srcId="{4B9F6BF5-ECFB-49C0-B29B-06B81B3814B1}" destId="{8E7703AB-A9C1-4EAC-AFC2-C1D84455E8B0}" srcOrd="0" destOrd="0" presId="urn:microsoft.com/office/officeart/2005/8/layout/lProcess2"/>
    <dgm:cxn modelId="{58ACC2B3-E137-4B28-A9B6-B06337349275}" type="presOf" srcId="{51B516C9-4C72-47B2-90F4-4CA8EAD67F21}" destId="{8FFDB97F-9B30-456F-AFD7-8F5DECDD6876}" srcOrd="0" destOrd="0" presId="urn:microsoft.com/office/officeart/2005/8/layout/lProcess2"/>
    <dgm:cxn modelId="{B154B1A7-EB06-423E-A2D7-DF6C213C01D8}" type="presOf" srcId="{5AB4AA62-9D12-4A1A-9927-698F93AF9194}" destId="{FC6CFB7F-C455-490F-B9FD-A365DB670170}" srcOrd="1" destOrd="0" presId="urn:microsoft.com/office/officeart/2005/8/layout/lProcess2"/>
    <dgm:cxn modelId="{6622AEC9-4C70-425F-8CB0-5B9E60C3B28F}" srcId="{4B9F6BF5-ECFB-49C0-B29B-06B81B3814B1}" destId="{C1767D1D-5911-4CBA-8D51-CDD04A6C611B}" srcOrd="2" destOrd="0" parTransId="{17563F47-EF02-41BE-8042-32D35D3D70E0}" sibTransId="{A6C1BB51-59B9-42C7-8E5B-007C26494777}"/>
    <dgm:cxn modelId="{4B0739E7-F2F6-435E-B8F3-26971857F121}" srcId="{5AB4AA62-9D12-4A1A-9927-698F93AF9194}" destId="{255F234B-19FB-4B12-8418-358A0D1CEC97}" srcOrd="0" destOrd="0" parTransId="{62C0206B-EC55-4145-A1A9-A518622633B7}" sibTransId="{01EE5DDC-D226-4EB0-BFE0-94148F272AB8}"/>
    <dgm:cxn modelId="{072EA125-E5A5-4CD2-9EFA-A81F1E2DB762}" type="presOf" srcId="{724A07EF-7379-465E-A9C8-1A5B77769239}" destId="{29F685A3-4BA0-497B-A3C3-D9E13CD6DC13}" srcOrd="0" destOrd="0" presId="urn:microsoft.com/office/officeart/2005/8/layout/lProcess2"/>
    <dgm:cxn modelId="{84FC58A1-F461-4865-AF5F-08D6707D4C52}" srcId="{76E918CA-6832-403E-AB9A-92A40D9516E0}" destId="{446777C9-F61B-4770-BAB0-3EEDF77170D9}" srcOrd="3" destOrd="0" parTransId="{3C7F85A8-B5DB-446E-9B9A-BDF33EE2BA68}" sibTransId="{76948B0B-8B67-456A-8A5F-B281F7DEE63E}"/>
    <dgm:cxn modelId="{F43E05FE-8DB2-4C59-A4C4-29FEC38F84DC}" type="presOf" srcId="{1D28A18F-0A96-47A3-8268-CBF4310C507F}" destId="{2864BE2D-5EB4-4B42-B9D5-62A073F92777}" srcOrd="0" destOrd="0" presId="urn:microsoft.com/office/officeart/2005/8/layout/lProcess2"/>
    <dgm:cxn modelId="{BB5123C6-6C69-4203-9ED5-E415012A21F0}" type="presOf" srcId="{76E918CA-6832-403E-AB9A-92A40D9516E0}" destId="{57365228-3168-456C-A65B-EE3EC4BEFD5B}" srcOrd="0" destOrd="0" presId="urn:microsoft.com/office/officeart/2005/8/layout/lProcess2"/>
    <dgm:cxn modelId="{8C8933B5-4ACB-4482-9A36-0548C64DBA43}" type="presOf" srcId="{C1767D1D-5911-4CBA-8D51-CDD04A6C611B}" destId="{7DFA9A5F-9B56-4B4F-85F6-AA3DAD1EAE86}" srcOrd="1" destOrd="0" presId="urn:microsoft.com/office/officeart/2005/8/layout/lProcess2"/>
    <dgm:cxn modelId="{BD113BBA-B4F6-4D24-A4C9-802F5107244C}" srcId="{4B9F6BF5-ECFB-49C0-B29B-06B81B3814B1}" destId="{51B516C9-4C72-47B2-90F4-4CA8EAD67F21}" srcOrd="0" destOrd="0" parTransId="{DCCB08AF-B6A1-4B8D-B0FA-70429189AB5C}" sibTransId="{4B4D0E79-8265-4E49-87B9-8CC7308D1B5B}"/>
    <dgm:cxn modelId="{DA7B2F02-402A-4914-BC3C-4B1A972B76CC}" type="presOf" srcId="{51B516C9-4C72-47B2-90F4-4CA8EAD67F21}" destId="{3A466484-92DB-4A34-98F3-19229EC01D51}" srcOrd="1" destOrd="0" presId="urn:microsoft.com/office/officeart/2005/8/layout/lProcess2"/>
    <dgm:cxn modelId="{757BFDB8-71DA-49F9-82FE-D871AC602AB7}" srcId="{4B9F6BF5-ECFB-49C0-B29B-06B81B3814B1}" destId="{5AB4AA62-9D12-4A1A-9927-698F93AF9194}" srcOrd="3" destOrd="0" parTransId="{E57A2592-E794-475C-A1F9-69E83CE40A63}" sibTransId="{33742D1F-8F74-4C9E-B2A5-416C2E995CC3}"/>
    <dgm:cxn modelId="{777E0C05-27D0-44CB-8986-8254A8BB1B79}" type="presOf" srcId="{87EFB0B1-43D8-4D5B-920D-86E5ECCBFB88}" destId="{9B9F5642-43E6-446F-B1F4-8AE56C60CE6F}" srcOrd="0" destOrd="0" presId="urn:microsoft.com/office/officeart/2005/8/layout/lProcess2"/>
    <dgm:cxn modelId="{8F1B5B8A-3049-4C20-B7F1-5961929F9540}" type="presOf" srcId="{76E918CA-6832-403E-AB9A-92A40D9516E0}" destId="{1A5DBD33-234E-446A-9964-5F3955F127DB}" srcOrd="1" destOrd="0" presId="urn:microsoft.com/office/officeart/2005/8/layout/lProcess2"/>
    <dgm:cxn modelId="{2DB0DDEC-1757-4F59-809C-81530D4A9053}" srcId="{C1767D1D-5911-4CBA-8D51-CDD04A6C611B}" destId="{A87F8975-7396-43DB-9366-FF93E1BEF6C6}" srcOrd="1" destOrd="0" parTransId="{08F7FF52-1EFF-43E1-8A58-98AB5045F7FB}" sibTransId="{9C4FD3D0-4322-4463-9AFE-95EBA96F3AA0}"/>
    <dgm:cxn modelId="{03382D42-BF5C-470C-82BD-64B98B07603D}" type="presParOf" srcId="{8E7703AB-A9C1-4EAC-AFC2-C1D84455E8B0}" destId="{14BDF1A5-AFFA-45DE-9BA5-AF7EA8BCF859}" srcOrd="0" destOrd="0" presId="urn:microsoft.com/office/officeart/2005/8/layout/lProcess2"/>
    <dgm:cxn modelId="{E4D7774E-C14F-4AE1-BEAF-827C2D77473A}" type="presParOf" srcId="{14BDF1A5-AFFA-45DE-9BA5-AF7EA8BCF859}" destId="{8FFDB97F-9B30-456F-AFD7-8F5DECDD6876}" srcOrd="0" destOrd="0" presId="urn:microsoft.com/office/officeart/2005/8/layout/lProcess2"/>
    <dgm:cxn modelId="{0BF0BEE0-2CBE-45FC-8B23-EA7C283F8F2C}" type="presParOf" srcId="{14BDF1A5-AFFA-45DE-9BA5-AF7EA8BCF859}" destId="{3A466484-92DB-4A34-98F3-19229EC01D51}" srcOrd="1" destOrd="0" presId="urn:microsoft.com/office/officeart/2005/8/layout/lProcess2"/>
    <dgm:cxn modelId="{F7A0A211-2D6F-466E-BA90-FCBAEBA34AA8}" type="presParOf" srcId="{14BDF1A5-AFFA-45DE-9BA5-AF7EA8BCF859}" destId="{11EC4396-6F7E-4C01-A81E-EA83BC87D713}" srcOrd="2" destOrd="0" presId="urn:microsoft.com/office/officeart/2005/8/layout/lProcess2"/>
    <dgm:cxn modelId="{2B497D48-28CD-4430-8479-7CE3CA56C1BD}" type="presParOf" srcId="{11EC4396-6F7E-4C01-A81E-EA83BC87D713}" destId="{ED994176-24BA-4D9B-9F62-E00F85B1F3E8}" srcOrd="0" destOrd="0" presId="urn:microsoft.com/office/officeart/2005/8/layout/lProcess2"/>
    <dgm:cxn modelId="{6FC1AADB-64C5-4306-9136-B0A48811659E}" type="presParOf" srcId="{ED994176-24BA-4D9B-9F62-E00F85B1F3E8}" destId="{B94A208E-DA26-4338-9B5D-C42E40A1A513}" srcOrd="0" destOrd="0" presId="urn:microsoft.com/office/officeart/2005/8/layout/lProcess2"/>
    <dgm:cxn modelId="{FF57F62B-F935-40A2-B417-5CEDDA3ADF5C}" type="presParOf" srcId="{ED994176-24BA-4D9B-9F62-E00F85B1F3E8}" destId="{20B2CC67-B9E6-4296-A758-795B58922892}" srcOrd="1" destOrd="0" presId="urn:microsoft.com/office/officeart/2005/8/layout/lProcess2"/>
    <dgm:cxn modelId="{5281A5CA-4ADA-4DEF-A46C-A7F6AC6FB7D3}" type="presParOf" srcId="{ED994176-24BA-4D9B-9F62-E00F85B1F3E8}" destId="{B9A78319-9A8E-4B54-B28E-EE750384FF4B}" srcOrd="2" destOrd="0" presId="urn:microsoft.com/office/officeart/2005/8/layout/lProcess2"/>
    <dgm:cxn modelId="{C6A93765-3B53-455A-AB4C-DBF2262185C8}" type="presParOf" srcId="{8E7703AB-A9C1-4EAC-AFC2-C1D84455E8B0}" destId="{238C8E0D-2101-4AC4-8DB8-6575524B4BA8}" srcOrd="1" destOrd="0" presId="urn:microsoft.com/office/officeart/2005/8/layout/lProcess2"/>
    <dgm:cxn modelId="{2E519027-9417-4BE3-BACF-35EFDC541E6B}" type="presParOf" srcId="{8E7703AB-A9C1-4EAC-AFC2-C1D84455E8B0}" destId="{80758981-5B51-4578-AF76-92014D5D1297}" srcOrd="2" destOrd="0" presId="urn:microsoft.com/office/officeart/2005/8/layout/lProcess2"/>
    <dgm:cxn modelId="{C3F5E55E-EA2B-40E6-BA0D-B64C15CF49E1}" type="presParOf" srcId="{80758981-5B51-4578-AF76-92014D5D1297}" destId="{57365228-3168-456C-A65B-EE3EC4BEFD5B}" srcOrd="0" destOrd="0" presId="urn:microsoft.com/office/officeart/2005/8/layout/lProcess2"/>
    <dgm:cxn modelId="{6C4CCC2D-A273-452B-AC7F-6DBA6144ECDC}" type="presParOf" srcId="{80758981-5B51-4578-AF76-92014D5D1297}" destId="{1A5DBD33-234E-446A-9964-5F3955F127DB}" srcOrd="1" destOrd="0" presId="urn:microsoft.com/office/officeart/2005/8/layout/lProcess2"/>
    <dgm:cxn modelId="{6EA634D9-85F8-424D-B6A4-00A843BA50D0}" type="presParOf" srcId="{80758981-5B51-4578-AF76-92014D5D1297}" destId="{46A90CDA-163C-481C-B7EF-8E580092E1CF}" srcOrd="2" destOrd="0" presId="urn:microsoft.com/office/officeart/2005/8/layout/lProcess2"/>
    <dgm:cxn modelId="{6086762E-89C6-4EB1-834C-432A8B945B57}" type="presParOf" srcId="{46A90CDA-163C-481C-B7EF-8E580092E1CF}" destId="{64A48E77-5BDC-472F-904F-C88CDB658473}" srcOrd="0" destOrd="0" presId="urn:microsoft.com/office/officeart/2005/8/layout/lProcess2"/>
    <dgm:cxn modelId="{59C09DB6-C556-41BF-841A-B3E134E592F5}" type="presParOf" srcId="{64A48E77-5BDC-472F-904F-C88CDB658473}" destId="{2864BE2D-5EB4-4B42-B9D5-62A073F92777}" srcOrd="0" destOrd="0" presId="urn:microsoft.com/office/officeart/2005/8/layout/lProcess2"/>
    <dgm:cxn modelId="{E4410FEF-87B9-4435-8FB0-A92174CB080E}" type="presParOf" srcId="{64A48E77-5BDC-472F-904F-C88CDB658473}" destId="{1D7DD0E7-997F-4F83-9786-94415B98AEB8}" srcOrd="1" destOrd="0" presId="urn:microsoft.com/office/officeart/2005/8/layout/lProcess2"/>
    <dgm:cxn modelId="{8C27102F-A4B8-4FC0-BC10-921C2AF6A4B3}" type="presParOf" srcId="{64A48E77-5BDC-472F-904F-C88CDB658473}" destId="{29F685A3-4BA0-497B-A3C3-D9E13CD6DC13}" srcOrd="2" destOrd="0" presId="urn:microsoft.com/office/officeart/2005/8/layout/lProcess2"/>
    <dgm:cxn modelId="{252A5ABB-0A59-4C54-B990-5D010B6D848F}" type="presParOf" srcId="{64A48E77-5BDC-472F-904F-C88CDB658473}" destId="{94415EBF-C568-4DDB-8F8B-DB9496A0544C}" srcOrd="3" destOrd="0" presId="urn:microsoft.com/office/officeart/2005/8/layout/lProcess2"/>
    <dgm:cxn modelId="{09DB6491-E408-4F69-BFFC-797BB7852E67}" type="presParOf" srcId="{64A48E77-5BDC-472F-904F-C88CDB658473}" destId="{9B9F5642-43E6-446F-B1F4-8AE56C60CE6F}" srcOrd="4" destOrd="0" presId="urn:microsoft.com/office/officeart/2005/8/layout/lProcess2"/>
    <dgm:cxn modelId="{E48396F2-AFEE-4283-942F-466E19852913}" type="presParOf" srcId="{64A48E77-5BDC-472F-904F-C88CDB658473}" destId="{5E9BE2DA-A5F9-4B1D-B69B-B5125418E0A1}" srcOrd="5" destOrd="0" presId="urn:microsoft.com/office/officeart/2005/8/layout/lProcess2"/>
    <dgm:cxn modelId="{41BDE658-CC87-432D-8912-52AE759D6A68}" type="presParOf" srcId="{64A48E77-5BDC-472F-904F-C88CDB658473}" destId="{5041AF4E-5B32-49EC-990F-1FC6772ACF1B}" srcOrd="6" destOrd="0" presId="urn:microsoft.com/office/officeart/2005/8/layout/lProcess2"/>
    <dgm:cxn modelId="{D713C2F3-1D5F-4211-BE70-F2415937FE34}" type="presParOf" srcId="{8E7703AB-A9C1-4EAC-AFC2-C1D84455E8B0}" destId="{48F8E897-B067-4072-B353-B871FAB6014D}" srcOrd="3" destOrd="0" presId="urn:microsoft.com/office/officeart/2005/8/layout/lProcess2"/>
    <dgm:cxn modelId="{ABBE4483-9B1B-4B5E-B0D5-0F2E6D4BAB51}" type="presParOf" srcId="{8E7703AB-A9C1-4EAC-AFC2-C1D84455E8B0}" destId="{2B8DF062-2BBD-4693-947D-F566B218EBD6}" srcOrd="4" destOrd="0" presId="urn:microsoft.com/office/officeart/2005/8/layout/lProcess2"/>
    <dgm:cxn modelId="{51892040-49BD-4A12-BD69-F45E9769917F}" type="presParOf" srcId="{2B8DF062-2BBD-4693-947D-F566B218EBD6}" destId="{8D93DD30-563F-49E3-B638-AFA372DCE596}" srcOrd="0" destOrd="0" presId="urn:microsoft.com/office/officeart/2005/8/layout/lProcess2"/>
    <dgm:cxn modelId="{20CACD05-6948-4223-90A9-4E0BF00DDFAE}" type="presParOf" srcId="{2B8DF062-2BBD-4693-947D-F566B218EBD6}" destId="{7DFA9A5F-9B56-4B4F-85F6-AA3DAD1EAE86}" srcOrd="1" destOrd="0" presId="urn:microsoft.com/office/officeart/2005/8/layout/lProcess2"/>
    <dgm:cxn modelId="{50859B3B-53F1-4451-AA92-6375019626E4}" type="presParOf" srcId="{2B8DF062-2BBD-4693-947D-F566B218EBD6}" destId="{7F4EB201-7A15-4BE5-933E-34F5B4571694}" srcOrd="2" destOrd="0" presId="urn:microsoft.com/office/officeart/2005/8/layout/lProcess2"/>
    <dgm:cxn modelId="{411B8577-E9C6-4142-A9A7-74A17702BFBC}" type="presParOf" srcId="{7F4EB201-7A15-4BE5-933E-34F5B4571694}" destId="{3750FEDF-74E8-4232-89F6-A9EAC90A3381}" srcOrd="0" destOrd="0" presId="urn:microsoft.com/office/officeart/2005/8/layout/lProcess2"/>
    <dgm:cxn modelId="{98A1519B-C0E4-47CC-975B-1EF22C2F0399}" type="presParOf" srcId="{3750FEDF-74E8-4232-89F6-A9EAC90A3381}" destId="{564ED80E-0146-4365-B48B-A18DC60FF2B4}" srcOrd="0" destOrd="0" presId="urn:microsoft.com/office/officeart/2005/8/layout/lProcess2"/>
    <dgm:cxn modelId="{D718B2C2-F6EE-4705-8DE8-07D6C57283F6}" type="presParOf" srcId="{3750FEDF-74E8-4232-89F6-A9EAC90A3381}" destId="{AB5569BA-F56A-44DF-9F7F-6CB1BDDA73A5}" srcOrd="1" destOrd="0" presId="urn:microsoft.com/office/officeart/2005/8/layout/lProcess2"/>
    <dgm:cxn modelId="{99D91F19-2A04-49DA-85E6-9DB59ECA5D66}" type="presParOf" srcId="{3750FEDF-74E8-4232-89F6-A9EAC90A3381}" destId="{A1C49A5B-34A4-4570-8EBF-74E4BA0A3A1E}" srcOrd="2" destOrd="0" presId="urn:microsoft.com/office/officeart/2005/8/layout/lProcess2"/>
    <dgm:cxn modelId="{C7406B0E-40B0-4086-B369-61A2C271E600}" type="presParOf" srcId="{8E7703AB-A9C1-4EAC-AFC2-C1D84455E8B0}" destId="{798084E6-4A47-4C15-8B27-C4C026D18634}" srcOrd="5" destOrd="0" presId="urn:microsoft.com/office/officeart/2005/8/layout/lProcess2"/>
    <dgm:cxn modelId="{57F9817C-5254-49C8-A7FB-925BA970831D}" type="presParOf" srcId="{8E7703AB-A9C1-4EAC-AFC2-C1D84455E8B0}" destId="{FD50AB6F-2519-42A4-B4A2-211DE5918A7E}" srcOrd="6" destOrd="0" presId="urn:microsoft.com/office/officeart/2005/8/layout/lProcess2"/>
    <dgm:cxn modelId="{8AD48F53-E671-4E1F-BC59-3DDAB0E4BCE8}" type="presParOf" srcId="{FD50AB6F-2519-42A4-B4A2-211DE5918A7E}" destId="{851DB2B9-5B74-4747-90D5-44D9C8DF5B7D}" srcOrd="0" destOrd="0" presId="urn:microsoft.com/office/officeart/2005/8/layout/lProcess2"/>
    <dgm:cxn modelId="{F61F934B-D2D2-47CA-93F8-68C19D8881F0}" type="presParOf" srcId="{FD50AB6F-2519-42A4-B4A2-211DE5918A7E}" destId="{FC6CFB7F-C455-490F-B9FD-A365DB670170}" srcOrd="1" destOrd="0" presId="urn:microsoft.com/office/officeart/2005/8/layout/lProcess2"/>
    <dgm:cxn modelId="{991580D2-6037-4D52-8654-64A867E3EABD}" type="presParOf" srcId="{FD50AB6F-2519-42A4-B4A2-211DE5918A7E}" destId="{7075DDB4-5DA1-4571-8BE5-C6D59CFAEB36}" srcOrd="2" destOrd="0" presId="urn:microsoft.com/office/officeart/2005/8/layout/lProcess2"/>
    <dgm:cxn modelId="{47B00F0A-78AC-424F-8C3B-4E2B4923A814}" type="presParOf" srcId="{7075DDB4-5DA1-4571-8BE5-C6D59CFAEB36}" destId="{0E912EE0-8E18-48D8-B1E6-AD64748C1E16}" srcOrd="0" destOrd="0" presId="urn:microsoft.com/office/officeart/2005/8/layout/lProcess2"/>
    <dgm:cxn modelId="{E42EAC13-2A04-4B08-9494-65F98790335E}" type="presParOf" srcId="{0E912EE0-8E18-48D8-B1E6-AD64748C1E16}" destId="{BDFD4AE3-4E1D-4E19-BBB6-ED763A9D26F9}" srcOrd="0" destOrd="0" presId="urn:microsoft.com/office/officeart/2005/8/layout/lProcess2"/>
    <dgm:cxn modelId="{9728550F-C147-4655-9D15-80FA258CDB67}" type="presParOf" srcId="{0E912EE0-8E18-48D8-B1E6-AD64748C1E16}" destId="{55518DAF-F7B7-4C63-87BB-46A9D115B618}" srcOrd="1" destOrd="0" presId="urn:microsoft.com/office/officeart/2005/8/layout/lProcess2"/>
    <dgm:cxn modelId="{F89E4919-2667-427A-AF5B-0FC58E397ACC}" type="presParOf" srcId="{0E912EE0-8E18-48D8-B1E6-AD64748C1E16}" destId="{E9FA8DC2-D2DC-4DC4-8CF5-AE32053B29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CAE57-98B1-4114-A278-10C0CDF3E981}">
      <dsp:nvSpPr>
        <dsp:cNvPr id="0" name=""/>
        <dsp:cNvSpPr/>
      </dsp:nvSpPr>
      <dsp:spPr>
        <a:xfrm>
          <a:off x="0" y="439548"/>
          <a:ext cx="2201760" cy="2201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a-DK" sz="1500" kern="1200" dirty="0" smtClean="0"/>
            <a:t>Plan – Målsætning etc.</a:t>
          </a:r>
          <a:endParaRPr lang="en-GB" sz="1500" kern="1200" dirty="0"/>
        </a:p>
      </dsp:txBody>
      <dsp:txXfrm>
        <a:off x="322440" y="762004"/>
        <a:ext cx="1556880" cy="1556958"/>
      </dsp:txXfrm>
    </dsp:sp>
    <dsp:sp modelId="{16999DEA-7DBE-487B-B082-D8E3935D5799}">
      <dsp:nvSpPr>
        <dsp:cNvPr id="0" name=""/>
        <dsp:cNvSpPr/>
      </dsp:nvSpPr>
      <dsp:spPr>
        <a:xfrm>
          <a:off x="1143647" y="1858580"/>
          <a:ext cx="2201760" cy="2201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a-DK" sz="1500" kern="1200" dirty="0" smtClean="0"/>
            <a:t>Materialer – f.eks.  Tekster,  videoer,  links</a:t>
          </a:r>
          <a:endParaRPr lang="en-GB" sz="1500" kern="1200" dirty="0"/>
        </a:p>
      </dsp:txBody>
      <dsp:txXfrm>
        <a:off x="1466087" y="2181036"/>
        <a:ext cx="1556880" cy="1556958"/>
      </dsp:txXfrm>
    </dsp:sp>
    <dsp:sp modelId="{C66EB96A-19AB-4CFB-B55F-E232CE4F58EA}">
      <dsp:nvSpPr>
        <dsp:cNvPr id="0" name=""/>
        <dsp:cNvSpPr/>
      </dsp:nvSpPr>
      <dsp:spPr>
        <a:xfrm>
          <a:off x="2287296" y="439548"/>
          <a:ext cx="2201760" cy="2201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a-DK" sz="1500" kern="1200" dirty="0" smtClean="0"/>
            <a:t>Respons på opgaver i grupper eller fra underviseren</a:t>
          </a:r>
          <a:endParaRPr lang="en-GB" sz="1500" kern="1200" dirty="0"/>
        </a:p>
      </dsp:txBody>
      <dsp:txXfrm>
        <a:off x="2609736" y="762004"/>
        <a:ext cx="1556880" cy="1556958"/>
      </dsp:txXfrm>
    </dsp:sp>
    <dsp:sp modelId="{0DAB2B6D-554E-4B7B-979E-E545E962B7BF}">
      <dsp:nvSpPr>
        <dsp:cNvPr id="0" name=""/>
        <dsp:cNvSpPr/>
      </dsp:nvSpPr>
      <dsp:spPr>
        <a:xfrm>
          <a:off x="3430943" y="1858580"/>
          <a:ext cx="2201760" cy="2201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a-DK" sz="1500" kern="1200" dirty="0" smtClean="0"/>
            <a:t>Diskussionsforum </a:t>
          </a:r>
          <a:endParaRPr lang="en-GB" sz="1500" kern="1200" dirty="0"/>
        </a:p>
      </dsp:txBody>
      <dsp:txXfrm>
        <a:off x="3753383" y="2181036"/>
        <a:ext cx="1556880" cy="1556958"/>
      </dsp:txXfrm>
    </dsp:sp>
    <dsp:sp modelId="{318DCBC2-6B6E-4C2D-8D2E-8A3A9CCD2F7E}">
      <dsp:nvSpPr>
        <dsp:cNvPr id="0" name=""/>
        <dsp:cNvSpPr/>
      </dsp:nvSpPr>
      <dsp:spPr>
        <a:xfrm>
          <a:off x="4574592" y="439548"/>
          <a:ext cx="2201760" cy="2201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a-DK" sz="1500" kern="1200" dirty="0" smtClean="0"/>
            <a:t>Undervisning -  F2F (Face to Face) eller på afstand (f.eks. Google </a:t>
          </a:r>
          <a:r>
            <a:rPr lang="da-DK" sz="1500" kern="1200" dirty="0" err="1" smtClean="0"/>
            <a:t>Hangout</a:t>
          </a:r>
          <a:r>
            <a:rPr lang="da-DK" sz="1500" kern="1200" dirty="0" smtClean="0"/>
            <a:t>, </a:t>
          </a:r>
          <a:r>
            <a:rPr lang="da-DK" sz="1500" kern="1200" dirty="0" err="1" smtClean="0"/>
            <a:t>Eluminate</a:t>
          </a:r>
          <a:r>
            <a:rPr lang="da-DK" sz="1500" kern="1200" dirty="0" smtClean="0"/>
            <a:t>)</a:t>
          </a:r>
          <a:endParaRPr lang="en-GB" sz="1500" kern="1200" dirty="0"/>
        </a:p>
      </dsp:txBody>
      <dsp:txXfrm>
        <a:off x="4897032" y="762004"/>
        <a:ext cx="1556880" cy="1556958"/>
      </dsp:txXfrm>
    </dsp:sp>
    <dsp:sp modelId="{4D49FC1B-CC68-4BEE-9D80-AEAFBE8B7D73}">
      <dsp:nvSpPr>
        <dsp:cNvPr id="0" name=""/>
        <dsp:cNvSpPr/>
      </dsp:nvSpPr>
      <dsp:spPr>
        <a:xfrm>
          <a:off x="5718240" y="1858580"/>
          <a:ext cx="2201760" cy="2201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a-DK" sz="1500" kern="1200" dirty="0" smtClean="0"/>
            <a:t>CMS – Content Management System (f.eks. Fronter, First Class, </a:t>
          </a:r>
          <a:r>
            <a:rPr lang="da-DK" sz="1500" kern="1200" dirty="0" err="1" smtClean="0"/>
            <a:t>Blackboard</a:t>
          </a:r>
          <a:r>
            <a:rPr lang="da-DK" sz="1500" kern="1200" dirty="0" smtClean="0"/>
            <a:t>)</a:t>
          </a:r>
          <a:endParaRPr lang="en-GB" sz="1500" kern="1200" dirty="0"/>
        </a:p>
      </dsp:txBody>
      <dsp:txXfrm>
        <a:off x="6040680" y="2181036"/>
        <a:ext cx="1556880" cy="155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DA79-0BE6-4421-AAE9-B79F64E18068}">
      <dsp:nvSpPr>
        <dsp:cNvPr id="0" name=""/>
        <dsp:cNvSpPr/>
      </dsp:nvSpPr>
      <dsp:spPr>
        <a:xfrm rot="21300000">
          <a:off x="24856" y="1573212"/>
          <a:ext cx="8050286" cy="92187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B8D29-F902-44FA-8BFE-DB77A27E9886}">
      <dsp:nvSpPr>
        <dsp:cNvPr id="0" name=""/>
        <dsp:cNvSpPr/>
      </dsp:nvSpPr>
      <dsp:spPr>
        <a:xfrm>
          <a:off x="972000" y="203415"/>
          <a:ext cx="2430000" cy="1627321"/>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A2F7F-D4FA-4119-AE13-02E133745FBB}">
      <dsp:nvSpPr>
        <dsp:cNvPr id="0" name=""/>
        <dsp:cNvSpPr/>
      </dsp:nvSpPr>
      <dsp:spPr>
        <a:xfrm>
          <a:off x="4293000" y="0"/>
          <a:ext cx="2592000" cy="170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rtl="0">
            <a:lnSpc>
              <a:spcPct val="90000"/>
            </a:lnSpc>
            <a:spcBef>
              <a:spcPct val="0"/>
            </a:spcBef>
            <a:spcAft>
              <a:spcPct val="35000"/>
            </a:spcAft>
          </a:pPr>
          <a:r>
            <a:rPr lang="da-DK" sz="4100" kern="1200" smtClean="0"/>
            <a:t>CMOOC</a:t>
          </a:r>
          <a:endParaRPr lang="en-GB" sz="4100" kern="1200"/>
        </a:p>
      </dsp:txBody>
      <dsp:txXfrm>
        <a:off x="4293000" y="0"/>
        <a:ext cx="2592000" cy="1708687"/>
      </dsp:txXfrm>
    </dsp:sp>
    <dsp:sp modelId="{39E2D567-FE8D-4EC8-B592-54FD0FAD72C6}">
      <dsp:nvSpPr>
        <dsp:cNvPr id="0" name=""/>
        <dsp:cNvSpPr/>
      </dsp:nvSpPr>
      <dsp:spPr>
        <a:xfrm>
          <a:off x="4698000" y="2237567"/>
          <a:ext cx="2430000" cy="1627321"/>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DFB72-E5E2-4879-91B7-D681F888B176}">
      <dsp:nvSpPr>
        <dsp:cNvPr id="0" name=""/>
        <dsp:cNvSpPr/>
      </dsp:nvSpPr>
      <dsp:spPr>
        <a:xfrm>
          <a:off x="1215000" y="2359616"/>
          <a:ext cx="2592000" cy="170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rtl="0">
            <a:lnSpc>
              <a:spcPct val="90000"/>
            </a:lnSpc>
            <a:spcBef>
              <a:spcPct val="0"/>
            </a:spcBef>
            <a:spcAft>
              <a:spcPct val="35000"/>
            </a:spcAft>
          </a:pPr>
          <a:r>
            <a:rPr lang="da-DK" sz="4100" kern="1200" smtClean="0"/>
            <a:t>XMOOC</a:t>
          </a:r>
          <a:endParaRPr lang="en-GB" sz="4100" kern="1200"/>
        </a:p>
      </dsp:txBody>
      <dsp:txXfrm>
        <a:off x="1215000" y="2359616"/>
        <a:ext cx="2592000" cy="1708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7A43C-344F-4944-B122-C85925A2A417}">
      <dsp:nvSpPr>
        <dsp:cNvPr id="0" name=""/>
        <dsp:cNvSpPr/>
      </dsp:nvSpPr>
      <dsp:spPr>
        <a:xfrm>
          <a:off x="3247324" y="1333"/>
          <a:ext cx="1569031" cy="1569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da-DK" sz="2000" kern="1200" dirty="0" smtClean="0"/>
            <a:t>1. Lurepassere (</a:t>
          </a:r>
          <a:r>
            <a:rPr lang="da-DK" sz="2000" kern="1200" dirty="0" err="1" smtClean="0"/>
            <a:t>Lurkers</a:t>
          </a:r>
          <a:r>
            <a:rPr lang="da-DK" sz="2000" kern="1200" dirty="0" smtClean="0"/>
            <a:t>) </a:t>
          </a:r>
          <a:endParaRPr lang="en-GB" sz="2000" kern="1200" dirty="0"/>
        </a:p>
      </dsp:txBody>
      <dsp:txXfrm>
        <a:off x="3477103" y="231112"/>
        <a:ext cx="1109473" cy="1109473"/>
      </dsp:txXfrm>
    </dsp:sp>
    <dsp:sp modelId="{BCE853BE-F147-471F-8E0F-0A3738F8E08C}">
      <dsp:nvSpPr>
        <dsp:cNvPr id="0" name=""/>
        <dsp:cNvSpPr/>
      </dsp:nvSpPr>
      <dsp:spPr>
        <a:xfrm rot="2700000">
          <a:off x="4647942" y="1345802"/>
          <a:ext cx="417252" cy="52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666274" y="1407456"/>
        <a:ext cx="292076" cy="317728"/>
      </dsp:txXfrm>
    </dsp:sp>
    <dsp:sp modelId="{3B2E2BDE-726F-4D65-B77C-B5938443E184}">
      <dsp:nvSpPr>
        <dsp:cNvPr id="0" name=""/>
        <dsp:cNvSpPr/>
      </dsp:nvSpPr>
      <dsp:spPr>
        <a:xfrm>
          <a:off x="4913481" y="1667489"/>
          <a:ext cx="1569031" cy="1569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da-DK" sz="2000" kern="1200" dirty="0" smtClean="0"/>
            <a:t>2. </a:t>
          </a:r>
          <a:r>
            <a:rPr lang="da-DK" sz="2000" kern="1200" dirty="0" err="1" smtClean="0"/>
            <a:t>Forbipas</a:t>
          </a:r>
          <a:r>
            <a:rPr lang="da-DK" sz="2000" kern="1200" dirty="0" smtClean="0"/>
            <a:t>- </a:t>
          </a:r>
          <a:r>
            <a:rPr lang="da-DK" sz="2000" kern="1200" dirty="0" err="1" smtClean="0"/>
            <a:t>serende</a:t>
          </a:r>
          <a:r>
            <a:rPr lang="da-DK" sz="2000" kern="1200" dirty="0" smtClean="0"/>
            <a:t> (Drop-</a:t>
          </a:r>
          <a:r>
            <a:rPr lang="da-DK" sz="2000" kern="1200" dirty="0" err="1" smtClean="0"/>
            <a:t>ins</a:t>
          </a:r>
          <a:r>
            <a:rPr lang="da-DK" sz="2000" kern="1200" dirty="0" smtClean="0"/>
            <a:t>)</a:t>
          </a:r>
          <a:endParaRPr lang="en-GB" sz="2000" kern="1200" dirty="0"/>
        </a:p>
      </dsp:txBody>
      <dsp:txXfrm>
        <a:off x="5143260" y="1897268"/>
        <a:ext cx="1109473" cy="1109473"/>
      </dsp:txXfrm>
    </dsp:sp>
    <dsp:sp modelId="{1E125F6A-A957-4F13-BA54-6CDEBF6E42B8}">
      <dsp:nvSpPr>
        <dsp:cNvPr id="0" name=""/>
        <dsp:cNvSpPr/>
      </dsp:nvSpPr>
      <dsp:spPr>
        <a:xfrm rot="8100000">
          <a:off x="4664642" y="3011959"/>
          <a:ext cx="417252" cy="52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4771486" y="3073613"/>
        <a:ext cx="292076" cy="317728"/>
      </dsp:txXfrm>
    </dsp:sp>
    <dsp:sp modelId="{94368BC8-5ACE-479E-BFD7-1E7C6B3BE2AA}">
      <dsp:nvSpPr>
        <dsp:cNvPr id="0" name=""/>
        <dsp:cNvSpPr/>
      </dsp:nvSpPr>
      <dsp:spPr>
        <a:xfrm>
          <a:off x="3247324" y="3333646"/>
          <a:ext cx="1569031" cy="1569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da-DK" sz="2000" kern="1200" dirty="0" smtClean="0"/>
            <a:t>3. Passive deltagere</a:t>
          </a:r>
          <a:endParaRPr lang="en-GB" sz="2000" kern="1200" dirty="0"/>
        </a:p>
      </dsp:txBody>
      <dsp:txXfrm>
        <a:off x="3477103" y="3563425"/>
        <a:ext cx="1109473" cy="1109473"/>
      </dsp:txXfrm>
    </dsp:sp>
    <dsp:sp modelId="{742BA933-7D94-488A-80E4-A6182B524889}">
      <dsp:nvSpPr>
        <dsp:cNvPr id="0" name=""/>
        <dsp:cNvSpPr/>
      </dsp:nvSpPr>
      <dsp:spPr>
        <a:xfrm rot="13500000">
          <a:off x="2998486" y="3028659"/>
          <a:ext cx="417252" cy="52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105330" y="3178825"/>
        <a:ext cx="292076" cy="317728"/>
      </dsp:txXfrm>
    </dsp:sp>
    <dsp:sp modelId="{CA11B291-9D1E-4D67-A39B-D8CDDFA4BD90}">
      <dsp:nvSpPr>
        <dsp:cNvPr id="0" name=""/>
        <dsp:cNvSpPr/>
      </dsp:nvSpPr>
      <dsp:spPr>
        <a:xfrm>
          <a:off x="1581168" y="1667489"/>
          <a:ext cx="1569031" cy="1569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da-DK" sz="2000" kern="1200" dirty="0" smtClean="0"/>
            <a:t>4. Aktive deltagere</a:t>
          </a:r>
          <a:endParaRPr lang="en-GB" sz="2000" kern="1200" dirty="0"/>
        </a:p>
      </dsp:txBody>
      <dsp:txXfrm>
        <a:off x="1810947" y="1897268"/>
        <a:ext cx="1109473" cy="1109473"/>
      </dsp:txXfrm>
    </dsp:sp>
    <dsp:sp modelId="{DD0B12C1-8CD4-4250-B95B-E9432AD92FE1}">
      <dsp:nvSpPr>
        <dsp:cNvPr id="0" name=""/>
        <dsp:cNvSpPr/>
      </dsp:nvSpPr>
      <dsp:spPr>
        <a:xfrm rot="18900000">
          <a:off x="2981785" y="1362503"/>
          <a:ext cx="417252" cy="529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3000117" y="1512669"/>
        <a:ext cx="292076" cy="317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DB97F-9B30-456F-AFD7-8F5DECDD6876}">
      <dsp:nvSpPr>
        <dsp:cNvPr id="0" name=""/>
        <dsp:cNvSpPr/>
      </dsp:nvSpPr>
      <dsp:spPr>
        <a:xfrm>
          <a:off x="0" y="0"/>
          <a:ext cx="1636892" cy="151216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da-DK" sz="2100" kern="1200" dirty="0" smtClean="0"/>
            <a:t>M – Massive</a:t>
          </a:r>
          <a:endParaRPr lang="en-GB" sz="2100" kern="1200" dirty="0"/>
        </a:p>
      </dsp:txBody>
      <dsp:txXfrm>
        <a:off x="0" y="0"/>
        <a:ext cx="1636892" cy="453650"/>
      </dsp:txXfrm>
    </dsp:sp>
    <dsp:sp modelId="{B94A208E-DA26-4338-9B5D-C42E40A1A513}">
      <dsp:nvSpPr>
        <dsp:cNvPr id="0" name=""/>
        <dsp:cNvSpPr/>
      </dsp:nvSpPr>
      <dsp:spPr>
        <a:xfrm>
          <a:off x="165357" y="454093"/>
          <a:ext cx="1309514" cy="4559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GB" sz="700" kern="1200" dirty="0" smtClean="0">
              <a:effectLst/>
            </a:rPr>
            <a:t>Mange </a:t>
          </a:r>
          <a:r>
            <a:rPr lang="en-GB" sz="700" kern="1200" dirty="0" err="1" smtClean="0">
              <a:effectLst/>
            </a:rPr>
            <a:t>deltagere</a:t>
          </a:r>
          <a:endParaRPr lang="en-GB" sz="700" kern="1200" dirty="0"/>
        </a:p>
      </dsp:txBody>
      <dsp:txXfrm>
        <a:off x="178711" y="467447"/>
        <a:ext cx="1282806" cy="429231"/>
      </dsp:txXfrm>
    </dsp:sp>
    <dsp:sp modelId="{B9A78319-9A8E-4B54-B28E-EE750384FF4B}">
      <dsp:nvSpPr>
        <dsp:cNvPr id="0" name=""/>
        <dsp:cNvSpPr/>
      </dsp:nvSpPr>
      <dsp:spPr>
        <a:xfrm>
          <a:off x="165357" y="980177"/>
          <a:ext cx="1309514" cy="4559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GB" sz="700" kern="1200" dirty="0" err="1" smtClean="0">
              <a:effectLst/>
            </a:rPr>
            <a:t>Ubegrænset</a:t>
          </a:r>
          <a:endParaRPr lang="en-GB" sz="700" kern="1200" dirty="0"/>
        </a:p>
      </dsp:txBody>
      <dsp:txXfrm>
        <a:off x="178711" y="993531"/>
        <a:ext cx="1282806" cy="429231"/>
      </dsp:txXfrm>
    </dsp:sp>
    <dsp:sp modelId="{57365228-3168-456C-A65B-EE3EC4BEFD5B}">
      <dsp:nvSpPr>
        <dsp:cNvPr id="0" name=""/>
        <dsp:cNvSpPr/>
      </dsp:nvSpPr>
      <dsp:spPr>
        <a:xfrm>
          <a:off x="1779759" y="0"/>
          <a:ext cx="1636892" cy="151216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da-DK" sz="2100" kern="1200" dirty="0" smtClean="0"/>
            <a:t>O – Open</a:t>
          </a:r>
          <a:endParaRPr lang="en-GB" sz="2100" kern="1200" dirty="0"/>
        </a:p>
      </dsp:txBody>
      <dsp:txXfrm>
        <a:off x="1779759" y="0"/>
        <a:ext cx="1636892" cy="453650"/>
      </dsp:txXfrm>
    </dsp:sp>
    <dsp:sp modelId="{2864BE2D-5EB4-4B42-B9D5-62A073F92777}">
      <dsp:nvSpPr>
        <dsp:cNvPr id="0" name=""/>
        <dsp:cNvSpPr/>
      </dsp:nvSpPr>
      <dsp:spPr>
        <a:xfrm>
          <a:off x="1925017" y="453687"/>
          <a:ext cx="1309514" cy="22029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GB" sz="700" kern="1200" dirty="0" smtClean="0">
              <a:effectLst/>
            </a:rPr>
            <a:t>Gratis</a:t>
          </a:r>
          <a:endParaRPr lang="en-GB" sz="700" kern="1200" dirty="0"/>
        </a:p>
      </dsp:txBody>
      <dsp:txXfrm>
        <a:off x="1931469" y="460139"/>
        <a:ext cx="1296610" cy="207386"/>
      </dsp:txXfrm>
    </dsp:sp>
    <dsp:sp modelId="{29F685A3-4BA0-497B-A3C3-D9E13CD6DC13}">
      <dsp:nvSpPr>
        <dsp:cNvPr id="0" name=""/>
        <dsp:cNvSpPr/>
      </dsp:nvSpPr>
      <dsp:spPr>
        <a:xfrm>
          <a:off x="1925017" y="707868"/>
          <a:ext cx="1309514" cy="22029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n-GB" sz="700" kern="1200" smtClean="0">
              <a:effectLst/>
            </a:rPr>
            <a:t>Ingen adgangskrav</a:t>
          </a:r>
          <a:endParaRPr lang="en-GB" sz="700" kern="1200" dirty="0" smtClean="0">
            <a:effectLst/>
          </a:endParaRPr>
        </a:p>
      </dsp:txBody>
      <dsp:txXfrm>
        <a:off x="1931469" y="714320"/>
        <a:ext cx="1296610" cy="207386"/>
      </dsp:txXfrm>
    </dsp:sp>
    <dsp:sp modelId="{9B9F5642-43E6-446F-B1F4-8AE56C60CE6F}">
      <dsp:nvSpPr>
        <dsp:cNvPr id="0" name=""/>
        <dsp:cNvSpPr/>
      </dsp:nvSpPr>
      <dsp:spPr>
        <a:xfrm>
          <a:off x="1925017" y="962050"/>
          <a:ext cx="1309514" cy="22029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n-GB" sz="700" kern="1200" dirty="0" err="1" smtClean="0">
              <a:effectLst/>
            </a:rPr>
            <a:t>Ikke</a:t>
          </a:r>
          <a:r>
            <a:rPr lang="en-GB" sz="700" kern="1200" baseline="0" dirty="0" smtClean="0">
              <a:effectLst/>
            </a:rPr>
            <a:t> </a:t>
          </a:r>
          <a:r>
            <a:rPr lang="en-GB" sz="700" kern="1200" baseline="0" dirty="0" err="1" smtClean="0">
              <a:effectLst/>
            </a:rPr>
            <a:t>begrænset</a:t>
          </a:r>
          <a:r>
            <a:rPr lang="en-GB" sz="700" kern="1200" baseline="0" dirty="0" smtClean="0">
              <a:effectLst/>
            </a:rPr>
            <a:t> </a:t>
          </a:r>
          <a:r>
            <a:rPr lang="en-GB" sz="700" kern="1200" baseline="0" dirty="0" err="1" smtClean="0">
              <a:effectLst/>
            </a:rPr>
            <a:t>af</a:t>
          </a:r>
          <a:r>
            <a:rPr lang="en-GB" sz="700" kern="1200" baseline="0" dirty="0" smtClean="0">
              <a:effectLst/>
            </a:rPr>
            <a:t> </a:t>
          </a:r>
          <a:r>
            <a:rPr lang="en-GB" sz="700" kern="1200" baseline="0" dirty="0" err="1" smtClean="0">
              <a:effectLst/>
            </a:rPr>
            <a:t>geografi</a:t>
          </a:r>
          <a:r>
            <a:rPr lang="en-GB" sz="700" kern="1200" baseline="0" dirty="0" smtClean="0">
              <a:effectLst/>
            </a:rPr>
            <a:t> /sprog</a:t>
          </a:r>
        </a:p>
      </dsp:txBody>
      <dsp:txXfrm>
        <a:off x="1931469" y="968502"/>
        <a:ext cx="1296610" cy="207386"/>
      </dsp:txXfrm>
    </dsp:sp>
    <dsp:sp modelId="{5041AF4E-5B32-49EC-990F-1FC6772ACF1B}">
      <dsp:nvSpPr>
        <dsp:cNvPr id="0" name=""/>
        <dsp:cNvSpPr/>
      </dsp:nvSpPr>
      <dsp:spPr>
        <a:xfrm>
          <a:off x="1925017" y="1216231"/>
          <a:ext cx="1309514" cy="22029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n-GB" sz="700" kern="1200" baseline="0" dirty="0" smtClean="0">
              <a:effectLst/>
            </a:rPr>
            <a:t>Alt </a:t>
          </a:r>
          <a:r>
            <a:rPr lang="en-GB" sz="700" kern="1200" baseline="0" dirty="0" err="1" smtClean="0">
              <a:effectLst/>
            </a:rPr>
            <a:t>indhold</a:t>
          </a:r>
          <a:r>
            <a:rPr lang="en-GB" sz="700" kern="1200" baseline="0" dirty="0" smtClean="0">
              <a:effectLst/>
            </a:rPr>
            <a:t> </a:t>
          </a:r>
          <a:r>
            <a:rPr lang="en-GB" sz="700" kern="1200" baseline="0" dirty="0" err="1" smtClean="0">
              <a:effectLst/>
            </a:rPr>
            <a:t>er</a:t>
          </a:r>
          <a:r>
            <a:rPr lang="en-GB" sz="700" kern="1200" baseline="0" dirty="0" smtClean="0">
              <a:effectLst/>
            </a:rPr>
            <a:t> </a:t>
          </a:r>
          <a:r>
            <a:rPr lang="en-GB" sz="700" kern="1200" baseline="0" dirty="0" err="1" smtClean="0">
              <a:effectLst/>
            </a:rPr>
            <a:t>delt</a:t>
          </a:r>
          <a:r>
            <a:rPr lang="en-GB" sz="700" kern="1200" baseline="0" dirty="0" smtClean="0">
              <a:effectLst/>
            </a:rPr>
            <a:t> </a:t>
          </a:r>
          <a:r>
            <a:rPr lang="en-GB" sz="700" kern="1200" baseline="0" dirty="0" err="1" smtClean="0">
              <a:effectLst/>
            </a:rPr>
            <a:t>og</a:t>
          </a:r>
          <a:r>
            <a:rPr lang="en-GB" sz="700" kern="1200" baseline="0" dirty="0" smtClean="0">
              <a:effectLst/>
            </a:rPr>
            <a:t> gratis</a:t>
          </a:r>
        </a:p>
      </dsp:txBody>
      <dsp:txXfrm>
        <a:off x="1931469" y="1222683"/>
        <a:ext cx="1296610" cy="207386"/>
      </dsp:txXfrm>
    </dsp:sp>
    <dsp:sp modelId="{8D93DD30-563F-49E3-B638-AFA372DCE596}">
      <dsp:nvSpPr>
        <dsp:cNvPr id="0" name=""/>
        <dsp:cNvSpPr/>
      </dsp:nvSpPr>
      <dsp:spPr>
        <a:xfrm>
          <a:off x="3520987" y="0"/>
          <a:ext cx="1636892" cy="151216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da-DK" sz="2100" kern="1200" dirty="0" smtClean="0"/>
            <a:t>O – Online</a:t>
          </a:r>
          <a:endParaRPr lang="en-GB" sz="2100" kern="1200" dirty="0"/>
        </a:p>
      </dsp:txBody>
      <dsp:txXfrm>
        <a:off x="3520987" y="0"/>
        <a:ext cx="1636892" cy="453650"/>
      </dsp:txXfrm>
    </dsp:sp>
    <dsp:sp modelId="{564ED80E-0146-4365-B48B-A18DC60FF2B4}">
      <dsp:nvSpPr>
        <dsp:cNvPr id="0" name=""/>
        <dsp:cNvSpPr/>
      </dsp:nvSpPr>
      <dsp:spPr>
        <a:xfrm>
          <a:off x="3684677" y="454093"/>
          <a:ext cx="1309514" cy="4559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GB" sz="700" kern="1200" smtClean="0">
              <a:effectLst/>
            </a:rPr>
            <a:t>Internetbaseret</a:t>
          </a:r>
          <a:endParaRPr lang="en-GB" sz="700" kern="1200" dirty="0"/>
        </a:p>
      </dsp:txBody>
      <dsp:txXfrm>
        <a:off x="3698031" y="467447"/>
        <a:ext cx="1282806" cy="429231"/>
      </dsp:txXfrm>
    </dsp:sp>
    <dsp:sp modelId="{A1C49A5B-34A4-4570-8EBF-74E4BA0A3A1E}">
      <dsp:nvSpPr>
        <dsp:cNvPr id="0" name=""/>
        <dsp:cNvSpPr/>
      </dsp:nvSpPr>
      <dsp:spPr>
        <a:xfrm>
          <a:off x="3684677" y="980177"/>
          <a:ext cx="1309514" cy="4559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a-DK" sz="700" kern="1200" smtClean="0">
              <a:effectLst/>
            </a:rPr>
            <a:t>Mobilteknologi</a:t>
          </a:r>
          <a:endParaRPr lang="da-DK" sz="700" kern="1200" dirty="0" smtClean="0">
            <a:effectLst/>
          </a:endParaRPr>
        </a:p>
      </dsp:txBody>
      <dsp:txXfrm>
        <a:off x="3698031" y="993531"/>
        <a:ext cx="1282806" cy="429231"/>
      </dsp:txXfrm>
    </dsp:sp>
    <dsp:sp modelId="{851DB2B9-5B74-4747-90D5-44D9C8DF5B7D}">
      <dsp:nvSpPr>
        <dsp:cNvPr id="0" name=""/>
        <dsp:cNvSpPr/>
      </dsp:nvSpPr>
      <dsp:spPr>
        <a:xfrm>
          <a:off x="5282316" y="0"/>
          <a:ext cx="1636892" cy="151216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da-DK" sz="2100" kern="1200" dirty="0" smtClean="0"/>
            <a:t>C – Course</a:t>
          </a:r>
          <a:endParaRPr lang="en-GB" sz="2100" kern="1200" dirty="0"/>
        </a:p>
      </dsp:txBody>
      <dsp:txXfrm>
        <a:off x="5282316" y="0"/>
        <a:ext cx="1636892" cy="453650"/>
      </dsp:txXfrm>
    </dsp:sp>
    <dsp:sp modelId="{BDFD4AE3-4E1D-4E19-BBB6-ED763A9D26F9}">
      <dsp:nvSpPr>
        <dsp:cNvPr id="0" name=""/>
        <dsp:cNvSpPr/>
      </dsp:nvSpPr>
      <dsp:spPr>
        <a:xfrm>
          <a:off x="5444337" y="454093"/>
          <a:ext cx="1309514" cy="4559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GB" sz="700" kern="1200" smtClean="0">
              <a:effectLst/>
            </a:rPr>
            <a:t>Man</a:t>
          </a:r>
          <a:r>
            <a:rPr lang="en-GB" sz="700" kern="1200" baseline="0" smtClean="0">
              <a:effectLst/>
            </a:rPr>
            <a:t> lærer noget</a:t>
          </a:r>
          <a:endParaRPr lang="en-GB" sz="700" kern="1200" dirty="0"/>
        </a:p>
      </dsp:txBody>
      <dsp:txXfrm>
        <a:off x="5457691" y="467447"/>
        <a:ext cx="1282806" cy="429231"/>
      </dsp:txXfrm>
    </dsp:sp>
    <dsp:sp modelId="{E9FA8DC2-D2DC-4DC4-8CF5-AE32053B293C}">
      <dsp:nvSpPr>
        <dsp:cNvPr id="0" name=""/>
        <dsp:cNvSpPr/>
      </dsp:nvSpPr>
      <dsp:spPr>
        <a:xfrm>
          <a:off x="5444337" y="980177"/>
          <a:ext cx="1309514" cy="4559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n-GB" sz="700" kern="1200" dirty="0" err="1" smtClean="0">
              <a:effectLst/>
            </a:rPr>
            <a:t>Sjældent</a:t>
          </a:r>
          <a:r>
            <a:rPr lang="en-GB" sz="700" kern="1200" dirty="0" smtClean="0">
              <a:effectLst/>
            </a:rPr>
            <a:t> </a:t>
          </a:r>
          <a:r>
            <a:rPr lang="en-GB" sz="700" kern="1200" dirty="0" err="1" smtClean="0">
              <a:effectLst/>
            </a:rPr>
            <a:t>eksamen</a:t>
          </a:r>
          <a:r>
            <a:rPr lang="en-GB" sz="700" kern="1200" dirty="0" smtClean="0">
              <a:effectLst/>
            </a:rPr>
            <a:t> </a:t>
          </a:r>
          <a:r>
            <a:rPr lang="en-GB" sz="700" kern="1200" dirty="0" err="1" smtClean="0">
              <a:effectLst/>
            </a:rPr>
            <a:t>eller</a:t>
          </a:r>
          <a:r>
            <a:rPr lang="en-GB" sz="700" kern="1200" dirty="0" smtClean="0">
              <a:effectLst/>
            </a:rPr>
            <a:t> </a:t>
          </a:r>
          <a:r>
            <a:rPr lang="en-GB" sz="700" kern="1200" dirty="0" err="1" smtClean="0">
              <a:effectLst/>
            </a:rPr>
            <a:t>akkreditering</a:t>
          </a:r>
          <a:r>
            <a:rPr lang="en-GB" sz="700" kern="1200" dirty="0" smtClean="0">
              <a:effectLst/>
            </a:rPr>
            <a:t> (=</a:t>
          </a:r>
          <a:r>
            <a:rPr lang="en-GB" sz="700" kern="1200" dirty="0" err="1" smtClean="0">
              <a:effectLst/>
            </a:rPr>
            <a:t>eksamensbevis</a:t>
          </a:r>
          <a:r>
            <a:rPr lang="en-GB" sz="700" kern="1200" dirty="0" smtClean="0">
              <a:effectLst/>
            </a:rPr>
            <a:t>)</a:t>
          </a:r>
          <a:endParaRPr lang="en-GB" sz="700" kern="1200" dirty="0"/>
        </a:p>
      </dsp:txBody>
      <dsp:txXfrm>
        <a:off x="5457691" y="993531"/>
        <a:ext cx="1282806" cy="42923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Forbundne ringe"/>
  <dgm:desc val="Bruges til at vise overlappende eller nært tilknyttede ideer eller koncepter. De første syv niveauer med Niveau 1-tekst svarer til en cirkel. Ubenyttet tekst vises ikke, men forbliver tilgængeligt, hvis du skifter layout.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92DCE-97CF-4ED8-B718-3E0A0DAD8FA4}" type="datetimeFigureOut">
              <a:rPr lang="en-GB" smtClean="0"/>
              <a:t>30/01/2014</a:t>
            </a:fld>
            <a:endParaRPr lang="en-GB"/>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66A36-8EA8-40F5-AF1E-2D1EE4B48E4D}" type="slidenum">
              <a:rPr lang="en-GB" smtClean="0"/>
              <a:t>‹nr.›</a:t>
            </a:fld>
            <a:endParaRPr lang="en-GB"/>
          </a:p>
        </p:txBody>
      </p:sp>
    </p:spTree>
    <p:extLst>
      <p:ext uri="{BB962C8B-B14F-4D97-AF65-F5344CB8AC3E}">
        <p14:creationId xmlns:p14="http://schemas.microsoft.com/office/powerpoint/2010/main" val="137408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anegeld.dk/2013/01/30/noocs-toocs-and-self-regulated-learning/#commen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lass.coursera.org/edc-002/wiki/view?page=welcomeed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ftenbladet.no/nyheter/okonomi/jobb/Studentene-ikke-fornoyd-med-tavle-og-kritt-1977342.html#.UuZFiBDsSM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ifaijohnmak.wordpress.com/2011/09/16/what-does-it-mean-to-cooperate-and-or-collaborate-in-change11-moo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www.nmc.org/news/horizon-report-2013-higher-ed-edition-here" TargetMode="External"/><Relationship Id="rId18" Type="http://schemas.openxmlformats.org/officeDocument/2006/relationships/hyperlink" Target="http://www.hackeducation.com/2013/01/15/udacity-moocs-for-credit-in-california/" TargetMode="External"/><Relationship Id="rId26" Type="http://schemas.openxmlformats.org/officeDocument/2006/relationships/hyperlink" Target="http://www.openuped.eu/" TargetMode="External"/><Relationship Id="rId39" Type="http://schemas.openxmlformats.org/officeDocument/2006/relationships/hyperlink" Target="http://futurelearn.com/news/futurelearn-announces-international-expansion" TargetMode="External"/><Relationship Id="rId21" Type="http://schemas.openxmlformats.org/officeDocument/2006/relationships/hyperlink" Target="https://www.edx.org/press/edx-expands-internationally" TargetMode="External"/><Relationship Id="rId34" Type="http://schemas.openxmlformats.org/officeDocument/2006/relationships/hyperlink" Target="http://code.edx.org/" TargetMode="External"/><Relationship Id="rId42" Type="http://schemas.openxmlformats.org/officeDocument/2006/relationships/hyperlink" Target="http://blog.coursera.org/post/52146690945/university-of-chicago-joins-coursera" TargetMode="External"/><Relationship Id="rId47" Type="http://schemas.openxmlformats.org/officeDocument/2006/relationships/hyperlink" Target="http://www.pearsoned.com/pearsons-presence/#.UeBSjj6AcUI" TargetMode="External"/><Relationship Id="rId50" Type="http://schemas.openxmlformats.org/officeDocument/2006/relationships/hyperlink" Target="http://www.insidehighered.com/news/2013/08/01/controversial-california-bill-outsource-student-learning-dead-until-2014-or-later" TargetMode="External"/><Relationship Id="rId55" Type="http://schemas.openxmlformats.org/officeDocument/2006/relationships/hyperlink" Target="http://blog.udacity.com/2013/09/announcing-launch-of-open-education.html" TargetMode="External"/><Relationship Id="rId63" Type="http://schemas.openxmlformats.org/officeDocument/2006/relationships/hyperlink" Target="https://chronicle.com/article/article-content/141331/" TargetMode="External"/><Relationship Id="rId68" Type="http://schemas.openxmlformats.org/officeDocument/2006/relationships/hyperlink" Target="http://mitopencourseware.wordpress.com/2013/10/10/edx-open-source-platform-chosen-to-power-chinas-new-online-education-portal/" TargetMode="External"/><Relationship Id="rId76" Type="http://schemas.openxmlformats.org/officeDocument/2006/relationships/hyperlink" Target="http://www.fastcompany.com/3021473/udacity-sebastian-thrun-uphill-climb" TargetMode="External"/><Relationship Id="rId7" Type="http://schemas.openxmlformats.org/officeDocument/2006/relationships/hyperlink" Target="http://moocs.dk/moocs-historie-er-ikke-lang/Sebastian%20Thrun%20and%20Peter%20Norvig%20from%20Stanford%20University%20%20%20Read%20more:%20http:/moocnewsandreviews.com/ultimate-guide-to-xmoocs-and-cmoocso/#ixzz2nuMfOefD  Follow us: @MOOCNewsReviews on Twitter" TargetMode="External"/><Relationship Id="rId71" Type="http://schemas.openxmlformats.org/officeDocument/2006/relationships/hyperlink" Target="http://blog.coursera.org/post/64164078376/coursera-partners-with-the-world-bank" TargetMode="External"/><Relationship Id="rId2" Type="http://schemas.openxmlformats.org/officeDocument/2006/relationships/slide" Target="../slides/slide2.xml"/><Relationship Id="rId16" Type="http://schemas.openxmlformats.org/officeDocument/2006/relationships/hyperlink" Target="http://www.nytimes.com/2013/01/27/opinion/sunday/friedman-revolution-hits-the-universities.html" TargetMode="External"/><Relationship Id="rId29" Type="http://schemas.openxmlformats.org/officeDocument/2006/relationships/hyperlink" Target="http://hackeducation.com/2013/05/08/coursera-chegg/" TargetMode="External"/><Relationship Id="rId11" Type="http://schemas.openxmlformats.org/officeDocument/2006/relationships/hyperlink" Target="https://en.wikipedia.org/wiki/Hype_cycle" TargetMode="External"/><Relationship Id="rId24" Type="http://schemas.openxmlformats.org/officeDocument/2006/relationships/hyperlink" Target="http://blog.udacity.com/2013/04/sebastian-thrun-expanding-college.html" TargetMode="External"/><Relationship Id="rId32" Type="http://schemas.openxmlformats.org/officeDocument/2006/relationships/hyperlink" Target="http://blog.coursera.org/post/51696469860/10-us-state-university-systems-and-public-institutions" TargetMode="External"/><Relationship Id="rId37" Type="http://schemas.openxmlformats.org/officeDocument/2006/relationships/hyperlink" Target="http://wideworlded.org/press-release-june-10-2013/" TargetMode="External"/><Relationship Id="rId40" Type="http://schemas.openxmlformats.org/officeDocument/2006/relationships/hyperlink" Target="http://campustechnology.com/articles/2013/06/18/low-cost-mooc-to-grant-3-credits-at-tiffin-u.aspx" TargetMode="External"/><Relationship Id="rId45" Type="http://schemas.openxmlformats.org/officeDocument/2006/relationships/hyperlink" Target="https://mitopencourseware.wordpress.com/2013/06/26/iit-bombay-ties-up-with-edx-to-offer-moocs-india-edunews/" TargetMode="External"/><Relationship Id="rId53" Type="http://schemas.openxmlformats.org/officeDocument/2006/relationships/hyperlink" Target="http://blog.coursera.org/post/58798323815/welcoming-lila-ibrahim-to-coursera" TargetMode="External"/><Relationship Id="rId58" Type="http://schemas.openxmlformats.org/officeDocument/2006/relationships/hyperlink" Target="http://blog.coursera.org/post/61545356225/welcome-our-newest-partner-nanyang-technological" TargetMode="External"/><Relationship Id="rId66" Type="http://schemas.openxmlformats.org/officeDocument/2006/relationships/hyperlink" Target="http://www.prnewswire.com/news-releases/veduca-launches-the-worlds-first-open-online-mba-226142121.html" TargetMode="External"/><Relationship Id="rId74" Type="http://schemas.openxmlformats.org/officeDocument/2006/relationships/hyperlink" Target="https://www.edx.org/blog/moocs-arab-world/1285" TargetMode="External"/><Relationship Id="rId5" Type="http://schemas.openxmlformats.org/officeDocument/2006/relationships/hyperlink" Target="https://www.udacity.com/" TargetMode="External"/><Relationship Id="rId15" Type="http://schemas.openxmlformats.org/officeDocument/2006/relationships/hyperlink" Target="http://oxforddictionaries.com/definition/english/MOOC?q=MOOC" TargetMode="External"/><Relationship Id="rId23" Type="http://schemas.openxmlformats.org/officeDocument/2006/relationships/hyperlink" Target="http://theconversation.com/the-aussie-coursera-a-new-homegrown-mooc-platform-arrives-12949" TargetMode="External"/><Relationship Id="rId28" Type="http://schemas.openxmlformats.org/officeDocument/2006/relationships/hyperlink" Target="http://blog.coursera.org/post/49331574337/coursera-announces-professional-development-courses-to" TargetMode="External"/><Relationship Id="rId36" Type="http://schemas.openxmlformats.org/officeDocument/2006/relationships/hyperlink" Target="http://blog.udacity.com/2013/06/vish-makhijani-why-i-joined-udacity.html" TargetMode="External"/><Relationship Id="rId49" Type="http://schemas.openxmlformats.org/officeDocument/2006/relationships/hyperlink" Target="http://articles.economictimes.indiatimes.com/2013-07-19/news/40681617_1_seven-older-iits-nptel-andrew-thangaraj" TargetMode="External"/><Relationship Id="rId57" Type="http://schemas.openxmlformats.org/officeDocument/2006/relationships/hyperlink" Target="http://blog.coursera.org/post/60765321283/welcoming-peking-university-to-coursera" TargetMode="External"/><Relationship Id="rId61" Type="http://schemas.openxmlformats.org/officeDocument/2006/relationships/hyperlink" Target="http://musicfordeckchairs.wordpress.com/2013/09/20/that-was-quick/" TargetMode="External"/><Relationship Id="rId10" Type="http://schemas.openxmlformats.org/officeDocument/2006/relationships/hyperlink" Target="http://www.nytimes.com/2012/11/04/education/edlife/massive-open-online-courses-are-multiplying-at-a-rapid-pace.html" TargetMode="External"/><Relationship Id="rId19" Type="http://schemas.openxmlformats.org/officeDocument/2006/relationships/hyperlink" Target="http://futurelearn.com/" TargetMode="External"/><Relationship Id="rId31" Type="http://schemas.openxmlformats.org/officeDocument/2006/relationships/hyperlink" Target="http://blog.coursera.org/post/50511208530/yale-university-joins-coursera" TargetMode="External"/><Relationship Id="rId44" Type="http://schemas.openxmlformats.org/officeDocument/2006/relationships/hyperlink" Target="https://www.edx.org/alert/imf-and-edx-join-forces-pilot/998" TargetMode="External"/><Relationship Id="rId52" Type="http://schemas.openxmlformats.org/officeDocument/2006/relationships/hyperlink" Target="http://www.whitehouse.gov/the-press-office/2013/08/22/fact-sheet-president-s-plan-make-college-more-affordable-better-bargain-" TargetMode="External"/><Relationship Id="rId60" Type="http://schemas.openxmlformats.org/officeDocument/2006/relationships/hyperlink" Target="https://www.futurelearn.com/" TargetMode="External"/><Relationship Id="rId65" Type="http://schemas.openxmlformats.org/officeDocument/2006/relationships/hyperlink" Target="http://blog.coursera.org/post/62976001206/bienvenue-a-nos-deux-nouvelles-universites-francaises" TargetMode="External"/><Relationship Id="rId73" Type="http://schemas.openxmlformats.org/officeDocument/2006/relationships/hyperlink" Target="http://blog.coursera.org/post/66024610082/meet-john-ciancutti-and-tom-willerer-our-new-chief" TargetMode="External"/><Relationship Id="rId78" Type="http://schemas.openxmlformats.org/officeDocument/2006/relationships/hyperlink" Target="http://blog.coursera.org/post/67777181974/coursera-receives-20-million-in-funding-to-create-and" TargetMode="External"/><Relationship Id="rId4" Type="http://schemas.openxmlformats.org/officeDocument/2006/relationships/hyperlink" Target="https://www.udacity.com/course/cs271" TargetMode="External"/><Relationship Id="rId9" Type="http://schemas.openxmlformats.org/officeDocument/2006/relationships/hyperlink" Target="http://mfeldstein.com/mooc-history-presented-aacn13-conference/" TargetMode="External"/><Relationship Id="rId14" Type="http://schemas.openxmlformats.org/officeDocument/2006/relationships/hyperlink" Target="http://www.colbertnation.com/the-colbert-report-videos/428046/july-24-2013/anant-agarwal" TargetMode="External"/><Relationship Id="rId22" Type="http://schemas.openxmlformats.org/officeDocument/2006/relationships/hyperlink" Target="http://mfeldstein.com/proposed-california-legislation-for-statewide-online-education-courses-the-basics/" TargetMode="External"/><Relationship Id="rId27" Type="http://schemas.openxmlformats.org/officeDocument/2006/relationships/hyperlink" Target="http://www.openuped.eu/news/52-launch-openuped" TargetMode="External"/><Relationship Id="rId30" Type="http://schemas.openxmlformats.org/officeDocument/2006/relationships/hyperlink" Target="http://blog.udacity.com/2013/05/sebastian-thrun-announcing-online.html" TargetMode="External"/><Relationship Id="rId35" Type="http://schemas.openxmlformats.org/officeDocument/2006/relationships/hyperlink" Target="https://www.edx.org/alert/edx-builds-community-developers/944" TargetMode="External"/><Relationship Id="rId43" Type="http://schemas.openxmlformats.org/officeDocument/2006/relationships/hyperlink" Target="http://blog.coursera.org/post/53119184878/technion-israel-institute-of-technology-and-tel-aviv" TargetMode="External"/><Relationship Id="rId48" Type="http://schemas.openxmlformats.org/officeDocument/2006/relationships/hyperlink" Target="http://www.insidehighered.com/news/2013/07/18/citing-disappointing-student-outcomes-san-jose-state-pauses-work-udacity" TargetMode="External"/><Relationship Id="rId56" Type="http://schemas.openxmlformats.org/officeDocument/2006/relationships/hyperlink" Target="http://googleresearch.blogspot.com/2013/09/we-are-joining-open-edx-platform.html" TargetMode="External"/><Relationship Id="rId64" Type="http://schemas.openxmlformats.org/officeDocument/2006/relationships/hyperlink" Target="http://campustechnology.com/articles/2013/10/03/french-ministry-of-higher-ed-adopts-edx-platform-for-mooc-blended-learning-portal.aspx" TargetMode="External"/><Relationship Id="rId69" Type="http://schemas.openxmlformats.org/officeDocument/2006/relationships/hyperlink" Target="http://techcrunch.com/2013/10/14/iversity-initial-students/" TargetMode="External"/><Relationship Id="rId77" Type="http://schemas.openxmlformats.org/officeDocument/2006/relationships/hyperlink" Target="https://chronicle.com/blogs/wiredcampus/new-council-to-develop-standards-best-practices-for-online-learning/48171" TargetMode="External"/><Relationship Id="rId8" Type="http://schemas.openxmlformats.org/officeDocument/2006/relationships/hyperlink" Target="https://www.udacity.com/faq#sec3" TargetMode="External"/><Relationship Id="rId51" Type="http://schemas.openxmlformats.org/officeDocument/2006/relationships/hyperlink" Target="http://blog.coursera.org/post/58829461310/coursera-offers-a-warm-willkommen-to-its-newest" TargetMode="External"/><Relationship Id="rId72" Type="http://schemas.openxmlformats.org/officeDocument/2006/relationships/hyperlink" Target="http://blog.coursera.org/post/65596539008/introducing-coursera-learning-hubs-global" TargetMode="External"/><Relationship Id="rId3" Type="http://schemas.openxmlformats.org/officeDocument/2006/relationships/hyperlink" Target="http://hackeducation.com/2013/11/29/top-ed-tech-trends-2013-moocs/" TargetMode="External"/><Relationship Id="rId12" Type="http://schemas.openxmlformats.org/officeDocument/2006/relationships/hyperlink" Target="https://www.gartner.com/doc/2559615" TargetMode="External"/><Relationship Id="rId17" Type="http://schemas.openxmlformats.org/officeDocument/2006/relationships/hyperlink" Target="http://blog.coursera.org/post/40080531667/signaturetrack" TargetMode="External"/><Relationship Id="rId25" Type="http://schemas.openxmlformats.org/officeDocument/2006/relationships/hyperlink" Target="http://www.novoed.com/" TargetMode="External"/><Relationship Id="rId33" Type="http://schemas.openxmlformats.org/officeDocument/2006/relationships/hyperlink" Target="https://chronicle.com/article/article-content/139531" TargetMode="External"/><Relationship Id="rId38" Type="http://schemas.openxmlformats.org/officeDocument/2006/relationships/hyperlink" Target="http://www.businesswire.com/news/home/20130610005351/en/NovoEd-Introduces-Team-Based-MOOC-Spanish" TargetMode="External"/><Relationship Id="rId46" Type="http://schemas.openxmlformats.org/officeDocument/2006/relationships/hyperlink" Target="https://en.wikipedia.org/wiki/Laureate_Education" TargetMode="External"/><Relationship Id="rId59" Type="http://schemas.openxmlformats.org/officeDocument/2006/relationships/hyperlink" Target="http://mitopencourseware.wordpress.com/2013/09/17/mitx-introduces-xseries-course-sequence-certificates-on-edx/" TargetMode="External"/><Relationship Id="rId67" Type="http://schemas.openxmlformats.org/officeDocument/2006/relationships/hyperlink" Target="https://chronicle.com/blogs/wiredcampus/quickwire-deal-eases-courseras-entry-to-chinese-market/47197" TargetMode="External"/><Relationship Id="rId20" Type="http://schemas.openxmlformats.org/officeDocument/2006/relationships/hyperlink" Target="http://futurelearn.com/news/prime-minister-welcomes-futurelearn-expansion-as-british-library-and-five-universities-join/" TargetMode="External"/><Relationship Id="rId41" Type="http://schemas.openxmlformats.org/officeDocument/2006/relationships/hyperlink" Target="http://campustechnology.com/articles/2013/06/20/50-for-credit-mooc-goes-bust-for-now.aspx" TargetMode="External"/><Relationship Id="rId54" Type="http://schemas.openxmlformats.org/officeDocument/2006/relationships/hyperlink" Target="https://chronicle.com/blogs/wiredcampus/moocs-meet-the-zombie-apocalypse/46229" TargetMode="External"/><Relationship Id="rId62" Type="http://schemas.openxmlformats.org/officeDocument/2006/relationships/hyperlink" Target="https://mitopencourseware.wordpress.com/2013/09/17/caltech-joins-the-edx-xconsortium-edx-blog/" TargetMode="External"/><Relationship Id="rId70" Type="http://schemas.openxmlformats.org/officeDocument/2006/relationships/hyperlink" Target="http://blog.coursera.org/post/64905875290/with-13-new-organizations-coursera-reaches-100" TargetMode="External"/><Relationship Id="rId75" Type="http://schemas.openxmlformats.org/officeDocument/2006/relationships/hyperlink" Target="http://blog.udacity.com/2013/11/sebastian-thrun-launching-our-data.html" TargetMode="External"/><Relationship Id="rId1" Type="http://schemas.openxmlformats.org/officeDocument/2006/relationships/notesMaster" Target="../notesMasters/notesMaster1.xml"/><Relationship Id="rId6" Type="http://schemas.openxmlformats.org/officeDocument/2006/relationships/hyperlink" Target="https://www.coursera.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lideshare.net/Downes/how-to-organize-a-mooc"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youtube.com/watch?v=VMfipxhT_Co#t=53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log.learnlets.com/?p=120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hange.mooc.ca/about.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loneguldbrandt.dk/LearningWeb/"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VMfipxhT_Co#t=53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canvas.net/courses/1/discussion_topic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loneguldbrandt.dk/SocialeMedi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Lone Guldbrandt</a:t>
            </a:r>
            <a:r>
              <a:rPr lang="da-DK" baseline="0" dirty="0" smtClean="0"/>
              <a:t> Tønnesen</a:t>
            </a:r>
          </a:p>
          <a:p>
            <a:r>
              <a:rPr lang="da-DK" baseline="0" dirty="0" smtClean="0"/>
              <a:t>Jeg arbejder på Læreruddannelsen på Fyn, </a:t>
            </a:r>
            <a:r>
              <a:rPr lang="da-DK" baseline="0" dirty="0" err="1" smtClean="0"/>
              <a:t>University</a:t>
            </a:r>
            <a:r>
              <a:rPr lang="da-DK" baseline="0" dirty="0" smtClean="0"/>
              <a:t> College Lillebælt som E-læringskonsulent.</a:t>
            </a:r>
          </a:p>
          <a:p>
            <a:r>
              <a:rPr lang="da-DK" baseline="0" dirty="0" smtClean="0"/>
              <a:t>Her rådgiver jeg primært vores undervisere i at anvende IT i undervisningen</a:t>
            </a:r>
          </a:p>
          <a:p>
            <a:endParaRPr lang="da-DK" baseline="0" dirty="0" smtClean="0"/>
          </a:p>
          <a:p>
            <a:r>
              <a:rPr lang="da-DK" baseline="0" dirty="0" smtClean="0"/>
              <a:t>Jeg har altid arbejdet med IT i undervisningen og har været med mange projekter om udvikling af uddannelsen med IT. </a:t>
            </a:r>
          </a:p>
          <a:p>
            <a:r>
              <a:rPr lang="da-DK" baseline="0" dirty="0" smtClean="0"/>
              <a:t>F.eks. Har jeg været med til at oprette meritlæreruddannelsen som </a:t>
            </a:r>
            <a:r>
              <a:rPr lang="da-DK" baseline="0" dirty="0" err="1" smtClean="0"/>
              <a:t>netbaseret</a:t>
            </a:r>
            <a:r>
              <a:rPr lang="da-DK" baseline="0" dirty="0" smtClean="0"/>
              <a:t> uddannelse samt EU-projektet Life Long Learning</a:t>
            </a:r>
          </a:p>
          <a:p>
            <a:endParaRPr lang="da-DK" baseline="0" dirty="0" smtClean="0"/>
          </a:p>
          <a:p>
            <a:r>
              <a:rPr lang="da-DK" baseline="0" dirty="0" smtClean="0"/>
              <a:t>De sidste 5 år har det været min opgave at kigge om hjørne og holde øje med det nye der kom frem.</a:t>
            </a:r>
          </a:p>
          <a:p>
            <a:r>
              <a:rPr lang="da-DK" baseline="0" dirty="0" smtClean="0"/>
              <a:t>Som en del af dette har jeg holdt øje med </a:t>
            </a:r>
            <a:r>
              <a:rPr lang="da-DK" baseline="0" dirty="0" err="1" smtClean="0"/>
              <a:t>MOOCs</a:t>
            </a:r>
            <a:r>
              <a:rPr lang="da-DK" baseline="0" dirty="0" smtClean="0"/>
              <a:t> og var i 2011 på mit første MOOC – om </a:t>
            </a:r>
            <a:r>
              <a:rPr lang="da-DK" baseline="0" dirty="0" err="1" smtClean="0"/>
              <a:t>MOOCs</a:t>
            </a:r>
            <a:endParaRPr lang="da-DK" baseline="0" dirty="0" smtClean="0"/>
          </a:p>
          <a:p>
            <a:endParaRPr lang="da-DK" baseline="0" dirty="0" smtClean="0"/>
          </a:p>
          <a:p>
            <a:r>
              <a:rPr lang="da-DK" baseline="0" dirty="0" smtClean="0"/>
              <a:t>Jeg er blevet ved med at vedligeholde den blog, som jeg oprettede i forbindelse med kurset lige siden.</a:t>
            </a:r>
          </a:p>
          <a:p>
            <a:r>
              <a:rPr lang="da-DK" baseline="0" dirty="0" smtClean="0"/>
              <a:t>Det har været en spændende tur fra 2011 til i dag.</a:t>
            </a:r>
          </a:p>
          <a:p>
            <a:r>
              <a:rPr lang="da-DK" baseline="0" dirty="0" smtClean="0"/>
              <a:t>Se mere på www.moocs.dk</a:t>
            </a:r>
            <a:endParaRPr lang="da-DK" dirty="0" smtClean="0"/>
          </a:p>
        </p:txBody>
      </p:sp>
      <p:sp>
        <p:nvSpPr>
          <p:cNvPr id="4" name="Pladsholder til diasnummer 3"/>
          <p:cNvSpPr>
            <a:spLocks noGrp="1"/>
          </p:cNvSpPr>
          <p:nvPr>
            <p:ph type="sldNum" sz="quarter" idx="10"/>
          </p:nvPr>
        </p:nvSpPr>
        <p:spPr/>
        <p:txBody>
          <a:bodyPr/>
          <a:lstStyle/>
          <a:p>
            <a:fld id="{D8881412-BBF8-43CD-9D4E-1E9CA77E2B3C}" type="slidenum">
              <a:rPr lang="en-GB" smtClean="0"/>
              <a:t>1</a:t>
            </a:fld>
            <a:endParaRPr lang="en-GB"/>
          </a:p>
        </p:txBody>
      </p:sp>
    </p:spTree>
    <p:extLst>
      <p:ext uri="{BB962C8B-B14F-4D97-AF65-F5344CB8AC3E}">
        <p14:creationId xmlns:p14="http://schemas.microsoft.com/office/powerpoint/2010/main" val="177437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DF166A36-8EA8-40F5-AF1E-2D1EE4B48E4D}" type="slidenum">
              <a:rPr lang="en-GB" smtClean="0"/>
              <a:t>10</a:t>
            </a:fld>
            <a:endParaRPr lang="en-GB"/>
          </a:p>
        </p:txBody>
      </p:sp>
    </p:spTree>
    <p:extLst>
      <p:ext uri="{BB962C8B-B14F-4D97-AF65-F5344CB8AC3E}">
        <p14:creationId xmlns:p14="http://schemas.microsoft.com/office/powerpoint/2010/main" val="257665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MOOC bølgen er på vej.</a:t>
            </a:r>
          </a:p>
          <a:p>
            <a:endParaRPr lang="da-DK" dirty="0" smtClean="0"/>
          </a:p>
          <a:p>
            <a:r>
              <a:rPr lang="da-DK" dirty="0" smtClean="0"/>
              <a:t>Dette vil forandre vores</a:t>
            </a:r>
            <a:r>
              <a:rPr lang="da-DK" baseline="0" dirty="0" smtClean="0"/>
              <a:t> hverdag, men spørgsmålet er ”hvor meget”.</a:t>
            </a:r>
          </a:p>
          <a:p>
            <a:endParaRPr lang="da-DK" baseline="0" dirty="0" smtClean="0"/>
          </a:p>
          <a:p>
            <a:r>
              <a:rPr lang="da-DK" baseline="0" dirty="0" smtClean="0"/>
              <a:t>Under alle omstændigheder er der nogle kulturelle konflikter indbygget  i </a:t>
            </a:r>
            <a:r>
              <a:rPr lang="da-DK" baseline="0" dirty="0" err="1" smtClean="0"/>
              <a:t>MOOCs</a:t>
            </a:r>
            <a:r>
              <a:rPr lang="da-DK" baseline="0" dirty="0" smtClean="0"/>
              <a:t> som vi lige skal vænne os til.</a:t>
            </a:r>
          </a:p>
          <a:p>
            <a:r>
              <a:rPr lang="da-DK" baseline="0" dirty="0" smtClean="0"/>
              <a:t>På de kommende slides vil jeg vise nogle af de kameler, som kan være svære at sluge.</a:t>
            </a:r>
          </a:p>
          <a:p>
            <a:r>
              <a:rPr lang="da-DK" baseline="0" dirty="0" smtClean="0"/>
              <a:t>Det er tendenser, som vi typisk vil opfatte negativt, men som jeg også ser, at vi kan finde noget positivt i.</a:t>
            </a:r>
            <a:endParaRPr lang="da-DK" dirty="0" smtClean="0"/>
          </a:p>
          <a:p>
            <a:endParaRPr lang="da-DK" dirty="0" smtClean="0"/>
          </a:p>
          <a:p>
            <a:r>
              <a:rPr lang="da-DK" dirty="0" smtClean="0"/>
              <a:t>Kilde</a:t>
            </a:r>
            <a:r>
              <a:rPr lang="da-DK" baseline="0" dirty="0" smtClean="0"/>
              <a:t> til billedet: http://www.cepolina.com/camel-shadows-sand-artiodactyl-mammal.html</a:t>
            </a:r>
          </a:p>
          <a:p>
            <a:r>
              <a:rPr lang="da-DK" baseline="0" dirty="0" smtClean="0"/>
              <a:t>(</a:t>
            </a:r>
            <a:r>
              <a:rPr lang="da-DK" baseline="0" dirty="0" err="1" smtClean="0"/>
              <a:t>Free</a:t>
            </a:r>
            <a:r>
              <a:rPr lang="da-DK" baseline="0" dirty="0" smtClean="0"/>
              <a:t> royalty images)</a:t>
            </a:r>
            <a:r>
              <a:rPr lang="da-DK" dirty="0" smtClean="0"/>
              <a:t> </a:t>
            </a:r>
            <a:endParaRPr lang="en-GB" dirty="0"/>
          </a:p>
        </p:txBody>
      </p:sp>
      <p:sp>
        <p:nvSpPr>
          <p:cNvPr id="4" name="Pladsholder til diasnummer 3"/>
          <p:cNvSpPr>
            <a:spLocks noGrp="1"/>
          </p:cNvSpPr>
          <p:nvPr>
            <p:ph type="sldNum" sz="quarter" idx="10"/>
          </p:nvPr>
        </p:nvSpPr>
        <p:spPr/>
        <p:txBody>
          <a:bodyPr/>
          <a:lstStyle/>
          <a:p>
            <a:fld id="{DF166A36-8EA8-40F5-AF1E-2D1EE4B48E4D}" type="slidenum">
              <a:rPr lang="en-GB" smtClean="0"/>
              <a:t>11</a:t>
            </a:fld>
            <a:endParaRPr lang="en-GB"/>
          </a:p>
        </p:txBody>
      </p:sp>
    </p:spTree>
    <p:extLst>
      <p:ext uri="{BB962C8B-B14F-4D97-AF65-F5344CB8AC3E}">
        <p14:creationId xmlns:p14="http://schemas.microsoft.com/office/powerpoint/2010/main" val="123859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frie </a:t>
            </a:r>
            <a:r>
              <a:rPr lang="da-DK" dirty="0" err="1" smtClean="0"/>
              <a:t>studerenede</a:t>
            </a:r>
            <a:r>
              <a:rPr lang="da-DK" dirty="0" smtClean="0"/>
              <a:t> er MOOC studerende.</a:t>
            </a:r>
          </a:p>
          <a:p>
            <a:r>
              <a:rPr lang="da-DK" dirty="0" smtClean="0"/>
              <a:t>Jeg kalder dem ”selvstyrende” for dette er en</a:t>
            </a:r>
            <a:r>
              <a:rPr lang="da-DK" baseline="0" dirty="0" smtClean="0"/>
              <a:t> hel ny type af studerende som opfører sig på en helt anden måde en sædvanligt. </a:t>
            </a:r>
          </a:p>
          <a:p>
            <a:endParaRPr lang="da-DK" baseline="0" dirty="0" smtClean="0"/>
          </a:p>
          <a:p>
            <a:r>
              <a:rPr lang="da-DK" baseline="0" dirty="0" smtClean="0"/>
              <a:t>Det studerer når det passer dem</a:t>
            </a:r>
          </a:p>
          <a:p>
            <a:r>
              <a:rPr lang="da-DK" baseline="0" dirty="0" smtClean="0"/>
              <a:t>Og </a:t>
            </a:r>
            <a:r>
              <a:rPr lang="da-DK" b="1" baseline="0" dirty="0" smtClean="0"/>
              <a:t>de vælger deres egen læringssti og de gør det på deres egen måde.</a:t>
            </a:r>
          </a:p>
          <a:p>
            <a:endParaRPr lang="da-DK" b="1" baseline="0" dirty="0" smtClean="0"/>
          </a:p>
          <a:p>
            <a:r>
              <a:rPr lang="da-DK" sz="1200" b="0" i="0" kern="1200" dirty="0" smtClean="0">
                <a:solidFill>
                  <a:schemeClr val="tx1"/>
                </a:solidFill>
                <a:effectLst/>
                <a:latin typeface="+mn-lt"/>
                <a:ea typeface="+mn-ea"/>
                <a:cs typeface="+mn-cs"/>
              </a:rPr>
              <a:t>Phil Hill har lavet en oversigt over, hvilken type studerende der findes i et MOOC.</a:t>
            </a:r>
            <a:r>
              <a:rPr lang="da-DK" sz="1200" b="0" i="0" kern="1200" baseline="0" dirty="0" smtClean="0">
                <a:solidFill>
                  <a:schemeClr val="tx1"/>
                </a:solidFill>
                <a:effectLst/>
                <a:latin typeface="+mn-lt"/>
                <a:ea typeface="+mn-ea"/>
                <a:cs typeface="+mn-cs"/>
              </a:rPr>
              <a:t> Husk at vi skifter mellem at være de forskellige typer</a:t>
            </a:r>
            <a:endParaRPr lang="da-DK" sz="1200" b="0" i="0" kern="1200" dirty="0" smtClean="0">
              <a:solidFill>
                <a:schemeClr val="tx1"/>
              </a:solidFill>
              <a:effectLst/>
              <a:latin typeface="+mn-lt"/>
              <a:ea typeface="+mn-ea"/>
              <a:cs typeface="+mn-cs"/>
            </a:endParaRPr>
          </a:p>
          <a:p>
            <a:r>
              <a:rPr lang="da-DK" dirty="0" smtClean="0"/>
              <a:t>1. </a:t>
            </a:r>
            <a:r>
              <a:rPr lang="da-DK" dirty="0" err="1" smtClean="0"/>
              <a:t>Lurkers</a:t>
            </a:r>
            <a:r>
              <a:rPr lang="da-DK" dirty="0" smtClean="0"/>
              <a:t> (Lurepassere): </a:t>
            </a:r>
            <a:endParaRPr lang="en-GB" dirty="0" smtClean="0"/>
          </a:p>
          <a:p>
            <a:pPr lvl="1" rtl="0"/>
            <a:r>
              <a:rPr lang="da-DK" dirty="0" smtClean="0"/>
              <a:t>Størstedelen af deltagerne. Det er dem som bare melder sig ind for at se, hvad der sker og lære nogle af delene. Nogle af dem får ikke engang registeret sig.</a:t>
            </a:r>
            <a:endParaRPr lang="en-GB" dirty="0" smtClean="0"/>
          </a:p>
          <a:p>
            <a:pPr lvl="0" rtl="0"/>
            <a:r>
              <a:rPr lang="da-DK" dirty="0" smtClean="0"/>
              <a:t>2. Drop-</a:t>
            </a:r>
            <a:r>
              <a:rPr lang="da-DK" dirty="0" err="1" smtClean="0"/>
              <a:t>ins</a:t>
            </a:r>
            <a:r>
              <a:rPr lang="da-DK" dirty="0" smtClean="0"/>
              <a:t>(Forbipasserende): </a:t>
            </a:r>
            <a:endParaRPr lang="en-GB" dirty="0" smtClean="0"/>
          </a:p>
          <a:p>
            <a:pPr lvl="1" rtl="0"/>
            <a:r>
              <a:rPr lang="da-DK" dirty="0" smtClean="0"/>
              <a:t>Disse deltager i enkelte dele, men ikke i hele kurset. Kurset fungerer for dem til at finde informationer, som hjælper dem andre steder</a:t>
            </a:r>
            <a:endParaRPr lang="en-GB" dirty="0" smtClean="0"/>
          </a:p>
          <a:p>
            <a:pPr lvl="0" rtl="0"/>
            <a:r>
              <a:rPr lang="da-DK" dirty="0" smtClean="0"/>
              <a:t>3. Passive deltagere: </a:t>
            </a:r>
            <a:endParaRPr lang="en-GB" dirty="0" smtClean="0"/>
          </a:p>
          <a:p>
            <a:pPr lvl="1" rtl="0"/>
            <a:r>
              <a:rPr lang="da-DK" dirty="0" smtClean="0"/>
              <a:t>Disse studerende forventer at blive undervist og læser det underviseren lægger ud og deltager deltvist i diskussioner</a:t>
            </a:r>
            <a:endParaRPr lang="en-GB" dirty="0" smtClean="0"/>
          </a:p>
          <a:p>
            <a:pPr lvl="0" rtl="0"/>
            <a:r>
              <a:rPr lang="da-DK" dirty="0" smtClean="0"/>
              <a:t>4. Aktive deltagere: </a:t>
            </a:r>
            <a:endParaRPr lang="en-GB" dirty="0" smtClean="0"/>
          </a:p>
          <a:p>
            <a:pPr lvl="1" rtl="0"/>
            <a:r>
              <a:rPr lang="da-DK" dirty="0" smtClean="0"/>
              <a:t>Dette er de studerende, der deltager fuldt ud. Også ud over det underviseren lægger ud. De er aktive i diskussioner, forums, blogs, </a:t>
            </a:r>
            <a:r>
              <a:rPr lang="da-DK" dirty="0" err="1" smtClean="0"/>
              <a:t>twitter</a:t>
            </a:r>
            <a:r>
              <a:rPr lang="da-DK" dirty="0" smtClean="0"/>
              <a:t>, Google+ et</a:t>
            </a:r>
            <a:endParaRPr lang="da-DK" b="1" baseline="0" dirty="0" smtClean="0"/>
          </a:p>
          <a:p>
            <a:endParaRPr lang="da-DK" b="1" baseline="0" dirty="0" smtClean="0"/>
          </a:p>
          <a:p>
            <a:r>
              <a:rPr lang="da-DK" b="1" baseline="0" dirty="0" smtClean="0"/>
              <a:t>--</a:t>
            </a:r>
          </a:p>
          <a:p>
            <a:pPr marL="171450" indent="-171450">
              <a:buFont typeface="Arial" panose="020B0604020202020204" pitchFamily="34" charset="0"/>
              <a:buChar char="•"/>
            </a:pPr>
            <a:r>
              <a:rPr lang="da-DK" dirty="0" smtClean="0"/>
              <a:t>De studerende er selvstyrende</a:t>
            </a:r>
          </a:p>
          <a:p>
            <a:pPr marL="171450" indent="-171450">
              <a:buFont typeface="Arial" panose="020B0604020202020204" pitchFamily="34" charset="0"/>
              <a:buChar char="•"/>
            </a:pPr>
            <a:r>
              <a:rPr lang="da-DK" dirty="0" smtClean="0"/>
              <a:t>De har forskellige formål med at deltage i kurset</a:t>
            </a:r>
          </a:p>
          <a:p>
            <a:pPr marL="171450" indent="-171450">
              <a:buFont typeface="Arial" panose="020B0604020202020204" pitchFamily="34" charset="0"/>
              <a:buChar char="•"/>
            </a:pPr>
            <a:r>
              <a:rPr lang="da-DK" dirty="0" smtClean="0"/>
              <a:t>Nogle er med få uger,  mens andre tager hele kurset</a:t>
            </a:r>
          </a:p>
          <a:p>
            <a:pPr marL="171450" indent="-171450">
              <a:buFont typeface="Arial" panose="020B0604020202020204" pitchFamily="34" charset="0"/>
              <a:buChar char="•"/>
            </a:pPr>
            <a:r>
              <a:rPr lang="da-DK" dirty="0" smtClean="0"/>
              <a:t>Nogle kigger bare med, mens andre deltager aktivt</a:t>
            </a:r>
          </a:p>
          <a:p>
            <a:pPr marL="171450" indent="-171450">
              <a:buFont typeface="Arial" panose="020B0604020202020204" pitchFamily="34" charset="0"/>
              <a:buChar char="•"/>
            </a:pPr>
            <a:r>
              <a:rPr lang="da-DK" dirty="0" smtClean="0"/>
              <a:t>POINTEN er, at det er helt OK!</a:t>
            </a:r>
          </a:p>
          <a:p>
            <a:pPr marL="171450" indent="-171450">
              <a:buFont typeface="Arial" panose="020B0604020202020204" pitchFamily="34" charset="0"/>
              <a:buChar char="•"/>
            </a:pPr>
            <a:r>
              <a:rPr lang="da-DK" dirty="0" smtClean="0"/>
              <a:t>POINTEN er at hver studerende </a:t>
            </a:r>
            <a:br>
              <a:rPr lang="da-DK" dirty="0" smtClean="0"/>
            </a:br>
            <a:r>
              <a:rPr lang="da-DK" dirty="0" smtClean="0"/>
              <a:t>selv definerer, hvad de ønsker </a:t>
            </a:r>
            <a:br>
              <a:rPr lang="da-DK" dirty="0" smtClean="0"/>
            </a:br>
            <a:r>
              <a:rPr lang="da-DK" dirty="0" smtClean="0"/>
              <a:t>at få ud af kurset</a:t>
            </a:r>
          </a:p>
          <a:p>
            <a:pPr marL="171450" indent="-171450">
              <a:buFont typeface="Arial" panose="020B0604020202020204" pitchFamily="34" charset="0"/>
              <a:buChar char="•"/>
            </a:pPr>
            <a:r>
              <a:rPr lang="da-DK" dirty="0" smtClean="0"/>
              <a:t>POINTE: </a:t>
            </a:r>
            <a:r>
              <a:rPr lang="da-DK" b="1" dirty="0" smtClean="0"/>
              <a:t>Et MOOC består IKKE af </a:t>
            </a:r>
            <a:br>
              <a:rPr lang="da-DK" b="1" dirty="0" smtClean="0"/>
            </a:br>
            <a:r>
              <a:rPr lang="da-DK" b="1" dirty="0" smtClean="0"/>
              <a:t>en fast defineret gruppe af personer, der </a:t>
            </a:r>
            <a:br>
              <a:rPr lang="da-DK" b="1" dirty="0" smtClean="0"/>
            </a:br>
            <a:r>
              <a:rPr lang="da-DK" b="1" dirty="0" smtClean="0"/>
              <a:t>går igennem de samme aktiviteter</a:t>
            </a:r>
          </a:p>
          <a:p>
            <a:pPr marL="171450" indent="-171450">
              <a:buFont typeface="Arial" panose="020B0604020202020204" pitchFamily="34" charset="0"/>
              <a:buChar char="•"/>
            </a:pPr>
            <a:endParaRPr lang="da-DK" b="1" dirty="0" smtClean="0"/>
          </a:p>
          <a:p>
            <a:pPr marL="0" indent="0">
              <a:buFont typeface="Arial" panose="020B0604020202020204" pitchFamily="34" charset="0"/>
              <a:buNone/>
            </a:pPr>
            <a:r>
              <a:rPr lang="da-DK" b="1" dirty="0" smtClean="0"/>
              <a:t>Potentialerne</a:t>
            </a:r>
            <a:r>
              <a:rPr lang="da-DK" b="1" baseline="0" dirty="0" smtClean="0"/>
              <a:t> for underviseren</a:t>
            </a:r>
            <a:r>
              <a:rPr lang="da-DK" b="0" baseline="0" dirty="0" smtClean="0"/>
              <a:t> er her store. Især i forhold til at lægge op til nye studieformer og især i forhold til </a:t>
            </a:r>
            <a:r>
              <a:rPr lang="da-DK" b="0" baseline="0" dirty="0" err="1" smtClean="0"/>
              <a:t>videntilegnelse</a:t>
            </a:r>
            <a:r>
              <a:rPr lang="da-DK" b="0" baseline="0" dirty="0" smtClean="0"/>
              <a:t> og refleksion</a:t>
            </a:r>
            <a:endParaRPr lang="da-DK" b="1" dirty="0" smtClean="0"/>
          </a:p>
          <a:p>
            <a:endParaRPr lang="da-DK" b="1" baseline="0" dirty="0" smtClean="0"/>
          </a:p>
          <a:p>
            <a:r>
              <a:rPr lang="da-DK" b="1" baseline="0" dirty="0" smtClean="0"/>
              <a:t>--</a:t>
            </a:r>
          </a:p>
          <a:p>
            <a:endParaRPr lang="da-DK" b="1" baseline="0" dirty="0" smtClean="0"/>
          </a:p>
          <a:p>
            <a:r>
              <a:rPr lang="da-DK" dirty="0" smtClean="0"/>
              <a:t>Indholdet i CMOOC</a:t>
            </a:r>
          </a:p>
          <a:p>
            <a:pPr lvl="1"/>
            <a:r>
              <a:rPr lang="da-DK" dirty="0" smtClean="0"/>
              <a:t>Der bliver lagt materialer ud til de studerende  - MEN – pointen er ikke lære indholdet og anvende det i en eksamenssituation. </a:t>
            </a:r>
          </a:p>
          <a:p>
            <a:pPr lvl="1"/>
            <a:r>
              <a:rPr lang="da-DK" dirty="0" smtClean="0"/>
              <a:t>POINTEN er at anvende indholdet i interaktion med andre på nettet. </a:t>
            </a:r>
          </a:p>
          <a:p>
            <a:pPr lvl="1"/>
            <a:r>
              <a:rPr lang="da-DK" dirty="0" smtClean="0"/>
              <a:t>POINTEN er at udvide indholdet  materialet ved at lære fra andre og ved at søge nye kilder på nettet.</a:t>
            </a:r>
          </a:p>
          <a:p>
            <a:pPr lvl="1"/>
            <a:r>
              <a:rPr lang="da-DK" dirty="0" smtClean="0"/>
              <a:t>POINTEN er at dele sine </a:t>
            </a:r>
            <a:r>
              <a:rPr lang="da-DK" dirty="0" err="1" smtClean="0"/>
              <a:t>reflektioner</a:t>
            </a:r>
            <a:r>
              <a:rPr lang="da-DK" dirty="0" smtClean="0"/>
              <a:t> og overvejelser med andre og lære af andres </a:t>
            </a:r>
            <a:r>
              <a:rPr lang="da-DK" dirty="0" err="1" smtClean="0"/>
              <a:t>reflektioner</a:t>
            </a:r>
            <a:r>
              <a:rPr lang="da-DK" dirty="0" smtClean="0"/>
              <a:t>. Personer som måske ikke findes i dit umiddelbare netværk</a:t>
            </a:r>
          </a:p>
          <a:p>
            <a:pPr lvl="1"/>
            <a:r>
              <a:rPr lang="da-DK" dirty="0" smtClean="0"/>
              <a:t>POINTEN er at det er igennem interaktion, at du opnår vigtige forståelser og stoffet kommer til at give mening</a:t>
            </a:r>
          </a:p>
          <a:p>
            <a:pPr fontAlgn="base"/>
            <a:r>
              <a:rPr lang="da-DK" dirty="0" smtClean="0"/>
              <a:t>--</a:t>
            </a:r>
          </a:p>
          <a:p>
            <a:pPr fontAlgn="base"/>
            <a:endParaRPr lang="da-DK" dirty="0" smtClean="0"/>
          </a:p>
          <a:p>
            <a:pPr fontAlgn="base"/>
            <a:r>
              <a:rPr lang="da-DK" dirty="0" smtClean="0"/>
              <a:t>Hvorfor deltage</a:t>
            </a:r>
            <a:r>
              <a:rPr lang="da-DK" baseline="0" dirty="0" smtClean="0"/>
              <a:t> – set fra de studerendes side:</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Jeg </a:t>
            </a:r>
            <a:r>
              <a:rPr lang="da-DK" sz="1200" b="0" i="0" u="none" strike="noStrike" kern="1200" dirty="0" smtClean="0">
                <a:solidFill>
                  <a:schemeClr val="tx1"/>
                </a:solidFill>
                <a:effectLst/>
                <a:latin typeface="+mn-lt"/>
                <a:ea typeface="+mn-ea"/>
                <a:cs typeface="+mn-cs"/>
                <a:hlinkClick r:id="rId3" tooltip="BOOC MOOC"/>
              </a:rPr>
              <a:t>læste en joke</a:t>
            </a:r>
            <a:r>
              <a:rPr lang="da-DK" sz="1200" b="0" i="0" kern="1200" dirty="0" smtClean="0">
                <a:solidFill>
                  <a:schemeClr val="tx1"/>
                </a:solidFill>
                <a:effectLst/>
                <a:latin typeface="+mn-lt"/>
                <a:ea typeface="+mn-ea"/>
                <a:cs typeface="+mn-cs"/>
              </a:rPr>
              <a:t>, der lød “</a:t>
            </a:r>
            <a:r>
              <a:rPr lang="da-DK" sz="1200" b="0" i="0" kern="1200" dirty="0" err="1" smtClean="0">
                <a:solidFill>
                  <a:schemeClr val="tx1"/>
                </a:solidFill>
                <a:effectLst/>
                <a:latin typeface="+mn-lt"/>
                <a:ea typeface="+mn-ea"/>
                <a:cs typeface="+mn-cs"/>
              </a:rPr>
              <a:t>Why</a:t>
            </a:r>
            <a:r>
              <a:rPr lang="da-DK" sz="1200" b="0" i="0" kern="1200" dirty="0" smtClean="0">
                <a:solidFill>
                  <a:schemeClr val="tx1"/>
                </a:solidFill>
                <a:effectLst/>
                <a:latin typeface="+mn-lt"/>
                <a:ea typeface="+mn-ea"/>
                <a:cs typeface="+mn-cs"/>
              </a:rPr>
              <a:t> do a MOOC, </a:t>
            </a:r>
            <a:r>
              <a:rPr lang="da-DK" sz="1200" b="0" i="0" kern="1200" dirty="0" err="1" smtClean="0">
                <a:solidFill>
                  <a:schemeClr val="tx1"/>
                </a:solidFill>
                <a:effectLst/>
                <a:latin typeface="+mn-lt"/>
                <a:ea typeface="+mn-ea"/>
                <a:cs typeface="+mn-cs"/>
              </a:rPr>
              <a:t>when</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you</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can</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read</a:t>
            </a:r>
            <a:r>
              <a:rPr lang="da-DK" sz="1200" b="0" i="0" kern="1200" dirty="0" smtClean="0">
                <a:solidFill>
                  <a:schemeClr val="tx1"/>
                </a:solidFill>
                <a:effectLst/>
                <a:latin typeface="+mn-lt"/>
                <a:ea typeface="+mn-ea"/>
                <a:cs typeface="+mn-cs"/>
              </a:rPr>
              <a:t> a BOOC(K))”. Svaret er meget klart:</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Fordelen ved et MOOC er at mange med samme interesse, </a:t>
            </a:r>
            <a:r>
              <a:rPr lang="da-DK" sz="1200" b="1" i="0" kern="1200" dirty="0" smtClean="0">
                <a:solidFill>
                  <a:schemeClr val="tx1"/>
                </a:solidFill>
                <a:effectLst/>
                <a:latin typeface="+mn-lt"/>
                <a:ea typeface="+mn-ea"/>
                <a:cs typeface="+mn-cs"/>
              </a:rPr>
              <a:t>arbejder på samme tid og sted, på det emne</a:t>
            </a:r>
            <a:r>
              <a:rPr lang="da-DK" sz="1200" b="0" i="0" kern="1200" dirty="0" smtClean="0">
                <a:solidFill>
                  <a:schemeClr val="tx1"/>
                </a:solidFill>
                <a:effectLst/>
                <a:latin typeface="+mn-lt"/>
                <a:ea typeface="+mn-ea"/>
                <a:cs typeface="+mn-cs"/>
              </a:rPr>
              <a:t>. Dette er meget svært at få med en bog.</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Det er deltagerne, tidspunkt og sted, der er afgørende for at vælge et MOOC.</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Pointen er, at til hverdag har alle disse mennesker ikke sat tid af til at arbejde med dette emne. Men nu er der sat tid af til at deltage og de er motiveret fordi det er deres interesseområde. </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Derfor opstår de gode diskussioner i forums og den flotte aktivitet på Blogs, Twitter, Facebook m.fl.  I deres almindelige hverdag har de ofte ikke tid til så kraftig en indsats og derfor kommer man ikke så let i kontakt med dem og deres gode pointer. Eller får mulighed for at deltage i de gode diskussioner</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Dermed bliver pointen ved at deltage i et MOOC, at alle er motiveret og de ønsker at deltage. OG de gør det på samme tid og sted. Det </a:t>
            </a:r>
            <a:r>
              <a:rPr lang="da-DK" sz="1200" b="0" i="0" kern="1200" dirty="0" err="1" smtClean="0">
                <a:solidFill>
                  <a:schemeClr val="tx1"/>
                </a:solidFill>
                <a:effectLst/>
                <a:latin typeface="+mn-lt"/>
                <a:ea typeface="+mn-ea"/>
                <a:cs typeface="+mn-cs"/>
              </a:rPr>
              <a:t>fåes</a:t>
            </a:r>
            <a:r>
              <a:rPr lang="da-DK" sz="1200" b="0" i="0" kern="1200" dirty="0" smtClean="0">
                <a:solidFill>
                  <a:schemeClr val="tx1"/>
                </a:solidFill>
                <a:effectLst/>
                <a:latin typeface="+mn-lt"/>
                <a:ea typeface="+mn-ea"/>
                <a:cs typeface="+mn-cs"/>
              </a:rPr>
              <a:t> ikke udenfor et MOOC.</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Det centrale er, at der skabes en bevidsthed på samme tidspunkt om, at dette er spændende at arbejde med. En interesse som er svært at finde på andre tidspunkter.</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Dermed er det vigtigt at følge forskellige kursusudbyderes tilbud om </a:t>
            </a:r>
            <a:r>
              <a:rPr lang="da-DK" sz="1200" b="0" i="0" kern="1200" dirty="0" err="1" smtClean="0">
                <a:solidFill>
                  <a:schemeClr val="tx1"/>
                </a:solidFill>
                <a:effectLst/>
                <a:latin typeface="+mn-lt"/>
                <a:ea typeface="+mn-ea"/>
                <a:cs typeface="+mn-cs"/>
              </a:rPr>
              <a:t>MOOCs</a:t>
            </a:r>
            <a:r>
              <a:rPr lang="da-DK" sz="1200" b="0" i="0" kern="1200" dirty="0" smtClean="0">
                <a:solidFill>
                  <a:schemeClr val="tx1"/>
                </a:solidFill>
                <a:effectLst/>
                <a:latin typeface="+mn-lt"/>
                <a:ea typeface="+mn-ea"/>
                <a:cs typeface="+mn-cs"/>
              </a:rPr>
              <a:t>. Lige netop for at komme ind i den strøm af mennesker, som arbejder med det samme på samme tidspunkt.</a:t>
            </a:r>
          </a:p>
          <a:p>
            <a:pPr fontAlgn="base"/>
            <a:r>
              <a:rPr lang="da-DK" sz="1200" b="0" i="0" kern="1200" dirty="0" smtClean="0">
                <a:solidFill>
                  <a:schemeClr val="tx1"/>
                </a:solidFill>
                <a:effectLst/>
                <a:latin typeface="+mn-lt"/>
                <a:ea typeface="+mn-ea"/>
                <a:cs typeface="+mn-cs"/>
              </a:rPr>
              <a:t>Kursusudbyderne får til gengæld en massiv reklame. F.eks. deltager der 22.000 personer i </a:t>
            </a:r>
            <a:r>
              <a:rPr lang="da-DK" sz="1200" b="0" i="0" u="none" strike="noStrike" kern="1200" dirty="0" smtClean="0">
                <a:solidFill>
                  <a:schemeClr val="tx1"/>
                </a:solidFill>
                <a:effectLst/>
                <a:latin typeface="+mn-lt"/>
                <a:ea typeface="+mn-ea"/>
                <a:cs typeface="+mn-cs"/>
                <a:hlinkClick r:id="rId4" tooltip="University of Edingburg MOOC"/>
              </a:rPr>
              <a:t>E-</a:t>
            </a:r>
            <a:r>
              <a:rPr lang="da-DK" sz="1200" b="0" i="0" u="none" strike="noStrike" kern="1200" dirty="0" err="1" smtClean="0">
                <a:solidFill>
                  <a:schemeClr val="tx1"/>
                </a:solidFill>
                <a:effectLst/>
                <a:latin typeface="+mn-lt"/>
                <a:ea typeface="+mn-ea"/>
                <a:cs typeface="+mn-cs"/>
                <a:hlinkClick r:id="rId4" tooltip="University of Edingburg MOOC"/>
              </a:rPr>
              <a:t>learning</a:t>
            </a:r>
            <a:r>
              <a:rPr lang="da-DK" sz="1200" b="0" i="0" u="none" strike="noStrike" kern="1200" dirty="0" smtClean="0">
                <a:solidFill>
                  <a:schemeClr val="tx1"/>
                </a:solidFill>
                <a:effectLst/>
                <a:latin typeface="+mn-lt"/>
                <a:ea typeface="+mn-ea"/>
                <a:cs typeface="+mn-cs"/>
                <a:hlinkClick r:id="rId4" tooltip="University of Edingburg MOOC"/>
              </a:rPr>
              <a:t> and Digital </a:t>
            </a:r>
            <a:r>
              <a:rPr lang="da-DK" sz="1200" b="0" i="0" u="none" strike="noStrike" kern="1200" dirty="0" err="1" smtClean="0">
                <a:solidFill>
                  <a:schemeClr val="tx1"/>
                </a:solidFill>
                <a:effectLst/>
                <a:latin typeface="+mn-lt"/>
                <a:ea typeface="+mn-ea"/>
                <a:cs typeface="+mn-cs"/>
                <a:hlinkClick r:id="rId4" tooltip="University of Edingburg MOOC"/>
              </a:rPr>
              <a:t>Cultures</a:t>
            </a:r>
            <a:r>
              <a:rPr lang="da-DK" sz="1200" b="0" i="0" kern="1200" dirty="0" smtClean="0">
                <a:solidFill>
                  <a:schemeClr val="tx1"/>
                </a:solidFill>
                <a:effectLst/>
                <a:latin typeface="+mn-lt"/>
                <a:ea typeface="+mn-ea"/>
                <a:cs typeface="+mn-cs"/>
              </a:rPr>
              <a:t> som jeg er med på i øjeblikket. Her er en massiv reklame til et stort potentielt kundegrundlag som hermed er forbundet med undervisere i deres område. Naturligvis vil kursisterne næste gang de leder efter et kursus søge på disse underviseres navne eller på Universitet – og måske ende på et betalt kursus næste gang.</a:t>
            </a:r>
          </a:p>
          <a:p>
            <a:pPr fontAlgn="base"/>
            <a:endParaRPr lang="da-DK" sz="1200" b="0" i="0" kern="1200" dirty="0" smtClean="0">
              <a:solidFill>
                <a:schemeClr val="tx1"/>
              </a:solidFill>
              <a:effectLst/>
              <a:latin typeface="+mn-lt"/>
              <a:ea typeface="+mn-ea"/>
              <a:cs typeface="+mn-cs"/>
            </a:endParaRPr>
          </a:p>
          <a:p>
            <a:pPr fontAlgn="base"/>
            <a:endParaRPr lang="da-DK" sz="1200" b="0" i="0" kern="1200" dirty="0" smtClean="0">
              <a:solidFill>
                <a:schemeClr val="tx1"/>
              </a:solidFill>
              <a:effectLst/>
              <a:latin typeface="+mn-lt"/>
              <a:ea typeface="+mn-ea"/>
              <a:cs typeface="+mn-cs"/>
            </a:endParaRPr>
          </a:p>
          <a:p>
            <a:endParaRPr lang="en-GB" dirty="0" smtClean="0"/>
          </a:p>
          <a:p>
            <a:endParaRPr lang="da-DK" b="1" baseline="0" dirty="0" smtClean="0"/>
          </a:p>
        </p:txBody>
      </p:sp>
      <p:sp>
        <p:nvSpPr>
          <p:cNvPr id="4" name="Pladsholder til diasnummer 3"/>
          <p:cNvSpPr>
            <a:spLocks noGrp="1"/>
          </p:cNvSpPr>
          <p:nvPr>
            <p:ph type="sldNum" sz="quarter" idx="10"/>
          </p:nvPr>
        </p:nvSpPr>
        <p:spPr/>
        <p:txBody>
          <a:bodyPr/>
          <a:lstStyle/>
          <a:p>
            <a:fld id="{DF166A36-8EA8-40F5-AF1E-2D1EE4B48E4D}" type="slidenum">
              <a:rPr lang="en-GB" smtClean="0"/>
              <a:t>12</a:t>
            </a:fld>
            <a:endParaRPr lang="en-GB"/>
          </a:p>
        </p:txBody>
      </p:sp>
    </p:spTree>
    <p:extLst>
      <p:ext uri="{BB962C8B-B14F-4D97-AF65-F5344CB8AC3E}">
        <p14:creationId xmlns:p14="http://schemas.microsoft.com/office/powerpoint/2010/main" val="66861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centralt for at forstå</a:t>
            </a:r>
            <a:r>
              <a:rPr lang="da-DK" baseline="0" dirty="0" smtClean="0"/>
              <a:t> </a:t>
            </a:r>
            <a:r>
              <a:rPr lang="da-DK" baseline="0" dirty="0" err="1" smtClean="0"/>
              <a:t>MOOCs</a:t>
            </a:r>
            <a:r>
              <a:rPr lang="da-DK" baseline="0" dirty="0" smtClean="0"/>
              <a:t> at forstå, at skole på den måde vi opfatter den ikke altid kopieres til et MOOC.</a:t>
            </a:r>
          </a:p>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r>
              <a:rPr lang="da-DK" baseline="0" dirty="0" smtClean="0"/>
              <a:t>Antallet af studerende er varierende</a:t>
            </a:r>
          </a:p>
          <a:p>
            <a:pPr marL="171450" indent="-171450">
              <a:buFont typeface="Arial" panose="020B0604020202020204" pitchFamily="34" charset="0"/>
              <a:buChar char="•"/>
            </a:pPr>
            <a:r>
              <a:rPr lang="da-DK" baseline="0" dirty="0" smtClean="0"/>
              <a:t>Der er ingen lokaler</a:t>
            </a:r>
          </a:p>
          <a:p>
            <a:pPr marL="171450" indent="-171450">
              <a:buFont typeface="Arial" panose="020B0604020202020204" pitchFamily="34" charset="0"/>
              <a:buChar char="•"/>
            </a:pPr>
            <a:r>
              <a:rPr lang="da-DK" baseline="0" dirty="0" smtClean="0"/>
              <a:t>Al materiale er gratis</a:t>
            </a:r>
          </a:p>
          <a:p>
            <a:pPr marL="171450" indent="-171450">
              <a:buFont typeface="Arial" panose="020B0604020202020204" pitchFamily="34" charset="0"/>
              <a:buChar char="•"/>
            </a:pPr>
            <a:r>
              <a:rPr lang="da-DK" baseline="0" dirty="0" smtClean="0"/>
              <a:t>De studerende følges ikke altid til dørs</a:t>
            </a:r>
          </a:p>
          <a:p>
            <a:pPr marL="171450" indent="-171450">
              <a:buFont typeface="Arial" panose="020B0604020202020204" pitchFamily="34" charset="0"/>
              <a:buChar char="•"/>
            </a:pPr>
            <a:r>
              <a:rPr lang="da-DK" baseline="0" dirty="0" smtClean="0"/>
              <a:t>Der er ingen eksamener</a:t>
            </a:r>
          </a:p>
          <a:p>
            <a:pPr marL="171450" indent="-171450">
              <a:buFont typeface="Arial" panose="020B0604020202020204" pitchFamily="34" charset="0"/>
              <a:buChar char="•"/>
            </a:pPr>
            <a:r>
              <a:rPr lang="da-DK" baseline="0" dirty="0" smtClean="0"/>
              <a:t>Og der betales ikke nødvendigvis for et eksamensbevis</a:t>
            </a:r>
          </a:p>
          <a:p>
            <a:pPr marL="171450" indent="-171450">
              <a:buFont typeface="Arial" panose="020B0604020202020204" pitchFamily="34" charset="0"/>
              <a:buChar char="•"/>
            </a:pPr>
            <a:endParaRPr lang="da-DK" baseline="0" dirty="0" smtClean="0"/>
          </a:p>
          <a:p>
            <a:pPr marL="0" indent="0">
              <a:buFont typeface="Arial" panose="020B0604020202020204" pitchFamily="34" charset="0"/>
              <a:buNone/>
            </a:pPr>
            <a:r>
              <a:rPr lang="da-DK" baseline="0" dirty="0" smtClean="0"/>
              <a:t>Men vigtigst af alt er, at MOOC altid er til rådighed.</a:t>
            </a:r>
          </a:p>
          <a:p>
            <a:pPr marL="0" indent="0">
              <a:buFont typeface="Arial" panose="020B0604020202020204" pitchFamily="34" charset="0"/>
              <a:buNone/>
            </a:pPr>
            <a:r>
              <a:rPr lang="da-DK" baseline="0" dirty="0" smtClean="0"/>
              <a:t>Uanset om det er om natten eller i bussen.</a:t>
            </a:r>
          </a:p>
          <a:p>
            <a:pPr marL="0" indent="0">
              <a:buFont typeface="Arial" panose="020B0604020202020204" pitchFamily="34" charset="0"/>
              <a:buNone/>
            </a:pPr>
            <a:r>
              <a:rPr lang="da-DK" baseline="0" dirty="0" smtClean="0"/>
              <a:t>Den studerende kan arbejde hjemme på computeren eller på mobilen.</a:t>
            </a:r>
          </a:p>
          <a:p>
            <a:pPr marL="0" indent="0">
              <a:buFont typeface="Arial" panose="020B0604020202020204" pitchFamily="34" charset="0"/>
              <a:buNone/>
            </a:pPr>
            <a:r>
              <a:rPr lang="da-DK" baseline="0" dirty="0" smtClean="0"/>
              <a:t>Skolen er der altid </a:t>
            </a:r>
          </a:p>
          <a:p>
            <a:pPr marL="0" indent="0">
              <a:buFont typeface="Arial" panose="020B0604020202020204" pitchFamily="34" charset="0"/>
              <a:buNone/>
            </a:pPr>
            <a:r>
              <a:rPr lang="da-DK" baseline="0" dirty="0" smtClean="0"/>
              <a:t>De studerende er der altid</a:t>
            </a:r>
          </a:p>
          <a:p>
            <a:pPr marL="0" indent="0">
              <a:buFont typeface="Arial" panose="020B0604020202020204" pitchFamily="34" charset="0"/>
              <a:buNone/>
            </a:pPr>
            <a:r>
              <a:rPr lang="da-DK" baseline="0" dirty="0" smtClean="0"/>
              <a:t>Materialerne er der altid </a:t>
            </a:r>
          </a:p>
          <a:p>
            <a:pPr marL="0" indent="0">
              <a:buFont typeface="Arial" panose="020B0604020202020204" pitchFamily="34" charset="0"/>
              <a:buNone/>
            </a:pPr>
            <a:r>
              <a:rPr lang="da-DK" baseline="0" dirty="0" smtClean="0"/>
              <a:t>Der er hverken åbnings eller lukketider.</a:t>
            </a:r>
          </a:p>
          <a:p>
            <a:pPr marL="0" indent="0">
              <a:buFont typeface="Arial" panose="020B0604020202020204" pitchFamily="34" charset="0"/>
              <a:buNone/>
            </a:pPr>
            <a:endParaRPr lang="da-DK" b="1" baseline="0" dirty="0" smtClean="0"/>
          </a:p>
          <a:p>
            <a:pPr marL="0" indent="0">
              <a:buFont typeface="Arial" panose="020B0604020202020204" pitchFamily="34" charset="0"/>
              <a:buNone/>
            </a:pPr>
            <a:r>
              <a:rPr lang="da-DK" b="1" baseline="0" dirty="0" smtClean="0"/>
              <a:t>Der er masser af muligheder for besparelser her!</a:t>
            </a:r>
          </a:p>
          <a:p>
            <a:pPr marL="0" indent="0">
              <a:buFont typeface="Arial" panose="020B0604020202020204" pitchFamily="34" charset="0"/>
              <a:buNone/>
            </a:pPr>
            <a:r>
              <a:rPr lang="da-DK" b="1" baseline="0" dirty="0" smtClean="0"/>
              <a:t>Og masser af mulighed for motivation for den studerende!</a:t>
            </a:r>
          </a:p>
          <a:p>
            <a:pPr marL="0" indent="0">
              <a:buFont typeface="Arial" panose="020B0604020202020204" pitchFamily="34" charset="0"/>
              <a:buNone/>
            </a:pPr>
            <a:endParaRPr lang="da-DK" b="1" baseline="0" dirty="0" smtClean="0"/>
          </a:p>
          <a:p>
            <a:pPr marL="0" indent="0">
              <a:buFont typeface="Arial" panose="020B0604020202020204" pitchFamily="34" charset="0"/>
              <a:buNone/>
            </a:pPr>
            <a:r>
              <a:rPr lang="da-DK" b="1" baseline="0" dirty="0" smtClean="0"/>
              <a:t>Husk</a:t>
            </a:r>
            <a:r>
              <a:rPr lang="da-DK" b="0" baseline="0" dirty="0" smtClean="0"/>
              <a:t>: Det er ikke kun den studerende som vælger om han/hun vil gå ind i skolebygningen eller skyen. Vi kan også vælge, hvor vi tilbyder vores services.</a:t>
            </a:r>
            <a:endParaRPr lang="da-DK" b="1" baseline="0" dirty="0" smtClean="0"/>
          </a:p>
          <a:p>
            <a:pPr marL="0" indent="0">
              <a:buFont typeface="Arial" panose="020B0604020202020204" pitchFamily="34" charset="0"/>
              <a:buNone/>
            </a:pPr>
            <a:endParaRPr lang="da-DK" b="1" baseline="0" dirty="0" smtClean="0"/>
          </a:p>
          <a:p>
            <a:pPr marL="0" indent="0">
              <a:buFont typeface="Arial" panose="020B0604020202020204" pitchFamily="34" charset="0"/>
              <a:buNone/>
            </a:pPr>
            <a:r>
              <a:rPr lang="da-DK" b="1" baseline="0" dirty="0" smtClean="0"/>
              <a:t>--</a:t>
            </a:r>
          </a:p>
          <a:p>
            <a:pPr marL="0" indent="0">
              <a:buFont typeface="Arial" panose="020B0604020202020204" pitchFamily="34" charset="0"/>
              <a:buNone/>
            </a:pPr>
            <a:endParaRPr lang="da-DK" b="1" baseline="0" dirty="0" smtClean="0"/>
          </a:p>
          <a:p>
            <a:pPr marL="0" indent="0">
              <a:buFont typeface="Arial" panose="020B0604020202020204" pitchFamily="34" charset="0"/>
              <a:buNone/>
            </a:pPr>
            <a:r>
              <a:rPr lang="da-DK" b="0" baseline="0" dirty="0" smtClean="0"/>
              <a:t>Billederne: Tegnet af Lone Guldbrandt Tønnesen – må gerne gengives.</a:t>
            </a:r>
            <a:endParaRPr lang="da-DK" baseline="0" dirty="0" smtClean="0"/>
          </a:p>
          <a:p>
            <a:pPr marL="0" indent="0">
              <a:buFont typeface="Arial" panose="020B0604020202020204" pitchFamily="34" charset="0"/>
              <a:buNone/>
            </a:pPr>
            <a:endParaRPr lang="da-DK" baseline="0" dirty="0" smtClean="0"/>
          </a:p>
        </p:txBody>
      </p:sp>
      <p:sp>
        <p:nvSpPr>
          <p:cNvPr id="4" name="Pladsholder til diasnummer 3"/>
          <p:cNvSpPr>
            <a:spLocks noGrp="1"/>
          </p:cNvSpPr>
          <p:nvPr>
            <p:ph type="sldNum" sz="quarter" idx="10"/>
          </p:nvPr>
        </p:nvSpPr>
        <p:spPr/>
        <p:txBody>
          <a:bodyPr/>
          <a:lstStyle/>
          <a:p>
            <a:fld id="{DF166A36-8EA8-40F5-AF1E-2D1EE4B48E4D}" type="slidenum">
              <a:rPr lang="en-GB" smtClean="0"/>
              <a:t>13</a:t>
            </a:fld>
            <a:endParaRPr lang="en-GB"/>
          </a:p>
        </p:txBody>
      </p:sp>
    </p:spTree>
    <p:extLst>
      <p:ext uri="{BB962C8B-B14F-4D97-AF65-F5344CB8AC3E}">
        <p14:creationId xmlns:p14="http://schemas.microsoft.com/office/powerpoint/2010/main" val="266300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Billedet: http://www.economist.com/news/business/21582001-army-new-online-courses-scaring-wits-out-traditional-universities-can-they</a:t>
            </a:r>
          </a:p>
          <a:p>
            <a:r>
              <a:rPr lang="da-DK" dirty="0" smtClean="0"/>
              <a:t>Det</a:t>
            </a:r>
            <a:r>
              <a:rPr lang="da-DK" baseline="0" dirty="0" smtClean="0"/>
              <a:t> er gengivet med Claudio </a:t>
            </a:r>
            <a:r>
              <a:rPr lang="da-DK" baseline="0" dirty="0" err="1" smtClean="0"/>
              <a:t>Muñoz</a:t>
            </a:r>
            <a:r>
              <a:rPr lang="da-DK" baseline="0" dirty="0" smtClean="0"/>
              <a:t> tilladelse personlig til Lone Guldbrandt Tønnesen til uddannelsesbrug</a:t>
            </a:r>
            <a:endParaRPr lang="en-GB" dirty="0" smtClean="0"/>
          </a:p>
          <a:p>
            <a:endParaRPr lang="da-DK" dirty="0" smtClean="0"/>
          </a:p>
          <a:p>
            <a:r>
              <a:rPr lang="da-DK" dirty="0" smtClean="0"/>
              <a:t>Nu ved jeg,</a:t>
            </a:r>
            <a:r>
              <a:rPr lang="da-DK" baseline="0" dirty="0" smtClean="0"/>
              <a:t> at Mikkel senere i dag vil tale om hvem der har eneretten til viden.</a:t>
            </a:r>
          </a:p>
          <a:p>
            <a:r>
              <a:rPr lang="da-DK" baseline="0" dirty="0" smtClean="0"/>
              <a:t>Så dette vil jeg ikke går dybt ind i.</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En af hans stærkeste pointer er, at al viden er nu gratis tilgængelig på nettet.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Læreren har mistet sin autoritet til at afgøre, hvad man bør lære. </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Mikkel Krogholm pointerer også, at vi ikke længere skal besidde en vis mængde viden.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Mangler man viden, slår man det op på Internettet med sin mobiltelefon, i det øjeblik man mangler det.</a:t>
            </a:r>
            <a:endParaRPr lang="en-GB" dirty="0" smtClean="0"/>
          </a:p>
          <a:p>
            <a:endParaRPr lang="da-DK" baseline="0" dirty="0" smtClean="0"/>
          </a:p>
          <a:p>
            <a:r>
              <a:rPr lang="da-DK" baseline="0" dirty="0" smtClean="0"/>
              <a:t>Men hvad så med </a:t>
            </a:r>
            <a:r>
              <a:rPr lang="da-DK" baseline="0" dirty="0" err="1" smtClean="0"/>
              <a:t>Copy</a:t>
            </a:r>
            <a:r>
              <a:rPr lang="da-DK" baseline="0" dirty="0" smtClean="0"/>
              <a:t>-Dan?</a:t>
            </a:r>
          </a:p>
          <a:p>
            <a:r>
              <a:rPr lang="da-DK" baseline="0" dirty="0" smtClean="0"/>
              <a:t>Undervisernes rettigheder til deres undervisningsmaterialer og artikler?</a:t>
            </a:r>
          </a:p>
          <a:p>
            <a:endParaRPr lang="da-DK" baseline="0" dirty="0" smtClean="0"/>
          </a:p>
          <a:p>
            <a:r>
              <a:rPr lang="da-DK" baseline="0" dirty="0" smtClean="0"/>
              <a:t>På denne slides tilhører også ”Peer to peer” </a:t>
            </a:r>
            <a:r>
              <a:rPr lang="da-DK" baseline="0" dirty="0" err="1" smtClean="0"/>
              <a:t>review</a:t>
            </a:r>
            <a:r>
              <a:rPr lang="da-DK" baseline="0" dirty="0" smtClean="0"/>
              <a:t>. Skal fagfæller vurderer hinandens arbejde?</a:t>
            </a:r>
          </a:p>
          <a:p>
            <a:endParaRPr lang="da-DK" baseline="0" dirty="0" smtClean="0"/>
          </a:p>
          <a:p>
            <a:r>
              <a:rPr lang="da-DK" baseline="0" dirty="0" smtClean="0"/>
              <a:t>Hvad nu hvis vi kigger nærmere på billedet.</a:t>
            </a:r>
          </a:p>
          <a:p>
            <a:r>
              <a:rPr lang="da-DK" baseline="0" dirty="0" smtClean="0"/>
              <a:t>Hvad nu hvis vi i stedet for at være skræmte sagde ”fedt”.</a:t>
            </a:r>
          </a:p>
          <a:p>
            <a:endParaRPr lang="da-DK" baseline="0" dirty="0" smtClean="0"/>
          </a:p>
          <a:p>
            <a:r>
              <a:rPr lang="da-DK" baseline="0" dirty="0" smtClean="0"/>
              <a:t>Vi har massevis af gode og aktive studerede på nettet. De lærer en masse.</a:t>
            </a:r>
          </a:p>
          <a:p>
            <a:r>
              <a:rPr lang="da-DK" baseline="0" dirty="0" smtClean="0"/>
              <a:t>Men de gør det ud fra gratis materialer.</a:t>
            </a:r>
          </a:p>
          <a:p>
            <a:r>
              <a:rPr lang="da-DK" baseline="0" dirty="0" smtClean="0"/>
              <a:t>Det er et kæmpe potentiel kundegrundlag – og vores mulighed for at sprede vores viden</a:t>
            </a:r>
          </a:p>
          <a:p>
            <a:endParaRPr lang="da-DK" baseline="0" dirty="0" smtClean="0"/>
          </a:p>
          <a:p>
            <a:r>
              <a:rPr lang="da-DK" baseline="0" dirty="0" smtClean="0"/>
              <a:t>Hvad nu hvis vores </a:t>
            </a:r>
            <a:r>
              <a:rPr lang="da-DK" baseline="0" dirty="0" err="1" smtClean="0"/>
              <a:t>videnseksperter</a:t>
            </a:r>
            <a:r>
              <a:rPr lang="da-DK" baseline="0" dirty="0" smtClean="0"/>
              <a:t> også lagde al deres materiale ud gratis?</a:t>
            </a:r>
          </a:p>
          <a:p>
            <a:r>
              <a:rPr lang="da-DK" baseline="0" dirty="0" smtClean="0"/>
              <a:t>Ville vi så ikke hæve vidensniveauet hos alle?</a:t>
            </a:r>
          </a:p>
          <a:p>
            <a:r>
              <a:rPr lang="da-DK" baseline="0" dirty="0" smtClean="0"/>
              <a:t>Hvad nu hvis vi åbner os?</a:t>
            </a:r>
          </a:p>
          <a:p>
            <a:endParaRPr lang="da-DK" baseline="0" dirty="0" smtClean="0"/>
          </a:p>
          <a:p>
            <a:r>
              <a:rPr lang="da-DK" dirty="0" smtClean="0"/>
              <a:t>Vi</a:t>
            </a:r>
            <a:r>
              <a:rPr lang="da-DK" baseline="0" dirty="0" smtClean="0"/>
              <a:t> har her at gøre med valgte mellem vores traditionelle danske lineære struktur og en potentiel kaotisk. Men George Siemens har udtalt, at han har ingen steder set en undersøgelse der viser, at man lærer mere i en lineær struktur end i en kaotisk.</a:t>
            </a:r>
            <a:endParaRPr lang="en-GB" dirty="0"/>
          </a:p>
        </p:txBody>
      </p:sp>
      <p:sp>
        <p:nvSpPr>
          <p:cNvPr id="4" name="Pladsholder til diasnummer 3"/>
          <p:cNvSpPr>
            <a:spLocks noGrp="1"/>
          </p:cNvSpPr>
          <p:nvPr>
            <p:ph type="sldNum" sz="quarter" idx="10"/>
          </p:nvPr>
        </p:nvSpPr>
        <p:spPr/>
        <p:txBody>
          <a:bodyPr/>
          <a:lstStyle/>
          <a:p>
            <a:fld id="{DF166A36-8EA8-40F5-AF1E-2D1EE4B48E4D}" type="slidenum">
              <a:rPr lang="en-GB" smtClean="0"/>
              <a:t>14</a:t>
            </a:fld>
            <a:endParaRPr lang="en-GB"/>
          </a:p>
        </p:txBody>
      </p:sp>
    </p:spTree>
    <p:extLst>
      <p:ext uri="{BB962C8B-B14F-4D97-AF65-F5344CB8AC3E}">
        <p14:creationId xmlns:p14="http://schemas.microsoft.com/office/powerpoint/2010/main" val="294175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0" i="0" kern="1200" dirty="0" smtClean="0">
                <a:solidFill>
                  <a:schemeClr val="tx1"/>
                </a:solidFill>
                <a:effectLst/>
                <a:latin typeface="+mn-lt"/>
                <a:ea typeface="+mn-ea"/>
                <a:cs typeface="+mn-cs"/>
              </a:rPr>
              <a:t>Jeg kan lide dette billede fordi du skuer ud over landskabet. Der er noget nede ved jorden og så er der skyer. Det er meget smukt.</a:t>
            </a:r>
          </a:p>
          <a:p>
            <a:pPr fontAlgn="base"/>
            <a:r>
              <a:rPr lang="da-DK" sz="1200" b="0" i="0" kern="1200" dirty="0" smtClean="0">
                <a:solidFill>
                  <a:schemeClr val="tx1"/>
                </a:solidFill>
                <a:effectLst/>
                <a:latin typeface="+mn-lt"/>
                <a:ea typeface="+mn-ea"/>
                <a:cs typeface="+mn-cs"/>
              </a:rPr>
              <a:t>Hvilket landskab er det som arbejdsgiver accepterer,</a:t>
            </a:r>
            <a:r>
              <a:rPr lang="da-DK" sz="1200" b="0" i="0" kern="1200" baseline="0" dirty="0" smtClean="0">
                <a:solidFill>
                  <a:schemeClr val="tx1"/>
                </a:solidFill>
                <a:effectLst/>
                <a:latin typeface="+mn-lt"/>
                <a:ea typeface="+mn-ea"/>
                <a:cs typeface="+mn-cs"/>
              </a:rPr>
              <a:t> når de anvender folk uden eksamensbevis og når de ikke vil betale for kurser til deres ansatte?</a:t>
            </a:r>
          </a:p>
          <a:p>
            <a:pPr fontAlgn="base"/>
            <a:r>
              <a:rPr lang="da-DK" sz="1200" b="0" i="0" kern="1200" baseline="0" dirty="0" smtClean="0">
                <a:solidFill>
                  <a:schemeClr val="tx1"/>
                </a:solidFill>
                <a:effectLst/>
                <a:latin typeface="+mn-lt"/>
                <a:ea typeface="+mn-ea"/>
                <a:cs typeface="+mn-cs"/>
              </a:rPr>
              <a:t>Vi laver et landskab, hvor der ikke er brug for betalte kurser/uddannelse – groft sagt – og dermed sætter vi os selv under pres. </a:t>
            </a:r>
          </a:p>
          <a:p>
            <a:pPr fontAlgn="base"/>
            <a:r>
              <a:rPr lang="da-DK" sz="1200" b="0" i="0" kern="1200" baseline="0" dirty="0" smtClean="0">
                <a:solidFill>
                  <a:schemeClr val="tx1"/>
                </a:solidFill>
                <a:effectLst/>
                <a:latin typeface="+mn-lt"/>
                <a:ea typeface="+mn-ea"/>
                <a:cs typeface="+mn-cs"/>
              </a:rPr>
              <a:t>Er det den retning vi ønsker at gå i?</a:t>
            </a:r>
          </a:p>
          <a:p>
            <a:pPr fontAlgn="base"/>
            <a:endParaRPr lang="da-DK" sz="1200" b="0" i="0" kern="1200" baseline="0" dirty="0" smtClean="0">
              <a:solidFill>
                <a:schemeClr val="tx1"/>
              </a:solidFill>
              <a:effectLst/>
              <a:latin typeface="+mn-lt"/>
              <a:ea typeface="+mn-ea"/>
              <a:cs typeface="+mn-cs"/>
            </a:endParaRPr>
          </a:p>
          <a:p>
            <a:pPr fontAlgn="base"/>
            <a:r>
              <a:rPr lang="da-DK" sz="1200" b="0" i="0" kern="1200" baseline="0" dirty="0" smtClean="0">
                <a:solidFill>
                  <a:schemeClr val="tx1"/>
                </a:solidFill>
                <a:effectLst/>
                <a:latin typeface="+mn-lt"/>
                <a:ea typeface="+mn-ea"/>
                <a:cs typeface="+mn-cs"/>
              </a:rPr>
              <a:t>Det er lidt dobbelt. På den ene side vil vi gerne have gratis kurser til vores ansatte, men samtidigt vil vi ikke selv tilbyde gratis kurser.</a:t>
            </a:r>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Det er os, der former landskabet</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I den nye aftale om læreruddannelsen står der:</a:t>
            </a:r>
          </a:p>
          <a:p>
            <a:pPr fontAlgn="base"/>
            <a:r>
              <a:rPr lang="da-DK" sz="1600" b="1" i="0" kern="1200" dirty="0" smtClean="0">
                <a:solidFill>
                  <a:schemeClr val="tx1"/>
                </a:solidFill>
                <a:effectLst/>
                <a:latin typeface="+mn-lt"/>
                <a:ea typeface="+mn-ea"/>
                <a:cs typeface="+mn-cs"/>
              </a:rPr>
              <a:t>Partierne er enige om, der skal være fokus på, hvad den færdiguddannede lærer kan – og ikke, hvad han/hun har været igennem</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Man kan vælge at fortolke det groft til, at så behøver man jo slet ikke eksamensbeviset. Men det er der intet belæg for i den nye aftale, som lægger op til, at der skal uddannes særdeles velkvalificerede folkeskolelærere.</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Men det der er interessant er, at det er helt andre ting som den studerende skal bedømmes på. </a:t>
            </a:r>
          </a:p>
          <a:p>
            <a:pPr fontAlgn="base"/>
            <a:r>
              <a:rPr lang="da-DK" sz="1200" b="0" i="0" kern="1200" dirty="0" smtClean="0">
                <a:solidFill>
                  <a:schemeClr val="tx1"/>
                </a:solidFill>
                <a:effectLst/>
                <a:latin typeface="+mn-lt"/>
                <a:ea typeface="+mn-ea"/>
                <a:cs typeface="+mn-cs"/>
              </a:rPr>
              <a:t>Nemlig de kompetencer den studerende har opnået. Og disse kompetencer kan lige såvel være opnået på Læreruddannelsens ordinære uddannelse, i et MOOC eller i praktikken. Det vigtigste er, at de har disse kompetencer.</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Åbner denne udtalelse ikke op for en totalt nytænkning af vores uddannelse, hvor det er ligegyldigt hvordan vi har opnået vores kompetencer – bare vi har dem?</a:t>
            </a:r>
          </a:p>
          <a:p>
            <a:endParaRPr lang="da-DK" dirty="0" smtClean="0"/>
          </a:p>
          <a:p>
            <a:r>
              <a:rPr lang="da-DK" dirty="0" smtClean="0"/>
              <a:t>Foto:</a:t>
            </a:r>
            <a:r>
              <a:rPr lang="da-DK" baseline="0" dirty="0" smtClean="0"/>
              <a:t> Anders E. Tønnesen</a:t>
            </a:r>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15</a:t>
            </a:fld>
            <a:endParaRPr lang="en-GB"/>
          </a:p>
        </p:txBody>
      </p:sp>
    </p:spTree>
    <p:extLst>
      <p:ext uri="{BB962C8B-B14F-4D97-AF65-F5344CB8AC3E}">
        <p14:creationId xmlns:p14="http://schemas.microsoft.com/office/powerpoint/2010/main" val="65323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a:t>
            </a:r>
            <a:r>
              <a:rPr lang="da-DK" baseline="0" dirty="0" smtClean="0"/>
              <a:t> kan godt føles til at </a:t>
            </a:r>
            <a:r>
              <a:rPr lang="da-DK" baseline="0" dirty="0" err="1" smtClean="0"/>
              <a:t>pengesendlerne</a:t>
            </a:r>
            <a:r>
              <a:rPr lang="da-DK" baseline="0" dirty="0" smtClean="0"/>
              <a:t> flyver ud af vinduet med et MOOC og man kan måske </a:t>
            </a:r>
            <a:r>
              <a:rPr lang="da-DK" baseline="0" dirty="0" err="1" smtClean="0"/>
              <a:t>tendensere</a:t>
            </a:r>
            <a:r>
              <a:rPr lang="da-DK" baseline="0" dirty="0" smtClean="0"/>
              <a:t> til at fjerne både det Massive og det gratis aspekt i </a:t>
            </a:r>
            <a:r>
              <a:rPr lang="da-DK" baseline="0" dirty="0" err="1" smtClean="0"/>
              <a:t>MOOCs</a:t>
            </a:r>
            <a:r>
              <a:rPr lang="da-DK" baseline="0" dirty="0" smtClean="0"/>
              <a:t>.</a:t>
            </a:r>
          </a:p>
          <a:p>
            <a:r>
              <a:rPr lang="da-DK" baseline="0" dirty="0" smtClean="0"/>
              <a:t>Men så skal I være opmærksomme på, at vi så får et ”OC”, hvilket bare er, hvad vi gør i forvejen.</a:t>
            </a:r>
          </a:p>
          <a:p>
            <a:endParaRPr lang="da-DK" baseline="0" dirty="0" smtClean="0"/>
          </a:p>
          <a:p>
            <a:r>
              <a:rPr lang="da-DK" baseline="0" dirty="0" smtClean="0"/>
              <a:t>Tænk i stedet på besparelser end omkostninger.</a:t>
            </a:r>
          </a:p>
          <a:p>
            <a:r>
              <a:rPr lang="da-DK" baseline="0" dirty="0" smtClean="0"/>
              <a:t>Tænk på indtjening</a:t>
            </a:r>
          </a:p>
          <a:p>
            <a:r>
              <a:rPr lang="da-DK" baseline="0" dirty="0" smtClean="0"/>
              <a:t>Og tænk på alt det andet som vi får ud af at investere penge i </a:t>
            </a:r>
            <a:r>
              <a:rPr lang="da-DK" baseline="0" dirty="0" err="1" smtClean="0"/>
              <a:t>MOOCs</a:t>
            </a:r>
            <a:r>
              <a:rPr lang="da-DK" baseline="0" dirty="0" smtClean="0"/>
              <a:t> – f.eks. At vi lever op til loven eller at vi promoverer vores forskere.</a:t>
            </a:r>
            <a:endParaRPr lang="en-GB" dirty="0"/>
          </a:p>
        </p:txBody>
      </p:sp>
      <p:sp>
        <p:nvSpPr>
          <p:cNvPr id="4" name="Pladsholder til diasnummer 3"/>
          <p:cNvSpPr>
            <a:spLocks noGrp="1"/>
          </p:cNvSpPr>
          <p:nvPr>
            <p:ph type="sldNum" sz="quarter" idx="10"/>
          </p:nvPr>
        </p:nvSpPr>
        <p:spPr/>
        <p:txBody>
          <a:bodyPr/>
          <a:lstStyle/>
          <a:p>
            <a:fld id="{DF166A36-8EA8-40F5-AF1E-2D1EE4B48E4D}" type="slidenum">
              <a:rPr lang="en-GB" smtClean="0"/>
              <a:t>16</a:t>
            </a:fld>
            <a:endParaRPr lang="en-GB"/>
          </a:p>
        </p:txBody>
      </p:sp>
    </p:spTree>
    <p:extLst>
      <p:ext uri="{BB962C8B-B14F-4D97-AF65-F5344CB8AC3E}">
        <p14:creationId xmlns:p14="http://schemas.microsoft.com/office/powerpoint/2010/main" val="48408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Forklaring af illustration.</a:t>
            </a:r>
          </a:p>
          <a:p>
            <a:endParaRPr lang="da-DK" baseline="0" dirty="0" smtClean="0"/>
          </a:p>
          <a:p>
            <a:r>
              <a:rPr lang="da-DK" baseline="0" dirty="0" smtClean="0"/>
              <a:t>Dette er et billede af et postkort, som studerende på et norsk universitet sendte rundt som en ”happening”.</a:t>
            </a:r>
          </a:p>
          <a:p>
            <a:r>
              <a:rPr lang="da-DK" baseline="0" dirty="0" smtClean="0"/>
              <a:t>http://www.studentparlamentet.uio.no/nyheter/2010/lik-undervisning.html</a:t>
            </a:r>
          </a:p>
          <a:p>
            <a:r>
              <a:rPr lang="da-DK" baseline="0" dirty="0" smtClean="0"/>
              <a:t>De fire største universiteter i Oslo, Bergen, Trondheim og Tromsø sende 15.000 postkort ud</a:t>
            </a:r>
            <a:r>
              <a:rPr lang="da-DK" baseline="0" dirty="0" smtClean="0"/>
              <a:t>.</a:t>
            </a:r>
          </a:p>
          <a:p>
            <a:endParaRPr lang="da-DK" baseline="0" dirty="0" smtClean="0"/>
          </a:p>
          <a:p>
            <a:r>
              <a:rPr lang="da-DK" baseline="0" dirty="0" smtClean="0"/>
              <a:t>Jeg har fået billedet af Steinar Hov, som henviser til aftenbladet </a:t>
            </a:r>
            <a:r>
              <a:rPr lang="en-GB" sz="1200" u="sng" kern="1200" dirty="0" smtClean="0">
                <a:solidFill>
                  <a:schemeClr val="tx1"/>
                </a:solidFill>
                <a:effectLst/>
                <a:latin typeface="+mn-lt"/>
                <a:ea typeface="+mn-ea"/>
                <a:cs typeface="+mn-cs"/>
                <a:hlinkClick r:id="rId3"/>
              </a:rPr>
              <a:t>http://www.aftenbladet.no/nyheter/okonomi/jobb/Studentene-ikke-fornoyd-med-tavle-og-kritt-1977342.html#.UuZFiBDsSM8</a:t>
            </a:r>
            <a:endParaRPr lang="en-GB" sz="1200" u="sng" kern="1200" dirty="0" smtClean="0">
              <a:solidFill>
                <a:schemeClr val="tx1"/>
              </a:solidFill>
              <a:effectLst/>
              <a:latin typeface="+mn-lt"/>
              <a:ea typeface="+mn-ea"/>
              <a:cs typeface="+mn-cs"/>
            </a:endParaRPr>
          </a:p>
          <a:p>
            <a:r>
              <a:rPr lang="da-DK" sz="1200" u="sng" kern="1200" baseline="0" dirty="0" smtClean="0">
                <a:solidFill>
                  <a:schemeClr val="tx1"/>
                </a:solidFill>
                <a:effectLst/>
                <a:latin typeface="+mn-lt"/>
                <a:ea typeface="+mn-ea"/>
                <a:cs typeface="+mn-cs"/>
              </a:rPr>
              <a:t>Men Aftenbladet siger, at de ikke har billedet i deres arkiv. Derfor er billedets oprindelse ukendt, men med 15.000 omdelte postkort, så tusind tak til fotografen </a:t>
            </a:r>
            <a:r>
              <a:rPr lang="da-DK" sz="1200" u="sng" kern="1200" baseline="0" smtClean="0">
                <a:solidFill>
                  <a:schemeClr val="tx1"/>
                </a:solidFill>
                <a:effectLst/>
                <a:latin typeface="+mn-lt"/>
                <a:ea typeface="+mn-ea"/>
                <a:cs typeface="+mn-cs"/>
              </a:rPr>
              <a:t>et sted derude</a:t>
            </a:r>
            <a:endParaRPr lang="da-DK" baseline="0" dirty="0" smtClean="0"/>
          </a:p>
          <a:p>
            <a:endParaRPr lang="da-DK" baseline="0" dirty="0" smtClean="0"/>
          </a:p>
          <a:p>
            <a:r>
              <a:rPr lang="da-DK" baseline="0" dirty="0" smtClean="0"/>
              <a:t>Nu ved jeg godt, at i er længere end billedet fra 2010.</a:t>
            </a:r>
          </a:p>
          <a:p>
            <a:endParaRPr lang="da-DK" baseline="0" dirty="0" smtClean="0"/>
          </a:p>
          <a:p>
            <a:r>
              <a:rPr lang="da-DK" baseline="0" dirty="0" smtClean="0"/>
              <a:t>Men det er mit pointen er, at vi alle har en metal barriere. Både studerende og undervisere. </a:t>
            </a:r>
          </a:p>
          <a:p>
            <a:r>
              <a:rPr lang="da-DK" baseline="0" dirty="0" smtClean="0"/>
              <a:t>Det er trods alt rarest med det vi kender. Og det fungerer.</a:t>
            </a:r>
          </a:p>
          <a:p>
            <a:endParaRPr lang="da-DK" baseline="0" dirty="0" smtClean="0"/>
          </a:p>
          <a:p>
            <a:r>
              <a:rPr lang="da-DK" dirty="0" smtClean="0"/>
              <a:t>Uddannelsesstedernes sædvanlige systemer har det med at stagnere.  Der sker ikke rigtig noget i deres forums.</a:t>
            </a:r>
          </a:p>
          <a:p>
            <a:pPr lvl="1"/>
            <a:endParaRPr lang="da-DK" dirty="0" smtClean="0"/>
          </a:p>
          <a:p>
            <a:pPr marL="628650" lvl="1" indent="-171450">
              <a:buFont typeface="Arial" panose="020B0604020202020204" pitchFamily="34" charset="0"/>
              <a:buChar char="•"/>
            </a:pPr>
            <a:r>
              <a:rPr lang="da-DK" dirty="0" smtClean="0"/>
              <a:t>POINTEN i et C-MOOC er, at det ikke har et ”center” f.eks. Fronter, </a:t>
            </a:r>
            <a:r>
              <a:rPr lang="da-DK" dirty="0" err="1" smtClean="0"/>
              <a:t>FirstClass</a:t>
            </a:r>
            <a:r>
              <a:rPr lang="da-DK" dirty="0" smtClean="0"/>
              <a:t>, </a:t>
            </a:r>
            <a:r>
              <a:rPr lang="da-DK" dirty="0" err="1" smtClean="0"/>
              <a:t>Moodle</a:t>
            </a:r>
            <a:r>
              <a:rPr lang="da-DK" dirty="0" smtClean="0"/>
              <a:t>.</a:t>
            </a:r>
          </a:p>
          <a:p>
            <a:pPr marL="628650" lvl="1" indent="-171450">
              <a:buFont typeface="Arial" panose="020B0604020202020204" pitchFamily="34" charset="0"/>
              <a:buChar char="•"/>
            </a:pPr>
            <a:r>
              <a:rPr lang="da-DK" dirty="0" smtClean="0"/>
              <a:t>POINTEN i et C-MOOC er, at det er åbent for alle.</a:t>
            </a:r>
          </a:p>
          <a:p>
            <a:pPr marL="628650" lvl="1" indent="-171450">
              <a:buFont typeface="Arial" panose="020B0604020202020204" pitchFamily="34" charset="0"/>
              <a:buChar char="•"/>
            </a:pPr>
            <a:r>
              <a:rPr lang="da-DK" dirty="0" smtClean="0"/>
              <a:t>POINTEN er at de studerende laver deres egen organisering af materialet. De kommer med deres eget system, som er skræddersyet til deres behov. F.eks. Blog, </a:t>
            </a:r>
            <a:r>
              <a:rPr lang="da-DK" dirty="0" err="1" smtClean="0"/>
              <a:t>twitter</a:t>
            </a:r>
            <a:r>
              <a:rPr lang="da-DK" dirty="0" smtClean="0"/>
              <a:t>, Second Life, Wiki, Flickr, </a:t>
            </a:r>
            <a:r>
              <a:rPr lang="da-DK" dirty="0" err="1" smtClean="0"/>
              <a:t>Delicious</a:t>
            </a:r>
            <a:r>
              <a:rPr lang="da-DK" dirty="0" smtClean="0"/>
              <a:t>, </a:t>
            </a:r>
            <a:r>
              <a:rPr lang="da-DK" dirty="0" err="1" smtClean="0"/>
              <a:t>Diigo</a:t>
            </a:r>
            <a:r>
              <a:rPr lang="da-DK" dirty="0" smtClean="0"/>
              <a:t> etc.</a:t>
            </a:r>
            <a:endParaRPr lang="en-GB" dirty="0" smtClean="0"/>
          </a:p>
          <a:p>
            <a:pPr marL="620713" lvl="2" indent="-171450">
              <a:buSzPct val="120000"/>
              <a:buFont typeface="Arial" panose="020B0604020202020204" pitchFamily="34" charset="0"/>
              <a:buChar char="•"/>
            </a:pPr>
            <a:r>
              <a:rPr lang="da-DK" dirty="0" smtClean="0"/>
              <a:t>POINTEN er, at de studerende selv finder fagfæller som interesserer sig for det samme som dem som de kan interagerer med.</a:t>
            </a:r>
          </a:p>
          <a:p>
            <a:pPr marL="620713" lvl="2" indent="-171450">
              <a:buSzPct val="120000"/>
              <a:buFont typeface="Arial" panose="020B0604020202020204" pitchFamily="34" charset="0"/>
              <a:buChar char="•"/>
            </a:pPr>
            <a:r>
              <a:rPr lang="da-DK" dirty="0" smtClean="0"/>
              <a:t>POINTEN er, at de studerende efter kurset har et netværk, som de fortsat lærer af</a:t>
            </a:r>
          </a:p>
          <a:p>
            <a:endParaRPr lang="da-DK" dirty="0" smtClean="0"/>
          </a:p>
          <a:p>
            <a:r>
              <a:rPr lang="da-DK" baseline="0" dirty="0" smtClean="0"/>
              <a:t>Det </a:t>
            </a:r>
            <a:r>
              <a:rPr lang="da-DK" baseline="0" dirty="0" err="1" smtClean="0"/>
              <a:t>MOOCs</a:t>
            </a:r>
            <a:r>
              <a:rPr lang="da-DK" baseline="0" dirty="0" smtClean="0"/>
              <a:t> tilbyder er en ny måde at tænke læring, som er fjernet fra kasseværelset. Og spørgsmålet er:</a:t>
            </a:r>
          </a:p>
          <a:p>
            <a:r>
              <a:rPr lang="da-DK" baseline="0" dirty="0" smtClean="0"/>
              <a:t>Er vi klar til denne ændring? </a:t>
            </a:r>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17</a:t>
            </a:fld>
            <a:endParaRPr lang="en-GB"/>
          </a:p>
        </p:txBody>
      </p:sp>
    </p:spTree>
    <p:extLst>
      <p:ext uri="{BB962C8B-B14F-4D97-AF65-F5344CB8AC3E}">
        <p14:creationId xmlns:p14="http://schemas.microsoft.com/office/powerpoint/2010/main" val="428244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Husk bølgen</a:t>
            </a:r>
            <a:r>
              <a:rPr lang="da-DK" baseline="0" dirty="0" smtClean="0"/>
              <a:t> har ramt os fra USA. </a:t>
            </a:r>
          </a:p>
          <a:p>
            <a:endParaRPr lang="da-DK" baseline="0" dirty="0" smtClean="0"/>
          </a:p>
          <a:p>
            <a:r>
              <a:rPr lang="da-DK" baseline="0" dirty="0" smtClean="0"/>
              <a:t>Mange danskere deltager allerede i </a:t>
            </a:r>
            <a:r>
              <a:rPr lang="da-DK" baseline="0" dirty="0" err="1" smtClean="0"/>
              <a:t>MOOCs</a:t>
            </a:r>
            <a:r>
              <a:rPr lang="da-DK" baseline="0" dirty="0" smtClean="0"/>
              <a:t>.</a:t>
            </a:r>
          </a:p>
          <a:p>
            <a:r>
              <a:rPr lang="da-DK" baseline="0" dirty="0" smtClean="0"/>
              <a:t>Spørgsmålet er bare om I vil være med eller ej?</a:t>
            </a:r>
          </a:p>
          <a:p>
            <a:endParaRPr lang="da-DK" baseline="0" dirty="0" smtClean="0"/>
          </a:p>
          <a:p>
            <a:r>
              <a:rPr lang="da-DK" baseline="0" dirty="0" smtClean="0"/>
              <a:t>Og hvor meget vil I være med?</a:t>
            </a:r>
          </a:p>
          <a:p>
            <a:r>
              <a:rPr lang="da-DK" baseline="0" dirty="0" smtClean="0"/>
              <a:t>Er det i det fulde CMOOC eller en i et helt almindeligt kendt OC?</a:t>
            </a:r>
          </a:p>
          <a:p>
            <a:endParaRPr lang="da-DK" baseline="0" dirty="0" smtClean="0"/>
          </a:p>
          <a:p>
            <a:r>
              <a:rPr lang="da-DK" baseline="0" dirty="0" smtClean="0"/>
              <a:t>Potentialet for at vinde kursister fra hele verden er kæmpestort.</a:t>
            </a:r>
          </a:p>
          <a:p>
            <a:r>
              <a:rPr lang="da-DK" baseline="0" dirty="0" smtClean="0"/>
              <a:t>Spørgsmålet er om der er potentiale for at miste kursister/studerende hvis vi ikke går med?</a:t>
            </a:r>
          </a:p>
          <a:p>
            <a:endParaRPr lang="da-DK" baseline="0" dirty="0" smtClean="0"/>
          </a:p>
          <a:p>
            <a:r>
              <a:rPr lang="da-DK" baseline="0" dirty="0" smtClean="0"/>
              <a:t>Min pointe er, at vi har allerede accepteret de gratis kurser for det er hvad vi har råd til</a:t>
            </a:r>
          </a:p>
          <a:p>
            <a:r>
              <a:rPr lang="da-DK" baseline="0" dirty="0" smtClean="0"/>
              <a:t>Vi har også accepteret de manglede eksamensbeviser for vi har brug for de velkvalificerede medarbejdere som kommer med et MOOC</a:t>
            </a:r>
          </a:p>
          <a:p>
            <a:endParaRPr lang="da-DK" baseline="0" dirty="0" smtClean="0"/>
          </a:p>
          <a:p>
            <a:r>
              <a:rPr lang="da-DK" baseline="0" dirty="0" smtClean="0"/>
              <a:t>Dette vil påvirke vores samfund. Spørgsmålet er bare hvordan vi som </a:t>
            </a:r>
            <a:r>
              <a:rPr lang="da-DK" baseline="0" dirty="0" err="1" smtClean="0"/>
              <a:t>uddannelsesinstituion</a:t>
            </a:r>
            <a:r>
              <a:rPr lang="da-DK" baseline="0" dirty="0" smtClean="0"/>
              <a:t> vil </a:t>
            </a:r>
            <a:r>
              <a:rPr lang="da-DK" baseline="0" dirty="0" err="1" smtClean="0"/>
              <a:t>håndere</a:t>
            </a:r>
            <a:r>
              <a:rPr lang="da-DK" baseline="0" dirty="0" smtClean="0"/>
              <a:t> det?</a:t>
            </a:r>
          </a:p>
          <a:p>
            <a:r>
              <a:rPr lang="da-DK" baseline="0" dirty="0" smtClean="0"/>
              <a:t>Vil vi være med?</a:t>
            </a:r>
          </a:p>
          <a:p>
            <a:pPr marL="171450" indent="-171450">
              <a:buFontTx/>
              <a:buChar char="-"/>
            </a:pPr>
            <a:r>
              <a:rPr lang="da-DK" baseline="0" dirty="0" smtClean="0"/>
              <a:t>Eller ikke med?</a:t>
            </a:r>
          </a:p>
          <a:p>
            <a:pPr marL="171450" indent="-171450">
              <a:buFontTx/>
              <a:buChar char="-"/>
            </a:pPr>
            <a:endParaRPr lang="da-DK" baseline="0" dirty="0" smtClean="0"/>
          </a:p>
          <a:p>
            <a:pPr marL="0" indent="0">
              <a:buFontTx/>
              <a:buNone/>
            </a:pPr>
            <a:r>
              <a:rPr lang="da-DK" baseline="0" dirty="0" smtClean="0"/>
              <a:t>Og hvad sker der, hvis vi ikke er med?</a:t>
            </a:r>
          </a:p>
        </p:txBody>
      </p:sp>
      <p:sp>
        <p:nvSpPr>
          <p:cNvPr id="4" name="Pladsholder til diasnummer 3"/>
          <p:cNvSpPr>
            <a:spLocks noGrp="1"/>
          </p:cNvSpPr>
          <p:nvPr>
            <p:ph type="sldNum" sz="quarter" idx="10"/>
          </p:nvPr>
        </p:nvSpPr>
        <p:spPr/>
        <p:txBody>
          <a:bodyPr/>
          <a:lstStyle/>
          <a:p>
            <a:fld id="{D8881412-BBF8-43CD-9D4E-1E9CA77E2B3C}" type="slidenum">
              <a:rPr lang="en-GB" smtClean="0"/>
              <a:t>18</a:t>
            </a:fld>
            <a:endParaRPr lang="en-GB"/>
          </a:p>
        </p:txBody>
      </p:sp>
    </p:spTree>
    <p:extLst>
      <p:ext uri="{BB962C8B-B14F-4D97-AF65-F5344CB8AC3E}">
        <p14:creationId xmlns:p14="http://schemas.microsoft.com/office/powerpoint/2010/main" val="239998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smtClean="0">
                <a:hlinkClick r:id="rId3"/>
              </a:rPr>
              <a:t>Foto</a:t>
            </a:r>
            <a:r>
              <a:rPr lang="en-GB" dirty="0" smtClean="0">
                <a:hlinkClick r:id="rId3"/>
              </a:rPr>
              <a:t>: </a:t>
            </a:r>
            <a:r>
              <a:rPr lang="en-GB" dirty="0" smtClean="0"/>
              <a:t>Anders E. Tønnesen</a:t>
            </a:r>
            <a:endParaRPr lang="en-GB" dirty="0"/>
          </a:p>
        </p:txBody>
      </p:sp>
      <p:sp>
        <p:nvSpPr>
          <p:cNvPr id="4" name="Pladsholder til diasnummer 3"/>
          <p:cNvSpPr>
            <a:spLocks noGrp="1"/>
          </p:cNvSpPr>
          <p:nvPr>
            <p:ph type="sldNum" sz="quarter" idx="10"/>
          </p:nvPr>
        </p:nvSpPr>
        <p:spPr/>
        <p:txBody>
          <a:bodyPr/>
          <a:lstStyle/>
          <a:p>
            <a:fld id="{9E9A8152-34C6-4DDE-9867-725D3E78E1C9}" type="slidenum">
              <a:rPr lang="en-GB" smtClean="0"/>
              <a:t>19</a:t>
            </a:fld>
            <a:endParaRPr lang="en-GB"/>
          </a:p>
        </p:txBody>
      </p:sp>
    </p:spTree>
    <p:extLst>
      <p:ext uri="{BB962C8B-B14F-4D97-AF65-F5344CB8AC3E}">
        <p14:creationId xmlns:p14="http://schemas.microsoft.com/office/powerpoint/2010/main" val="429006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MOOCs</a:t>
            </a:r>
            <a:r>
              <a:rPr lang="da-DK" baseline="0" dirty="0" smtClean="0"/>
              <a:t> suser i øjeblikket hen over himlen som en komet.</a:t>
            </a:r>
          </a:p>
          <a:p>
            <a:endParaRPr lang="da-DK" baseline="0" dirty="0" smtClean="0"/>
          </a:p>
          <a:p>
            <a:r>
              <a:rPr lang="da-DK" baseline="0" dirty="0" smtClean="0"/>
              <a:t>Og der bliver kastet masser af penge  internationalt.</a:t>
            </a:r>
          </a:p>
          <a:p>
            <a:r>
              <a:rPr lang="da-DK" baseline="0" dirty="0" smtClean="0"/>
              <a:t>Vi er sikre på at bølgen vil ramme os.</a:t>
            </a:r>
          </a:p>
          <a:p>
            <a:endParaRPr lang="da-DK" baseline="0" dirty="0" smtClean="0"/>
          </a:p>
          <a:p>
            <a:r>
              <a:rPr lang="da-DK" baseline="0" dirty="0" smtClean="0"/>
              <a:t>Spørgsmålet er bare om vi vil ride med på den?</a:t>
            </a:r>
          </a:p>
          <a:p>
            <a:pPr marL="171450" indent="-171450">
              <a:buFontTx/>
              <a:buChar char="-"/>
            </a:pPr>
            <a:r>
              <a:rPr lang="da-DK" baseline="0" dirty="0" smtClean="0"/>
              <a:t>Og om vi vil ride på den store eller lille bølge?</a:t>
            </a:r>
          </a:p>
          <a:p>
            <a:pPr marL="171450" indent="-171450">
              <a:buFontTx/>
              <a:buChar char="-"/>
            </a:pPr>
            <a:endParaRPr lang="da-DK" baseline="0" dirty="0" smtClean="0"/>
          </a:p>
          <a:p>
            <a:pPr marL="0" indent="0">
              <a:buFontTx/>
              <a:buNone/>
            </a:pPr>
            <a:r>
              <a:rPr lang="da-DK" baseline="0" dirty="0" smtClean="0"/>
              <a:t>Mit vigtigste budskab til jer i dag er, at bølgen vil ramme.</a:t>
            </a:r>
          </a:p>
          <a:p>
            <a:pPr marL="0" indent="0">
              <a:buFontTx/>
              <a:buNone/>
            </a:pPr>
            <a:r>
              <a:rPr lang="da-DK" baseline="0" dirty="0" smtClean="0"/>
              <a:t>Det har den allerede gjort </a:t>
            </a:r>
          </a:p>
          <a:p>
            <a:pPr marL="0" indent="0">
              <a:buFontTx/>
              <a:buNone/>
            </a:pPr>
            <a:r>
              <a:rPr lang="da-DK" baseline="0" dirty="0" smtClean="0"/>
              <a:t>Vi kan godt sætte os tilbage i stolen og sige at det ikke er noget for os.</a:t>
            </a:r>
          </a:p>
          <a:p>
            <a:pPr marL="0" indent="0">
              <a:buFontTx/>
              <a:buNone/>
            </a:pPr>
            <a:r>
              <a:rPr lang="da-DK" baseline="0" dirty="0" smtClean="0"/>
              <a:t>Men bølgen vil ramme alligevel</a:t>
            </a:r>
          </a:p>
          <a:p>
            <a:pPr marL="0" indent="0">
              <a:buFontTx/>
              <a:buNone/>
            </a:pPr>
            <a:endParaRPr lang="da-DK" baseline="0" dirty="0" smtClean="0"/>
          </a:p>
          <a:p>
            <a:pPr marL="0" indent="0">
              <a:buFontTx/>
              <a:buNone/>
            </a:pPr>
            <a:r>
              <a:rPr lang="da-DK" baseline="0" dirty="0" smtClean="0"/>
              <a:t>Og hvad er så konsekvensen af det?</a:t>
            </a:r>
          </a:p>
          <a:p>
            <a:pPr marL="171450" indent="-171450">
              <a:buFontTx/>
              <a:buChar char="-"/>
            </a:pPr>
            <a:endParaRPr lang="da-DK" baseline="0" dirty="0" smtClean="0"/>
          </a:p>
          <a:p>
            <a:pPr marL="0" indent="0">
              <a:buFontTx/>
              <a:buNone/>
            </a:pPr>
            <a:r>
              <a:rPr lang="da-DK" baseline="0" dirty="0" smtClean="0"/>
              <a:t>Der er nu udbydere af </a:t>
            </a:r>
            <a:r>
              <a:rPr lang="da-DK" baseline="0" dirty="0" err="1" smtClean="0"/>
              <a:t>mooc</a:t>
            </a:r>
            <a:r>
              <a:rPr lang="da-DK" baseline="0" dirty="0" smtClean="0"/>
              <a:t> i hele verden.</a:t>
            </a:r>
          </a:p>
          <a:p>
            <a:pPr marL="0" indent="0">
              <a:buFontTx/>
              <a:buNone/>
            </a:pPr>
            <a:r>
              <a:rPr lang="da-DK" baseline="0" dirty="0" smtClean="0"/>
              <a:t>10 millioner studerende har allerede taget mindst et MOOC</a:t>
            </a:r>
          </a:p>
          <a:p>
            <a:pPr marL="0" indent="0">
              <a:buFontTx/>
              <a:buNone/>
            </a:pPr>
            <a:endParaRPr lang="da-DK" baseline="0" dirty="0" smtClean="0"/>
          </a:p>
          <a:p>
            <a:pPr marL="0" indent="0">
              <a:buFontTx/>
              <a:buNone/>
            </a:pPr>
            <a:r>
              <a:rPr lang="da-DK" baseline="0" dirty="0" smtClean="0"/>
              <a:t>Vil det koste os studerende i Danmark?</a:t>
            </a:r>
          </a:p>
          <a:p>
            <a:pPr marL="0" indent="0">
              <a:buFontTx/>
              <a:buNone/>
            </a:pPr>
            <a:endParaRPr lang="da-DK" baseline="0" dirty="0" smtClean="0"/>
          </a:p>
          <a:p>
            <a:pPr marL="0" indent="0">
              <a:buFontTx/>
              <a:buNone/>
            </a:pPr>
            <a:r>
              <a:rPr lang="da-DK" baseline="0" dirty="0" smtClean="0"/>
              <a:t>Forstil dig at du skulle tage et kursus, som du lige mangler?</a:t>
            </a:r>
          </a:p>
          <a:p>
            <a:pPr marL="0" indent="0">
              <a:buFontTx/>
              <a:buNone/>
            </a:pPr>
            <a:r>
              <a:rPr lang="da-DK" baseline="0" dirty="0" smtClean="0"/>
              <a:t>Vil du vælge et kursus som du skal betale for eller et fra et universitet i udlandet med højt kvalificerede undervisere?</a:t>
            </a:r>
          </a:p>
          <a:p>
            <a:pPr marL="0" indent="0">
              <a:buFontTx/>
              <a:buNone/>
            </a:pPr>
            <a:endParaRPr lang="da-DK" baseline="0" dirty="0" smtClean="0"/>
          </a:p>
          <a:p>
            <a:pPr marL="0" indent="0">
              <a:buFontTx/>
              <a:buNone/>
            </a:pPr>
            <a:r>
              <a:rPr lang="da-DK" baseline="0" dirty="0" smtClean="0"/>
              <a:t>I Danmark mangler cheferne penge til efter- og videreuddannelser. </a:t>
            </a:r>
          </a:p>
          <a:p>
            <a:pPr marL="0" indent="0">
              <a:buFontTx/>
              <a:buNone/>
            </a:pPr>
            <a:r>
              <a:rPr lang="da-DK" baseline="0" dirty="0" smtClean="0"/>
              <a:t>Så det er mit bud, at vi her vil miste studerende, hvis vi ikke gør en indsats.</a:t>
            </a:r>
          </a:p>
          <a:p>
            <a:pPr marL="0" indent="0">
              <a:buFontTx/>
              <a:buNone/>
            </a:pPr>
            <a:endParaRPr lang="da-DK" baseline="0" dirty="0" smtClean="0"/>
          </a:p>
          <a:p>
            <a:r>
              <a:rPr lang="da-DK" dirty="0" smtClean="0"/>
              <a:t>Jeg har endnu ikke set fulde universitetsuddannelser eller mellemlange uddannelser udbudt fuldt ud gratis. </a:t>
            </a:r>
          </a:p>
          <a:p>
            <a:r>
              <a:rPr lang="da-DK" dirty="0" smtClean="0"/>
              <a:t>Derfor</a:t>
            </a:r>
            <a:r>
              <a:rPr lang="da-DK" baseline="0" dirty="0" smtClean="0"/>
              <a:t> mener jeg endnu ikke der er en fare for uddannelser, som staten betaler for.</a:t>
            </a:r>
          </a:p>
          <a:p>
            <a:r>
              <a:rPr lang="da-DK" baseline="0" dirty="0" smtClean="0"/>
              <a:t>Men når man kan samle sig en fuld uddannelse som f.eks. Lærer via </a:t>
            </a:r>
            <a:r>
              <a:rPr lang="da-DK" baseline="0" dirty="0" err="1" smtClean="0"/>
              <a:t>MOOCs</a:t>
            </a:r>
            <a:r>
              <a:rPr lang="da-DK" baseline="0" dirty="0" smtClean="0"/>
              <a:t>, så er vi i risikozonen</a:t>
            </a:r>
          </a:p>
          <a:p>
            <a:pPr marL="0" indent="0">
              <a:buFontTx/>
              <a:buNone/>
            </a:pPr>
            <a:endParaRPr lang="da-DK" baseline="0" dirty="0" smtClean="0"/>
          </a:p>
          <a:p>
            <a:r>
              <a:rPr lang="da-DK" baseline="0" dirty="0" smtClean="0"/>
              <a:t>Men alt er jo en sandhed med modifikationer.</a:t>
            </a:r>
          </a:p>
          <a:p>
            <a:endParaRPr lang="da-DK" baseline="0" dirty="0" smtClean="0"/>
          </a:p>
          <a:p>
            <a:r>
              <a:rPr lang="da-DK" baseline="0" dirty="0" smtClean="0"/>
              <a:t>Er dit kursus noget helt specielt som ikke findes andre steder? </a:t>
            </a:r>
          </a:p>
          <a:p>
            <a:r>
              <a:rPr lang="da-DK" baseline="0" dirty="0" smtClean="0"/>
              <a:t>Så køber kursisterne det naturligvis af det.</a:t>
            </a:r>
          </a:p>
          <a:p>
            <a:r>
              <a:rPr lang="da-DK" baseline="0" dirty="0" smtClean="0"/>
              <a:t>Så hvis du ikke vil lave </a:t>
            </a:r>
            <a:r>
              <a:rPr lang="da-DK" baseline="0" dirty="0" err="1" smtClean="0"/>
              <a:t>MOOCs</a:t>
            </a:r>
            <a:r>
              <a:rPr lang="da-DK" baseline="0" dirty="0" smtClean="0"/>
              <a:t>, men gerne vil tjene penge på kurser, så vil den rigtig retning være til </a:t>
            </a:r>
            <a:r>
              <a:rPr lang="da-DK" baseline="0" dirty="0" err="1" smtClean="0"/>
              <a:t>nichetænking</a:t>
            </a:r>
            <a:r>
              <a:rPr lang="da-DK" baseline="0" dirty="0" smtClean="0"/>
              <a:t>. </a:t>
            </a:r>
          </a:p>
          <a:p>
            <a:r>
              <a:rPr lang="da-DK" baseline="0" dirty="0" smtClean="0"/>
              <a:t>At det man udbyder er så specielt, at det ikke kan fås gratis.</a:t>
            </a:r>
          </a:p>
          <a:p>
            <a:endParaRPr lang="da-DK" baseline="0" dirty="0" smtClean="0"/>
          </a:p>
          <a:p>
            <a:r>
              <a:rPr lang="da-DK" baseline="0" dirty="0" smtClean="0"/>
              <a:t>Derudover kan sproget for nogle personer være et problem. Dvs. kurser til en målgruppe med et dårligt engelsk er også fine.</a:t>
            </a:r>
          </a:p>
          <a:p>
            <a:endParaRPr lang="da-DK" baseline="0" dirty="0" smtClean="0"/>
          </a:p>
          <a:p>
            <a:r>
              <a:rPr lang="da-DK" baseline="0" dirty="0" smtClean="0"/>
              <a:t>Et af argumenterne for at udbyde </a:t>
            </a:r>
            <a:r>
              <a:rPr lang="da-DK" baseline="0" dirty="0" err="1" smtClean="0"/>
              <a:t>MOOCs</a:t>
            </a:r>
            <a:r>
              <a:rPr lang="da-DK" baseline="0" dirty="0" smtClean="0"/>
              <a:t> er at blive ”kendt” – at skabe sig et navn.</a:t>
            </a:r>
          </a:p>
          <a:p>
            <a:r>
              <a:rPr lang="da-DK" baseline="0" dirty="0" smtClean="0"/>
              <a:t>Og mange gør det ved at lade deres ”pinger” undervise på </a:t>
            </a:r>
            <a:r>
              <a:rPr lang="da-DK" baseline="0" dirty="0" err="1" smtClean="0"/>
              <a:t>MOOCs</a:t>
            </a:r>
            <a:r>
              <a:rPr lang="da-DK" baseline="0" dirty="0" smtClean="0"/>
              <a:t>. Så trækker de studerende til bare via deres navn.</a:t>
            </a:r>
          </a:p>
          <a:p>
            <a:r>
              <a:rPr lang="da-DK" baseline="0" dirty="0" smtClean="0"/>
              <a:t>Dermed fjerner de også muligheden for at sælge et nicheprodukt via ”navnet”.</a:t>
            </a:r>
          </a:p>
          <a:p>
            <a:endParaRPr lang="da-DK" baseline="0" dirty="0" smtClean="0"/>
          </a:p>
          <a:p>
            <a:r>
              <a:rPr lang="da-DK" baseline="0" dirty="0" smtClean="0"/>
              <a:t>Så man skal være meget bevidst, om hvilke type af studerene det er man vil sælge kurser til.</a:t>
            </a:r>
          </a:p>
          <a:p>
            <a:endParaRPr lang="da-DK" baseline="0" dirty="0" smtClean="0"/>
          </a:p>
          <a:p>
            <a:r>
              <a:rPr lang="da-DK" baseline="0" dirty="0" smtClean="0"/>
              <a:t>Kilder til </a:t>
            </a:r>
            <a:r>
              <a:rPr lang="da-DK" baseline="0" dirty="0" err="1" smtClean="0"/>
              <a:t>billedernre</a:t>
            </a:r>
            <a:endParaRPr lang="da-DK" baseline="0" dirty="0" smtClean="0"/>
          </a:p>
          <a:p>
            <a:r>
              <a:rPr lang="da-DK" baseline="0" dirty="0" smtClean="0"/>
              <a:t>http://www.elearnspace.org/blog/2012/07/25/moocs-are-really-a-platform/</a:t>
            </a:r>
          </a:p>
          <a:p>
            <a:r>
              <a:rPr lang="da-DK" baseline="0" dirty="0" smtClean="0"/>
              <a:t>Bølgerne = privat eget billede lavet af Lone Guldbrandt Tønnesen</a:t>
            </a:r>
          </a:p>
          <a:p>
            <a:pPr marL="0" indent="0">
              <a:buFontTx/>
              <a:buNone/>
            </a:pPr>
            <a:endParaRPr lang="da-DK" baseline="0" dirty="0" smtClean="0"/>
          </a:p>
          <a:p>
            <a:pPr marL="0" indent="0">
              <a:buFontTx/>
              <a:buNone/>
            </a:pPr>
            <a:endParaRPr lang="da-DK" baseline="0" dirty="0" smtClean="0"/>
          </a:p>
          <a:p>
            <a:endParaRPr lang="da-DK" dirty="0" smtClean="0">
              <a:hlinkClick r:id=""/>
            </a:endParaRPr>
          </a:p>
          <a:p>
            <a:r>
              <a:rPr lang="da-DK" dirty="0" smtClean="0">
                <a:hlinkClick r:id=""/>
              </a:rPr>
              <a:t>Kilder</a:t>
            </a:r>
            <a:r>
              <a:rPr lang="da-DK" baseline="0" dirty="0" smtClean="0">
                <a:hlinkClick r:id=""/>
              </a:rPr>
              <a:t> til teksten nedenfor</a:t>
            </a:r>
            <a:endParaRPr lang="en-GB" dirty="0" smtClean="0">
              <a:hlinkClick r:id=""/>
            </a:endParaRPr>
          </a:p>
          <a:p>
            <a:endParaRPr lang="en-GB" dirty="0" smtClean="0">
              <a:hlinkClick r:id=""/>
            </a:endParaRPr>
          </a:p>
          <a:p>
            <a:r>
              <a:rPr lang="en-GB" dirty="0" smtClean="0">
                <a:hlinkClick r:id=""/>
              </a:rPr>
              <a:t>http://moocreview.wikispaces.com/Development</a:t>
            </a:r>
            <a:endParaRPr lang="en-GB" dirty="0" smtClean="0"/>
          </a:p>
          <a:p>
            <a:endParaRPr lang="da-DK" dirty="0" smtClean="0"/>
          </a:p>
          <a:p>
            <a:r>
              <a:rPr lang="en-GB" dirty="0" smtClean="0">
                <a:hlinkClick r:id="rId3"/>
              </a:rPr>
              <a:t>http://hackeducation.com/2013/11/29/top-ed-tech-trends-2013-moocs/</a:t>
            </a:r>
            <a:endParaRPr lang="da-DK" dirty="0" smtClean="0"/>
          </a:p>
          <a:p>
            <a:endParaRPr lang="da-DK" b="1" dirty="0" smtClean="0"/>
          </a:p>
          <a:p>
            <a:r>
              <a:rPr lang="da-DK" b="1" dirty="0" smtClean="0"/>
              <a:t>Historisk</a:t>
            </a:r>
            <a:r>
              <a:rPr lang="da-DK" b="1" baseline="0" dirty="0" smtClean="0"/>
              <a:t> oversigt: </a:t>
            </a:r>
            <a:r>
              <a:rPr lang="da-DK" b="1" dirty="0" smtClean="0"/>
              <a:t>2012 – MOOC</a:t>
            </a:r>
            <a:r>
              <a:rPr lang="da-DK" b="1" baseline="0" dirty="0" smtClean="0"/>
              <a:t> året – Erklæret af New York Times</a:t>
            </a:r>
            <a:endParaRPr lang="da-DK" b="1" dirty="0" smtClean="0"/>
          </a:p>
          <a:p>
            <a:endParaRPr lang="da-DK" dirty="0" smtClean="0"/>
          </a:p>
          <a:p>
            <a:r>
              <a:rPr lang="da-DK" dirty="0" smtClean="0"/>
              <a:t>2008 - CCK08 - </a:t>
            </a:r>
            <a:r>
              <a:rPr lang="en-GB" sz="1200" b="0" i="0" kern="1200" dirty="0" err="1" smtClean="0">
                <a:solidFill>
                  <a:schemeClr val="tx1"/>
                </a:solidFill>
                <a:effectLst/>
                <a:latin typeface="+mn-lt"/>
                <a:ea typeface="+mn-ea"/>
                <a:cs typeface="+mn-cs"/>
              </a:rPr>
              <a:t>Connectivism</a:t>
            </a:r>
            <a:r>
              <a:rPr lang="en-GB" sz="1200" b="0" i="0" kern="1200" dirty="0" smtClean="0">
                <a:solidFill>
                  <a:schemeClr val="tx1"/>
                </a:solidFill>
                <a:effectLst/>
                <a:latin typeface="+mn-lt"/>
                <a:ea typeface="+mn-ea"/>
                <a:cs typeface="+mn-cs"/>
              </a:rPr>
              <a:t> and Connective Knowledge) offered by Siemens and </a:t>
            </a:r>
            <a:r>
              <a:rPr lang="en-GB" sz="1200" b="0" i="0" kern="1200" dirty="0" err="1" smtClean="0">
                <a:solidFill>
                  <a:schemeClr val="tx1"/>
                </a:solidFill>
                <a:effectLst/>
                <a:latin typeface="+mn-lt"/>
                <a:ea typeface="+mn-ea"/>
                <a:cs typeface="+mn-cs"/>
              </a:rPr>
              <a:t>Downes</a:t>
            </a:r>
            <a:r>
              <a:rPr lang="en-GB" sz="1200" b="0" i="0" kern="1200" dirty="0" smtClean="0">
                <a:solidFill>
                  <a:schemeClr val="tx1"/>
                </a:solidFill>
                <a:effectLst/>
                <a:latin typeface="+mn-lt"/>
                <a:ea typeface="+mn-ea"/>
                <a:cs typeface="+mn-cs"/>
              </a:rPr>
              <a:t>.</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2010 Efterår</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 DS106 – Digital </a:t>
            </a:r>
            <a:r>
              <a:rPr lang="da-DK" sz="1200" b="0" i="0" kern="1200" dirty="0" err="1" smtClean="0">
                <a:solidFill>
                  <a:schemeClr val="tx1"/>
                </a:solidFill>
                <a:effectLst/>
                <a:latin typeface="+mn-lt"/>
                <a:ea typeface="+mn-ea"/>
                <a:cs typeface="+mn-cs"/>
              </a:rPr>
              <a:t>Storytelling</a:t>
            </a:r>
            <a:r>
              <a:rPr lang="da-DK"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Jim Groom at University of Mary Washington</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2012 </a:t>
            </a:r>
            <a:r>
              <a:rPr lang="da-DK" sz="1200" b="0" i="0" kern="1200" dirty="0" err="1" smtClean="0">
                <a:solidFill>
                  <a:schemeClr val="tx1"/>
                </a:solidFill>
                <a:effectLst/>
                <a:latin typeface="+mn-lt"/>
                <a:ea typeface="+mn-ea"/>
                <a:cs typeface="+mn-cs"/>
              </a:rPr>
              <a:t>Feb</a:t>
            </a:r>
            <a:r>
              <a:rPr lang="da-DK" sz="1200" b="0" i="0" kern="1200" dirty="0" smtClean="0">
                <a:solidFill>
                  <a:schemeClr val="tx1"/>
                </a:solidFill>
                <a:effectLst/>
                <a:latin typeface="+mn-lt"/>
                <a:ea typeface="+mn-ea"/>
                <a:cs typeface="+mn-cs"/>
              </a:rPr>
              <a:t> – </a:t>
            </a:r>
            <a:r>
              <a:rPr lang="da-DK" sz="1200" b="0" i="0" kern="1200" dirty="0" err="1" smtClean="0">
                <a:solidFill>
                  <a:schemeClr val="tx1"/>
                </a:solidFill>
                <a:effectLst/>
                <a:latin typeface="+mn-lt"/>
                <a:ea typeface="+mn-ea"/>
                <a:cs typeface="+mn-cs"/>
              </a:rPr>
              <a:t>Udacity</a:t>
            </a:r>
            <a:r>
              <a:rPr lang="da-DK" sz="1200" b="0" i="0" kern="1200" dirty="0" smtClean="0">
                <a:solidFill>
                  <a:schemeClr val="tx1"/>
                </a:solidFill>
                <a:effectLst/>
                <a:latin typeface="+mn-lt"/>
                <a:ea typeface="+mn-ea"/>
                <a:cs typeface="+mn-cs"/>
              </a:rPr>
              <a:t> – Lavet af</a:t>
            </a:r>
            <a:r>
              <a:rPr lang="da-DK" sz="1200" b="0" i="0" kern="1200" baseline="0" dirty="0" smtClean="0">
                <a:solidFill>
                  <a:schemeClr val="tx1"/>
                </a:solidFill>
                <a:effectLst/>
                <a:latin typeface="+mn-lt"/>
                <a:ea typeface="+mn-ea"/>
                <a:cs typeface="+mn-cs"/>
              </a:rPr>
              <a:t> Sebastian </a:t>
            </a:r>
            <a:r>
              <a:rPr lang="da-DK" sz="1200" b="0" i="0" kern="1200" baseline="0" dirty="0" err="1" smtClean="0">
                <a:solidFill>
                  <a:schemeClr val="tx1"/>
                </a:solidFill>
                <a:effectLst/>
                <a:latin typeface="+mn-lt"/>
                <a:ea typeface="+mn-ea"/>
                <a:cs typeface="+mn-cs"/>
              </a:rPr>
              <a:t>Thrun</a:t>
            </a:r>
            <a:r>
              <a:rPr lang="da-DK" sz="1200" b="0" i="0" kern="1200" baseline="0" dirty="0" smtClean="0">
                <a:solidFill>
                  <a:schemeClr val="tx1"/>
                </a:solidFill>
                <a:effectLst/>
                <a:latin typeface="+mn-lt"/>
                <a:ea typeface="+mn-ea"/>
                <a:cs typeface="+mn-cs"/>
              </a:rPr>
              <a:t> (Forlod Stanford for det)</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2012 April</a:t>
            </a:r>
            <a:r>
              <a:rPr lang="da-DK" sz="1200" b="0" i="0" kern="1200" baseline="0" dirty="0" smtClean="0">
                <a:solidFill>
                  <a:schemeClr val="tx1"/>
                </a:solidFill>
                <a:effectLst/>
                <a:latin typeface="+mn-lt"/>
                <a:ea typeface="+mn-ea"/>
                <a:cs typeface="+mn-cs"/>
              </a:rPr>
              <a:t> – Coursera – Nu over 83 </a:t>
            </a:r>
            <a:r>
              <a:rPr lang="da-DK" sz="1200" b="0" i="0" kern="1200" baseline="0" dirty="0" err="1" smtClean="0">
                <a:solidFill>
                  <a:schemeClr val="tx1"/>
                </a:solidFill>
                <a:effectLst/>
                <a:latin typeface="+mn-lt"/>
                <a:ea typeface="+mn-ea"/>
                <a:cs typeface="+mn-cs"/>
              </a:rPr>
              <a:t>universitater</a:t>
            </a:r>
            <a:r>
              <a:rPr lang="da-DK" sz="1200" b="0" i="0" kern="1200" baseline="0" dirty="0" smtClean="0">
                <a:solidFill>
                  <a:schemeClr val="tx1"/>
                </a:solidFill>
                <a:effectLst/>
                <a:latin typeface="+mn-lt"/>
                <a:ea typeface="+mn-ea"/>
                <a:cs typeface="+mn-cs"/>
              </a:rPr>
              <a:t> i samarbejde –</a:t>
            </a:r>
          </a:p>
          <a:p>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2012 Maj – </a:t>
            </a:r>
            <a:r>
              <a:rPr lang="da-DK" sz="1200" b="0" i="0" kern="1200" baseline="0" dirty="0" err="1" smtClean="0">
                <a:solidFill>
                  <a:schemeClr val="tx1"/>
                </a:solidFill>
                <a:effectLst/>
                <a:latin typeface="+mn-lt"/>
                <a:ea typeface="+mn-ea"/>
                <a:cs typeface="+mn-cs"/>
              </a:rPr>
              <a:t>edX</a:t>
            </a:r>
            <a:r>
              <a:rPr lang="da-DK" sz="1200" b="0" i="0" kern="1200" baseline="0" dirty="0" smtClean="0">
                <a:solidFill>
                  <a:schemeClr val="tx1"/>
                </a:solidFill>
                <a:effectLst/>
                <a:latin typeface="+mn-lt"/>
                <a:ea typeface="+mn-ea"/>
                <a:cs typeface="+mn-cs"/>
              </a:rPr>
              <a:t> – MIT og Harvard</a:t>
            </a:r>
          </a:p>
          <a:p>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2012 – </a:t>
            </a:r>
            <a:r>
              <a:rPr lang="da-DK" sz="1200" b="0" i="0" kern="1200" baseline="0" dirty="0" err="1" smtClean="0">
                <a:solidFill>
                  <a:schemeClr val="tx1"/>
                </a:solidFill>
                <a:effectLst/>
                <a:latin typeface="+mn-lt"/>
                <a:ea typeface="+mn-ea"/>
                <a:cs typeface="+mn-cs"/>
              </a:rPr>
              <a:t>Dec</a:t>
            </a:r>
            <a:r>
              <a:rPr lang="da-DK" sz="1200" b="0" i="0" kern="1200" baseline="0" dirty="0" smtClean="0">
                <a:solidFill>
                  <a:schemeClr val="tx1"/>
                </a:solidFill>
                <a:effectLst/>
                <a:latin typeface="+mn-lt"/>
                <a:ea typeface="+mn-ea"/>
                <a:cs typeface="+mn-cs"/>
              </a:rPr>
              <a:t> – Future Learn – 12 britiske universiteter</a:t>
            </a:r>
          </a:p>
          <a:p>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2012 – </a:t>
            </a:r>
            <a:r>
              <a:rPr lang="da-DK" sz="1200" b="0" i="0" kern="1200" baseline="0" dirty="0" err="1" smtClean="0">
                <a:solidFill>
                  <a:schemeClr val="tx1"/>
                </a:solidFill>
                <a:effectLst/>
                <a:latin typeface="+mn-lt"/>
                <a:ea typeface="+mn-ea"/>
                <a:cs typeface="+mn-cs"/>
              </a:rPr>
              <a:t>Canvas</a:t>
            </a:r>
            <a:r>
              <a:rPr lang="da-DK" sz="1200" b="0" i="0" kern="1200" baseline="0" dirty="0" smtClean="0">
                <a:solidFill>
                  <a:schemeClr val="tx1"/>
                </a:solidFill>
                <a:effectLst/>
                <a:latin typeface="+mn-lt"/>
                <a:ea typeface="+mn-ea"/>
                <a:cs typeface="+mn-cs"/>
              </a:rPr>
              <a:t> – 12 universiteter</a:t>
            </a:r>
            <a:endParaRPr lang="da-DK" dirty="0" smtClean="0"/>
          </a:p>
          <a:p>
            <a:endParaRPr lang="da-DK" dirty="0" smtClean="0"/>
          </a:p>
          <a:p>
            <a:r>
              <a:rPr lang="da-DK" dirty="0" smtClean="0"/>
              <a:t>2013 – Open2Study – Australske </a:t>
            </a:r>
            <a:r>
              <a:rPr lang="da-DK" dirty="0" err="1" smtClean="0"/>
              <a:t>universteter</a:t>
            </a:r>
            <a:endParaRPr lang="da-DK" dirty="0" smtClean="0"/>
          </a:p>
          <a:p>
            <a:endParaRPr lang="da-DK" dirty="0" smtClean="0"/>
          </a:p>
          <a:p>
            <a:r>
              <a:rPr lang="da-DK" dirty="0" smtClean="0"/>
              <a:t>2013</a:t>
            </a:r>
            <a:r>
              <a:rPr lang="da-DK" baseline="0" dirty="0" smtClean="0"/>
              <a:t> – </a:t>
            </a:r>
            <a:r>
              <a:rPr lang="da-DK" baseline="0" dirty="0" err="1" smtClean="0"/>
              <a:t>Openuped</a:t>
            </a:r>
            <a:r>
              <a:rPr lang="da-DK" baseline="0" dirty="0" smtClean="0"/>
              <a:t> – 12 europæiske lande</a:t>
            </a:r>
            <a:endParaRPr lang="da-DK" dirty="0" smtClean="0"/>
          </a:p>
          <a:p>
            <a:endParaRPr lang="da-DK" dirty="0" smtClean="0"/>
          </a:p>
          <a:p>
            <a:r>
              <a:rPr lang="da-DK" dirty="0" smtClean="0"/>
              <a:t>(Se historisk oversigt</a:t>
            </a:r>
            <a:r>
              <a:rPr lang="da-DK" baseline="0" dirty="0" smtClean="0"/>
              <a:t> 2013)</a:t>
            </a:r>
            <a:endParaRPr lang="da-DK" dirty="0" smtClean="0"/>
          </a:p>
          <a:p>
            <a:r>
              <a:rPr lang="da-DK" dirty="0" smtClean="0"/>
              <a:t>--</a:t>
            </a:r>
          </a:p>
          <a:p>
            <a:endParaRPr lang="da-DK" dirty="0" smtClean="0"/>
          </a:p>
          <a:p>
            <a:pPr fontAlgn="base"/>
            <a:r>
              <a:rPr lang="da-DK" sz="1200" b="0" i="0" kern="1200" dirty="0" smtClean="0">
                <a:solidFill>
                  <a:schemeClr val="tx1"/>
                </a:solidFill>
                <a:effectLst/>
                <a:latin typeface="+mn-lt"/>
                <a:ea typeface="+mn-ea"/>
                <a:cs typeface="+mn-cs"/>
              </a:rPr>
              <a:t>I 2011 valgte Sebastian Thurn og Peter </a:t>
            </a:r>
            <a:r>
              <a:rPr lang="da-DK" sz="1200" b="0" i="0" kern="1200" dirty="0" err="1" smtClean="0">
                <a:solidFill>
                  <a:schemeClr val="tx1"/>
                </a:solidFill>
                <a:effectLst/>
                <a:latin typeface="+mn-lt"/>
                <a:ea typeface="+mn-ea"/>
                <a:cs typeface="+mn-cs"/>
              </a:rPr>
              <a:t>Norvig</a:t>
            </a:r>
            <a:r>
              <a:rPr lang="da-DK" sz="1200" b="0" i="0" kern="1200" dirty="0" smtClean="0">
                <a:solidFill>
                  <a:schemeClr val="tx1"/>
                </a:solidFill>
                <a:effectLst/>
                <a:latin typeface="+mn-lt"/>
                <a:ea typeface="+mn-ea"/>
                <a:cs typeface="+mn-cs"/>
              </a:rPr>
              <a:t> fra Stanford </a:t>
            </a:r>
            <a:r>
              <a:rPr lang="da-DK" sz="1200" b="0" i="0" kern="1200" dirty="0" err="1" smtClean="0">
                <a:solidFill>
                  <a:schemeClr val="tx1"/>
                </a:solidFill>
                <a:effectLst/>
                <a:latin typeface="+mn-lt"/>
                <a:ea typeface="+mn-ea"/>
                <a:cs typeface="+mn-cs"/>
              </a:rPr>
              <a:t>University</a:t>
            </a:r>
            <a:r>
              <a:rPr lang="da-DK" sz="1200" b="0" i="0" kern="1200" dirty="0" smtClean="0">
                <a:solidFill>
                  <a:schemeClr val="tx1"/>
                </a:solidFill>
                <a:effectLst/>
                <a:latin typeface="+mn-lt"/>
                <a:ea typeface="+mn-ea"/>
                <a:cs typeface="+mn-cs"/>
              </a:rPr>
              <a:t> at lave kurset </a:t>
            </a:r>
            <a:r>
              <a:rPr lang="da-DK" sz="1200" b="0" i="0" u="none" strike="noStrike" kern="1200" dirty="0" err="1" smtClean="0">
                <a:solidFill>
                  <a:schemeClr val="tx1"/>
                </a:solidFill>
                <a:effectLst/>
                <a:latin typeface="+mn-lt"/>
                <a:ea typeface="+mn-ea"/>
                <a:cs typeface="+mn-cs"/>
                <a:hlinkClick r:id="rId4" tooltip="Artificial Intelligence"/>
              </a:rPr>
              <a:t>Artificial</a:t>
            </a:r>
            <a:r>
              <a:rPr lang="da-DK" sz="1200" b="0" i="0" u="none" strike="noStrike" kern="1200" dirty="0" smtClean="0">
                <a:solidFill>
                  <a:schemeClr val="tx1"/>
                </a:solidFill>
                <a:effectLst/>
                <a:latin typeface="+mn-lt"/>
                <a:ea typeface="+mn-ea"/>
                <a:cs typeface="+mn-cs"/>
                <a:hlinkClick r:id="rId4" tooltip="Artificial Intelligence"/>
              </a:rPr>
              <a:t> Intelligence</a:t>
            </a:r>
            <a:r>
              <a:rPr lang="da-DK" sz="1200" b="0" i="0" kern="1200" dirty="0" smtClean="0">
                <a:solidFill>
                  <a:schemeClr val="tx1"/>
                </a:solidFill>
                <a:effectLst/>
                <a:latin typeface="+mn-lt"/>
                <a:ea typeface="+mn-ea"/>
                <a:cs typeface="+mn-cs"/>
              </a:rPr>
              <a:t> som et MOOC. De havde regnet med et par tusinde deltagere, men nåede op på 160.000 personer. Dette var en kæmpeoplevelse og skabte en bølge af udbydere af </a:t>
            </a:r>
            <a:r>
              <a:rPr lang="da-DK" sz="1200" b="0" i="0" kern="1200" dirty="0" err="1" smtClean="0">
                <a:solidFill>
                  <a:schemeClr val="tx1"/>
                </a:solidFill>
                <a:effectLst/>
                <a:latin typeface="+mn-lt"/>
                <a:ea typeface="+mn-ea"/>
                <a:cs typeface="+mn-cs"/>
              </a:rPr>
              <a:t>MOOC´s</a:t>
            </a:r>
            <a:r>
              <a:rPr lang="da-DK" sz="1200" b="0" i="0" kern="1200" dirty="0" smtClean="0">
                <a:solidFill>
                  <a:schemeClr val="tx1"/>
                </a:solidFill>
                <a:effectLst/>
                <a:latin typeface="+mn-lt"/>
                <a:ea typeface="+mn-ea"/>
                <a:cs typeface="+mn-cs"/>
              </a:rPr>
              <a:t>, som nu har spredt sig fra Canada, via USA og til resten af verden. Se </a:t>
            </a:r>
            <a:r>
              <a:rPr lang="da-DK" sz="1200" b="0" i="0" kern="1200" dirty="0" err="1" smtClean="0">
                <a:solidFill>
                  <a:schemeClr val="tx1"/>
                </a:solidFill>
                <a:effectLst/>
                <a:latin typeface="+mn-lt"/>
                <a:ea typeface="+mn-ea"/>
                <a:cs typeface="+mn-cs"/>
              </a:rPr>
              <a:t>udbudet</a:t>
            </a:r>
            <a:r>
              <a:rPr lang="da-DK" sz="1200" b="0" i="0" kern="1200" dirty="0" smtClean="0">
                <a:solidFill>
                  <a:schemeClr val="tx1"/>
                </a:solidFill>
                <a:effectLst/>
                <a:latin typeface="+mn-lt"/>
                <a:ea typeface="+mn-ea"/>
                <a:cs typeface="+mn-cs"/>
              </a:rPr>
              <a:t> i linklisten til højre på moocs.dk </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Sebastian Thurn og Peter </a:t>
            </a:r>
            <a:r>
              <a:rPr lang="da-DK" sz="1200" b="0" i="0" kern="1200" dirty="0" err="1" smtClean="0">
                <a:solidFill>
                  <a:schemeClr val="tx1"/>
                </a:solidFill>
                <a:effectLst/>
                <a:latin typeface="+mn-lt"/>
                <a:ea typeface="+mn-ea"/>
                <a:cs typeface="+mn-cs"/>
              </a:rPr>
              <a:t>Norvig</a:t>
            </a:r>
            <a:r>
              <a:rPr lang="da-DK" sz="1200" b="0" i="0" kern="1200" dirty="0" smtClean="0">
                <a:solidFill>
                  <a:schemeClr val="tx1"/>
                </a:solidFill>
                <a:effectLst/>
                <a:latin typeface="+mn-lt"/>
                <a:ea typeface="+mn-ea"/>
                <a:cs typeface="+mn-cs"/>
              </a:rPr>
              <a:t> oprettede platformen </a:t>
            </a:r>
            <a:r>
              <a:rPr lang="da-DK" sz="1200" b="0" i="0" u="none" strike="noStrike" kern="1200" dirty="0" err="1" smtClean="0">
                <a:solidFill>
                  <a:schemeClr val="tx1"/>
                </a:solidFill>
                <a:effectLst/>
                <a:latin typeface="+mn-lt"/>
                <a:ea typeface="+mn-ea"/>
                <a:cs typeface="+mn-cs"/>
                <a:hlinkClick r:id="rId5" tooltip="Udacity"/>
              </a:rPr>
              <a:t>Udacity</a:t>
            </a:r>
            <a:r>
              <a:rPr lang="da-DK" sz="1200" b="0" i="0" kern="1200" dirty="0" smtClean="0">
                <a:solidFill>
                  <a:schemeClr val="tx1"/>
                </a:solidFill>
                <a:effectLst/>
                <a:latin typeface="+mn-lt"/>
                <a:ea typeface="+mn-ea"/>
                <a:cs typeface="+mn-cs"/>
              </a:rPr>
              <a:t> til udbud af </a:t>
            </a:r>
            <a:r>
              <a:rPr lang="da-DK" sz="1200" b="0" i="0" kern="1200" dirty="0" err="1" smtClean="0">
                <a:solidFill>
                  <a:schemeClr val="tx1"/>
                </a:solidFill>
                <a:effectLst/>
                <a:latin typeface="+mn-lt"/>
                <a:ea typeface="+mn-ea"/>
                <a:cs typeface="+mn-cs"/>
              </a:rPr>
              <a:t>MOOCs</a:t>
            </a:r>
            <a:r>
              <a:rPr lang="da-DK" sz="1200" b="0" i="0" kern="1200" dirty="0" smtClean="0">
                <a:solidFill>
                  <a:schemeClr val="tx1"/>
                </a:solidFill>
                <a:effectLst/>
                <a:latin typeface="+mn-lt"/>
                <a:ea typeface="+mn-ea"/>
                <a:cs typeface="+mn-cs"/>
              </a:rPr>
              <a:t>. Sammen med </a:t>
            </a:r>
            <a:r>
              <a:rPr lang="da-DK" sz="1200" b="0" i="0" u="none" strike="noStrike" kern="1200" dirty="0" smtClean="0">
                <a:solidFill>
                  <a:schemeClr val="tx1"/>
                </a:solidFill>
                <a:effectLst/>
                <a:latin typeface="+mn-lt"/>
                <a:ea typeface="+mn-ea"/>
                <a:cs typeface="+mn-cs"/>
                <a:hlinkClick r:id="rId6" tooltip="Coursera"/>
              </a:rPr>
              <a:t>Coursera</a:t>
            </a:r>
            <a:r>
              <a:rPr lang="da-DK" sz="1200" b="0" i="0" kern="1200" dirty="0" smtClean="0">
                <a:solidFill>
                  <a:schemeClr val="tx1"/>
                </a:solidFill>
                <a:effectLst/>
                <a:latin typeface="+mn-lt"/>
                <a:ea typeface="+mn-ea"/>
                <a:cs typeface="+mn-cs"/>
              </a:rPr>
              <a:t>, der hurtigt blev oprettet i samarbejde mellem en lang række universiteter kendetegnes de af, at de er oprettet med det mål at skabe profit – på et tidspunkt. De er kraftigt støttet af fonde, Universiteter og private som alle forventer at få pengene hjem igen på et tidspunkt.</a:t>
            </a: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Coursera klarer dette ved at tilbyde studerende der ønsker et eksamensbevis at købe sig adgang til et </a:t>
            </a:r>
            <a:r>
              <a:rPr lang="da-DK" sz="1200" b="0" i="0" u="none" strike="noStrike" kern="1200" dirty="0" smtClean="0">
                <a:solidFill>
                  <a:schemeClr val="tx1"/>
                </a:solidFill>
                <a:effectLst/>
                <a:latin typeface="+mn-lt"/>
                <a:ea typeface="+mn-ea"/>
                <a:cs typeface="+mn-cs"/>
                <a:hlinkClick r:id="rId7" tooltip="Signature Track Program"/>
              </a:rPr>
              <a:t>Signature </a:t>
            </a:r>
            <a:r>
              <a:rPr lang="da-DK" sz="1200" b="0" i="0" u="none" strike="noStrike" kern="1200" dirty="0" err="1" smtClean="0">
                <a:solidFill>
                  <a:schemeClr val="tx1"/>
                </a:solidFill>
                <a:effectLst/>
                <a:latin typeface="+mn-lt"/>
                <a:ea typeface="+mn-ea"/>
                <a:cs typeface="+mn-cs"/>
                <a:hlinkClick r:id="rId7" tooltip="Signature Track Program"/>
              </a:rPr>
              <a:t>Track</a:t>
            </a:r>
            <a:r>
              <a:rPr lang="da-DK" sz="1200" b="0" i="0" u="none" strike="noStrike" kern="1200" dirty="0" smtClean="0">
                <a:solidFill>
                  <a:schemeClr val="tx1"/>
                </a:solidFill>
                <a:effectLst/>
                <a:latin typeface="+mn-lt"/>
                <a:ea typeface="+mn-ea"/>
                <a:cs typeface="+mn-cs"/>
                <a:hlinkClick r:id="rId7" tooltip="Signature Track Program"/>
              </a:rPr>
              <a:t> Program</a:t>
            </a:r>
            <a:r>
              <a:rPr lang="da-DK" sz="1200" b="0" i="0" kern="1200" dirty="0" smtClean="0">
                <a:solidFill>
                  <a:schemeClr val="tx1"/>
                </a:solidFill>
                <a:effectLst/>
                <a:latin typeface="+mn-lt"/>
                <a:ea typeface="+mn-ea"/>
                <a:cs typeface="+mn-cs"/>
              </a:rPr>
              <a:t>, hvor de ikke alene får bevis på deres deltagelse, men hvor de studerende også har adgang til den </a:t>
            </a:r>
            <a:r>
              <a:rPr lang="da-DK" sz="1200" b="0" i="0" kern="1200" dirty="0" err="1" smtClean="0">
                <a:solidFill>
                  <a:schemeClr val="tx1"/>
                </a:solidFill>
                <a:effectLst/>
                <a:latin typeface="+mn-lt"/>
                <a:ea typeface="+mn-ea"/>
                <a:cs typeface="+mn-cs"/>
              </a:rPr>
              <a:t>portfolio</a:t>
            </a:r>
            <a:r>
              <a:rPr lang="da-DK" sz="1200" b="0" i="0" kern="1200" dirty="0" smtClean="0">
                <a:solidFill>
                  <a:schemeClr val="tx1"/>
                </a:solidFill>
                <a:effectLst/>
                <a:latin typeface="+mn-lt"/>
                <a:ea typeface="+mn-ea"/>
                <a:cs typeface="+mn-cs"/>
              </a:rPr>
              <a:t> de får lavet i løbet af de forskellige kurser.</a:t>
            </a:r>
          </a:p>
          <a:p>
            <a:pPr fontAlgn="base"/>
            <a:endParaRPr lang="da-DK" sz="1200" b="0" i="0" kern="1200" dirty="0" smtClean="0">
              <a:solidFill>
                <a:schemeClr val="tx1"/>
              </a:solidFill>
              <a:effectLst/>
              <a:latin typeface="+mn-lt"/>
              <a:ea typeface="+mn-ea"/>
              <a:cs typeface="+mn-cs"/>
            </a:endParaRPr>
          </a:p>
          <a:p>
            <a:pPr fontAlgn="base"/>
            <a:r>
              <a:rPr lang="da-DK" sz="1200" b="0" i="0" kern="1200" dirty="0" err="1" smtClean="0">
                <a:solidFill>
                  <a:schemeClr val="tx1"/>
                </a:solidFill>
                <a:effectLst/>
                <a:latin typeface="+mn-lt"/>
                <a:ea typeface="+mn-ea"/>
                <a:cs typeface="+mn-cs"/>
              </a:rPr>
              <a:t>Udacity</a:t>
            </a:r>
            <a:r>
              <a:rPr lang="da-DK" sz="1200" b="0" i="0" kern="1200" dirty="0" smtClean="0">
                <a:solidFill>
                  <a:schemeClr val="tx1"/>
                </a:solidFill>
                <a:effectLst/>
                <a:latin typeface="+mn-lt"/>
                <a:ea typeface="+mn-ea"/>
                <a:cs typeface="+mn-cs"/>
              </a:rPr>
              <a:t> klarer kravet om profit ved at tilbyde at matche virksomheder med studerende. Studerende kan lægge deres </a:t>
            </a:r>
            <a:r>
              <a:rPr lang="da-DK" sz="1200" b="0" i="0" u="none" strike="noStrike" kern="1200" dirty="0" smtClean="0">
                <a:solidFill>
                  <a:schemeClr val="tx1"/>
                </a:solidFill>
                <a:effectLst/>
                <a:latin typeface="+mn-lt"/>
                <a:ea typeface="+mn-ea"/>
                <a:cs typeface="+mn-cs"/>
                <a:hlinkClick r:id="rId8" tooltip="Udacity - studerendes resumé"/>
              </a:rPr>
              <a:t>resumé</a:t>
            </a:r>
            <a:r>
              <a:rPr lang="da-DK" sz="1200" b="0" i="0" kern="1200" dirty="0" smtClean="0">
                <a:solidFill>
                  <a:schemeClr val="tx1"/>
                </a:solidFill>
                <a:effectLst/>
                <a:latin typeface="+mn-lt"/>
                <a:ea typeface="+mn-ea"/>
                <a:cs typeface="+mn-cs"/>
              </a:rPr>
              <a:t> ud og vil være relevante til nogle jobs, hvis de klarer bestemte kurser godt. Virksomhederne kan til gengæld </a:t>
            </a:r>
            <a:r>
              <a:rPr lang="da-DK" sz="1200" b="0" i="0" u="none" strike="noStrike" kern="1200" dirty="0" smtClean="0">
                <a:solidFill>
                  <a:schemeClr val="tx1"/>
                </a:solidFill>
                <a:effectLst/>
                <a:latin typeface="+mn-lt"/>
                <a:ea typeface="+mn-ea"/>
                <a:cs typeface="+mn-cs"/>
                <a:hlinkClick r:id="rId8" tooltip="Udacity - virksomheder søger ansatte"/>
              </a:rPr>
              <a:t>søge ansatte</a:t>
            </a:r>
            <a:r>
              <a:rPr lang="da-DK" sz="1200" b="0" i="0" kern="1200" dirty="0" smtClean="0">
                <a:solidFill>
                  <a:schemeClr val="tx1"/>
                </a:solidFill>
                <a:effectLst/>
                <a:latin typeface="+mn-lt"/>
                <a:ea typeface="+mn-ea"/>
                <a:cs typeface="+mn-cs"/>
              </a:rPr>
              <a:t> via systemet og skal betale, hvis der laves et match via </a:t>
            </a:r>
            <a:r>
              <a:rPr lang="da-DK" sz="1200" b="0" i="0" kern="1200" dirty="0" err="1" smtClean="0">
                <a:solidFill>
                  <a:schemeClr val="tx1"/>
                </a:solidFill>
                <a:effectLst/>
                <a:latin typeface="+mn-lt"/>
                <a:ea typeface="+mn-ea"/>
                <a:cs typeface="+mn-cs"/>
              </a:rPr>
              <a:t>Udacity</a:t>
            </a:r>
            <a:endParaRPr lang="da-DK" sz="1200" b="0" i="0" kern="1200" dirty="0" smtClean="0">
              <a:solidFill>
                <a:schemeClr val="tx1"/>
              </a:solidFill>
              <a:effectLst/>
              <a:latin typeface="+mn-lt"/>
              <a:ea typeface="+mn-ea"/>
              <a:cs typeface="+mn-cs"/>
            </a:endParaRPr>
          </a:p>
          <a:p>
            <a:pPr fontAlgn="base"/>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Andre udbydere tager betaling for eksamensbevis, men vi skal være opmærksomme på, at alt dette kun er en valgmulighed. De studerende kan følge kurserne helt gratis uden ovenstående.</a:t>
            </a:r>
          </a:p>
          <a:p>
            <a:pPr fontAlgn="base"/>
            <a:r>
              <a:rPr lang="da-DK" sz="1200" b="0" i="0" kern="1200" dirty="0" smtClean="0">
                <a:solidFill>
                  <a:schemeClr val="tx1"/>
                </a:solidFill>
                <a:effectLst/>
                <a:latin typeface="+mn-lt"/>
                <a:ea typeface="+mn-ea"/>
                <a:cs typeface="+mn-cs"/>
              </a:rPr>
              <a:t>Det oprindelige MOOC er nu et stykke fra de </a:t>
            </a:r>
            <a:r>
              <a:rPr lang="da-DK" sz="1200" b="0" i="0" kern="1200" dirty="0" err="1" smtClean="0">
                <a:solidFill>
                  <a:schemeClr val="tx1"/>
                </a:solidFill>
                <a:effectLst/>
                <a:latin typeface="+mn-lt"/>
                <a:ea typeface="+mn-ea"/>
                <a:cs typeface="+mn-cs"/>
              </a:rPr>
              <a:t>MOOCs</a:t>
            </a:r>
            <a:r>
              <a:rPr lang="da-DK" sz="1200" b="0" i="0" kern="1200" dirty="0" smtClean="0">
                <a:solidFill>
                  <a:schemeClr val="tx1"/>
                </a:solidFill>
                <a:effectLst/>
                <a:latin typeface="+mn-lt"/>
                <a:ea typeface="+mn-ea"/>
                <a:cs typeface="+mn-cs"/>
              </a:rPr>
              <a:t> som nu udbydes med succes af f.eks. Coursera eller </a:t>
            </a:r>
            <a:r>
              <a:rPr lang="da-DK" sz="1200" b="0" i="0" kern="1200" dirty="0" err="1" smtClean="0">
                <a:solidFill>
                  <a:schemeClr val="tx1"/>
                </a:solidFill>
                <a:effectLst/>
                <a:latin typeface="+mn-lt"/>
                <a:ea typeface="+mn-ea"/>
                <a:cs typeface="+mn-cs"/>
              </a:rPr>
              <a:t>edX</a:t>
            </a:r>
            <a:r>
              <a:rPr lang="da-DK" sz="1200" b="0" i="0" kern="1200" dirty="0" smtClean="0">
                <a:solidFill>
                  <a:schemeClr val="tx1"/>
                </a:solidFill>
                <a:effectLst/>
                <a:latin typeface="+mn-lt"/>
                <a:ea typeface="+mn-ea"/>
                <a:cs typeface="+mn-cs"/>
              </a:rPr>
              <a:t>. Dette giver sig især udslag i den pædagogiske tilgangsvinkel og de platforme de udbydes på.</a:t>
            </a:r>
          </a:p>
          <a:p>
            <a:endParaRPr lang="da-DK" dirty="0" smtClean="0"/>
          </a:p>
          <a:p>
            <a:endParaRPr lang="da-DK" baseline="0" dirty="0" smtClean="0"/>
          </a:p>
          <a:p>
            <a:r>
              <a:rPr lang="da-DK" baseline="0" dirty="0" smtClean="0"/>
              <a:t>Kilde: </a:t>
            </a:r>
            <a:r>
              <a:rPr lang="en-GB" dirty="0" smtClean="0">
                <a:hlinkClick r:id="rId9"/>
              </a:rPr>
              <a:t>http://mfeldstein.com/mooc-history-presented-aacn13-conference/</a:t>
            </a:r>
            <a:endParaRPr lang="en-GB" dirty="0" smtClean="0"/>
          </a:p>
          <a:p>
            <a:endParaRPr lang="da-DK" baseline="0" dirty="0" smtClean="0"/>
          </a:p>
          <a:p>
            <a:endParaRPr lang="da-DK" baseline="0" dirty="0" smtClean="0"/>
          </a:p>
          <a:p>
            <a:r>
              <a:rPr lang="da-DK" dirty="0" smtClean="0"/>
              <a:t>--</a:t>
            </a:r>
          </a:p>
          <a:p>
            <a:pPr fontAlgn="base"/>
            <a:r>
              <a:rPr lang="en-GB" sz="1200" b="0" i="0" kern="1200" dirty="0" smtClean="0">
                <a:solidFill>
                  <a:schemeClr val="tx1"/>
                </a:solidFill>
                <a:effectLst/>
                <a:latin typeface="+mn-lt"/>
                <a:ea typeface="+mn-ea"/>
                <a:cs typeface="+mn-cs"/>
              </a:rPr>
              <a:t>But if 2012 was, </a:t>
            </a:r>
            <a:r>
              <a:rPr lang="en-GB" sz="1200" b="0" i="0" u="none" strike="noStrike" kern="1200" dirty="0" smtClean="0">
                <a:solidFill>
                  <a:schemeClr val="tx1"/>
                </a:solidFill>
                <a:effectLst/>
                <a:latin typeface="+mn-lt"/>
                <a:ea typeface="+mn-ea"/>
                <a:cs typeface="+mn-cs"/>
                <a:hlinkClick r:id="rId10"/>
              </a:rPr>
              <a:t>as The New York Times decreed</a:t>
            </a:r>
            <a:r>
              <a:rPr lang="en-GB" sz="1200" b="0" i="0" kern="1200" dirty="0" smtClean="0">
                <a:solidFill>
                  <a:schemeClr val="tx1"/>
                </a:solidFill>
                <a:effectLst/>
                <a:latin typeface="+mn-lt"/>
                <a:ea typeface="+mn-ea"/>
                <a:cs typeface="+mn-cs"/>
              </a:rPr>
              <a:t>, the year of the MOOC, 2013 might be described as the year of the anti-MOOC as we slid down that </a:t>
            </a:r>
            <a:r>
              <a:rPr lang="en-GB" sz="1200" b="0" i="0" u="none" strike="noStrike" kern="1200" dirty="0" smtClean="0">
                <a:solidFill>
                  <a:schemeClr val="tx1"/>
                </a:solidFill>
                <a:effectLst/>
                <a:latin typeface="+mn-lt"/>
                <a:ea typeface="+mn-ea"/>
                <a:cs typeface="+mn-cs"/>
                <a:hlinkClick r:id="rId11"/>
              </a:rPr>
              <a:t>Gartner Hype Cycle</a:t>
            </a:r>
            <a:r>
              <a:rPr lang="en-GB" sz="1200" b="0" i="0" kern="1200" dirty="0" smtClean="0">
                <a:solidFill>
                  <a:schemeClr val="tx1"/>
                </a:solidFill>
                <a:effectLst/>
                <a:latin typeface="+mn-lt"/>
                <a:ea typeface="+mn-ea"/>
                <a:cs typeface="+mn-cs"/>
              </a:rPr>
              <a:t> from the “Peak of Inflated Expectations” and into the “Trough of Disillusionment.” For what it’s worth, </a:t>
            </a:r>
            <a:r>
              <a:rPr lang="en-GB" sz="1200" b="0" i="0" u="none" strike="noStrike" kern="1200" dirty="0" smtClean="0">
                <a:solidFill>
                  <a:schemeClr val="tx1"/>
                </a:solidFill>
                <a:effectLst/>
                <a:latin typeface="+mn-lt"/>
                <a:ea typeface="+mn-ea"/>
                <a:cs typeface="+mn-cs"/>
                <a:hlinkClick r:id="rId12"/>
              </a:rPr>
              <a:t>Gartner pegged MOOCs</a:t>
            </a:r>
            <a:r>
              <a:rPr lang="en-GB" sz="1200" b="0" i="0" kern="1200" dirty="0" smtClean="0">
                <a:solidFill>
                  <a:schemeClr val="tx1"/>
                </a:solidFill>
                <a:effectLst/>
                <a:latin typeface="+mn-lt"/>
                <a:ea typeface="+mn-ea"/>
                <a:cs typeface="+mn-cs"/>
              </a:rPr>
              <a:t> at the peak back in July, while the Horizon Report says they’re still </a:t>
            </a:r>
            <a:r>
              <a:rPr lang="en-GB" sz="1200" b="0" i="0" u="none" strike="noStrike" kern="1200" dirty="0" smtClean="0">
                <a:solidFill>
                  <a:schemeClr val="tx1"/>
                </a:solidFill>
                <a:effectLst/>
                <a:latin typeface="+mn-lt"/>
                <a:ea typeface="+mn-ea"/>
                <a:cs typeface="+mn-cs"/>
                <a:hlinkClick r:id="rId13"/>
              </a:rPr>
              <a:t>on the horizon</a:t>
            </a:r>
            <a:r>
              <a:rPr lang="en-GB" sz="1200" b="0" i="0" kern="1200" dirty="0" smtClean="0">
                <a:solidFill>
                  <a:schemeClr val="tx1"/>
                </a:solidFill>
                <a:effectLst/>
                <a:latin typeface="+mn-lt"/>
                <a:ea typeface="+mn-ea"/>
                <a:cs typeface="+mn-cs"/>
              </a:rPr>
              <a:t>. Nevertheless the head of </a:t>
            </a:r>
            <a:r>
              <a:rPr lang="en-GB" sz="1200" b="0"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appeared on the </a:t>
            </a:r>
            <a:r>
              <a:rPr lang="en-GB" sz="1200" b="0" i="0" u="none" strike="noStrike" kern="1200" dirty="0" smtClean="0">
                <a:solidFill>
                  <a:schemeClr val="tx1"/>
                </a:solidFill>
                <a:effectLst/>
                <a:latin typeface="+mn-lt"/>
                <a:ea typeface="+mn-ea"/>
                <a:cs typeface="+mn-cs"/>
                <a:hlinkClick r:id="rId14"/>
              </a:rPr>
              <a:t>Colbert Report</a:t>
            </a:r>
            <a:r>
              <a:rPr lang="en-GB" sz="1200" b="0" i="0" kern="1200" dirty="0" smtClean="0">
                <a:solidFill>
                  <a:schemeClr val="tx1"/>
                </a:solidFill>
                <a:effectLst/>
                <a:latin typeface="+mn-lt"/>
                <a:ea typeface="+mn-ea"/>
                <a:cs typeface="+mn-cs"/>
              </a:rPr>
              <a:t> this year, and the word “</a:t>
            </a:r>
            <a:r>
              <a:rPr lang="en-GB" sz="1200" b="0" i="0" u="none" strike="noStrike" kern="1200" dirty="0" smtClean="0">
                <a:solidFill>
                  <a:schemeClr val="tx1"/>
                </a:solidFill>
                <a:effectLst/>
                <a:latin typeface="+mn-lt"/>
                <a:ea typeface="+mn-ea"/>
                <a:cs typeface="+mn-cs"/>
                <a:hlinkClick r:id="rId15"/>
              </a:rPr>
              <a:t>MOOC</a:t>
            </a:r>
            <a:r>
              <a:rPr lang="en-GB" sz="1200" b="0" i="0" kern="1200" dirty="0" smtClean="0">
                <a:solidFill>
                  <a:schemeClr val="tx1"/>
                </a:solidFill>
                <a:effectLst/>
                <a:latin typeface="+mn-lt"/>
                <a:ea typeface="+mn-ea"/>
                <a:cs typeface="+mn-cs"/>
              </a:rPr>
              <a:t>” entered the Oxford Online Dictionary – so whether you think those are indications of peak or trough or both or neither, it seems the idea of free online university education has hit the mainstream.</a:t>
            </a:r>
          </a:p>
          <a:p>
            <a:pPr fontAlgn="base"/>
            <a:r>
              <a:rPr lang="en-GB" sz="1200" b="0" i="0" kern="1200" dirty="0" smtClean="0">
                <a:solidFill>
                  <a:schemeClr val="tx1"/>
                </a:solidFill>
                <a:effectLst/>
                <a:latin typeface="+mn-lt"/>
                <a:ea typeface="+mn-ea"/>
                <a:cs typeface="+mn-cs"/>
              </a:rPr>
              <a:t>MOOCs: An Abbreviated History</a:t>
            </a:r>
          </a:p>
          <a:p>
            <a:pPr fontAlgn="base"/>
            <a:r>
              <a:rPr lang="en-GB" sz="1200" b="0" i="0" kern="1200" dirty="0" smtClean="0">
                <a:solidFill>
                  <a:schemeClr val="tx1"/>
                </a:solidFill>
                <a:effectLst/>
                <a:latin typeface="+mn-lt"/>
                <a:ea typeface="+mn-ea"/>
                <a:cs typeface="+mn-cs"/>
              </a:rPr>
              <a:t>To recap: in 2008, Dave Cormier coins the term “MOOC” to describe George Siemens’ and Stephen </a:t>
            </a:r>
            <a:r>
              <a:rPr lang="en-GB" sz="1200" b="0" i="0" kern="1200" dirty="0" err="1" smtClean="0">
                <a:solidFill>
                  <a:schemeClr val="tx1"/>
                </a:solidFill>
                <a:effectLst/>
                <a:latin typeface="+mn-lt"/>
                <a:ea typeface="+mn-ea"/>
                <a:cs typeface="+mn-cs"/>
              </a:rPr>
              <a:t>Downes</a:t>
            </a:r>
            <a:r>
              <a:rPr lang="en-GB" sz="1200" b="0" i="0" kern="1200" dirty="0" smtClean="0">
                <a:solidFill>
                  <a:schemeClr val="tx1"/>
                </a:solidFill>
                <a:effectLst/>
                <a:latin typeface="+mn-lt"/>
                <a:ea typeface="+mn-ea"/>
                <a:cs typeface="+mn-cs"/>
              </a:rPr>
              <a:t>’ course “</a:t>
            </a:r>
            <a:r>
              <a:rPr lang="en-GB" sz="1200" b="0" i="0" kern="1200" dirty="0" err="1" smtClean="0">
                <a:solidFill>
                  <a:schemeClr val="tx1"/>
                </a:solidFill>
                <a:effectLst/>
                <a:latin typeface="+mn-lt"/>
                <a:ea typeface="+mn-ea"/>
                <a:cs typeface="+mn-cs"/>
              </a:rPr>
              <a:t>Connectivism</a:t>
            </a:r>
            <a:r>
              <a:rPr lang="en-GB" sz="1200" b="0" i="0" kern="1200" dirty="0" smtClean="0">
                <a:solidFill>
                  <a:schemeClr val="tx1"/>
                </a:solidFill>
                <a:effectLst/>
                <a:latin typeface="+mn-lt"/>
                <a:ea typeface="+mn-ea"/>
                <a:cs typeface="+mn-cs"/>
              </a:rPr>
              <a:t> and Connective Knowledge.” In the Fall of 2011, Stanford offers open </a:t>
            </a:r>
            <a:r>
              <a:rPr lang="en-GB" sz="1200" b="0" i="0" kern="1200" dirty="0" err="1" smtClean="0">
                <a:solidFill>
                  <a:schemeClr val="tx1"/>
                </a:solidFill>
                <a:effectLst/>
                <a:latin typeface="+mn-lt"/>
                <a:ea typeface="+mn-ea"/>
                <a:cs typeface="+mn-cs"/>
              </a:rPr>
              <a:t>enrollment</a:t>
            </a:r>
            <a:r>
              <a:rPr lang="en-GB" sz="1200" b="0" i="0" kern="1200" dirty="0" smtClean="0">
                <a:solidFill>
                  <a:schemeClr val="tx1"/>
                </a:solidFill>
                <a:effectLst/>
                <a:latin typeface="+mn-lt"/>
                <a:ea typeface="+mn-ea"/>
                <a:cs typeface="+mn-cs"/>
              </a:rPr>
              <a:t> in online versions of three engineering classes: Artificial Intelligence (taught by Sebastian </a:t>
            </a:r>
            <a:r>
              <a:rPr lang="en-GB" sz="1200" b="0" i="0" kern="1200" dirty="0" err="1" smtClean="0">
                <a:solidFill>
                  <a:schemeClr val="tx1"/>
                </a:solidFill>
                <a:effectLst/>
                <a:latin typeface="+mn-lt"/>
                <a:ea typeface="+mn-ea"/>
                <a:cs typeface="+mn-cs"/>
              </a:rPr>
              <a:t>Thrun</a:t>
            </a:r>
            <a:r>
              <a:rPr lang="en-GB" sz="1200" b="0" i="0" kern="1200" dirty="0" smtClean="0">
                <a:solidFill>
                  <a:schemeClr val="tx1"/>
                </a:solidFill>
                <a:effectLst/>
                <a:latin typeface="+mn-lt"/>
                <a:ea typeface="+mn-ea"/>
                <a:cs typeface="+mn-cs"/>
              </a:rPr>
              <a:t> and Peter </a:t>
            </a:r>
            <a:r>
              <a:rPr lang="en-GB" sz="1200" b="0" i="0" kern="1200" dirty="0" err="1" smtClean="0">
                <a:solidFill>
                  <a:schemeClr val="tx1"/>
                </a:solidFill>
                <a:effectLst/>
                <a:latin typeface="+mn-lt"/>
                <a:ea typeface="+mn-ea"/>
                <a:cs typeface="+mn-cs"/>
              </a:rPr>
              <a:t>Norvig</a:t>
            </a:r>
            <a:r>
              <a:rPr lang="en-GB" sz="1200" b="0" i="0" kern="1200" dirty="0" smtClean="0">
                <a:solidFill>
                  <a:schemeClr val="tx1"/>
                </a:solidFill>
                <a:effectLst/>
                <a:latin typeface="+mn-lt"/>
                <a:ea typeface="+mn-ea"/>
                <a:cs typeface="+mn-cs"/>
              </a:rPr>
              <a:t>), Machine Learning (taught by Andrew Ng), and Databases (taught by Jennifer </a:t>
            </a:r>
            <a:r>
              <a:rPr lang="en-GB" sz="1200" b="0" i="0" kern="1200" dirty="0" err="1" smtClean="0">
                <a:solidFill>
                  <a:schemeClr val="tx1"/>
                </a:solidFill>
                <a:effectLst/>
                <a:latin typeface="+mn-lt"/>
                <a:ea typeface="+mn-ea"/>
                <a:cs typeface="+mn-cs"/>
              </a:rPr>
              <a:t>Widom</a:t>
            </a:r>
            <a:r>
              <a:rPr lang="en-GB" sz="1200" b="0" i="0" kern="1200" dirty="0" smtClean="0">
                <a:solidFill>
                  <a:schemeClr val="tx1"/>
                </a:solidFill>
                <a:effectLst/>
                <a:latin typeface="+mn-lt"/>
                <a:ea typeface="+mn-ea"/>
                <a:cs typeface="+mn-cs"/>
              </a:rPr>
              <a:t>). In December 2011, MIT unveil </a:t>
            </a:r>
            <a:r>
              <a:rPr lang="en-GB" sz="1200" b="0" i="0" kern="1200" dirty="0" err="1" smtClean="0">
                <a:solidFill>
                  <a:schemeClr val="tx1"/>
                </a:solidFill>
                <a:effectLst/>
                <a:latin typeface="+mn-lt"/>
                <a:ea typeface="+mn-ea"/>
                <a:cs typeface="+mn-cs"/>
              </a:rPr>
              <a:t>MITx</a:t>
            </a:r>
            <a:r>
              <a:rPr lang="en-GB" sz="1200" b="0" i="0" kern="1200" dirty="0" smtClean="0">
                <a:solidFill>
                  <a:schemeClr val="tx1"/>
                </a:solidFill>
                <a:effectLst/>
                <a:latin typeface="+mn-lt"/>
                <a:ea typeface="+mn-ea"/>
                <a:cs typeface="+mn-cs"/>
              </a:rPr>
              <a:t>. In January 2012, </a:t>
            </a:r>
            <a:r>
              <a:rPr lang="en-GB" sz="1200" b="0" i="0" kern="1200" dirty="0" err="1" smtClean="0">
                <a:solidFill>
                  <a:schemeClr val="tx1"/>
                </a:solidFill>
                <a:effectLst/>
                <a:latin typeface="+mn-lt"/>
                <a:ea typeface="+mn-ea"/>
                <a:cs typeface="+mn-cs"/>
              </a:rPr>
              <a:t>Thrun</a:t>
            </a:r>
            <a:r>
              <a:rPr lang="en-GB" sz="1200" b="0" i="0" kern="1200" dirty="0" smtClean="0">
                <a:solidFill>
                  <a:schemeClr val="tx1"/>
                </a:solidFill>
                <a:effectLst/>
                <a:latin typeface="+mn-lt"/>
                <a:ea typeface="+mn-ea"/>
                <a:cs typeface="+mn-cs"/>
              </a:rPr>
              <a:t> announces he’s leaving Stanford to launch </a:t>
            </a:r>
            <a:r>
              <a:rPr lang="en-GB" sz="1200" b="0"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In April 2012, Ng, along with Stanford colleague Daphne </a:t>
            </a:r>
            <a:r>
              <a:rPr lang="en-GB" sz="1200" b="0" i="0" kern="1200" dirty="0" err="1" smtClean="0">
                <a:solidFill>
                  <a:schemeClr val="tx1"/>
                </a:solidFill>
                <a:effectLst/>
                <a:latin typeface="+mn-lt"/>
                <a:ea typeface="+mn-ea"/>
                <a:cs typeface="+mn-cs"/>
              </a:rPr>
              <a:t>Koller</a:t>
            </a:r>
            <a:r>
              <a:rPr lang="en-GB" sz="1200" b="0" i="0" kern="1200" dirty="0" smtClean="0">
                <a:solidFill>
                  <a:schemeClr val="tx1"/>
                </a:solidFill>
                <a:effectLst/>
                <a:latin typeface="+mn-lt"/>
                <a:ea typeface="+mn-ea"/>
                <a:cs typeface="+mn-cs"/>
              </a:rPr>
              <a:t>, launch </a:t>
            </a:r>
            <a:r>
              <a:rPr lang="en-GB" sz="1200" b="0"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In May 2012, Harvard and MIT team up for </a:t>
            </a:r>
            <a:r>
              <a:rPr lang="en-GB" sz="1200" b="0"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In December 2012, 12 British universities partner to launch their MOOC platform, </a:t>
            </a:r>
            <a:r>
              <a:rPr lang="en-GB" sz="1200" b="0" i="0" kern="1200" dirty="0" err="1" smtClean="0">
                <a:solidFill>
                  <a:schemeClr val="tx1"/>
                </a:solidFill>
                <a:effectLst/>
                <a:latin typeface="+mn-lt"/>
                <a:ea typeface="+mn-ea"/>
                <a:cs typeface="+mn-cs"/>
              </a:rPr>
              <a:t>FutureLearn</a:t>
            </a:r>
            <a:r>
              <a:rPr lang="en-GB" sz="1200" b="0" i="0" kern="1200" dirty="0" smtClean="0">
                <a:solidFill>
                  <a:schemeClr val="tx1"/>
                </a:solidFill>
                <a:effectLst/>
                <a:latin typeface="+mn-lt"/>
                <a:ea typeface="+mn-ea"/>
                <a:cs typeface="+mn-cs"/>
              </a:rPr>
              <a:t>. And in 2013…</a:t>
            </a:r>
          </a:p>
          <a:p>
            <a:pPr fontAlgn="base"/>
            <a:endParaRPr lang="da-DK" sz="1200" b="0" i="0" kern="1200" dirty="0" smtClean="0">
              <a:solidFill>
                <a:schemeClr val="tx1"/>
              </a:solidFill>
              <a:effectLst/>
              <a:latin typeface="+mn-lt"/>
              <a:ea typeface="+mn-ea"/>
              <a:cs typeface="+mn-cs"/>
            </a:endParaRPr>
          </a:p>
          <a:p>
            <a:pPr fontAlgn="base"/>
            <a:r>
              <a:rPr lang="da-DK" b="1" dirty="0" smtClean="0"/>
              <a:t>Historisk</a:t>
            </a:r>
            <a:r>
              <a:rPr lang="da-DK" b="1" baseline="0" dirty="0" smtClean="0"/>
              <a:t> oversigt: </a:t>
            </a:r>
            <a:r>
              <a:rPr lang="da-DK" b="1" dirty="0" smtClean="0"/>
              <a:t>2013</a:t>
            </a:r>
            <a:endParaRPr lang="da-DK" sz="1200" b="0" i="0" kern="1200" dirty="0" smtClean="0">
              <a:solidFill>
                <a:schemeClr val="tx1"/>
              </a:solidFill>
              <a:effectLst/>
              <a:latin typeface="+mn-lt"/>
              <a:ea typeface="+mn-ea"/>
              <a:cs typeface="+mn-cs"/>
            </a:endParaRPr>
          </a:p>
          <a:p>
            <a:pPr fontAlgn="base"/>
            <a:endParaRPr lang="en-GB" sz="1200" b="0" i="0" kern="1200" dirty="0" smtClean="0">
              <a:solidFill>
                <a:schemeClr val="tx1"/>
              </a:solidFill>
              <a:effectLst/>
              <a:latin typeface="+mn-lt"/>
              <a:ea typeface="+mn-ea"/>
              <a:cs typeface="+mn-cs"/>
            </a:endParaRPr>
          </a:p>
          <a:p>
            <a:pPr fontAlgn="base"/>
            <a:r>
              <a:rPr lang="en-GB" sz="1200" b="1" i="0" u="sng" kern="1200" dirty="0" smtClean="0">
                <a:solidFill>
                  <a:schemeClr val="tx1"/>
                </a:solidFill>
                <a:effectLst/>
                <a:latin typeface="+mn-lt"/>
                <a:ea typeface="+mn-ea"/>
                <a:cs typeface="+mn-cs"/>
              </a:rPr>
              <a:t>January</a:t>
            </a:r>
            <a:endParaRPr lang="en-GB" sz="1200" b="0" i="0" kern="1200" dirty="0" smtClean="0">
              <a:solidFill>
                <a:schemeClr val="tx1"/>
              </a:solidFill>
              <a:effectLst/>
              <a:latin typeface="+mn-lt"/>
              <a:ea typeface="+mn-ea"/>
              <a:cs typeface="+mn-cs"/>
            </a:endParaRPr>
          </a:p>
          <a:p>
            <a:pPr fontAlgn="base"/>
            <a:r>
              <a:rPr lang="en-GB" sz="1200" b="0" i="0" u="none" strike="noStrike" kern="1200" dirty="0" smtClean="0">
                <a:solidFill>
                  <a:schemeClr val="tx1"/>
                </a:solidFill>
                <a:effectLst/>
                <a:latin typeface="+mn-lt"/>
                <a:ea typeface="+mn-ea"/>
                <a:cs typeface="+mn-cs"/>
                <a:hlinkClick r:id="rId16"/>
              </a:rPr>
              <a:t>Thomas Friedman declares</a:t>
            </a:r>
            <a:r>
              <a:rPr lang="en-GB" sz="1200" b="0" i="0" kern="1200" dirty="0" smtClean="0">
                <a:solidFill>
                  <a:schemeClr val="tx1"/>
                </a:solidFill>
                <a:effectLst/>
                <a:latin typeface="+mn-lt"/>
                <a:ea typeface="+mn-ea"/>
                <a:cs typeface="+mn-cs"/>
              </a:rPr>
              <a:t> that “revolution” – the MOOC revolution, that is – has hit the universities.</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launches </a:t>
            </a:r>
            <a:r>
              <a:rPr lang="en-GB" sz="1200" b="0" i="0" u="none" strike="noStrike" kern="1200" dirty="0" smtClean="0">
                <a:solidFill>
                  <a:schemeClr val="tx1"/>
                </a:solidFill>
                <a:effectLst/>
                <a:latin typeface="+mn-lt"/>
                <a:ea typeface="+mn-ea"/>
                <a:cs typeface="+mn-cs"/>
                <a:hlinkClick r:id="rId17"/>
              </a:rPr>
              <a:t>Signature Track</a:t>
            </a:r>
            <a:r>
              <a:rPr lang="en-GB" sz="1200" b="0" i="0" kern="1200" dirty="0" smtClean="0">
                <a:solidFill>
                  <a:schemeClr val="tx1"/>
                </a:solidFill>
                <a:effectLst/>
                <a:latin typeface="+mn-lt"/>
                <a:ea typeface="+mn-ea"/>
                <a:cs typeface="+mn-cs"/>
              </a:rPr>
              <a:t>, its plans to verify students’ identities so that it can confidently award “certifiable course records” (for a fee).</a:t>
            </a:r>
          </a:p>
          <a:p>
            <a:pPr fontAlgn="base"/>
            <a:r>
              <a:rPr lang="en-GB" sz="1200" b="0" i="0" kern="1200" dirty="0" smtClean="0">
                <a:solidFill>
                  <a:schemeClr val="tx1"/>
                </a:solidFill>
                <a:effectLst/>
                <a:latin typeface="+mn-lt"/>
                <a:ea typeface="+mn-ea"/>
                <a:cs typeface="+mn-cs"/>
              </a:rPr>
              <a:t>San Jose State University </a:t>
            </a:r>
            <a:r>
              <a:rPr lang="en-GB" sz="1200" b="0" i="0" u="none" strike="noStrike" kern="1200" dirty="0" smtClean="0">
                <a:solidFill>
                  <a:schemeClr val="tx1"/>
                </a:solidFill>
                <a:effectLst/>
                <a:latin typeface="+mn-lt"/>
                <a:ea typeface="+mn-ea"/>
                <a:cs typeface="+mn-cs"/>
                <a:hlinkClick r:id="rId18"/>
              </a:rPr>
              <a:t>forms</a:t>
            </a:r>
            <a:r>
              <a:rPr lang="en-GB" sz="1200" b="0" i="0" kern="1200" dirty="0" smtClean="0">
                <a:solidFill>
                  <a:schemeClr val="tx1"/>
                </a:solidFill>
                <a:effectLst/>
                <a:latin typeface="+mn-lt"/>
                <a:ea typeface="+mn-ea"/>
                <a:cs typeface="+mn-cs"/>
              </a:rPr>
              <a:t> a partnership with </a:t>
            </a:r>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to offer 3 online classes for credit.</a:t>
            </a:r>
          </a:p>
          <a:p>
            <a:pPr fontAlgn="base"/>
            <a:r>
              <a:rPr lang="en-GB" sz="1200" b="1" i="0" u="sng" kern="1200" dirty="0" smtClean="0">
                <a:solidFill>
                  <a:schemeClr val="tx1"/>
                </a:solidFill>
                <a:effectLst/>
                <a:latin typeface="+mn-lt"/>
                <a:ea typeface="+mn-ea"/>
                <a:cs typeface="+mn-cs"/>
              </a:rPr>
              <a:t>February</a:t>
            </a:r>
            <a:endParaRPr lang="en-GB" sz="1200" b="0" i="0" kern="1200" dirty="0" smtClean="0">
              <a:solidFill>
                <a:schemeClr val="tx1"/>
              </a:solidFill>
              <a:effectLst/>
              <a:latin typeface="+mn-lt"/>
              <a:ea typeface="+mn-ea"/>
              <a:cs typeface="+mn-cs"/>
            </a:endParaRPr>
          </a:p>
          <a:p>
            <a:pPr fontAlgn="base"/>
            <a:r>
              <a:rPr lang="en-GB" sz="1200" b="1" i="0" u="none" strike="noStrike" kern="1200" dirty="0" err="1" smtClean="0">
                <a:solidFill>
                  <a:schemeClr val="tx1"/>
                </a:solidFill>
                <a:effectLst/>
                <a:latin typeface="+mn-lt"/>
                <a:ea typeface="+mn-ea"/>
                <a:cs typeface="+mn-cs"/>
                <a:hlinkClick r:id="rId19"/>
              </a:rPr>
              <a:t>FutureLearn</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20"/>
              </a:rPr>
              <a:t>expands</a:t>
            </a:r>
            <a:r>
              <a:rPr lang="en-GB" sz="1200" b="0" i="0" kern="1200" dirty="0" smtClean="0">
                <a:solidFill>
                  <a:schemeClr val="tx1"/>
                </a:solidFill>
                <a:effectLst/>
                <a:latin typeface="+mn-lt"/>
                <a:ea typeface="+mn-ea"/>
                <a:cs typeface="+mn-cs"/>
              </a:rPr>
              <a:t> its membership to include the universities of Bath, Leicester, Nottingham, Queen’s Belfast and Reading, along with the British Library.</a:t>
            </a:r>
          </a:p>
          <a:p>
            <a:pPr fontAlgn="base"/>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21"/>
              </a:rPr>
              <a:t>expands</a:t>
            </a:r>
            <a:r>
              <a:rPr lang="en-GB" sz="1200" b="0" i="0" kern="1200" dirty="0" smtClean="0">
                <a:solidFill>
                  <a:schemeClr val="tx1"/>
                </a:solidFill>
                <a:effectLst/>
                <a:latin typeface="+mn-lt"/>
                <a:ea typeface="+mn-ea"/>
                <a:cs typeface="+mn-cs"/>
              </a:rPr>
              <a:t> to include The Australian National University, Delft University of Technology, </a:t>
            </a:r>
            <a:r>
              <a:rPr lang="en-GB" sz="1200" b="0" i="0" kern="1200" dirty="0" err="1" smtClean="0">
                <a:solidFill>
                  <a:schemeClr val="tx1"/>
                </a:solidFill>
                <a:effectLst/>
                <a:latin typeface="+mn-lt"/>
                <a:ea typeface="+mn-ea"/>
                <a:cs typeface="+mn-cs"/>
              </a:rPr>
              <a:t>École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Polytechnique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Fédérale</a:t>
            </a:r>
            <a:r>
              <a:rPr lang="en-GB" sz="1200" b="0" i="0" kern="1200" dirty="0" smtClean="0">
                <a:solidFill>
                  <a:schemeClr val="tx1"/>
                </a:solidFill>
                <a:effectLst/>
                <a:latin typeface="+mn-lt"/>
                <a:ea typeface="+mn-ea"/>
                <a:cs typeface="+mn-cs"/>
              </a:rPr>
              <a:t> de Lausanne, McGill University, the University of Toronto, and Rice University.</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added more university-partners: California Institute of the Arts, Case Western Reserve University, Curtis Institute of Music, </a:t>
            </a:r>
            <a:r>
              <a:rPr lang="en-GB" sz="1200" b="0" i="0" kern="1200" dirty="0" err="1" smtClean="0">
                <a:solidFill>
                  <a:schemeClr val="tx1"/>
                </a:solidFill>
                <a:effectLst/>
                <a:latin typeface="+mn-lt"/>
                <a:ea typeface="+mn-ea"/>
                <a:cs typeface="+mn-cs"/>
              </a:rPr>
              <a:t>Northwestern</a:t>
            </a:r>
            <a:r>
              <a:rPr lang="en-GB" sz="1200" b="0" i="0" kern="1200" dirty="0" smtClean="0">
                <a:solidFill>
                  <a:schemeClr val="tx1"/>
                </a:solidFill>
                <a:effectLst/>
                <a:latin typeface="+mn-lt"/>
                <a:ea typeface="+mn-ea"/>
                <a:cs typeface="+mn-cs"/>
              </a:rPr>
              <a:t> University, Penn State University, Rutgers University, UC San Diego, UC Santa Cruz, UC Boulder, University of Rochester, University of Minnesota Twin Cities, University of North Carolina Chapel Hill, University of Wisconsin Madison, Universidad </a:t>
            </a:r>
            <a:r>
              <a:rPr lang="en-GB" sz="1200" b="0" i="0" kern="1200" dirty="0" err="1" smtClean="0">
                <a:solidFill>
                  <a:schemeClr val="tx1"/>
                </a:solidFill>
                <a:effectLst/>
                <a:latin typeface="+mn-lt"/>
                <a:ea typeface="+mn-ea"/>
                <a:cs typeface="+mn-cs"/>
              </a:rPr>
              <a:t>Nacional</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Autónoma</a:t>
            </a:r>
            <a:r>
              <a:rPr lang="en-GB" sz="1200" b="0" i="0" kern="1200" dirty="0" smtClean="0">
                <a:solidFill>
                  <a:schemeClr val="tx1"/>
                </a:solidFill>
                <a:effectLst/>
                <a:latin typeface="+mn-lt"/>
                <a:ea typeface="+mn-ea"/>
                <a:cs typeface="+mn-cs"/>
              </a:rPr>
              <a:t> de México, </a:t>
            </a:r>
            <a:r>
              <a:rPr lang="en-GB" sz="1200" b="0" i="0" kern="1200" dirty="0" err="1" smtClean="0">
                <a:solidFill>
                  <a:schemeClr val="tx1"/>
                </a:solidFill>
                <a:effectLst/>
                <a:latin typeface="+mn-lt"/>
                <a:ea typeface="+mn-ea"/>
                <a:cs typeface="+mn-cs"/>
              </a:rPr>
              <a:t>Tecnológico</a:t>
            </a:r>
            <a:r>
              <a:rPr lang="en-GB" sz="1200" b="0" i="0" kern="1200" dirty="0" smtClean="0">
                <a:solidFill>
                  <a:schemeClr val="tx1"/>
                </a:solidFill>
                <a:effectLst/>
                <a:latin typeface="+mn-lt"/>
                <a:ea typeface="+mn-ea"/>
                <a:cs typeface="+mn-cs"/>
              </a:rPr>
              <a:t> de Monterrey, </a:t>
            </a:r>
            <a:r>
              <a:rPr lang="en-GB" sz="1200" b="0" i="0" kern="1200" dirty="0" err="1" smtClean="0">
                <a:solidFill>
                  <a:schemeClr val="tx1"/>
                </a:solidFill>
                <a:effectLst/>
                <a:latin typeface="+mn-lt"/>
                <a:ea typeface="+mn-ea"/>
                <a:cs typeface="+mn-cs"/>
              </a:rPr>
              <a:t>Ecole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Polytechnique</a:t>
            </a:r>
            <a:r>
              <a:rPr lang="en-GB" sz="1200" b="0" i="0" kern="1200" dirty="0" smtClean="0">
                <a:solidFill>
                  <a:schemeClr val="tx1"/>
                </a:solidFill>
                <a:effectLst/>
                <a:latin typeface="+mn-lt"/>
                <a:ea typeface="+mn-ea"/>
                <a:cs typeface="+mn-cs"/>
              </a:rPr>
              <a:t>, IE Business School, Leiden University, Ludwig-</a:t>
            </a:r>
            <a:r>
              <a:rPr lang="en-GB" sz="1200" b="0" i="0" kern="1200" dirty="0" err="1" smtClean="0">
                <a:solidFill>
                  <a:schemeClr val="tx1"/>
                </a:solidFill>
                <a:effectLst/>
                <a:latin typeface="+mn-lt"/>
                <a:ea typeface="+mn-ea"/>
                <a:cs typeface="+mn-cs"/>
              </a:rPr>
              <a:t>Maximilians</a:t>
            </a:r>
            <a:r>
              <a:rPr lang="en-GB" sz="1200" b="0" i="0" kern="1200" dirty="0" smtClean="0">
                <a:solidFill>
                  <a:schemeClr val="tx1"/>
                </a:solidFill>
                <a:effectLst/>
                <a:latin typeface="+mn-lt"/>
                <a:ea typeface="+mn-ea"/>
                <a:cs typeface="+mn-cs"/>
              </a:rPr>
              <a:t>-</a:t>
            </a:r>
            <a:r>
              <a:rPr lang="en-GB" sz="1200" b="0" i="0" kern="1200" dirty="0" err="1" smtClean="0">
                <a:solidFill>
                  <a:schemeClr val="tx1"/>
                </a:solidFill>
                <a:effectLst/>
                <a:latin typeface="+mn-lt"/>
                <a:ea typeface="+mn-ea"/>
                <a:cs typeface="+mn-cs"/>
              </a:rPr>
              <a:t>Universitat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Muenchen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Sapienza</a:t>
            </a:r>
            <a:r>
              <a:rPr lang="en-GB" sz="1200" b="0" i="0" kern="1200" dirty="0" smtClean="0">
                <a:solidFill>
                  <a:schemeClr val="tx1"/>
                </a:solidFill>
                <a:effectLst/>
                <a:latin typeface="+mn-lt"/>
                <a:ea typeface="+mn-ea"/>
                <a:cs typeface="+mn-cs"/>
              </a:rPr>
              <a:t> University of Rome, Technical University Munich, Technical University of Denmark, University of Copenhagen, University of Geneva, </a:t>
            </a:r>
            <a:r>
              <a:rPr lang="en-GB" sz="1200" b="0" i="0" kern="1200" dirty="0" err="1" smtClean="0">
                <a:solidFill>
                  <a:schemeClr val="tx1"/>
                </a:solidFill>
                <a:effectLst/>
                <a:latin typeface="+mn-lt"/>
                <a:ea typeface="+mn-ea"/>
                <a:cs typeface="+mn-cs"/>
              </a:rPr>
              <a:t>Universitat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Autonoma</a:t>
            </a:r>
            <a:r>
              <a:rPr lang="en-GB" sz="1200" b="0" i="0" kern="1200" dirty="0" smtClean="0">
                <a:solidFill>
                  <a:schemeClr val="tx1"/>
                </a:solidFill>
                <a:effectLst/>
                <a:latin typeface="+mn-lt"/>
                <a:ea typeface="+mn-ea"/>
                <a:cs typeface="+mn-cs"/>
              </a:rPr>
              <a:t> de Barcelona, The Chinese University of Hong Kong, National Taiwan University, National University of Singapore, and University of Tokyo.</a:t>
            </a:r>
          </a:p>
          <a:p>
            <a:pPr fontAlgn="base"/>
            <a:r>
              <a:rPr lang="en-GB" sz="1200" b="1" i="0" u="sng" kern="1200" dirty="0" smtClean="0">
                <a:solidFill>
                  <a:schemeClr val="tx1"/>
                </a:solidFill>
                <a:effectLst/>
                <a:latin typeface="+mn-lt"/>
                <a:ea typeface="+mn-ea"/>
                <a:cs typeface="+mn-cs"/>
              </a:rPr>
              <a:t>March</a:t>
            </a:r>
            <a:endParaRPr lang="en-GB" sz="1200" b="0" i="0" kern="1200" dirty="0" smtClean="0">
              <a:solidFill>
                <a:schemeClr val="tx1"/>
              </a:solidFill>
              <a:effectLst/>
              <a:latin typeface="+mn-lt"/>
              <a:ea typeface="+mn-ea"/>
              <a:cs typeface="+mn-cs"/>
            </a:endParaRPr>
          </a:p>
          <a:p>
            <a:pPr fontAlgn="base"/>
            <a:r>
              <a:rPr lang="en-GB" sz="1200" b="0" i="0" u="none" strike="noStrike" kern="1200" dirty="0" smtClean="0">
                <a:solidFill>
                  <a:schemeClr val="tx1"/>
                </a:solidFill>
                <a:effectLst/>
                <a:latin typeface="+mn-lt"/>
                <a:ea typeface="+mn-ea"/>
                <a:cs typeface="+mn-cs"/>
                <a:hlinkClick r:id="rId22"/>
              </a:rPr>
              <a:t>Legislation</a:t>
            </a:r>
            <a:r>
              <a:rPr lang="en-GB" sz="1200" b="0" i="0" kern="1200" dirty="0" smtClean="0">
                <a:solidFill>
                  <a:schemeClr val="tx1"/>
                </a:solidFill>
                <a:effectLst/>
                <a:latin typeface="+mn-lt"/>
                <a:ea typeface="+mn-ea"/>
                <a:cs typeface="+mn-cs"/>
              </a:rPr>
              <a:t> is introduced in the California Senate (SB 520) that would require the state’s public colleges and universities to accept credit for certain online classes if a student is unable to get into the class on-campus, a move that would be a boon to MOOC providers.</a:t>
            </a:r>
          </a:p>
          <a:p>
            <a:pPr fontAlgn="base"/>
            <a:r>
              <a:rPr lang="en-GB" sz="1200" b="0" i="0" kern="1200" dirty="0" smtClean="0">
                <a:solidFill>
                  <a:schemeClr val="tx1"/>
                </a:solidFill>
                <a:effectLst/>
                <a:latin typeface="+mn-lt"/>
                <a:ea typeface="+mn-ea"/>
                <a:cs typeface="+mn-cs"/>
              </a:rPr>
              <a:t>Open Universities Australia, an online education organization, </a:t>
            </a:r>
            <a:r>
              <a:rPr lang="en-GB" sz="1200" b="0" i="0" u="none" strike="noStrike" kern="1200" dirty="0" smtClean="0">
                <a:solidFill>
                  <a:schemeClr val="tx1"/>
                </a:solidFill>
                <a:effectLst/>
                <a:latin typeface="+mn-lt"/>
                <a:ea typeface="+mn-ea"/>
                <a:cs typeface="+mn-cs"/>
                <a:hlinkClick r:id="rId23"/>
              </a:rPr>
              <a:t>announces</a:t>
            </a:r>
            <a:r>
              <a:rPr lang="en-GB" sz="1200" b="0" i="0" kern="1200" dirty="0" smtClean="0">
                <a:solidFill>
                  <a:schemeClr val="tx1"/>
                </a:solidFill>
                <a:effectLst/>
                <a:latin typeface="+mn-lt"/>
                <a:ea typeface="+mn-ea"/>
                <a:cs typeface="+mn-cs"/>
              </a:rPr>
              <a:t> the launch of an Australian MOOC platform called </a:t>
            </a:r>
            <a:r>
              <a:rPr lang="en-GB" sz="1200" b="1" i="0" kern="1200" dirty="0" smtClean="0">
                <a:solidFill>
                  <a:schemeClr val="tx1"/>
                </a:solidFill>
                <a:effectLst/>
                <a:latin typeface="+mn-lt"/>
                <a:ea typeface="+mn-ea"/>
                <a:cs typeface="+mn-cs"/>
              </a:rPr>
              <a:t>Open2Study</a:t>
            </a:r>
            <a:r>
              <a:rPr lang="en-GB" sz="1200" b="0" i="0" kern="1200" dirty="0" smtClean="0">
                <a:solidFill>
                  <a:schemeClr val="tx1"/>
                </a:solidFill>
                <a:effectLst/>
                <a:latin typeface="+mn-lt"/>
                <a:ea typeface="+mn-ea"/>
                <a:cs typeface="+mn-cs"/>
              </a:rPr>
              <a:t>. Participating universities include Macquarie University, RMIT University and the Central Institute of Technology.</a:t>
            </a:r>
          </a:p>
          <a:p>
            <a:pPr fontAlgn="base"/>
            <a:r>
              <a:rPr lang="en-GB" sz="1200" b="1" i="0" u="sng" kern="1200" dirty="0" smtClean="0">
                <a:solidFill>
                  <a:schemeClr val="tx1"/>
                </a:solidFill>
                <a:effectLst/>
                <a:latin typeface="+mn-lt"/>
                <a:ea typeface="+mn-ea"/>
                <a:cs typeface="+mn-cs"/>
              </a:rPr>
              <a:t>April</a:t>
            </a:r>
            <a:endParaRPr lang="en-GB" sz="1200" b="0" i="0" kern="1200" dirty="0" smtClean="0">
              <a:solidFill>
                <a:schemeClr val="tx1"/>
              </a:solidFill>
              <a:effectLst/>
              <a:latin typeface="+mn-lt"/>
              <a:ea typeface="+mn-ea"/>
              <a:cs typeface="+mn-cs"/>
            </a:endParaRPr>
          </a:p>
          <a:p>
            <a:pPr fontAlgn="base"/>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24"/>
              </a:rPr>
              <a:t>expands</a:t>
            </a:r>
            <a:r>
              <a:rPr lang="en-GB" sz="1200" b="0" i="0" kern="1200" dirty="0" smtClean="0">
                <a:solidFill>
                  <a:schemeClr val="tx1"/>
                </a:solidFill>
                <a:effectLst/>
                <a:latin typeface="+mn-lt"/>
                <a:ea typeface="+mn-ea"/>
                <a:cs typeface="+mn-cs"/>
              </a:rPr>
              <a:t> its partnership with San Jose State University, with 5 for-credit classes to be offered over the summer term: Intro to Programming, Intro to Psychology, Elementary Statistics, College Algebra, and Entry-level Math. The classes cost $150 and will offer transferable college credit.</a:t>
            </a:r>
          </a:p>
          <a:p>
            <a:pPr fontAlgn="base"/>
            <a:r>
              <a:rPr lang="en-GB" sz="1200" b="0" i="0" kern="1200" dirty="0" smtClean="0">
                <a:solidFill>
                  <a:schemeClr val="tx1"/>
                </a:solidFill>
                <a:effectLst/>
                <a:latin typeface="+mn-lt"/>
                <a:ea typeface="+mn-ea"/>
                <a:cs typeface="+mn-cs"/>
              </a:rPr>
              <a:t>Another Stanford-based MOOC initiative, </a:t>
            </a:r>
            <a:r>
              <a:rPr lang="en-GB" sz="1200" b="1" i="0" u="none" strike="noStrike" kern="1200" dirty="0" err="1" smtClean="0">
                <a:solidFill>
                  <a:schemeClr val="tx1"/>
                </a:solidFill>
                <a:effectLst/>
                <a:latin typeface="+mn-lt"/>
                <a:ea typeface="+mn-ea"/>
                <a:cs typeface="+mn-cs"/>
                <a:hlinkClick r:id="rId25"/>
              </a:rPr>
              <a:t>NovoEd</a:t>
            </a:r>
            <a:r>
              <a:rPr lang="en-GB" sz="1200" b="0" i="0" kern="1200" dirty="0" smtClean="0">
                <a:solidFill>
                  <a:schemeClr val="tx1"/>
                </a:solidFill>
                <a:effectLst/>
                <a:latin typeface="+mn-lt"/>
                <a:ea typeface="+mn-ea"/>
                <a:cs typeface="+mn-cs"/>
              </a:rPr>
              <a:t> launches to offer a “team-based, collaborative, and project-based approach” that “helps learners foster the core competencies of leadership, collaboration, and communication.”</a:t>
            </a:r>
          </a:p>
          <a:p>
            <a:pPr fontAlgn="base"/>
            <a:r>
              <a:rPr lang="en-GB" sz="1200" b="0" i="0" kern="1200" dirty="0" smtClean="0">
                <a:solidFill>
                  <a:schemeClr val="tx1"/>
                </a:solidFill>
                <a:effectLst/>
                <a:latin typeface="+mn-lt"/>
                <a:ea typeface="+mn-ea"/>
                <a:cs typeface="+mn-cs"/>
              </a:rPr>
              <a:t>Universities from 11 European countries join forces to launch the MOOC initiative </a:t>
            </a:r>
            <a:r>
              <a:rPr lang="en-GB" sz="1200" b="1" i="0" u="none" strike="noStrike" kern="1200" dirty="0" err="1" smtClean="0">
                <a:solidFill>
                  <a:schemeClr val="tx1"/>
                </a:solidFill>
                <a:effectLst/>
                <a:latin typeface="+mn-lt"/>
                <a:ea typeface="+mn-ea"/>
                <a:cs typeface="+mn-cs"/>
                <a:hlinkClick r:id="rId26"/>
              </a:rPr>
              <a:t>OpenupEd</a:t>
            </a:r>
            <a:r>
              <a:rPr lang="en-GB" sz="1200" b="0" i="0" kern="1200" dirty="0" err="1" smtClean="0">
                <a:solidFill>
                  <a:schemeClr val="tx1"/>
                </a:solidFill>
                <a:effectLst/>
                <a:latin typeface="+mn-lt"/>
                <a:ea typeface="+mn-ea"/>
                <a:cs typeface="+mn-cs"/>
              </a:rPr>
              <a:t>which</a:t>
            </a:r>
            <a:r>
              <a:rPr lang="en-GB" sz="1200" b="0" i="0" kern="1200" dirty="0" smtClean="0">
                <a:solidFill>
                  <a:schemeClr val="tx1"/>
                </a:solidFill>
                <a:effectLst/>
                <a:latin typeface="+mn-lt"/>
                <a:ea typeface="+mn-ea"/>
                <a:cs typeface="+mn-cs"/>
              </a:rPr>
              <a:t> says it will offer 40 classes, taught in 12 different languages. (Ironically, there was </a:t>
            </a:r>
            <a:r>
              <a:rPr lang="en-GB" sz="1200" b="0" i="0" u="none" strike="noStrike" kern="1200" dirty="0" smtClean="0">
                <a:solidFill>
                  <a:schemeClr val="tx1"/>
                </a:solidFill>
                <a:effectLst/>
                <a:latin typeface="+mn-lt"/>
                <a:ea typeface="+mn-ea"/>
                <a:cs typeface="+mn-cs"/>
                <a:hlinkClick r:id="rId27"/>
              </a:rPr>
              <a:t>a technical glitch at the opening event</a:t>
            </a:r>
            <a:r>
              <a:rPr lang="en-GB" sz="1200" b="0" i="0" kern="1200" dirty="0" smtClean="0">
                <a:solidFill>
                  <a:schemeClr val="tx1"/>
                </a:solidFill>
                <a:effectLst/>
                <a:latin typeface="+mn-lt"/>
                <a:ea typeface="+mn-ea"/>
                <a:cs typeface="+mn-cs"/>
              </a:rPr>
              <a:t> and video recording of the announcement was lost.)</a:t>
            </a:r>
          </a:p>
          <a:p>
            <a:pPr fontAlgn="base"/>
            <a:r>
              <a:rPr lang="en-GB" sz="1200" b="1" i="0" u="sng" kern="1200" dirty="0" smtClean="0">
                <a:solidFill>
                  <a:schemeClr val="tx1"/>
                </a:solidFill>
                <a:effectLst/>
                <a:latin typeface="+mn-lt"/>
                <a:ea typeface="+mn-ea"/>
                <a:cs typeface="+mn-cs"/>
              </a:rPr>
              <a:t>May</a:t>
            </a:r>
            <a:endParaRPr lang="en-GB" sz="1200" b="0" i="0" kern="1200" dirty="0" smtClean="0">
              <a:solidFill>
                <a:schemeClr val="tx1"/>
              </a:solidFill>
              <a:effectLst/>
              <a:latin typeface="+mn-lt"/>
              <a:ea typeface="+mn-ea"/>
              <a:cs typeface="+mn-cs"/>
            </a:endParaRP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28"/>
              </a:rPr>
              <a:t>launches</a:t>
            </a:r>
            <a:r>
              <a:rPr lang="en-GB" sz="1200" b="0" i="0" kern="1200" dirty="0" smtClean="0">
                <a:solidFill>
                  <a:schemeClr val="tx1"/>
                </a:solidFill>
                <a:effectLst/>
                <a:latin typeface="+mn-lt"/>
                <a:ea typeface="+mn-ea"/>
                <a:cs typeface="+mn-cs"/>
              </a:rPr>
              <a:t> a set of professional development courses for K–12 teachers.</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textbook publishers, and </a:t>
            </a:r>
            <a:r>
              <a:rPr lang="en-GB" sz="1200" b="0" i="0" kern="1200" dirty="0" err="1" smtClean="0">
                <a:solidFill>
                  <a:schemeClr val="tx1"/>
                </a:solidFill>
                <a:effectLst/>
                <a:latin typeface="+mn-lt"/>
                <a:ea typeface="+mn-ea"/>
                <a:cs typeface="+mn-cs"/>
              </a:rPr>
              <a:t>Chegg</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29"/>
              </a:rPr>
              <a:t>team up</a:t>
            </a:r>
            <a:r>
              <a:rPr lang="en-GB" sz="1200" b="0" i="0" kern="1200" dirty="0" smtClean="0">
                <a:solidFill>
                  <a:schemeClr val="tx1"/>
                </a:solidFill>
                <a:effectLst/>
                <a:latin typeface="+mn-lt"/>
                <a:ea typeface="+mn-ea"/>
                <a:cs typeface="+mn-cs"/>
              </a:rPr>
              <a:t> to give students access to </a:t>
            </a:r>
            <a:r>
              <a:rPr lang="en-GB" sz="1200" b="0" i="0" kern="1200" dirty="0" err="1" smtClean="0">
                <a:solidFill>
                  <a:schemeClr val="tx1"/>
                </a:solidFill>
                <a:effectLst/>
                <a:latin typeface="+mn-lt"/>
                <a:ea typeface="+mn-ea"/>
                <a:cs typeface="+mn-cs"/>
              </a:rPr>
              <a:t>DRM’d</a:t>
            </a:r>
            <a:r>
              <a:rPr lang="en-GB" sz="1200" b="0" i="0" kern="1200" dirty="0" smtClean="0">
                <a:solidFill>
                  <a:schemeClr val="tx1"/>
                </a:solidFill>
                <a:effectLst/>
                <a:latin typeface="+mn-lt"/>
                <a:ea typeface="+mn-ea"/>
                <a:cs typeface="+mn-cs"/>
              </a:rPr>
              <a:t> digital course materials for some </a:t>
            </a:r>
            <a:r>
              <a:rPr lang="en-GB" sz="1200" b="0"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classes.</a:t>
            </a:r>
          </a:p>
          <a:p>
            <a:pPr fontAlgn="base"/>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Georgia Tech, and AT&amp;T </a:t>
            </a:r>
            <a:r>
              <a:rPr lang="en-GB" sz="1200" b="0" i="0" u="none" strike="noStrike" kern="1200" dirty="0" smtClean="0">
                <a:solidFill>
                  <a:schemeClr val="tx1"/>
                </a:solidFill>
                <a:effectLst/>
                <a:latin typeface="+mn-lt"/>
                <a:ea typeface="+mn-ea"/>
                <a:cs typeface="+mn-cs"/>
                <a:hlinkClick r:id="rId30"/>
              </a:rPr>
              <a:t>partner</a:t>
            </a:r>
            <a:r>
              <a:rPr lang="en-GB" sz="1200" b="0" i="0" kern="1200" dirty="0" smtClean="0">
                <a:solidFill>
                  <a:schemeClr val="tx1"/>
                </a:solidFill>
                <a:effectLst/>
                <a:latin typeface="+mn-lt"/>
                <a:ea typeface="+mn-ea"/>
                <a:cs typeface="+mn-cs"/>
              </a:rPr>
              <a:t> to offer an online Master’s Degree in Computer Science (cost: $7000).</a:t>
            </a:r>
          </a:p>
          <a:p>
            <a:pPr fontAlgn="base"/>
            <a:r>
              <a:rPr lang="en-GB" sz="1200" b="0" i="0" kern="1200" dirty="0" smtClean="0">
                <a:solidFill>
                  <a:schemeClr val="tx1"/>
                </a:solidFill>
                <a:effectLst/>
                <a:latin typeface="+mn-lt"/>
                <a:ea typeface="+mn-ea"/>
                <a:cs typeface="+mn-cs"/>
              </a:rPr>
              <a:t>Yale </a:t>
            </a:r>
            <a:r>
              <a:rPr lang="en-GB" sz="1200" b="0" i="0" u="none" strike="noStrike" kern="1200" dirty="0" smtClean="0">
                <a:solidFill>
                  <a:schemeClr val="tx1"/>
                </a:solidFill>
                <a:effectLst/>
                <a:latin typeface="+mn-lt"/>
                <a:ea typeface="+mn-ea"/>
                <a:cs typeface="+mn-cs"/>
                <a:hlinkClick r:id="rId31"/>
              </a:rPr>
              <a:t>joins</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a:t>
            </a:r>
          </a:p>
          <a:p>
            <a:pPr fontAlgn="base"/>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adds 15 new members to its consortium, including Tsinghua University, Peking University, The University of Hong Kong, Hong Kong University of Science &amp; Technology, Kyoto University, Seoul National University, Cornell University, </a:t>
            </a:r>
            <a:r>
              <a:rPr lang="en-GB" sz="1200" b="0" i="0" kern="1200" dirty="0" err="1" smtClean="0">
                <a:solidFill>
                  <a:schemeClr val="tx1"/>
                </a:solidFill>
                <a:effectLst/>
                <a:latin typeface="+mn-lt"/>
                <a:ea typeface="+mn-ea"/>
                <a:cs typeface="+mn-cs"/>
              </a:rPr>
              <a:t>Berklee</a:t>
            </a:r>
            <a:r>
              <a:rPr lang="en-GB" sz="1200" b="0" i="0" kern="1200" dirty="0" smtClean="0">
                <a:solidFill>
                  <a:schemeClr val="tx1"/>
                </a:solidFill>
                <a:effectLst/>
                <a:latin typeface="+mn-lt"/>
                <a:ea typeface="+mn-ea"/>
                <a:cs typeface="+mn-cs"/>
              </a:rPr>
              <a:t> College of Music, Boston University, Davidson College, University of Washington, </a:t>
            </a:r>
            <a:r>
              <a:rPr lang="en-GB" sz="1200" b="0" i="0" kern="1200" dirty="0" err="1" smtClean="0">
                <a:solidFill>
                  <a:schemeClr val="tx1"/>
                </a:solidFill>
                <a:effectLst/>
                <a:latin typeface="+mn-lt"/>
                <a:ea typeface="+mn-ea"/>
                <a:cs typeface="+mn-cs"/>
              </a:rPr>
              <a:t>Karolinska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Institutet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Université</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catholique</a:t>
            </a:r>
            <a:r>
              <a:rPr lang="en-GB" sz="1200" b="0" i="0" kern="1200" dirty="0" smtClean="0">
                <a:solidFill>
                  <a:schemeClr val="tx1"/>
                </a:solidFill>
                <a:effectLst/>
                <a:latin typeface="+mn-lt"/>
                <a:ea typeface="+mn-ea"/>
                <a:cs typeface="+mn-cs"/>
              </a:rPr>
              <a:t> de Louvain, the Technical University of Munich, and the University of Queensland.</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2"/>
              </a:rPr>
              <a:t>signs</a:t>
            </a:r>
            <a:r>
              <a:rPr lang="en-GB" sz="1200" b="0" i="0" kern="1200" dirty="0" smtClean="0">
                <a:solidFill>
                  <a:schemeClr val="tx1"/>
                </a:solidFill>
                <a:effectLst/>
                <a:latin typeface="+mn-lt"/>
                <a:ea typeface="+mn-ea"/>
                <a:cs typeface="+mn-cs"/>
              </a:rPr>
              <a:t> a series of deals with 9 state university systems: the State University of New York, the University of Tennessee system, The Tennessee Board of Regents, the University of Colorado system, the University of Houston system, the University of Kentucky (</a:t>
            </a:r>
            <a:r>
              <a:rPr lang="en-GB" sz="1200" b="0" i="0" u="none" strike="noStrike" kern="1200" dirty="0" smtClean="0">
                <a:solidFill>
                  <a:schemeClr val="tx1"/>
                </a:solidFill>
                <a:effectLst/>
                <a:latin typeface="+mn-lt"/>
                <a:ea typeface="+mn-ea"/>
                <a:cs typeface="+mn-cs"/>
                <a:hlinkClick r:id="rId33"/>
              </a:rPr>
              <a:t>The Chronicle of Higher Education has a copy of this contract</a:t>
            </a:r>
            <a:r>
              <a:rPr lang="en-GB" sz="1200" b="0" i="0" kern="1200" dirty="0" smtClean="0">
                <a:solidFill>
                  <a:schemeClr val="tx1"/>
                </a:solidFill>
                <a:effectLst/>
                <a:latin typeface="+mn-lt"/>
                <a:ea typeface="+mn-ea"/>
                <a:cs typeface="+mn-cs"/>
              </a:rPr>
              <a:t>), the University of Nebraska, the University of New Mexico, the University System of Georgia, and West Virginia University.</a:t>
            </a:r>
          </a:p>
          <a:p>
            <a:pPr fontAlgn="base"/>
            <a:r>
              <a:rPr lang="en-GB" sz="1200" b="1" i="0" u="sng" kern="1200" dirty="0" smtClean="0">
                <a:solidFill>
                  <a:schemeClr val="tx1"/>
                </a:solidFill>
                <a:effectLst/>
                <a:latin typeface="+mn-lt"/>
                <a:ea typeface="+mn-ea"/>
                <a:cs typeface="+mn-cs"/>
              </a:rPr>
              <a:t>June</a:t>
            </a:r>
            <a:endParaRPr lang="en-GB" sz="1200" b="0" i="0" kern="1200" dirty="0" smtClean="0">
              <a:solidFill>
                <a:schemeClr val="tx1"/>
              </a:solidFill>
              <a:effectLst/>
              <a:latin typeface="+mn-lt"/>
              <a:ea typeface="+mn-ea"/>
              <a:cs typeface="+mn-cs"/>
            </a:endParaRPr>
          </a:p>
          <a:p>
            <a:pPr fontAlgn="base"/>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releases the </a:t>
            </a:r>
            <a:r>
              <a:rPr lang="en-GB" sz="1200" b="0" i="0" u="none" strike="noStrike" kern="1200" dirty="0" smtClean="0">
                <a:solidFill>
                  <a:schemeClr val="tx1"/>
                </a:solidFill>
                <a:effectLst/>
                <a:latin typeface="+mn-lt"/>
                <a:ea typeface="+mn-ea"/>
                <a:cs typeface="+mn-cs"/>
                <a:hlinkClick r:id="rId34"/>
              </a:rPr>
              <a:t>code</a:t>
            </a:r>
            <a:r>
              <a:rPr lang="en-GB" sz="1200" b="0" i="0" kern="1200" dirty="0" smtClean="0">
                <a:solidFill>
                  <a:schemeClr val="tx1"/>
                </a:solidFill>
                <a:effectLst/>
                <a:latin typeface="+mn-lt"/>
                <a:ea typeface="+mn-ea"/>
                <a:cs typeface="+mn-cs"/>
              </a:rPr>
              <a:t> for its learning platform under an open source license, </a:t>
            </a:r>
            <a:r>
              <a:rPr lang="en-GB" sz="1200" b="0" i="0" u="none" strike="noStrike" kern="1200" dirty="0" err="1" smtClean="0">
                <a:solidFill>
                  <a:schemeClr val="tx1"/>
                </a:solidFill>
                <a:effectLst/>
                <a:latin typeface="+mn-lt"/>
                <a:ea typeface="+mn-ea"/>
                <a:cs typeface="+mn-cs"/>
                <a:hlinkClick r:id="rId35"/>
              </a:rPr>
              <a:t>noting</a:t>
            </a:r>
            <a:r>
              <a:rPr lang="en-GB" sz="1200" b="0" i="0" kern="1200" dirty="0" err="1" smtClean="0">
                <a:solidFill>
                  <a:schemeClr val="tx1"/>
                </a:solidFill>
                <a:effectLst/>
                <a:latin typeface="+mn-lt"/>
                <a:ea typeface="+mn-ea"/>
                <a:cs typeface="+mn-cs"/>
              </a:rPr>
              <a:t>contributions</a:t>
            </a:r>
            <a:r>
              <a:rPr lang="en-GB" sz="1200" b="0" i="0" kern="1200" dirty="0" smtClean="0">
                <a:solidFill>
                  <a:schemeClr val="tx1"/>
                </a:solidFill>
                <a:effectLst/>
                <a:latin typeface="+mn-lt"/>
                <a:ea typeface="+mn-ea"/>
                <a:cs typeface="+mn-cs"/>
              </a:rPr>
              <a:t> from Stanford, UC Berkeley, and the University of Queensland.</a:t>
            </a:r>
          </a:p>
          <a:p>
            <a:pPr fontAlgn="base"/>
            <a:r>
              <a:rPr lang="en-GB" sz="1200" b="0" i="0" kern="1200" dirty="0" smtClean="0">
                <a:solidFill>
                  <a:schemeClr val="tx1"/>
                </a:solidFill>
                <a:effectLst/>
                <a:latin typeface="+mn-lt"/>
                <a:ea typeface="+mn-ea"/>
                <a:cs typeface="+mn-cs"/>
              </a:rPr>
              <a:t>Former Zynga COO </a:t>
            </a:r>
            <a:r>
              <a:rPr lang="en-GB" sz="1200" b="0" i="0" kern="1200" dirty="0" err="1" smtClean="0">
                <a:solidFill>
                  <a:schemeClr val="tx1"/>
                </a:solidFill>
                <a:effectLst/>
                <a:latin typeface="+mn-lt"/>
                <a:ea typeface="+mn-ea"/>
                <a:cs typeface="+mn-cs"/>
              </a:rPr>
              <a:t>Vish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Makhijami</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6"/>
              </a:rPr>
              <a:t>takes over that role</a:t>
            </a:r>
            <a:r>
              <a:rPr lang="en-GB" sz="1200" b="0" i="0" kern="1200" dirty="0" smtClean="0">
                <a:solidFill>
                  <a:schemeClr val="tx1"/>
                </a:solidFill>
                <a:effectLst/>
                <a:latin typeface="+mn-lt"/>
                <a:ea typeface="+mn-ea"/>
                <a:cs typeface="+mn-cs"/>
              </a:rPr>
              <a:t> at </a:t>
            </a:r>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a:t>
            </a:r>
          </a:p>
          <a:p>
            <a:pPr fontAlgn="base"/>
            <a:r>
              <a:rPr lang="en-GB" sz="1200" b="1" i="0" u="none" strike="noStrike" kern="1200" dirty="0" smtClean="0">
                <a:solidFill>
                  <a:schemeClr val="tx1"/>
                </a:solidFill>
                <a:effectLst/>
                <a:latin typeface="+mn-lt"/>
                <a:ea typeface="+mn-ea"/>
                <a:cs typeface="+mn-cs"/>
                <a:hlinkClick r:id="rId37"/>
              </a:rPr>
              <a:t>World Wide Ed</a:t>
            </a:r>
            <a:r>
              <a:rPr lang="en-GB" sz="1200" b="0" i="0" kern="1200" dirty="0" smtClean="0">
                <a:solidFill>
                  <a:schemeClr val="tx1"/>
                </a:solidFill>
                <a:effectLst/>
                <a:latin typeface="+mn-lt"/>
                <a:ea typeface="+mn-ea"/>
                <a:cs typeface="+mn-cs"/>
              </a:rPr>
              <a:t> declares its plans this week to be an “online, open education platform dedicated to increasing access to learning for Canadians and other global citizens.”</a:t>
            </a:r>
          </a:p>
          <a:p>
            <a:pPr fontAlgn="base"/>
            <a:r>
              <a:rPr lang="en-GB" sz="1200" b="0" i="0" kern="1200" dirty="0" err="1" smtClean="0">
                <a:solidFill>
                  <a:schemeClr val="tx1"/>
                </a:solidFill>
                <a:effectLst/>
                <a:latin typeface="+mn-lt"/>
                <a:ea typeface="+mn-ea"/>
                <a:cs typeface="+mn-cs"/>
              </a:rPr>
              <a:t>NovoEd</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8"/>
              </a:rPr>
              <a:t>unveils</a:t>
            </a:r>
            <a:r>
              <a:rPr lang="en-GB" sz="1200" b="0" i="0" kern="1200" dirty="0" smtClean="0">
                <a:solidFill>
                  <a:schemeClr val="tx1"/>
                </a:solidFill>
                <a:effectLst/>
                <a:latin typeface="+mn-lt"/>
                <a:ea typeface="+mn-ea"/>
                <a:cs typeface="+mn-cs"/>
              </a:rPr>
              <a:t> what it calls the “first team-based MOOC in Spanish”: “</a:t>
            </a:r>
            <a:r>
              <a:rPr lang="en-GB" sz="1200" b="0" i="0" kern="1200" dirty="0" err="1" smtClean="0">
                <a:solidFill>
                  <a:schemeClr val="tx1"/>
                </a:solidFill>
                <a:effectLst/>
                <a:latin typeface="+mn-lt"/>
                <a:ea typeface="+mn-ea"/>
                <a:cs typeface="+mn-cs"/>
              </a:rPr>
              <a:t>Evaluación</a:t>
            </a:r>
            <a:r>
              <a:rPr lang="en-GB" sz="1200" b="0" i="0" kern="1200" dirty="0" smtClean="0">
                <a:solidFill>
                  <a:schemeClr val="tx1"/>
                </a:solidFill>
                <a:effectLst/>
                <a:latin typeface="+mn-lt"/>
                <a:ea typeface="+mn-ea"/>
                <a:cs typeface="+mn-cs"/>
              </a:rPr>
              <a:t> de </a:t>
            </a:r>
            <a:r>
              <a:rPr lang="en-GB" sz="1200" b="0" i="0" kern="1200" dirty="0" err="1" smtClean="0">
                <a:solidFill>
                  <a:schemeClr val="tx1"/>
                </a:solidFill>
                <a:effectLst/>
                <a:latin typeface="+mn-lt"/>
                <a:ea typeface="+mn-ea"/>
                <a:cs typeface="+mn-cs"/>
              </a:rPr>
              <a:t>Decisiones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Estratégicas</a:t>
            </a:r>
            <a:r>
              <a:rPr lang="en-GB" sz="1200" b="0" i="0" kern="1200" dirty="0" smtClean="0">
                <a:solidFill>
                  <a:schemeClr val="tx1"/>
                </a:solidFill>
                <a:effectLst/>
                <a:latin typeface="+mn-lt"/>
                <a:ea typeface="+mn-ea"/>
                <a:cs typeface="+mn-cs"/>
              </a:rPr>
              <a:t>” taught by Catholic University of Chile professor </a:t>
            </a:r>
            <a:r>
              <a:rPr lang="en-GB" sz="1200" b="0" i="0" kern="1200" dirty="0" err="1" smtClean="0">
                <a:solidFill>
                  <a:schemeClr val="tx1"/>
                </a:solidFill>
                <a:effectLst/>
                <a:latin typeface="+mn-lt"/>
                <a:ea typeface="+mn-ea"/>
                <a:cs typeface="+mn-cs"/>
              </a:rPr>
              <a:t>Patricio</a:t>
            </a:r>
            <a:r>
              <a:rPr lang="en-GB" sz="1200" b="0" i="0" kern="1200" dirty="0" smtClean="0">
                <a:solidFill>
                  <a:schemeClr val="tx1"/>
                </a:solidFill>
                <a:effectLst/>
                <a:latin typeface="+mn-lt"/>
                <a:ea typeface="+mn-ea"/>
                <a:cs typeface="+mn-cs"/>
              </a:rPr>
              <a:t> del Sol.</a:t>
            </a:r>
          </a:p>
          <a:p>
            <a:pPr fontAlgn="base"/>
            <a:r>
              <a:rPr lang="en-GB" sz="1200" b="0" i="0" kern="1200" dirty="0" smtClean="0">
                <a:solidFill>
                  <a:schemeClr val="tx1"/>
                </a:solidFill>
                <a:effectLst/>
                <a:latin typeface="+mn-lt"/>
                <a:ea typeface="+mn-ea"/>
                <a:cs typeface="+mn-cs"/>
              </a:rPr>
              <a:t>Australia’s </a:t>
            </a:r>
            <a:r>
              <a:rPr lang="en-GB" sz="1200" b="0" i="0" kern="1200" dirty="0" err="1" smtClean="0">
                <a:solidFill>
                  <a:schemeClr val="tx1"/>
                </a:solidFill>
                <a:effectLst/>
                <a:latin typeface="+mn-lt"/>
                <a:ea typeface="+mn-ea"/>
                <a:cs typeface="+mn-cs"/>
              </a:rPr>
              <a:t>Monash</a:t>
            </a:r>
            <a:r>
              <a:rPr lang="en-GB" sz="1200" b="0" i="0" kern="1200" dirty="0" smtClean="0">
                <a:solidFill>
                  <a:schemeClr val="tx1"/>
                </a:solidFill>
                <a:effectLst/>
                <a:latin typeface="+mn-lt"/>
                <a:ea typeface="+mn-ea"/>
                <a:cs typeface="+mn-cs"/>
              </a:rPr>
              <a:t> University, Ireland’s Trinity College and the University of Edinburgh </a:t>
            </a:r>
            <a:r>
              <a:rPr lang="en-GB" sz="1200" b="0" i="0" u="none" strike="noStrike" kern="1200" dirty="0" err="1" smtClean="0">
                <a:solidFill>
                  <a:schemeClr val="tx1"/>
                </a:solidFill>
                <a:effectLst/>
                <a:latin typeface="+mn-lt"/>
                <a:ea typeface="+mn-ea"/>
                <a:cs typeface="+mn-cs"/>
                <a:hlinkClick r:id="rId39"/>
              </a:rPr>
              <a:t>join</a:t>
            </a:r>
            <a:r>
              <a:rPr lang="en-GB" sz="1200" b="1" i="0" kern="1200" dirty="0" err="1" smtClean="0">
                <a:solidFill>
                  <a:schemeClr val="tx1"/>
                </a:solidFill>
                <a:effectLst/>
                <a:latin typeface="+mn-lt"/>
                <a:ea typeface="+mn-ea"/>
                <a:cs typeface="+mn-cs"/>
              </a:rPr>
              <a:t>FutureLearn</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Tiffin University in Ohio </a:t>
            </a:r>
            <a:r>
              <a:rPr lang="en-GB" sz="1200" b="0" i="0" u="none" strike="noStrike" kern="1200" dirty="0" smtClean="0">
                <a:solidFill>
                  <a:schemeClr val="tx1"/>
                </a:solidFill>
                <a:effectLst/>
                <a:latin typeface="+mn-lt"/>
                <a:ea typeface="+mn-ea"/>
                <a:cs typeface="+mn-cs"/>
                <a:hlinkClick r:id="rId40"/>
              </a:rPr>
              <a:t>says</a:t>
            </a:r>
            <a:r>
              <a:rPr lang="en-GB" sz="1200" b="0" i="0" kern="1200" dirty="0" smtClean="0">
                <a:solidFill>
                  <a:schemeClr val="tx1"/>
                </a:solidFill>
                <a:effectLst/>
                <a:latin typeface="+mn-lt"/>
                <a:ea typeface="+mn-ea"/>
                <a:cs typeface="+mn-cs"/>
              </a:rPr>
              <a:t> it will be teaming up with </a:t>
            </a:r>
            <a:r>
              <a:rPr lang="en-GB" sz="1200" b="0" i="0" kern="1200" dirty="0" err="1" smtClean="0">
                <a:solidFill>
                  <a:schemeClr val="tx1"/>
                </a:solidFill>
                <a:effectLst/>
                <a:latin typeface="+mn-lt"/>
                <a:ea typeface="+mn-ea"/>
                <a:cs typeface="+mn-cs"/>
              </a:rPr>
              <a:t>Altius</a:t>
            </a:r>
            <a:r>
              <a:rPr lang="en-GB" sz="1200" b="0" i="0" kern="1200" dirty="0" smtClean="0">
                <a:solidFill>
                  <a:schemeClr val="tx1"/>
                </a:solidFill>
                <a:effectLst/>
                <a:latin typeface="+mn-lt"/>
                <a:ea typeface="+mn-ea"/>
                <a:cs typeface="+mn-cs"/>
              </a:rPr>
              <a:t> Education to offer a 3-credit MOOC for $50. Then </a:t>
            </a:r>
            <a:r>
              <a:rPr lang="en-GB" sz="1200" b="0" i="0" u="none" strike="noStrike" kern="1200" dirty="0" smtClean="0">
                <a:solidFill>
                  <a:schemeClr val="tx1"/>
                </a:solidFill>
                <a:effectLst/>
                <a:latin typeface="+mn-lt"/>
                <a:ea typeface="+mn-ea"/>
                <a:cs typeface="+mn-cs"/>
                <a:hlinkClick r:id="rId41"/>
              </a:rPr>
              <a:t>just one day later</a:t>
            </a:r>
            <a:r>
              <a:rPr lang="en-GB" sz="1200" b="0" i="0" kern="1200" dirty="0" smtClean="0">
                <a:solidFill>
                  <a:schemeClr val="tx1"/>
                </a:solidFill>
                <a:effectLst/>
                <a:latin typeface="+mn-lt"/>
                <a:ea typeface="+mn-ea"/>
                <a:cs typeface="+mn-cs"/>
              </a:rPr>
              <a:t>, the university says that the deal is off “due to concerns over accreditation.”</a:t>
            </a:r>
          </a:p>
          <a:p>
            <a:pPr fontAlgn="base"/>
            <a:r>
              <a:rPr lang="en-GB" sz="1200" b="0" i="0" u="none" strike="noStrike" kern="1200" dirty="0" smtClean="0">
                <a:solidFill>
                  <a:schemeClr val="tx1"/>
                </a:solidFill>
                <a:effectLst/>
                <a:latin typeface="+mn-lt"/>
                <a:ea typeface="+mn-ea"/>
                <a:cs typeface="+mn-cs"/>
                <a:hlinkClick r:id="rId42"/>
              </a:rPr>
              <a:t>The University of Chicago</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Technion</a:t>
            </a:r>
            <a:r>
              <a:rPr lang="en-GB" sz="1200" b="0" i="0" kern="1200" dirty="0" smtClean="0">
                <a:solidFill>
                  <a:schemeClr val="tx1"/>
                </a:solidFill>
                <a:effectLst/>
                <a:latin typeface="+mn-lt"/>
                <a:ea typeface="+mn-ea"/>
                <a:cs typeface="+mn-cs"/>
              </a:rPr>
              <a:t>-Israel Institute, and Tel Aviv University </a:t>
            </a:r>
            <a:r>
              <a:rPr lang="en-GB" sz="1200" b="0" i="0" u="none" strike="noStrike" kern="1200" dirty="0" smtClean="0">
                <a:solidFill>
                  <a:schemeClr val="tx1"/>
                </a:solidFill>
                <a:effectLst/>
                <a:latin typeface="+mn-lt"/>
                <a:ea typeface="+mn-ea"/>
                <a:cs typeface="+mn-cs"/>
                <a:hlinkClick r:id="rId43"/>
              </a:rPr>
              <a:t>join </a:t>
            </a:r>
            <a:r>
              <a:rPr lang="en-GB" sz="1200" b="1" i="0" u="none" strike="noStrike" kern="1200" dirty="0" err="1" smtClean="0">
                <a:solidFill>
                  <a:schemeClr val="tx1"/>
                </a:solidFill>
                <a:effectLst/>
                <a:latin typeface="+mn-lt"/>
                <a:ea typeface="+mn-ea"/>
                <a:cs typeface="+mn-cs"/>
                <a:hlinkClick r:id="rId43"/>
              </a:rPr>
              <a:t>Coursera</a:t>
            </a:r>
            <a:r>
              <a:rPr lang="en-GB" sz="1200" b="0" i="0" kern="1200" dirty="0" smtClean="0">
                <a:solidFill>
                  <a:schemeClr val="tx1"/>
                </a:solidFill>
                <a:effectLst/>
                <a:latin typeface="+mn-lt"/>
                <a:ea typeface="+mn-ea"/>
                <a:cs typeface="+mn-cs"/>
              </a:rPr>
              <a:t>.</a:t>
            </a:r>
          </a:p>
          <a:p>
            <a:pPr fontAlgn="base"/>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44"/>
              </a:rPr>
              <a:t>partners</a:t>
            </a:r>
            <a:r>
              <a:rPr lang="en-GB" sz="1200" b="0" i="0" kern="1200" dirty="0" smtClean="0">
                <a:solidFill>
                  <a:schemeClr val="tx1"/>
                </a:solidFill>
                <a:effectLst/>
                <a:latin typeface="+mn-lt"/>
                <a:ea typeface="+mn-ea"/>
                <a:cs typeface="+mn-cs"/>
              </a:rPr>
              <a:t> with the IMF to offer the latter’s training coursers in macroeconomics and finance via its MOOC platform. IIT Bombay </a:t>
            </a:r>
            <a:r>
              <a:rPr lang="en-GB" sz="1200" b="0" i="0" u="none" strike="noStrike" kern="1200" dirty="0" smtClean="0">
                <a:solidFill>
                  <a:schemeClr val="tx1"/>
                </a:solidFill>
                <a:effectLst/>
                <a:latin typeface="+mn-lt"/>
                <a:ea typeface="+mn-ea"/>
                <a:cs typeface="+mn-cs"/>
                <a:hlinkClick r:id="rId45"/>
              </a:rPr>
              <a:t>also joins</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a:t>
            </a:r>
          </a:p>
          <a:p>
            <a:pPr fontAlgn="base"/>
            <a:r>
              <a:rPr lang="en-GB" sz="1200" b="1" i="0" u="sng" kern="1200" dirty="0" smtClean="0">
                <a:solidFill>
                  <a:schemeClr val="tx1"/>
                </a:solidFill>
                <a:effectLst/>
                <a:latin typeface="+mn-lt"/>
                <a:ea typeface="+mn-ea"/>
                <a:cs typeface="+mn-cs"/>
              </a:rPr>
              <a:t>July</a:t>
            </a:r>
            <a:endParaRPr lang="en-GB" sz="1200" b="0" i="0" kern="1200" dirty="0" smtClean="0">
              <a:solidFill>
                <a:schemeClr val="tx1"/>
              </a:solidFill>
              <a:effectLst/>
              <a:latin typeface="+mn-lt"/>
              <a:ea typeface="+mn-ea"/>
              <a:cs typeface="+mn-cs"/>
            </a:endParaRP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announces that it’s raised another round of funding: $43 million from the International Finance Corporation (the investment arm of the World Bank), Laureate Education (a for-profit education company </a:t>
            </a:r>
            <a:r>
              <a:rPr lang="en-GB" sz="1200" b="0" i="0" u="none" strike="noStrike" kern="1200" dirty="0" smtClean="0">
                <a:solidFill>
                  <a:schemeClr val="tx1"/>
                </a:solidFill>
                <a:effectLst/>
                <a:latin typeface="+mn-lt"/>
                <a:ea typeface="+mn-ea"/>
                <a:cs typeface="+mn-cs"/>
                <a:hlinkClick r:id="rId46"/>
              </a:rPr>
              <a:t>formerly known as Sylvan Learning</a:t>
            </a:r>
            <a:r>
              <a:rPr lang="en-GB" sz="1200" b="0" i="0" kern="1200" dirty="0" smtClean="0">
                <a:solidFill>
                  <a:schemeClr val="tx1"/>
                </a:solidFill>
                <a:effectLst/>
                <a:latin typeface="+mn-lt"/>
                <a:ea typeface="+mn-ea"/>
                <a:cs typeface="+mn-cs"/>
              </a:rPr>
              <a:t>), GSV Capital, Learn Capital (of which Pearson is </a:t>
            </a:r>
            <a:r>
              <a:rPr lang="en-GB" sz="1200" b="0" i="0" u="none" strike="noStrike" kern="1200" dirty="0" smtClean="0">
                <a:solidFill>
                  <a:schemeClr val="tx1"/>
                </a:solidFill>
                <a:effectLst/>
                <a:latin typeface="+mn-lt"/>
                <a:ea typeface="+mn-ea"/>
                <a:cs typeface="+mn-cs"/>
                <a:hlinkClick r:id="rId47"/>
              </a:rPr>
              <a:t>its largest limited partner</a:t>
            </a:r>
            <a:r>
              <a:rPr lang="en-GB" sz="1200" b="0" i="0" kern="1200" dirty="0" smtClean="0">
                <a:solidFill>
                  <a:schemeClr val="tx1"/>
                </a:solidFill>
                <a:effectLst/>
                <a:latin typeface="+mn-lt"/>
                <a:ea typeface="+mn-ea"/>
                <a:cs typeface="+mn-cs"/>
              </a:rPr>
              <a:t>) and Yuri Milner, Russian tycoon (formerly with the World Bank).</a:t>
            </a:r>
          </a:p>
          <a:p>
            <a:pPr fontAlgn="base"/>
            <a:r>
              <a:rPr lang="en-GB" sz="1200" b="0" i="0" kern="1200" dirty="0" smtClean="0">
                <a:solidFill>
                  <a:schemeClr val="tx1"/>
                </a:solidFill>
                <a:effectLst/>
                <a:latin typeface="+mn-lt"/>
                <a:ea typeface="+mn-ea"/>
                <a:cs typeface="+mn-cs"/>
              </a:rPr>
              <a:t>Citing the poor performance of enrolled students, San Jose State says it’s putting on “</a:t>
            </a:r>
            <a:r>
              <a:rPr lang="en-GB" sz="1200" b="0" i="0" u="none" strike="noStrike" kern="1200" dirty="0" smtClean="0">
                <a:solidFill>
                  <a:schemeClr val="tx1"/>
                </a:solidFill>
                <a:effectLst/>
                <a:latin typeface="+mn-lt"/>
                <a:ea typeface="+mn-ea"/>
                <a:cs typeface="+mn-cs"/>
                <a:hlinkClick r:id="rId48"/>
              </a:rPr>
              <a:t>pause</a:t>
            </a:r>
            <a:r>
              <a:rPr lang="en-GB" sz="1200" b="0" i="0" kern="1200" dirty="0" smtClean="0">
                <a:solidFill>
                  <a:schemeClr val="tx1"/>
                </a:solidFill>
                <a:effectLst/>
                <a:latin typeface="+mn-lt"/>
                <a:ea typeface="+mn-ea"/>
                <a:cs typeface="+mn-cs"/>
              </a:rPr>
              <a:t>” its pilot program with </a:t>
            </a:r>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7 Indian Institutes of Technology and a number of IT firms, including Infosys and Cognizant, say they plan to </a:t>
            </a:r>
            <a:r>
              <a:rPr lang="en-GB" sz="1200" b="0" i="0" u="none" strike="noStrike" kern="1200" dirty="0" smtClean="0">
                <a:solidFill>
                  <a:schemeClr val="tx1"/>
                </a:solidFill>
                <a:effectLst/>
                <a:latin typeface="+mn-lt"/>
                <a:ea typeface="+mn-ea"/>
                <a:cs typeface="+mn-cs"/>
                <a:hlinkClick r:id="rId49"/>
              </a:rPr>
              <a:t>team up to offer MOOCs</a:t>
            </a:r>
            <a:r>
              <a:rPr lang="en-GB" sz="1200" b="0" i="0" kern="1200" dirty="0" smtClean="0">
                <a:solidFill>
                  <a:schemeClr val="tx1"/>
                </a:solidFill>
                <a:effectLst/>
                <a:latin typeface="+mn-lt"/>
                <a:ea typeface="+mn-ea"/>
                <a:cs typeface="+mn-cs"/>
              </a:rPr>
              <a:t>.</a:t>
            </a:r>
          </a:p>
          <a:p>
            <a:pPr fontAlgn="base"/>
            <a:r>
              <a:rPr lang="en-GB" sz="1200" b="1" i="0" u="sng" kern="1200" dirty="0" smtClean="0">
                <a:solidFill>
                  <a:schemeClr val="tx1"/>
                </a:solidFill>
                <a:effectLst/>
                <a:latin typeface="+mn-lt"/>
                <a:ea typeface="+mn-ea"/>
                <a:cs typeface="+mn-cs"/>
              </a:rPr>
              <a:t>August</a:t>
            </a:r>
            <a:endParaRPr lang="en-GB" sz="1200" b="0" i="0" kern="1200" dirty="0" smtClean="0">
              <a:solidFill>
                <a:schemeClr val="tx1"/>
              </a:solidFill>
              <a:effectLst/>
              <a:latin typeface="+mn-lt"/>
              <a:ea typeface="+mn-ea"/>
              <a:cs typeface="+mn-cs"/>
            </a:endParaRPr>
          </a:p>
          <a:p>
            <a:pPr fontAlgn="base"/>
            <a:r>
              <a:rPr lang="en-GB" sz="1200" b="0" i="0" u="none" strike="noStrike" kern="1200" dirty="0" smtClean="0">
                <a:solidFill>
                  <a:schemeClr val="tx1"/>
                </a:solidFill>
                <a:effectLst/>
                <a:latin typeface="+mn-lt"/>
                <a:ea typeface="+mn-ea"/>
                <a:cs typeface="+mn-cs"/>
                <a:hlinkClick r:id="rId50"/>
              </a:rPr>
              <a:t>SB 520 fails</a:t>
            </a:r>
            <a:r>
              <a:rPr lang="en-GB" sz="1200" b="0" i="0" kern="1200" dirty="0" smtClean="0">
                <a:solidFill>
                  <a:schemeClr val="tx1"/>
                </a:solidFill>
                <a:effectLst/>
                <a:latin typeface="+mn-lt"/>
                <a:ea typeface="+mn-ea"/>
                <a:cs typeface="+mn-cs"/>
              </a:rPr>
              <a:t> to move forward through the California legislature.</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51"/>
              </a:rPr>
              <a:t>announces</a:t>
            </a:r>
            <a:r>
              <a:rPr lang="en-GB" sz="1200" b="0" i="0" kern="1200" dirty="0" smtClean="0">
                <a:solidFill>
                  <a:schemeClr val="tx1"/>
                </a:solidFill>
                <a:effectLst/>
                <a:latin typeface="+mn-lt"/>
                <a:ea typeface="+mn-ea"/>
                <a:cs typeface="+mn-cs"/>
              </a:rPr>
              <a:t> that it’s struck partnership deals with the University of New South Wales, University of Western Australia, University of Zurich, and the University of Alberta.</a:t>
            </a:r>
          </a:p>
          <a:p>
            <a:pPr fontAlgn="base"/>
            <a:r>
              <a:rPr lang="en-GB" sz="1200" b="0" i="0" kern="1200" dirty="0" smtClean="0">
                <a:solidFill>
                  <a:schemeClr val="tx1"/>
                </a:solidFill>
                <a:effectLst/>
                <a:latin typeface="+mn-lt"/>
                <a:ea typeface="+mn-ea"/>
                <a:cs typeface="+mn-cs"/>
              </a:rPr>
              <a:t>President Obama unveils his </a:t>
            </a:r>
            <a:r>
              <a:rPr lang="en-GB" sz="1200" b="0" i="0" u="none" strike="noStrike" kern="1200" dirty="0" smtClean="0">
                <a:solidFill>
                  <a:schemeClr val="tx1"/>
                </a:solidFill>
                <a:effectLst/>
                <a:latin typeface="+mn-lt"/>
                <a:ea typeface="+mn-ea"/>
                <a:cs typeface="+mn-cs"/>
                <a:hlinkClick r:id="rId52"/>
              </a:rPr>
              <a:t>plans</a:t>
            </a:r>
            <a:r>
              <a:rPr lang="en-GB" sz="1200" b="0" i="0" kern="1200" dirty="0" smtClean="0">
                <a:solidFill>
                  <a:schemeClr val="tx1"/>
                </a:solidFill>
                <a:effectLst/>
                <a:latin typeface="+mn-lt"/>
                <a:ea typeface="+mn-ea"/>
                <a:cs typeface="+mn-cs"/>
              </a:rPr>
              <a:t> to help make college more affordable. Among the experimentations his administration is interested in: MOOCs.</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names </a:t>
            </a:r>
            <a:r>
              <a:rPr lang="en-GB" sz="1200" b="0" i="0" u="none" strike="noStrike" kern="1200" dirty="0" smtClean="0">
                <a:solidFill>
                  <a:schemeClr val="tx1"/>
                </a:solidFill>
                <a:effectLst/>
                <a:latin typeface="+mn-lt"/>
                <a:ea typeface="+mn-ea"/>
                <a:cs typeface="+mn-cs"/>
                <a:hlinkClick r:id="rId53"/>
              </a:rPr>
              <a:t>Lila Ibrahim</a:t>
            </a:r>
            <a:r>
              <a:rPr lang="en-GB" sz="1200" b="0" i="0" kern="1200" dirty="0" smtClean="0">
                <a:solidFill>
                  <a:schemeClr val="tx1"/>
                </a:solidFill>
                <a:effectLst/>
                <a:latin typeface="+mn-lt"/>
                <a:ea typeface="+mn-ea"/>
                <a:cs typeface="+mn-cs"/>
              </a:rPr>
              <a:t>, a venture capitalist from the </a:t>
            </a:r>
            <a:r>
              <a:rPr lang="en-GB" sz="1200" b="0" i="0" kern="1200" dirty="0" err="1" smtClean="0">
                <a:solidFill>
                  <a:schemeClr val="tx1"/>
                </a:solidFill>
                <a:effectLst/>
                <a:latin typeface="+mn-lt"/>
                <a:ea typeface="+mn-ea"/>
                <a:cs typeface="+mn-cs"/>
              </a:rPr>
              <a:t>startup’s</a:t>
            </a:r>
            <a:r>
              <a:rPr lang="en-GB" sz="1200" b="0" i="0" kern="1200" dirty="0" smtClean="0">
                <a:solidFill>
                  <a:schemeClr val="tx1"/>
                </a:solidFill>
                <a:effectLst/>
                <a:latin typeface="+mn-lt"/>
                <a:ea typeface="+mn-ea"/>
                <a:cs typeface="+mn-cs"/>
              </a:rPr>
              <a:t> lead investor, </a:t>
            </a:r>
            <a:r>
              <a:rPr lang="en-GB" sz="1200" b="0" i="0" kern="1200" dirty="0" err="1" smtClean="0">
                <a:solidFill>
                  <a:schemeClr val="tx1"/>
                </a:solidFill>
                <a:effectLst/>
                <a:latin typeface="+mn-lt"/>
                <a:ea typeface="+mn-ea"/>
                <a:cs typeface="+mn-cs"/>
              </a:rPr>
              <a:t>Kleiner</a:t>
            </a:r>
            <a:r>
              <a:rPr lang="en-GB" sz="1200" b="0" i="0" kern="1200" dirty="0" smtClean="0">
                <a:solidFill>
                  <a:schemeClr val="tx1"/>
                </a:solidFill>
                <a:effectLst/>
                <a:latin typeface="+mn-lt"/>
                <a:ea typeface="+mn-ea"/>
                <a:cs typeface="+mn-cs"/>
              </a:rPr>
              <a:t> Perkins Caulfield &amp; Byer, as its first President.</a:t>
            </a:r>
          </a:p>
          <a:p>
            <a:pPr fontAlgn="base"/>
            <a:r>
              <a:rPr lang="en-GB" sz="1200" b="1" i="0" u="sng" kern="1200" dirty="0" smtClean="0">
                <a:solidFill>
                  <a:schemeClr val="tx1"/>
                </a:solidFill>
                <a:effectLst/>
                <a:latin typeface="+mn-lt"/>
                <a:ea typeface="+mn-ea"/>
                <a:cs typeface="+mn-cs"/>
              </a:rPr>
              <a:t>September</a:t>
            </a:r>
            <a:endParaRPr lang="en-GB" sz="1200" b="0" i="0" kern="1200" dirty="0" smtClean="0">
              <a:solidFill>
                <a:schemeClr val="tx1"/>
              </a:solidFill>
              <a:effectLst/>
              <a:latin typeface="+mn-lt"/>
              <a:ea typeface="+mn-ea"/>
              <a:cs typeface="+mn-cs"/>
            </a:endParaRPr>
          </a:p>
          <a:p>
            <a:pPr fontAlgn="base"/>
            <a:r>
              <a:rPr lang="en-GB" sz="1200" b="0" i="0" u="none" strike="noStrike" kern="1200" dirty="0" smtClean="0">
                <a:solidFill>
                  <a:schemeClr val="tx1"/>
                </a:solidFill>
                <a:effectLst/>
                <a:latin typeface="+mn-lt"/>
                <a:ea typeface="+mn-ea"/>
                <a:cs typeface="+mn-cs"/>
                <a:hlinkClick r:id="rId54"/>
              </a:rPr>
              <a:t>UC Irvine says it will offer a MOOC</a:t>
            </a:r>
            <a:r>
              <a:rPr lang="en-GB" sz="1200" b="0" i="0" kern="1200" dirty="0" smtClean="0">
                <a:solidFill>
                  <a:schemeClr val="tx1"/>
                </a:solidFill>
                <a:effectLst/>
                <a:latin typeface="+mn-lt"/>
                <a:ea typeface="+mn-ea"/>
                <a:cs typeface="+mn-cs"/>
              </a:rPr>
              <a:t> in conjunction with the fourth season of its popular zombie show </a:t>
            </a:r>
            <a:r>
              <a:rPr lang="en-GB" sz="1200" b="0" i="1" kern="1200" dirty="0" smtClean="0">
                <a:solidFill>
                  <a:schemeClr val="tx1"/>
                </a:solidFill>
                <a:effectLst/>
                <a:latin typeface="+mn-lt"/>
                <a:ea typeface="+mn-ea"/>
                <a:cs typeface="+mn-cs"/>
              </a:rPr>
              <a:t>The Walking Dead</a:t>
            </a:r>
            <a:r>
              <a:rPr lang="en-GB" sz="1200" b="0" i="0" kern="1200" dirty="0" smtClean="0">
                <a:solidFill>
                  <a:schemeClr val="tx1"/>
                </a:solidFill>
                <a:effectLst/>
                <a:latin typeface="+mn-lt"/>
                <a:ea typeface="+mn-ea"/>
                <a:cs typeface="+mn-cs"/>
              </a:rPr>
              <a:t>. The MOOC, which will run on </a:t>
            </a:r>
            <a:r>
              <a:rPr lang="en-GB" sz="1200" b="0" i="0" kern="1200" dirty="0" err="1" smtClean="0">
                <a:solidFill>
                  <a:schemeClr val="tx1"/>
                </a:solidFill>
                <a:effectLst/>
                <a:latin typeface="+mn-lt"/>
                <a:ea typeface="+mn-ea"/>
                <a:cs typeface="+mn-cs"/>
              </a:rPr>
              <a:t>Instructure’s</a:t>
            </a:r>
            <a:r>
              <a:rPr lang="en-GB" sz="1200" b="0" i="0" kern="1200" dirty="0" smtClean="0">
                <a:solidFill>
                  <a:schemeClr val="tx1"/>
                </a:solidFill>
                <a:effectLst/>
                <a:latin typeface="+mn-lt"/>
                <a:ea typeface="+mn-ea"/>
                <a:cs typeface="+mn-cs"/>
              </a:rPr>
              <a:t> Canvas platform, involves several professors from different departments and will include topics on math, head-severing, and public health.</a:t>
            </a:r>
          </a:p>
          <a:p>
            <a:pPr fontAlgn="base"/>
            <a:r>
              <a:rPr lang="en-GB" sz="1200" b="0" i="0" kern="1200" dirty="0" smtClean="0">
                <a:solidFill>
                  <a:schemeClr val="tx1"/>
                </a:solidFill>
                <a:effectLst/>
                <a:latin typeface="+mn-lt"/>
                <a:ea typeface="+mn-ea"/>
                <a:cs typeface="+mn-cs"/>
              </a:rPr>
              <a:t>Timed with an appearance on stage at </a:t>
            </a:r>
            <a:r>
              <a:rPr lang="en-GB" sz="1200" b="0" i="0" kern="1200" dirty="0" err="1" smtClean="0">
                <a:solidFill>
                  <a:schemeClr val="tx1"/>
                </a:solidFill>
                <a:effectLst/>
                <a:latin typeface="+mn-lt"/>
                <a:ea typeface="+mn-ea"/>
                <a:cs typeface="+mn-cs"/>
              </a:rPr>
              <a:t>Techcrunch</a:t>
            </a:r>
            <a:r>
              <a:rPr lang="en-GB" sz="1200" b="0" i="0" kern="1200" dirty="0" smtClean="0">
                <a:solidFill>
                  <a:schemeClr val="tx1"/>
                </a:solidFill>
                <a:effectLst/>
                <a:latin typeface="+mn-lt"/>
                <a:ea typeface="+mn-ea"/>
                <a:cs typeface="+mn-cs"/>
              </a:rPr>
              <a:t> Disrupt by Sebastian </a:t>
            </a:r>
            <a:r>
              <a:rPr lang="en-GB" sz="1200" b="0" i="0" kern="1200" dirty="0" err="1" smtClean="0">
                <a:solidFill>
                  <a:schemeClr val="tx1"/>
                </a:solidFill>
                <a:effectLst/>
                <a:latin typeface="+mn-lt"/>
                <a:ea typeface="+mn-ea"/>
                <a:cs typeface="+mn-cs"/>
              </a:rPr>
              <a:t>Thrun</a:t>
            </a:r>
            <a:r>
              <a:rPr lang="en-GB" sz="1200" b="0" i="0" kern="1200" dirty="0" smtClean="0">
                <a:solidFill>
                  <a:schemeClr val="tx1"/>
                </a:solidFill>
                <a:effectLst/>
                <a:latin typeface="+mn-lt"/>
                <a:ea typeface="+mn-ea"/>
                <a:cs typeface="+mn-cs"/>
              </a:rPr>
              <a:t> and California Lt. Governor Gavin Newsom, </a:t>
            </a:r>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announces the </a:t>
            </a:r>
            <a:r>
              <a:rPr lang="en-GB" sz="1200" b="0" i="0" u="none" strike="noStrike" kern="1200" dirty="0" smtClean="0">
                <a:solidFill>
                  <a:schemeClr val="tx1"/>
                </a:solidFill>
                <a:effectLst/>
                <a:latin typeface="+mn-lt"/>
                <a:ea typeface="+mn-ea"/>
                <a:cs typeface="+mn-cs"/>
                <a:hlinkClick r:id="rId55"/>
              </a:rPr>
              <a:t>Open Education Alliance</a:t>
            </a:r>
            <a:r>
              <a:rPr lang="en-GB" sz="1200" b="0" i="0" kern="1200" dirty="0" smtClean="0">
                <a:solidFill>
                  <a:schemeClr val="tx1"/>
                </a:solidFill>
                <a:effectLst/>
                <a:latin typeface="+mn-lt"/>
                <a:ea typeface="+mn-ea"/>
                <a:cs typeface="+mn-cs"/>
              </a:rPr>
              <a:t>, a partnership with several tech companies.</a:t>
            </a:r>
          </a:p>
          <a:p>
            <a:pPr fontAlgn="base"/>
            <a:r>
              <a:rPr lang="en-GB" sz="1200" b="0" i="0" kern="1200" dirty="0" smtClean="0">
                <a:solidFill>
                  <a:schemeClr val="tx1"/>
                </a:solidFill>
                <a:effectLst/>
                <a:latin typeface="+mn-lt"/>
                <a:ea typeface="+mn-ea"/>
                <a:cs typeface="+mn-cs"/>
              </a:rPr>
              <a:t>Google "</a:t>
            </a:r>
            <a:r>
              <a:rPr lang="en-GB" sz="1200" b="0" i="0" u="none" strike="noStrike" kern="1200" dirty="0" smtClean="0">
                <a:solidFill>
                  <a:schemeClr val="tx1"/>
                </a:solidFill>
                <a:effectLst/>
                <a:latin typeface="+mn-lt"/>
                <a:ea typeface="+mn-ea"/>
                <a:cs typeface="+mn-cs"/>
                <a:hlinkClick r:id="rId56"/>
              </a:rPr>
              <a:t>joins the “open </a:t>
            </a:r>
            <a:r>
              <a:rPr lang="en-GB" sz="1200" b="1" i="0" u="none" strike="noStrike" kern="1200" dirty="0" err="1" smtClean="0">
                <a:solidFill>
                  <a:schemeClr val="tx1"/>
                </a:solidFill>
                <a:effectLst/>
                <a:latin typeface="+mn-lt"/>
                <a:ea typeface="+mn-ea"/>
                <a:cs typeface="+mn-cs"/>
                <a:hlinkClick r:id="rId56"/>
              </a:rPr>
              <a:t>edX</a:t>
            </a:r>
            <a:r>
              <a:rPr lang="en-GB" sz="1200" b="0" i="0" u="none" strike="noStrike" kern="1200" dirty="0" smtClean="0">
                <a:solidFill>
                  <a:schemeClr val="tx1"/>
                </a:solidFill>
                <a:effectLst/>
                <a:latin typeface="+mn-lt"/>
                <a:ea typeface="+mn-ea"/>
                <a:cs typeface="+mn-cs"/>
                <a:hlinkClick r:id="rId56"/>
              </a:rPr>
              <a:t> platform</a:t>
            </a:r>
            <a:r>
              <a:rPr lang="en-GB" sz="1200" b="0" i="0" kern="1200" dirty="0" smtClean="0">
                <a:solidFill>
                  <a:schemeClr val="tx1"/>
                </a:solidFill>
                <a:effectLst/>
                <a:latin typeface="+mn-lt"/>
                <a:ea typeface="+mn-ea"/>
                <a:cs typeface="+mn-cs"/>
              </a:rPr>
              <a:t>.”</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reveals it’s earned $1 million in revenue from its Signature Track courses.</a:t>
            </a:r>
          </a:p>
          <a:p>
            <a:pPr fontAlgn="base"/>
            <a:r>
              <a:rPr lang="en-GB" sz="1200" b="0" i="0" u="none" strike="noStrike" kern="1200" dirty="0" smtClean="0">
                <a:solidFill>
                  <a:schemeClr val="tx1"/>
                </a:solidFill>
                <a:effectLst/>
                <a:latin typeface="+mn-lt"/>
                <a:ea typeface="+mn-ea"/>
                <a:cs typeface="+mn-cs"/>
                <a:hlinkClick r:id="rId57"/>
              </a:rPr>
              <a:t>Peking University </a:t>
            </a:r>
            <a:r>
              <a:rPr lang="en-GB" sz="1200" b="0" i="0" kern="1200" dirty="0" smtClean="0">
                <a:solidFill>
                  <a:schemeClr val="tx1"/>
                </a:solidFill>
                <a:effectLst/>
                <a:latin typeface="+mn-lt"/>
                <a:ea typeface="+mn-ea"/>
                <a:cs typeface="+mn-cs"/>
              </a:rPr>
              <a:t>and </a:t>
            </a:r>
            <a:r>
              <a:rPr lang="en-GB" sz="1200" b="0" i="0" u="none" strike="noStrike" kern="1200" dirty="0" err="1" smtClean="0">
                <a:solidFill>
                  <a:schemeClr val="tx1"/>
                </a:solidFill>
                <a:effectLst/>
                <a:latin typeface="+mn-lt"/>
                <a:ea typeface="+mn-ea"/>
                <a:cs typeface="+mn-cs"/>
                <a:hlinkClick r:id="rId58"/>
              </a:rPr>
              <a:t>Nanyang</a:t>
            </a:r>
            <a:r>
              <a:rPr lang="en-GB" sz="1200" b="0" i="0" u="none" strike="noStrike" kern="1200" dirty="0" smtClean="0">
                <a:solidFill>
                  <a:schemeClr val="tx1"/>
                </a:solidFill>
                <a:effectLst/>
                <a:latin typeface="+mn-lt"/>
                <a:ea typeface="+mn-ea"/>
                <a:cs typeface="+mn-cs"/>
                <a:hlinkClick r:id="rId58"/>
              </a:rPr>
              <a:t> Technological University</a:t>
            </a:r>
            <a:r>
              <a:rPr lang="en-GB" sz="1200" b="0" i="0" kern="1200" dirty="0" smtClean="0">
                <a:solidFill>
                  <a:schemeClr val="tx1"/>
                </a:solidFill>
                <a:effectLst/>
                <a:latin typeface="+mn-lt"/>
                <a:ea typeface="+mn-ea"/>
                <a:cs typeface="+mn-cs"/>
              </a:rPr>
              <a:t> join </a:t>
            </a:r>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a:t>
            </a:r>
          </a:p>
          <a:p>
            <a:pPr fontAlgn="base"/>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launches a new program, “</a:t>
            </a:r>
            <a:r>
              <a:rPr lang="en-GB" sz="1200" b="0" i="0" u="none" strike="noStrike" kern="1200" dirty="0" smtClean="0">
                <a:solidFill>
                  <a:schemeClr val="tx1"/>
                </a:solidFill>
                <a:effectLst/>
                <a:latin typeface="+mn-lt"/>
                <a:ea typeface="+mn-ea"/>
                <a:cs typeface="+mn-cs"/>
                <a:hlinkClick r:id="rId59"/>
              </a:rPr>
              <a:t>the </a:t>
            </a:r>
            <a:r>
              <a:rPr lang="en-GB" sz="1200" b="0" i="0" u="none" strike="noStrike" kern="1200" dirty="0" err="1" smtClean="0">
                <a:solidFill>
                  <a:schemeClr val="tx1"/>
                </a:solidFill>
                <a:effectLst/>
                <a:latin typeface="+mn-lt"/>
                <a:ea typeface="+mn-ea"/>
                <a:cs typeface="+mn-cs"/>
                <a:hlinkClick r:id="rId59"/>
              </a:rPr>
              <a:t>XSeries</a:t>
            </a:r>
            <a:r>
              <a:rPr lang="en-GB" sz="1200" b="0" i="0" kern="1200" dirty="0" smtClean="0">
                <a:solidFill>
                  <a:schemeClr val="tx1"/>
                </a:solidFill>
                <a:effectLst/>
                <a:latin typeface="+mn-lt"/>
                <a:ea typeface="+mn-ea"/>
                <a:cs typeface="+mn-cs"/>
              </a:rPr>
              <a:t>,” that will offer certificates for students who complete a sequence of classes offered on its MOOC platform. The program starts with two series: Foundations of Computer Science and Supply Chain and Logistics Management. These new certificates will require an ID verification program, newly launched from </a:t>
            </a:r>
            <a:r>
              <a:rPr lang="en-GB" sz="1200" b="0"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too.</a:t>
            </a:r>
          </a:p>
          <a:p>
            <a:pPr fontAlgn="base"/>
            <a:r>
              <a:rPr lang="en-GB" sz="1200" b="1" i="0" kern="1200" dirty="0" err="1" smtClean="0">
                <a:solidFill>
                  <a:schemeClr val="tx1"/>
                </a:solidFill>
                <a:effectLst/>
                <a:latin typeface="+mn-lt"/>
                <a:ea typeface="+mn-ea"/>
                <a:cs typeface="+mn-cs"/>
              </a:rPr>
              <a:t>FutureLearn</a:t>
            </a:r>
            <a:r>
              <a:rPr lang="en-GB" sz="1200" b="0" i="0" kern="1200" dirty="0" smtClean="0">
                <a:solidFill>
                  <a:schemeClr val="tx1"/>
                </a:solidFill>
                <a:effectLst/>
                <a:latin typeface="+mn-lt"/>
                <a:ea typeface="+mn-ea"/>
                <a:cs typeface="+mn-cs"/>
              </a:rPr>
              <a:t> officially opens its doors, with 20 upcoming </a:t>
            </a:r>
            <a:r>
              <a:rPr lang="en-GB" sz="1200" b="0" i="0" u="none" strike="noStrike" kern="1200" dirty="0" smtClean="0">
                <a:solidFill>
                  <a:schemeClr val="tx1"/>
                </a:solidFill>
                <a:effectLst/>
                <a:latin typeface="+mn-lt"/>
                <a:ea typeface="+mn-ea"/>
                <a:cs typeface="+mn-cs"/>
                <a:hlinkClick r:id="rId60"/>
              </a:rPr>
              <a:t>classes</a:t>
            </a:r>
            <a:r>
              <a:rPr lang="en-GB" sz="1200" b="0" i="0" kern="1200" dirty="0" smtClean="0">
                <a:solidFill>
                  <a:schemeClr val="tx1"/>
                </a:solidFill>
                <a:effectLst/>
                <a:latin typeface="+mn-lt"/>
                <a:ea typeface="+mn-ea"/>
                <a:cs typeface="+mn-cs"/>
              </a:rPr>
              <a:t> on the schedule. There was a bit of </a:t>
            </a:r>
            <a:r>
              <a:rPr lang="en-GB" sz="1200" b="0" i="0" kern="1200" dirty="0" err="1" smtClean="0">
                <a:solidFill>
                  <a:schemeClr val="tx1"/>
                </a:solidFill>
                <a:effectLst/>
                <a:latin typeface="+mn-lt"/>
                <a:ea typeface="+mn-ea"/>
                <a:cs typeface="+mn-cs"/>
              </a:rPr>
              <a:t>furor</a:t>
            </a:r>
            <a:r>
              <a:rPr lang="en-GB" sz="1200" b="0" i="0" kern="1200" dirty="0" smtClean="0">
                <a:solidFill>
                  <a:schemeClr val="tx1"/>
                </a:solidFill>
                <a:effectLst/>
                <a:latin typeface="+mn-lt"/>
                <a:ea typeface="+mn-ea"/>
                <a:cs typeface="+mn-cs"/>
              </a:rPr>
              <a:t> online about </a:t>
            </a:r>
            <a:r>
              <a:rPr lang="en-GB" sz="1200" b="0" i="0" kern="1200" dirty="0" err="1" smtClean="0">
                <a:solidFill>
                  <a:schemeClr val="tx1"/>
                </a:solidFill>
                <a:effectLst/>
                <a:latin typeface="+mn-lt"/>
                <a:ea typeface="+mn-ea"/>
                <a:cs typeface="+mn-cs"/>
              </a:rPr>
              <a:t>FutureLearn’s</a:t>
            </a:r>
            <a:r>
              <a:rPr lang="en-GB" sz="1200" b="0" i="0" kern="1200" dirty="0" smtClean="0">
                <a:solidFill>
                  <a:schemeClr val="tx1"/>
                </a:solidFill>
                <a:effectLst/>
                <a:latin typeface="+mn-lt"/>
                <a:ea typeface="+mn-ea"/>
                <a:cs typeface="+mn-cs"/>
              </a:rPr>
              <a:t> Terms of Service, which included an “English-only” provision that, </a:t>
            </a:r>
            <a:r>
              <a:rPr lang="en-GB" sz="1200" b="0" i="0" u="none" strike="noStrike" kern="1200" dirty="0" smtClean="0">
                <a:solidFill>
                  <a:schemeClr val="tx1"/>
                </a:solidFill>
                <a:effectLst/>
                <a:latin typeface="+mn-lt"/>
                <a:ea typeface="+mn-ea"/>
                <a:cs typeface="+mn-cs"/>
                <a:hlinkClick r:id="rId61"/>
              </a:rPr>
              <a:t>thankfully</a:t>
            </a:r>
            <a:r>
              <a:rPr lang="en-GB" sz="1200" b="0" i="0" kern="1200" dirty="0" smtClean="0">
                <a:solidFill>
                  <a:schemeClr val="tx1"/>
                </a:solidFill>
                <a:effectLst/>
                <a:latin typeface="+mn-lt"/>
                <a:ea typeface="+mn-ea"/>
                <a:cs typeface="+mn-cs"/>
              </a:rPr>
              <a:t>, were amended (because we don’t want to be </a:t>
            </a:r>
            <a:r>
              <a:rPr lang="en-GB" sz="1200" b="0" i="1" kern="1200" dirty="0" smtClean="0">
                <a:solidFill>
                  <a:schemeClr val="tx1"/>
                </a:solidFill>
                <a:effectLst/>
                <a:latin typeface="+mn-lt"/>
                <a:ea typeface="+mn-ea"/>
                <a:cs typeface="+mn-cs"/>
              </a:rPr>
              <a:t>too</a:t>
            </a:r>
            <a:r>
              <a:rPr lang="en-GB" sz="1200" b="0" i="0" kern="1200" dirty="0" smtClean="0">
                <a:solidFill>
                  <a:schemeClr val="tx1"/>
                </a:solidFill>
                <a:effectLst/>
                <a:latin typeface="+mn-lt"/>
                <a:ea typeface="+mn-ea"/>
                <a:cs typeface="+mn-cs"/>
              </a:rPr>
              <a:t> overt about the imperialist thrust of MOOCs, right?)</a:t>
            </a:r>
          </a:p>
          <a:p>
            <a:pPr fontAlgn="base"/>
            <a:r>
              <a:rPr lang="en-GB" sz="1200" b="0" i="0" kern="1200" dirty="0" err="1" smtClean="0">
                <a:solidFill>
                  <a:schemeClr val="tx1"/>
                </a:solidFill>
                <a:effectLst/>
                <a:latin typeface="+mn-lt"/>
                <a:ea typeface="+mn-ea"/>
                <a:cs typeface="+mn-cs"/>
              </a:rPr>
              <a:t>CalTech</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62"/>
              </a:rPr>
              <a:t>joins</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a:t>
            </a:r>
            <a:r>
              <a:rPr lang="en-GB" sz="1200" b="0" i="0" u="none" strike="noStrike" kern="1200" dirty="0" smtClean="0">
                <a:solidFill>
                  <a:schemeClr val="tx1"/>
                </a:solidFill>
                <a:effectLst/>
                <a:latin typeface="+mn-lt"/>
                <a:ea typeface="+mn-ea"/>
                <a:cs typeface="+mn-cs"/>
                <a:hlinkClick r:id="rId63"/>
              </a:rPr>
              <a:t>A Star MOOC Professor Defects</a:t>
            </a:r>
            <a:r>
              <a:rPr lang="en-GB" sz="1200" b="0" i="0" kern="1200" dirty="0" smtClean="0">
                <a:solidFill>
                  <a:schemeClr val="tx1"/>
                </a:solidFill>
                <a:effectLst/>
                <a:latin typeface="+mn-lt"/>
                <a:ea typeface="+mn-ea"/>
                <a:cs typeface="+mn-cs"/>
              </a:rPr>
              <a:t>.” Mitchell </a:t>
            </a:r>
            <a:r>
              <a:rPr lang="en-GB" sz="1200" b="0" i="0" kern="1200" dirty="0" err="1" smtClean="0">
                <a:solidFill>
                  <a:schemeClr val="tx1"/>
                </a:solidFill>
                <a:effectLst/>
                <a:latin typeface="+mn-lt"/>
                <a:ea typeface="+mn-ea"/>
                <a:cs typeface="+mn-cs"/>
              </a:rPr>
              <a:t>Duneier</a:t>
            </a:r>
            <a:r>
              <a:rPr lang="en-GB" sz="1200" b="0" i="0" kern="1200" dirty="0" smtClean="0">
                <a:solidFill>
                  <a:schemeClr val="tx1"/>
                </a:solidFill>
                <a:effectLst/>
                <a:latin typeface="+mn-lt"/>
                <a:ea typeface="+mn-ea"/>
                <a:cs typeface="+mn-cs"/>
              </a:rPr>
              <a:t>, a sociologist at Princeton, described by The Chronicle of Higher Education as a “conscientious objector,” says he’ll no longer offer classes </a:t>
            </a:r>
            <a:r>
              <a:rPr lang="en-GB" sz="1200" b="0" i="0" kern="1200" dirty="0" err="1" smtClean="0">
                <a:solidFill>
                  <a:schemeClr val="tx1"/>
                </a:solidFill>
                <a:effectLst/>
                <a:latin typeface="+mn-lt"/>
                <a:ea typeface="+mn-ea"/>
                <a:cs typeface="+mn-cs"/>
              </a:rPr>
              <a:t>via</a:t>
            </a:r>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Duneier</a:t>
            </a:r>
            <a:r>
              <a:rPr lang="en-GB" sz="1200" b="0" i="0" kern="1200" dirty="0" smtClean="0">
                <a:solidFill>
                  <a:schemeClr val="tx1"/>
                </a:solidFill>
                <a:effectLst/>
                <a:latin typeface="+mn-lt"/>
                <a:ea typeface="+mn-ea"/>
                <a:cs typeface="+mn-cs"/>
              </a:rPr>
              <a:t> pulled out after </a:t>
            </a:r>
            <a:r>
              <a:rPr lang="en-GB" sz="1200" b="0"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approached him to license his content so that other colleges could use it. “I’ve said no, because I think that it’s an excuse for state legislatures to cut funding to state universities.”</a:t>
            </a:r>
          </a:p>
          <a:p>
            <a:pPr fontAlgn="base"/>
            <a:r>
              <a:rPr lang="en-GB" sz="1200" b="1" i="0" u="sng" kern="1200" dirty="0" smtClean="0">
                <a:solidFill>
                  <a:schemeClr val="tx1"/>
                </a:solidFill>
                <a:effectLst/>
                <a:latin typeface="+mn-lt"/>
                <a:ea typeface="+mn-ea"/>
                <a:cs typeface="+mn-cs"/>
              </a:rPr>
              <a:t>October</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 French Ministry of Higher Education </a:t>
            </a:r>
            <a:r>
              <a:rPr lang="en-GB" sz="1200" b="0" i="0" u="none" strike="noStrike" kern="1200" dirty="0" smtClean="0">
                <a:solidFill>
                  <a:schemeClr val="tx1"/>
                </a:solidFill>
                <a:effectLst/>
                <a:latin typeface="+mn-lt"/>
                <a:ea typeface="+mn-ea"/>
                <a:cs typeface="+mn-cs"/>
                <a:hlinkClick r:id="rId64"/>
              </a:rPr>
              <a:t>says</a:t>
            </a:r>
            <a:r>
              <a:rPr lang="en-GB" sz="1200" b="0" i="0" kern="1200" dirty="0" smtClean="0">
                <a:solidFill>
                  <a:schemeClr val="tx1"/>
                </a:solidFill>
                <a:effectLst/>
                <a:latin typeface="+mn-lt"/>
                <a:ea typeface="+mn-ea"/>
                <a:cs typeface="+mn-cs"/>
              </a:rPr>
              <a:t> it’s adopting </a:t>
            </a:r>
            <a:r>
              <a:rPr lang="en-GB" sz="1200" b="1" i="0" kern="1200" dirty="0" err="1" smtClean="0">
                <a:solidFill>
                  <a:schemeClr val="tx1"/>
                </a:solidFill>
                <a:effectLst/>
                <a:latin typeface="+mn-lt"/>
                <a:ea typeface="+mn-ea"/>
                <a:cs typeface="+mn-cs"/>
              </a:rPr>
              <a:t>edX</a:t>
            </a:r>
            <a:r>
              <a:rPr lang="en-GB" sz="1200" b="0" i="0" kern="1200" dirty="0" err="1" smtClean="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 open source platform to build a “national portal for MOOCs.”</a:t>
            </a:r>
          </a:p>
          <a:p>
            <a:pPr fontAlgn="base"/>
            <a:r>
              <a:rPr lang="en-GB" sz="1200" b="0" i="0" kern="1200" dirty="0" smtClean="0">
                <a:solidFill>
                  <a:schemeClr val="tx1"/>
                </a:solidFill>
                <a:effectLst/>
                <a:latin typeface="+mn-lt"/>
                <a:ea typeface="+mn-ea"/>
                <a:cs typeface="+mn-cs"/>
              </a:rPr>
              <a:t>But I guess a couple of institutions in France didn’t get the “open source portal” memo as </a:t>
            </a:r>
            <a:r>
              <a:rPr lang="en-GB" sz="1200" b="0" i="0" kern="1200" dirty="0" err="1" smtClean="0">
                <a:solidFill>
                  <a:schemeClr val="tx1"/>
                </a:solidFill>
                <a:effectLst/>
                <a:latin typeface="+mn-lt"/>
                <a:ea typeface="+mn-ea"/>
                <a:cs typeface="+mn-cs"/>
              </a:rPr>
              <a:t>École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Normale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Supérieure</a:t>
            </a:r>
            <a:r>
              <a:rPr lang="en-GB" sz="1200" b="0" i="0" kern="1200" dirty="0" smtClean="0">
                <a:solidFill>
                  <a:schemeClr val="tx1"/>
                </a:solidFill>
                <a:effectLst/>
                <a:latin typeface="+mn-lt"/>
                <a:ea typeface="+mn-ea"/>
                <a:cs typeface="+mn-cs"/>
              </a:rPr>
              <a:t> and HEC Paris </a:t>
            </a:r>
            <a:r>
              <a:rPr lang="en-GB" sz="1200" b="0" i="0" u="none" strike="noStrike" kern="1200" dirty="0" smtClean="0">
                <a:solidFill>
                  <a:schemeClr val="tx1"/>
                </a:solidFill>
                <a:effectLst/>
                <a:latin typeface="+mn-lt"/>
                <a:ea typeface="+mn-ea"/>
                <a:cs typeface="+mn-cs"/>
                <a:hlinkClick r:id="rId65"/>
              </a:rPr>
              <a:t>join</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a:t>
            </a:r>
          </a:p>
          <a:p>
            <a:pPr fontAlgn="base"/>
            <a:r>
              <a:rPr lang="en-GB" sz="1200" b="0" i="0" kern="1200" dirty="0" smtClean="0">
                <a:solidFill>
                  <a:schemeClr val="tx1"/>
                </a:solidFill>
                <a:effectLst/>
                <a:latin typeface="+mn-lt"/>
                <a:ea typeface="+mn-ea"/>
                <a:cs typeface="+mn-cs"/>
              </a:rPr>
              <a:t>The Brazilian online education company </a:t>
            </a:r>
            <a:r>
              <a:rPr lang="en-GB" sz="1200" b="1" i="0" kern="1200" dirty="0" err="1" smtClean="0">
                <a:solidFill>
                  <a:schemeClr val="tx1"/>
                </a:solidFill>
                <a:effectLst/>
                <a:latin typeface="+mn-lt"/>
                <a:ea typeface="+mn-ea"/>
                <a:cs typeface="+mn-cs"/>
              </a:rPr>
              <a:t>Veduca</a:t>
            </a:r>
            <a:r>
              <a:rPr lang="en-GB" sz="1200" b="0" i="0" kern="1200" dirty="0" smtClean="0">
                <a:solidFill>
                  <a:schemeClr val="tx1"/>
                </a:solidFill>
                <a:effectLst/>
                <a:latin typeface="+mn-lt"/>
                <a:ea typeface="+mn-ea"/>
                <a:cs typeface="+mn-cs"/>
              </a:rPr>
              <a:t> launches what it calls the “</a:t>
            </a:r>
            <a:r>
              <a:rPr lang="en-GB" sz="1200" b="0" i="0" u="none" strike="noStrike" kern="1200" dirty="0" smtClean="0">
                <a:solidFill>
                  <a:schemeClr val="tx1"/>
                </a:solidFill>
                <a:effectLst/>
                <a:latin typeface="+mn-lt"/>
                <a:ea typeface="+mn-ea"/>
                <a:cs typeface="+mn-cs"/>
                <a:hlinkClick r:id="rId66"/>
              </a:rPr>
              <a:t>world’s first open online MBA</a:t>
            </a:r>
            <a:r>
              <a:rPr lang="en-GB" sz="1200" b="0" i="0" kern="1200" dirty="0" smtClean="0">
                <a:solidFill>
                  <a:schemeClr val="tx1"/>
                </a:solidFill>
                <a:effectLst/>
                <a:latin typeface="+mn-lt"/>
                <a:ea typeface="+mn-ea"/>
                <a:cs typeface="+mn-cs"/>
              </a:rPr>
              <a:t>.” The online video classes are free, but those wanting a certificate will have to pay a fee and take their exams in-person.</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67"/>
              </a:rPr>
              <a:t>partners</a:t>
            </a:r>
            <a:r>
              <a:rPr lang="en-GB" sz="1200" b="0" i="0" kern="1200" dirty="0" smtClean="0">
                <a:solidFill>
                  <a:schemeClr val="tx1"/>
                </a:solidFill>
                <a:effectLst/>
                <a:latin typeface="+mn-lt"/>
                <a:ea typeface="+mn-ea"/>
                <a:cs typeface="+mn-cs"/>
              </a:rPr>
              <a:t> with a Chinese Internet company to allow its customers access to </a:t>
            </a:r>
            <a:r>
              <a:rPr lang="en-GB" sz="1200" b="0"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courses.)</a:t>
            </a:r>
          </a:p>
          <a:p>
            <a:pPr fontAlgn="base"/>
            <a:r>
              <a:rPr lang="en-GB" sz="1200" b="1" i="0" u="none" strike="noStrike" kern="1200" dirty="0" err="1" smtClean="0">
                <a:solidFill>
                  <a:schemeClr val="tx1"/>
                </a:solidFill>
                <a:effectLst/>
                <a:latin typeface="+mn-lt"/>
                <a:ea typeface="+mn-ea"/>
                <a:cs typeface="+mn-cs"/>
                <a:hlinkClick r:id="rId68"/>
              </a:rPr>
              <a:t>edX</a:t>
            </a:r>
            <a:r>
              <a:rPr lang="en-GB" sz="1200" b="0" i="0" kern="1200" dirty="0" smtClean="0">
                <a:solidFill>
                  <a:schemeClr val="tx1"/>
                </a:solidFill>
                <a:effectLst/>
                <a:latin typeface="+mn-lt"/>
                <a:ea typeface="+mn-ea"/>
                <a:cs typeface="+mn-cs"/>
              </a:rPr>
              <a:t> says its open source platform will be adopted by a consortium of Chinese universities.</a:t>
            </a:r>
          </a:p>
          <a:p>
            <a:pPr fontAlgn="base"/>
            <a:r>
              <a:rPr lang="en-GB" sz="1200" b="0" i="0" kern="1200" dirty="0" smtClean="0">
                <a:solidFill>
                  <a:schemeClr val="tx1"/>
                </a:solidFill>
                <a:effectLst/>
                <a:latin typeface="+mn-lt"/>
                <a:ea typeface="+mn-ea"/>
                <a:cs typeface="+mn-cs"/>
              </a:rPr>
              <a:t>The German online education </a:t>
            </a:r>
            <a:r>
              <a:rPr lang="en-GB" sz="1200" b="0" i="0" kern="1200" dirty="0" err="1" smtClean="0">
                <a:solidFill>
                  <a:schemeClr val="tx1"/>
                </a:solidFill>
                <a:effectLst/>
                <a:latin typeface="+mn-lt"/>
                <a:ea typeface="+mn-ea"/>
                <a:cs typeface="+mn-cs"/>
              </a:rPr>
              <a:t>startup</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iversity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69"/>
              </a:rPr>
              <a:t>launches</a:t>
            </a:r>
            <a:r>
              <a:rPr lang="en-GB" sz="1200" b="0" i="0" kern="1200" dirty="0" smtClean="0">
                <a:solidFill>
                  <a:schemeClr val="tx1"/>
                </a:solidFill>
                <a:effectLst/>
                <a:latin typeface="+mn-lt"/>
                <a:ea typeface="+mn-ea"/>
                <a:cs typeface="+mn-cs"/>
              </a:rPr>
              <a:t> its first MOOC classes.</a:t>
            </a:r>
          </a:p>
          <a:p>
            <a:pPr fontAlgn="base"/>
            <a:r>
              <a:rPr lang="en-GB" sz="1200" b="0" i="0" kern="1200" dirty="0" err="1" smtClean="0">
                <a:solidFill>
                  <a:schemeClr val="tx1"/>
                </a:solidFill>
                <a:effectLst/>
                <a:latin typeface="+mn-lt"/>
                <a:ea typeface="+mn-ea"/>
                <a:cs typeface="+mn-cs"/>
              </a:rPr>
              <a:t>Ecole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Centrale</a:t>
            </a:r>
            <a:r>
              <a:rPr lang="en-GB" sz="1200" b="0" i="0" kern="1200" dirty="0" smtClean="0">
                <a:solidFill>
                  <a:schemeClr val="tx1"/>
                </a:solidFill>
                <a:effectLst/>
                <a:latin typeface="+mn-lt"/>
                <a:ea typeface="+mn-ea"/>
                <a:cs typeface="+mn-cs"/>
              </a:rPr>
              <a:t> Paris, The Copenhagen Business School, Eindhoven University of Technology, </a:t>
            </a:r>
            <a:r>
              <a:rPr lang="en-GB" sz="1200" b="0" i="0" kern="1200" dirty="0" err="1" smtClean="0">
                <a:solidFill>
                  <a:schemeClr val="tx1"/>
                </a:solidFill>
                <a:effectLst/>
                <a:latin typeface="+mn-lt"/>
                <a:ea typeface="+mn-ea"/>
                <a:cs typeface="+mn-cs"/>
              </a:rPr>
              <a:t>Koç</a:t>
            </a:r>
            <a:r>
              <a:rPr lang="en-GB" sz="1200" b="0" i="0" kern="1200" dirty="0" smtClean="0">
                <a:solidFill>
                  <a:schemeClr val="tx1"/>
                </a:solidFill>
                <a:effectLst/>
                <a:latin typeface="+mn-lt"/>
                <a:ea typeface="+mn-ea"/>
                <a:cs typeface="+mn-cs"/>
              </a:rPr>
              <a:t> University, Korea Advanced Institute of Science and Technology, IESE Business School, Moscow Institute of Physics and Technology, National Geographic Society, National Research University Higher School of Economics, Saint Petersburg State University, Shanghai Jiao Tong University, </a:t>
            </a:r>
            <a:r>
              <a:rPr lang="en-GB" sz="1200" b="0" i="0" kern="1200" dirty="0" err="1" smtClean="0">
                <a:solidFill>
                  <a:schemeClr val="tx1"/>
                </a:solidFill>
                <a:effectLst/>
                <a:latin typeface="+mn-lt"/>
                <a:ea typeface="+mn-ea"/>
                <a:cs typeface="+mn-cs"/>
              </a:rPr>
              <a:t>Università</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Bocconi</a:t>
            </a:r>
            <a:r>
              <a:rPr lang="en-GB" sz="1200" b="0" i="0" kern="1200" dirty="0" smtClean="0">
                <a:solidFill>
                  <a:schemeClr val="tx1"/>
                </a:solidFill>
                <a:effectLst/>
                <a:latin typeface="+mn-lt"/>
                <a:ea typeface="+mn-ea"/>
                <a:cs typeface="+mn-cs"/>
              </a:rPr>
              <a:t>, University of Lausanne, University of Manchester </a:t>
            </a:r>
            <a:r>
              <a:rPr lang="en-GB" sz="1200" b="0" i="0" u="none" strike="noStrike" kern="1200" dirty="0" smtClean="0">
                <a:solidFill>
                  <a:schemeClr val="tx1"/>
                </a:solidFill>
                <a:effectLst/>
                <a:latin typeface="+mn-lt"/>
                <a:ea typeface="+mn-ea"/>
                <a:cs typeface="+mn-cs"/>
                <a:hlinkClick r:id="rId70"/>
              </a:rPr>
              <a:t>join</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Coursera</a:t>
            </a:r>
            <a:r>
              <a:rPr lang="en-GB" sz="1200" b="0" i="0" kern="1200" dirty="0" err="1" smtClean="0">
                <a:solidFill>
                  <a:schemeClr val="tx1"/>
                </a:solidFill>
                <a:effectLst/>
                <a:latin typeface="+mn-lt"/>
                <a:ea typeface="+mn-ea"/>
                <a:cs typeface="+mn-cs"/>
              </a:rPr>
              <a:t>.</a:t>
            </a:r>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also </a:t>
            </a:r>
            <a:r>
              <a:rPr lang="en-GB" sz="1200" b="0" i="0" u="none" strike="noStrike" kern="1200" dirty="0" smtClean="0">
                <a:solidFill>
                  <a:schemeClr val="tx1"/>
                </a:solidFill>
                <a:effectLst/>
                <a:latin typeface="+mn-lt"/>
                <a:ea typeface="+mn-ea"/>
                <a:cs typeface="+mn-cs"/>
                <a:hlinkClick r:id="rId71"/>
              </a:rPr>
              <a:t>partners</a:t>
            </a:r>
            <a:r>
              <a:rPr lang="en-GB" sz="1200" b="0" i="0" kern="1200" dirty="0" smtClean="0">
                <a:solidFill>
                  <a:schemeClr val="tx1"/>
                </a:solidFill>
                <a:effectLst/>
                <a:latin typeface="+mn-lt"/>
                <a:ea typeface="+mn-ea"/>
                <a:cs typeface="+mn-cs"/>
              </a:rPr>
              <a:t> with the World Bank.</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launches “</a:t>
            </a:r>
            <a:r>
              <a:rPr lang="en-GB" sz="1200" b="0" i="0" u="none" strike="noStrike" kern="1200" dirty="0" smtClean="0">
                <a:solidFill>
                  <a:schemeClr val="tx1"/>
                </a:solidFill>
                <a:effectLst/>
                <a:latin typeface="+mn-lt"/>
                <a:ea typeface="+mn-ea"/>
                <a:cs typeface="+mn-cs"/>
                <a:hlinkClick r:id="rId72"/>
              </a:rPr>
              <a:t>learning hubs</a:t>
            </a:r>
            <a:r>
              <a:rPr lang="en-GB" sz="1200" b="0" i="0" kern="1200" dirty="0" smtClean="0">
                <a:solidFill>
                  <a:schemeClr val="tx1"/>
                </a:solidFill>
                <a:effectLst/>
                <a:latin typeface="+mn-lt"/>
                <a:ea typeface="+mn-ea"/>
                <a:cs typeface="+mn-cs"/>
              </a:rPr>
              <a:t>,” physical spaces where people can access the Internet in order to take a MOOC. Partners in the effort include the US State Department, the Bluebells School International and Lady Shri Ram College for Women, Digital October, Overcoming Faith Academy Kenya, Learning Links Foundation, </a:t>
            </a:r>
            <a:r>
              <a:rPr lang="en-GB" sz="1200" b="0" i="0" kern="1200" dirty="0" err="1" smtClean="0">
                <a:solidFill>
                  <a:schemeClr val="tx1"/>
                </a:solidFill>
                <a:effectLst/>
                <a:latin typeface="+mn-lt"/>
                <a:ea typeface="+mn-ea"/>
                <a:cs typeface="+mn-cs"/>
              </a:rPr>
              <a:t>TAPtheTECH</a:t>
            </a:r>
            <a:r>
              <a:rPr lang="en-GB" sz="1200" b="0" i="0" kern="1200" dirty="0" smtClean="0">
                <a:solidFill>
                  <a:schemeClr val="tx1"/>
                </a:solidFill>
                <a:effectLst/>
                <a:latin typeface="+mn-lt"/>
                <a:ea typeface="+mn-ea"/>
                <a:cs typeface="+mn-cs"/>
              </a:rPr>
              <a:t>, and LEARN. TT and the University of Trinidad and Tobago.</a:t>
            </a:r>
          </a:p>
          <a:p>
            <a:pPr fontAlgn="base"/>
            <a:r>
              <a:rPr lang="en-GB" sz="1200" b="1" i="0" u="sng" kern="1200" dirty="0" smtClean="0">
                <a:solidFill>
                  <a:schemeClr val="tx1"/>
                </a:solidFill>
                <a:effectLst/>
                <a:latin typeface="+mn-lt"/>
                <a:ea typeface="+mn-ea"/>
                <a:cs typeface="+mn-cs"/>
              </a:rPr>
              <a:t>November</a:t>
            </a:r>
            <a:endParaRPr lang="en-GB" sz="1200" b="0" i="0" kern="1200" dirty="0" smtClean="0">
              <a:solidFill>
                <a:schemeClr val="tx1"/>
              </a:solidFill>
              <a:effectLst/>
              <a:latin typeface="+mn-lt"/>
              <a:ea typeface="+mn-ea"/>
              <a:cs typeface="+mn-cs"/>
            </a:endParaRP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73"/>
              </a:rPr>
              <a:t>hires</a:t>
            </a:r>
            <a:r>
              <a:rPr lang="en-GB" sz="1200" b="0" i="0" kern="1200" dirty="0" smtClean="0">
                <a:solidFill>
                  <a:schemeClr val="tx1"/>
                </a:solidFill>
                <a:effectLst/>
                <a:latin typeface="+mn-lt"/>
                <a:ea typeface="+mn-ea"/>
                <a:cs typeface="+mn-cs"/>
              </a:rPr>
              <a:t> former Netflix-</a:t>
            </a:r>
            <a:r>
              <a:rPr lang="en-GB" sz="1200" b="0" i="0" kern="1200" dirty="0" err="1" smtClean="0">
                <a:solidFill>
                  <a:schemeClr val="tx1"/>
                </a:solidFill>
                <a:effectLst/>
                <a:latin typeface="+mn-lt"/>
                <a:ea typeface="+mn-ea"/>
                <a:cs typeface="+mn-cs"/>
              </a:rPr>
              <a:t>ers</a:t>
            </a:r>
            <a:r>
              <a:rPr lang="en-GB" sz="1200" b="0" i="0" kern="1200" dirty="0" smtClean="0">
                <a:solidFill>
                  <a:schemeClr val="tx1"/>
                </a:solidFill>
                <a:effectLst/>
                <a:latin typeface="+mn-lt"/>
                <a:ea typeface="+mn-ea"/>
                <a:cs typeface="+mn-cs"/>
              </a:rPr>
              <a:t> John </a:t>
            </a:r>
            <a:r>
              <a:rPr lang="en-GB" sz="1200" b="0" i="0" kern="1200" dirty="0" err="1" smtClean="0">
                <a:solidFill>
                  <a:schemeClr val="tx1"/>
                </a:solidFill>
                <a:effectLst/>
                <a:latin typeface="+mn-lt"/>
                <a:ea typeface="+mn-ea"/>
                <a:cs typeface="+mn-cs"/>
              </a:rPr>
              <a:t>Ciancutti</a:t>
            </a:r>
            <a:r>
              <a:rPr lang="en-GB" sz="1200" b="0" i="0" kern="1200" dirty="0" smtClean="0">
                <a:solidFill>
                  <a:schemeClr val="tx1"/>
                </a:solidFill>
                <a:effectLst/>
                <a:latin typeface="+mn-lt"/>
                <a:ea typeface="+mn-ea"/>
                <a:cs typeface="+mn-cs"/>
              </a:rPr>
              <a:t> and Tom </a:t>
            </a:r>
            <a:r>
              <a:rPr lang="en-GB" sz="1200" b="0" i="0" kern="1200" dirty="0" err="1" smtClean="0">
                <a:solidFill>
                  <a:schemeClr val="tx1"/>
                </a:solidFill>
                <a:effectLst/>
                <a:latin typeface="+mn-lt"/>
                <a:ea typeface="+mn-ea"/>
                <a:cs typeface="+mn-cs"/>
              </a:rPr>
              <a:t>Willerer</a:t>
            </a:r>
            <a:r>
              <a:rPr lang="en-GB" sz="1200" b="0" i="0" kern="1200" dirty="0" smtClean="0">
                <a:solidFill>
                  <a:schemeClr val="tx1"/>
                </a:solidFill>
                <a:effectLst/>
                <a:latin typeface="+mn-lt"/>
                <a:ea typeface="+mn-ea"/>
                <a:cs typeface="+mn-cs"/>
              </a:rPr>
              <a:t> as its Chief Product Officer and VP of Product Management. The two were involved in developing Netflix’s movie recommendation system.</a:t>
            </a:r>
          </a:p>
          <a:p>
            <a:pPr fontAlgn="base"/>
            <a:r>
              <a:rPr lang="en-GB" sz="1200" b="0" i="0" kern="1200" dirty="0" smtClean="0">
                <a:solidFill>
                  <a:schemeClr val="tx1"/>
                </a:solidFill>
                <a:effectLst/>
                <a:latin typeface="+mn-lt"/>
                <a:ea typeface="+mn-ea"/>
                <a:cs typeface="+mn-cs"/>
              </a:rPr>
              <a:t>Queen Rania Al Abdullah of Jordan announces the launch of </a:t>
            </a:r>
            <a:r>
              <a:rPr lang="en-GB" sz="1200" b="1" i="0" u="none" strike="noStrike" kern="1200" dirty="0" err="1" smtClean="0">
                <a:solidFill>
                  <a:schemeClr val="tx1"/>
                </a:solidFill>
                <a:effectLst/>
                <a:latin typeface="+mn-lt"/>
                <a:ea typeface="+mn-ea"/>
                <a:cs typeface="+mn-cs"/>
                <a:hlinkClick r:id="rId74"/>
              </a:rPr>
              <a:t>Edraak</a:t>
            </a:r>
            <a:r>
              <a:rPr lang="en-GB" sz="1200" b="0" i="0" kern="1200" dirty="0" smtClean="0">
                <a:solidFill>
                  <a:schemeClr val="tx1"/>
                </a:solidFill>
                <a:effectLst/>
                <a:latin typeface="+mn-lt"/>
                <a:ea typeface="+mn-ea"/>
                <a:cs typeface="+mn-cs"/>
              </a:rPr>
              <a:t>, an Arabic language MOOC portal build on the </a:t>
            </a:r>
            <a:r>
              <a:rPr lang="en-GB" sz="1200" b="1" i="0" kern="1200" dirty="0" err="1" smtClean="0">
                <a:solidFill>
                  <a:schemeClr val="tx1"/>
                </a:solidFill>
                <a:effectLst/>
                <a:latin typeface="+mn-lt"/>
                <a:ea typeface="+mn-ea"/>
                <a:cs typeface="+mn-cs"/>
              </a:rPr>
              <a:t>edX</a:t>
            </a:r>
            <a:r>
              <a:rPr lang="en-GB" sz="1200" b="0" i="0" kern="1200" dirty="0" smtClean="0">
                <a:solidFill>
                  <a:schemeClr val="tx1"/>
                </a:solidFill>
                <a:effectLst/>
                <a:latin typeface="+mn-lt"/>
                <a:ea typeface="+mn-ea"/>
                <a:cs typeface="+mn-cs"/>
              </a:rPr>
              <a:t> platform.</a:t>
            </a:r>
          </a:p>
          <a:p>
            <a:pPr fontAlgn="base"/>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75"/>
              </a:rPr>
              <a:t>launches</a:t>
            </a:r>
            <a:r>
              <a:rPr lang="en-GB" sz="1200" b="0" i="0" kern="1200" dirty="0" smtClean="0">
                <a:solidFill>
                  <a:schemeClr val="tx1"/>
                </a:solidFill>
                <a:effectLst/>
                <a:latin typeface="+mn-lt"/>
                <a:ea typeface="+mn-ea"/>
                <a:cs typeface="+mn-cs"/>
              </a:rPr>
              <a:t> a “Data Science and Big Data Track,” partnering with Hadoop provider </a:t>
            </a:r>
            <a:r>
              <a:rPr lang="en-GB" sz="1200" b="0" i="0" kern="1200" dirty="0" err="1" smtClean="0">
                <a:solidFill>
                  <a:schemeClr val="tx1"/>
                </a:solidFill>
                <a:effectLst/>
                <a:latin typeface="+mn-lt"/>
                <a:ea typeface="+mn-ea"/>
                <a:cs typeface="+mn-cs"/>
              </a:rPr>
              <a:t>Cloudera</a:t>
            </a:r>
            <a:r>
              <a:rPr lang="en-GB" sz="1200" b="0" i="0" kern="1200" dirty="0" smtClean="0">
                <a:solidFill>
                  <a:schemeClr val="tx1"/>
                </a:solidFill>
                <a:effectLst/>
                <a:latin typeface="+mn-lt"/>
                <a:ea typeface="+mn-ea"/>
                <a:cs typeface="+mn-cs"/>
              </a:rPr>
              <a:t> for the curriculum.</a:t>
            </a:r>
          </a:p>
          <a:p>
            <a:pPr fontAlgn="base"/>
            <a:r>
              <a:rPr lang="en-GB" sz="1200" b="0" i="0" kern="1200" dirty="0" smtClean="0">
                <a:solidFill>
                  <a:schemeClr val="tx1"/>
                </a:solidFill>
                <a:effectLst/>
                <a:latin typeface="+mn-lt"/>
                <a:ea typeface="+mn-ea"/>
                <a:cs typeface="+mn-cs"/>
              </a:rPr>
              <a:t>In a </a:t>
            </a:r>
            <a:r>
              <a:rPr lang="en-GB" sz="1200" b="0" i="0" u="none" strike="noStrike" kern="1200" dirty="0" smtClean="0">
                <a:solidFill>
                  <a:schemeClr val="tx1"/>
                </a:solidFill>
                <a:effectLst/>
                <a:latin typeface="+mn-lt"/>
                <a:ea typeface="+mn-ea"/>
                <a:cs typeface="+mn-cs"/>
                <a:hlinkClick r:id="rId76"/>
              </a:rPr>
              <a:t>Fast Company profile</a:t>
            </a: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Udacity</a:t>
            </a:r>
            <a:r>
              <a:rPr lang="en-GB" sz="1200" b="0" i="0" kern="1200" dirty="0" smtClean="0">
                <a:solidFill>
                  <a:schemeClr val="tx1"/>
                </a:solidFill>
                <a:effectLst/>
                <a:latin typeface="+mn-lt"/>
                <a:ea typeface="+mn-ea"/>
                <a:cs typeface="+mn-cs"/>
              </a:rPr>
              <a:t> co-founder Sebastian </a:t>
            </a:r>
            <a:r>
              <a:rPr lang="en-GB" sz="1200" b="0" i="0" kern="1200" dirty="0" err="1" smtClean="0">
                <a:solidFill>
                  <a:schemeClr val="tx1"/>
                </a:solidFill>
                <a:effectLst/>
                <a:latin typeface="+mn-lt"/>
                <a:ea typeface="+mn-ea"/>
                <a:cs typeface="+mn-cs"/>
              </a:rPr>
              <a:t>Thrun</a:t>
            </a:r>
            <a:r>
              <a:rPr lang="en-GB" sz="1200" b="0" i="0" kern="1200" dirty="0" smtClean="0">
                <a:solidFill>
                  <a:schemeClr val="tx1"/>
                </a:solidFill>
                <a:effectLst/>
                <a:latin typeface="+mn-lt"/>
                <a:ea typeface="+mn-ea"/>
                <a:cs typeface="+mn-cs"/>
              </a:rPr>
              <a:t> reveals the company is pivoting away from higher </a:t>
            </a:r>
            <a:r>
              <a:rPr lang="en-GB" sz="1200" b="0" i="0" kern="1200" dirty="0" err="1" smtClean="0">
                <a:solidFill>
                  <a:schemeClr val="tx1"/>
                </a:solidFill>
                <a:effectLst/>
                <a:latin typeface="+mn-lt"/>
                <a:ea typeface="+mn-ea"/>
                <a:cs typeface="+mn-cs"/>
              </a:rPr>
              <a:t>ed</a:t>
            </a:r>
            <a:r>
              <a:rPr lang="en-GB" sz="1200" b="0" i="0" kern="1200" dirty="0" smtClean="0">
                <a:solidFill>
                  <a:schemeClr val="tx1"/>
                </a:solidFill>
                <a:effectLst/>
                <a:latin typeface="+mn-lt"/>
                <a:ea typeface="+mn-ea"/>
                <a:cs typeface="+mn-cs"/>
              </a:rPr>
              <a:t> disruption towards corporate-sponsored tech training.</a:t>
            </a:r>
          </a:p>
          <a:p>
            <a:pPr fontAlgn="base"/>
            <a:r>
              <a:rPr lang="en-GB" sz="1200" b="0" i="0" kern="1200" dirty="0" smtClean="0">
                <a:solidFill>
                  <a:schemeClr val="tx1"/>
                </a:solidFill>
                <a:effectLst/>
                <a:latin typeface="+mn-lt"/>
                <a:ea typeface="+mn-ea"/>
                <a:cs typeface="+mn-cs"/>
              </a:rPr>
              <a:t>Carnegie Mellon University </a:t>
            </a:r>
            <a:r>
              <a:rPr lang="en-GB" sz="1200" b="0" i="0" u="none" strike="noStrike" kern="1200" dirty="0" smtClean="0">
                <a:solidFill>
                  <a:schemeClr val="tx1"/>
                </a:solidFill>
                <a:effectLst/>
                <a:latin typeface="+mn-lt"/>
                <a:ea typeface="+mn-ea"/>
                <a:cs typeface="+mn-cs"/>
                <a:hlinkClick r:id="rId77"/>
              </a:rPr>
              <a:t>creates</a:t>
            </a:r>
            <a:r>
              <a:rPr lang="en-GB" sz="1200" b="0" i="0" kern="1200" dirty="0" smtClean="0">
                <a:solidFill>
                  <a:schemeClr val="tx1"/>
                </a:solidFill>
                <a:effectLst/>
                <a:latin typeface="+mn-lt"/>
                <a:ea typeface="+mn-ea"/>
                <a:cs typeface="+mn-cs"/>
              </a:rPr>
              <a:t> a Global Learning Council to “spearhead efforts to develop standards and promote best practices in online education.” Council members include </a:t>
            </a:r>
            <a:r>
              <a:rPr lang="en-GB" sz="1200" b="1" i="0" kern="1200" dirty="0" err="1" smtClean="0">
                <a:solidFill>
                  <a:schemeClr val="tx1"/>
                </a:solidFill>
                <a:effectLst/>
                <a:latin typeface="+mn-lt"/>
                <a:ea typeface="+mn-ea"/>
                <a:cs typeface="+mn-cs"/>
              </a:rPr>
              <a:t>edX</a:t>
            </a:r>
            <a:r>
              <a:rPr lang="en-GB" sz="1200" b="0" i="0" kern="1200" dirty="0" err="1" smtClean="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Anant</a:t>
            </a:r>
            <a:r>
              <a:rPr lang="en-GB" sz="1200" b="0" i="0" kern="1200" dirty="0" smtClean="0">
                <a:solidFill>
                  <a:schemeClr val="tx1"/>
                </a:solidFill>
                <a:effectLst/>
                <a:latin typeface="+mn-lt"/>
                <a:ea typeface="+mn-ea"/>
                <a:cs typeface="+mn-cs"/>
              </a:rPr>
              <a:t> Agarwal and </a:t>
            </a:r>
            <a:r>
              <a:rPr lang="en-GB" sz="1200" b="1" i="0" kern="1200" dirty="0" err="1" smtClean="0">
                <a:solidFill>
                  <a:schemeClr val="tx1"/>
                </a:solidFill>
                <a:effectLst/>
                <a:latin typeface="+mn-lt"/>
                <a:ea typeface="+mn-ea"/>
                <a:cs typeface="+mn-cs"/>
              </a:rPr>
              <a:t>Coursera</a:t>
            </a:r>
            <a:r>
              <a:rPr lang="en-GB" sz="1200" b="0" i="0" kern="1200" dirty="0" err="1" smtClean="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 Daphne </a:t>
            </a:r>
            <a:r>
              <a:rPr lang="en-GB" sz="1200" b="0" i="0" kern="1200" dirty="0" err="1" smtClean="0">
                <a:solidFill>
                  <a:schemeClr val="tx1"/>
                </a:solidFill>
                <a:effectLst/>
                <a:latin typeface="+mn-lt"/>
                <a:ea typeface="+mn-ea"/>
                <a:cs typeface="+mn-cs"/>
              </a:rPr>
              <a:t>Koller</a:t>
            </a:r>
            <a:r>
              <a:rPr lang="en-GB" sz="1200" b="0" i="0" kern="1200" dirty="0" smtClean="0">
                <a:solidFill>
                  <a:schemeClr val="tx1"/>
                </a:solidFill>
                <a:effectLst/>
                <a:latin typeface="+mn-lt"/>
                <a:ea typeface="+mn-ea"/>
                <a:cs typeface="+mn-cs"/>
              </a:rPr>
              <a:t>.</a:t>
            </a:r>
          </a:p>
          <a:p>
            <a:pPr fontAlgn="base"/>
            <a:r>
              <a:rPr lang="en-GB" sz="1200" b="1" i="0" kern="1200" dirty="0" err="1" smtClean="0">
                <a:solidFill>
                  <a:schemeClr val="tx1"/>
                </a:solidFill>
                <a:effectLst/>
                <a:latin typeface="+mn-lt"/>
                <a:ea typeface="+mn-ea"/>
                <a:cs typeface="+mn-cs"/>
              </a:rPr>
              <a:t>Coursera</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78"/>
              </a:rPr>
              <a:t>announces</a:t>
            </a:r>
            <a:r>
              <a:rPr lang="en-GB" sz="1200" b="0" i="0" kern="1200" dirty="0" smtClean="0">
                <a:solidFill>
                  <a:schemeClr val="tx1"/>
                </a:solidFill>
                <a:effectLst/>
                <a:latin typeface="+mn-lt"/>
                <a:ea typeface="+mn-ea"/>
                <a:cs typeface="+mn-cs"/>
              </a:rPr>
              <a:t> that it has raised another $20 million in investment. This brings to $63 million the Series B funding that the company raised in July (and $85 million total). Part of this cash influx comes from three unnamed universities.</a:t>
            </a:r>
          </a:p>
          <a:p>
            <a:pPr fontAlgn="base"/>
            <a:r>
              <a:rPr lang="en-GB" sz="1200" b="1" i="0" u="sng" kern="1200" dirty="0" smtClean="0">
                <a:solidFill>
                  <a:schemeClr val="tx1"/>
                </a:solidFill>
                <a:effectLst/>
                <a:latin typeface="+mn-lt"/>
                <a:ea typeface="+mn-ea"/>
                <a:cs typeface="+mn-cs"/>
              </a:rPr>
              <a:t>December</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TBD</a:t>
            </a:r>
          </a:p>
          <a:p>
            <a:pPr fontAlgn="base"/>
            <a:r>
              <a:rPr lang="en-GB" sz="1200" b="1" i="0" kern="1200" dirty="0" smtClean="0">
                <a:solidFill>
                  <a:schemeClr val="tx1"/>
                </a:solidFill>
                <a:effectLst/>
                <a:latin typeface="+mn-lt"/>
                <a:ea typeface="+mn-ea"/>
                <a:cs typeface="+mn-cs"/>
              </a:rPr>
              <a:t>TL;DR</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MOOCs expanded greatly in 2013 – expanded their partner institutions, expanded their course offerings, expanded their investment dollars, grew the number of students enrolled, and so on. But there were lots of questions along the way: who’s succeeding in MOOCs; how will MOOCs make money; how will MOOCs affect higher education; and how will MOOCs affect open education?</a:t>
            </a:r>
          </a:p>
          <a:p>
            <a:pPr fontAlgn="base"/>
            <a:r>
              <a:rPr lang="en-GB" sz="1200" b="0" i="0" kern="1200" dirty="0" smtClean="0">
                <a:solidFill>
                  <a:schemeClr val="tx1"/>
                </a:solidFill>
                <a:effectLst/>
                <a:latin typeface="+mn-lt"/>
                <a:ea typeface="+mn-ea"/>
                <a:cs typeface="+mn-cs"/>
              </a:rPr>
              <a:t>MOOCs a</a:t>
            </a:r>
          </a:p>
          <a:p>
            <a:endParaRPr lang="da-DK" dirty="0" smtClean="0"/>
          </a:p>
          <a:p>
            <a:r>
              <a:rPr lang="en-GB" dirty="0" smtClean="0">
                <a:hlinkClick r:id="rId3"/>
              </a:rPr>
              <a:t>http://hackeducation.com/2013/11/29/top-ed-tech-trends-2013-moocs/</a:t>
            </a:r>
            <a:endParaRPr lang="da-DK" dirty="0" smtClean="0"/>
          </a:p>
          <a:p>
            <a:endParaRPr lang="en-GB" dirty="0" smtClean="0"/>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2</a:t>
            </a:fld>
            <a:endParaRPr lang="en-GB"/>
          </a:p>
        </p:txBody>
      </p:sp>
    </p:spTree>
    <p:extLst>
      <p:ext uri="{BB962C8B-B14F-4D97-AF65-F5344CB8AC3E}">
        <p14:creationId xmlns:p14="http://schemas.microsoft.com/office/powerpoint/2010/main" val="425499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For</a:t>
            </a:r>
            <a:r>
              <a:rPr lang="da-DK" sz="1200" b="0" i="0" kern="1200" baseline="0" dirty="0" smtClean="0">
                <a:solidFill>
                  <a:schemeClr val="tx1"/>
                </a:solidFill>
                <a:effectLst/>
                <a:latin typeface="+mn-lt"/>
                <a:ea typeface="+mn-ea"/>
                <a:cs typeface="+mn-cs"/>
              </a:rPr>
              <a:t> nogle år siden kiggede jeg på alle læreruddannelsernes udbud af </a:t>
            </a:r>
            <a:r>
              <a:rPr lang="da-DK" sz="1200" b="0" i="0" kern="1200" baseline="0" dirty="0" err="1" smtClean="0">
                <a:solidFill>
                  <a:schemeClr val="tx1"/>
                </a:solidFill>
                <a:effectLst/>
                <a:latin typeface="+mn-lt"/>
                <a:ea typeface="+mn-ea"/>
                <a:cs typeface="+mn-cs"/>
              </a:rPr>
              <a:t>netbaseret</a:t>
            </a:r>
            <a:r>
              <a:rPr lang="da-DK" sz="1200" b="0" i="0" kern="1200" baseline="0" dirty="0" smtClean="0">
                <a:solidFill>
                  <a:schemeClr val="tx1"/>
                </a:solidFill>
                <a:effectLst/>
                <a:latin typeface="+mn-lt"/>
                <a:ea typeface="+mn-ea"/>
                <a:cs typeface="+mn-cs"/>
              </a:rPr>
              <a:t> uddannelser. Det var tydeligt, at de fleste var bygget på tankegangen omkring årtusindskiftet omkring </a:t>
            </a:r>
            <a:r>
              <a:rPr lang="da-DK" sz="1200" b="0" i="0" kern="1200" baseline="0" dirty="0" err="1" smtClean="0">
                <a:solidFill>
                  <a:schemeClr val="tx1"/>
                </a:solidFill>
                <a:effectLst/>
                <a:latin typeface="+mn-lt"/>
                <a:ea typeface="+mn-ea"/>
                <a:cs typeface="+mn-cs"/>
              </a:rPr>
              <a:t>collaborativ</a:t>
            </a:r>
            <a:r>
              <a:rPr lang="da-DK" sz="1200" b="0" i="0" kern="1200" baseline="0" dirty="0" smtClean="0">
                <a:solidFill>
                  <a:schemeClr val="tx1"/>
                </a:solidFill>
                <a:effectLst/>
                <a:latin typeface="+mn-lt"/>
                <a:ea typeface="+mn-ea"/>
                <a:cs typeface="+mn-cs"/>
              </a:rPr>
              <a:t> læring eller den konstruktivistiske læring (CSCL – Computer </a:t>
            </a:r>
            <a:r>
              <a:rPr lang="da-DK" sz="1200" b="0" i="0" kern="1200" baseline="0" dirty="0" err="1" smtClean="0">
                <a:solidFill>
                  <a:schemeClr val="tx1"/>
                </a:solidFill>
                <a:effectLst/>
                <a:latin typeface="+mn-lt"/>
                <a:ea typeface="+mn-ea"/>
                <a:cs typeface="+mn-cs"/>
              </a:rPr>
              <a:t>Supported</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Collaborative</a:t>
            </a:r>
            <a:r>
              <a:rPr lang="da-DK" sz="1200" b="0" i="0" kern="1200" baseline="0" dirty="0" smtClean="0">
                <a:solidFill>
                  <a:schemeClr val="tx1"/>
                </a:solidFill>
                <a:effectLst/>
                <a:latin typeface="+mn-lt"/>
                <a:ea typeface="+mn-ea"/>
                <a:cs typeface="+mn-cs"/>
              </a:rPr>
              <a:t> Learning), som var den tids hip-ord. </a:t>
            </a:r>
          </a:p>
          <a:p>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Princippet bag er groft fortalt, at vi lærer bedste  fællesskaber. I udveksling af viden med andre med anden livserfaring end os selv. Derfor kom der også fokus på at arbejde med refleksion og problemløsning i grupper på via computeren.</a:t>
            </a:r>
          </a:p>
          <a:p>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Jeg har selv været med at til at bygge ”</a:t>
            </a:r>
            <a:r>
              <a:rPr lang="da-DK" sz="1200" b="0" i="0" kern="1200" baseline="0" dirty="0" err="1" smtClean="0">
                <a:solidFill>
                  <a:schemeClr val="tx1"/>
                </a:solidFill>
                <a:effectLst/>
                <a:latin typeface="+mn-lt"/>
                <a:ea typeface="+mn-ea"/>
                <a:cs typeface="+mn-cs"/>
              </a:rPr>
              <a:t>NetSam</a:t>
            </a:r>
            <a:r>
              <a:rPr lang="da-DK" sz="1200" b="0" i="0" kern="1200" baseline="0" dirty="0" smtClean="0">
                <a:solidFill>
                  <a:schemeClr val="tx1"/>
                </a:solidFill>
                <a:effectLst/>
                <a:latin typeface="+mn-lt"/>
                <a:ea typeface="+mn-ea"/>
                <a:cs typeface="+mn-cs"/>
              </a:rPr>
              <a:t>” op ud fra disse principper. </a:t>
            </a:r>
            <a:r>
              <a:rPr lang="da-DK" sz="1200" b="0" i="0" kern="1200" baseline="0" dirty="0" err="1" smtClean="0">
                <a:solidFill>
                  <a:schemeClr val="tx1"/>
                </a:solidFill>
                <a:effectLst/>
                <a:latin typeface="+mn-lt"/>
                <a:ea typeface="+mn-ea"/>
                <a:cs typeface="+mn-cs"/>
              </a:rPr>
              <a:t>NetSam</a:t>
            </a:r>
            <a:r>
              <a:rPr lang="da-DK" sz="1200" b="0" i="0" kern="1200" baseline="0" dirty="0" smtClean="0">
                <a:solidFill>
                  <a:schemeClr val="tx1"/>
                </a:solidFill>
                <a:effectLst/>
                <a:latin typeface="+mn-lt"/>
                <a:ea typeface="+mn-ea"/>
                <a:cs typeface="+mn-cs"/>
              </a:rPr>
              <a:t> var de tre læreruddannelser I Odense, Skårup og Jellings </a:t>
            </a:r>
            <a:r>
              <a:rPr lang="da-DK" sz="1200" b="0" i="0" kern="1200" baseline="0" dirty="0" err="1" smtClean="0">
                <a:solidFill>
                  <a:schemeClr val="tx1"/>
                </a:solidFill>
                <a:effectLst/>
                <a:latin typeface="+mn-lt"/>
                <a:ea typeface="+mn-ea"/>
                <a:cs typeface="+mn-cs"/>
              </a:rPr>
              <a:t>netbaseret</a:t>
            </a:r>
            <a:r>
              <a:rPr lang="da-DK" sz="1200" b="0" i="0" kern="1200" baseline="0" dirty="0" smtClean="0">
                <a:solidFill>
                  <a:schemeClr val="tx1"/>
                </a:solidFill>
                <a:effectLst/>
                <a:latin typeface="+mn-lt"/>
                <a:ea typeface="+mn-ea"/>
                <a:cs typeface="+mn-cs"/>
              </a:rPr>
              <a:t> meritlæreruddannelsen.</a:t>
            </a:r>
          </a:p>
          <a:p>
            <a:r>
              <a:rPr lang="da-DK" sz="1200" b="0" i="0" kern="1200" baseline="0" dirty="0" smtClean="0">
                <a:solidFill>
                  <a:schemeClr val="tx1"/>
                </a:solidFill>
                <a:effectLst/>
                <a:latin typeface="+mn-lt"/>
                <a:ea typeface="+mn-ea"/>
                <a:cs typeface="+mn-cs"/>
              </a:rPr>
              <a:t>Og jeg synes stadigvæk at det er et godt princip</a:t>
            </a:r>
          </a:p>
          <a:p>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Det er sandsynligvis også noget i den retning I laver i jeres hverdag.</a:t>
            </a:r>
          </a:p>
          <a:p>
            <a:endParaRPr lang="da-DK" dirty="0" smtClean="0"/>
          </a:p>
          <a:p>
            <a:r>
              <a:rPr lang="da-DK" dirty="0" smtClean="0"/>
              <a:t>Se http://moocs.dk/connectivistisk-laering-en-model/ </a:t>
            </a:r>
          </a:p>
          <a:p>
            <a:r>
              <a:rPr lang="da-DK" dirty="0" smtClean="0"/>
              <a:t>For</a:t>
            </a:r>
            <a:r>
              <a:rPr lang="da-DK" baseline="0" dirty="0" smtClean="0"/>
              <a:t> en uddybning</a:t>
            </a:r>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3</a:t>
            </a:fld>
            <a:endParaRPr lang="en-GB"/>
          </a:p>
        </p:txBody>
      </p:sp>
    </p:spTree>
    <p:extLst>
      <p:ext uri="{BB962C8B-B14F-4D97-AF65-F5344CB8AC3E}">
        <p14:creationId xmlns:p14="http://schemas.microsoft.com/office/powerpoint/2010/main" val="94274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hlinkClick r:id="rId3"/>
              </a:rPr>
              <a:t>http://www.slideshare.net/Downes/how-to-organize-a-mooc#</a:t>
            </a:r>
            <a:endParaRPr lang="en-GB" dirty="0" smtClean="0"/>
          </a:p>
          <a:p>
            <a:endParaRPr lang="da-DK" dirty="0" smtClean="0"/>
          </a:p>
          <a:p>
            <a:r>
              <a:rPr lang="da-DK" dirty="0" smtClean="0"/>
              <a:t>Se Howard </a:t>
            </a:r>
            <a:r>
              <a:rPr lang="da-DK" dirty="0" err="1" smtClean="0"/>
              <a:t>Rheingold</a:t>
            </a:r>
            <a:r>
              <a:rPr lang="da-DK" baseline="0" dirty="0" err="1" smtClean="0"/>
              <a:t>s</a:t>
            </a:r>
            <a:r>
              <a:rPr lang="da-DK" baseline="0" dirty="0" smtClean="0"/>
              <a:t> interview af </a:t>
            </a:r>
            <a:r>
              <a:rPr lang="da-DK" dirty="0" smtClean="0"/>
              <a:t>George Siemens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http://www.youtube.com/watch?v=VMfipxhT_Co#t=538</a:t>
            </a:r>
            <a:r>
              <a:rPr lang="en-GB" dirty="0" smtClean="0"/>
              <a:t> – ca.</a:t>
            </a:r>
            <a:r>
              <a:rPr lang="en-GB" baseline="0" dirty="0" smtClean="0"/>
              <a:t> 8-9 min </a:t>
            </a:r>
            <a:r>
              <a:rPr lang="en-GB" baseline="0" dirty="0" err="1" smtClean="0"/>
              <a:t>inde</a:t>
            </a:r>
            <a:r>
              <a:rPr lang="en-GB" baseline="0" dirty="0" smtClean="0"/>
              <a:t> </a:t>
            </a:r>
            <a:r>
              <a:rPr lang="en-GB" baseline="0" dirty="0" err="1" smtClean="0"/>
              <a:t>er</a:t>
            </a:r>
            <a:r>
              <a:rPr lang="en-GB" baseline="0" dirty="0" smtClean="0"/>
              <a:t> </a:t>
            </a:r>
            <a:r>
              <a:rPr lang="en-GB" baseline="0" dirty="0" err="1" smtClean="0"/>
              <a:t>godt</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Noter:</a:t>
            </a:r>
          </a:p>
          <a:p>
            <a:r>
              <a:rPr lang="da-DK" dirty="0" smtClean="0"/>
              <a:t>Der er intet curriculum </a:t>
            </a:r>
          </a:p>
          <a:p>
            <a:r>
              <a:rPr lang="da-DK" dirty="0" smtClean="0"/>
              <a:t>Produktet er ikke ”viden” – det er ”den studerende”</a:t>
            </a:r>
          </a:p>
          <a:p>
            <a:endParaRPr lang="da-DK" dirty="0" smtClean="0"/>
          </a:p>
          <a:p>
            <a:endParaRPr lang="da-DK" dirty="0" smtClean="0"/>
          </a:p>
          <a:p>
            <a:r>
              <a:rPr lang="da-DK" dirty="0" smtClean="0"/>
              <a:t>Metoden:</a:t>
            </a:r>
          </a:p>
          <a:p>
            <a:r>
              <a:rPr lang="da-DK" dirty="0" smtClean="0"/>
              <a:t>Samle ressourcer fra hvor de end så er</a:t>
            </a:r>
          </a:p>
          <a:p>
            <a:r>
              <a:rPr lang="da-DK" dirty="0" smtClean="0"/>
              <a:t>Remix – saml. Informationerne, sæt det sammen,  bidrage/deltage</a:t>
            </a:r>
          </a:p>
          <a:p>
            <a:r>
              <a:rPr lang="da-DK" dirty="0" smtClean="0"/>
              <a:t>Omdanne – lokalisere, indtage,  fokusere, afkode, anmelde, genformulere</a:t>
            </a:r>
          </a:p>
          <a:p>
            <a:r>
              <a:rPr lang="da-DK" dirty="0" smtClean="0"/>
              <a:t>Sende videre -  f.eks. Blog, slides, grafik, tekst</a:t>
            </a:r>
          </a:p>
          <a:p>
            <a:endParaRPr lang="da-DK" dirty="0" smtClean="0"/>
          </a:p>
          <a:p>
            <a:r>
              <a:rPr lang="da-DK" dirty="0" smtClean="0"/>
              <a:t>Vi udvikler vores neurale net ved at deltage i det sociale netværk</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a:t>
            </a:r>
          </a:p>
          <a:p>
            <a:r>
              <a:rPr lang="da-DK" dirty="0" smtClean="0"/>
              <a:t>Bygger på åbenhed – adgang for alle til alt indhold i kurset</a:t>
            </a:r>
          </a:p>
          <a:p>
            <a:r>
              <a:rPr lang="da-DK" dirty="0" smtClean="0"/>
              <a:t>Bygger på den studerendes selvstændige valg af indhold og udfordringer</a:t>
            </a:r>
          </a:p>
          <a:p>
            <a:r>
              <a:rPr lang="da-DK" dirty="0" smtClean="0"/>
              <a:t>Udvikler mange forskellige kompetencer hos den studerende</a:t>
            </a:r>
          </a:p>
          <a:p>
            <a:r>
              <a:rPr lang="da-DK" dirty="0" smtClean="0"/>
              <a:t>Udvider viden i stedet for at overføre viden til den studerende</a:t>
            </a:r>
          </a:p>
          <a:p>
            <a:r>
              <a:rPr lang="da-DK" dirty="0" smtClean="0"/>
              <a:t>Ændrer underviserens rolle til at være aktivt deltagende ”guide”</a:t>
            </a:r>
          </a:p>
          <a:p>
            <a:r>
              <a:rPr lang="da-DK" dirty="0" smtClean="0"/>
              <a:t>Den studerende medbringer selv systemet – dvs. det arrangerer underviseren ikke.</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lvl="1"/>
            <a:r>
              <a:rPr lang="da-DK" dirty="0" smtClean="0"/>
              <a:t>POINTEN i et C-MOOC er, at det er åbent for alle.</a:t>
            </a:r>
          </a:p>
          <a:p>
            <a:pPr lvl="1"/>
            <a:r>
              <a:rPr lang="da-DK" dirty="0" smtClean="0"/>
              <a:t>POINTEN er at de studerende finder og laver deres egen organisering af materialet. De kommer med deres eget system, som er skræddersyet til deres behov. F.eks. Blog, </a:t>
            </a:r>
            <a:r>
              <a:rPr lang="da-DK" dirty="0" err="1" smtClean="0"/>
              <a:t>twitter</a:t>
            </a:r>
            <a:r>
              <a:rPr lang="da-DK" dirty="0" smtClean="0"/>
              <a:t>, Second Life, Wiki, Flickr, </a:t>
            </a:r>
            <a:r>
              <a:rPr lang="da-DK" dirty="0" err="1" smtClean="0"/>
              <a:t>Delicious</a:t>
            </a:r>
            <a:r>
              <a:rPr lang="da-DK" dirty="0" smtClean="0"/>
              <a:t>, </a:t>
            </a:r>
            <a:r>
              <a:rPr lang="da-DK" dirty="0" err="1" smtClean="0"/>
              <a:t>Diigo</a:t>
            </a:r>
            <a:r>
              <a:rPr lang="da-DK" dirty="0" smtClean="0"/>
              <a:t> etc.</a:t>
            </a:r>
            <a:endParaRPr lang="en-GB" dirty="0" smtClean="0"/>
          </a:p>
          <a:p>
            <a:pPr marL="625476" lvl="2" indent="-176213">
              <a:buSzPct val="120000"/>
              <a:buFont typeface="Symbol" pitchFamily="18" charset="2"/>
              <a:buChar char=""/>
            </a:pPr>
            <a:r>
              <a:rPr lang="da-DK" dirty="0" smtClean="0"/>
              <a:t>POINTEN er, at de studerende selv finder fagfæller som interesserer sig for det samme som dem som de kan interagerer med. Det er igennem interaktion, at du opnår vigtige forståelser og stoffet kommer til at give mening</a:t>
            </a:r>
          </a:p>
          <a:p>
            <a:pPr marL="625476" lvl="2" indent="-176213">
              <a:buSzPct val="120000"/>
              <a:buFont typeface="Symbol" pitchFamily="18" charset="2"/>
              <a:buChar char=""/>
            </a:pPr>
            <a:r>
              <a:rPr lang="da-DK" dirty="0" smtClean="0"/>
              <a:t>POINTEN er at de studerende deler deres refleksioner og overvejelser med andre og lære af andres refleksioner. Personer, som måske, ikke findes i dit umiddelbare netværk</a:t>
            </a:r>
          </a:p>
          <a:p>
            <a:pPr marL="625476" lvl="2" indent="-176213">
              <a:buSzPct val="120000"/>
              <a:buFont typeface="Symbol" pitchFamily="18" charset="2"/>
              <a:buChar char=""/>
            </a:pPr>
            <a:r>
              <a:rPr lang="da-DK" dirty="0" smtClean="0"/>
              <a:t>POINTEN er, at de studerende også efter kurset har et netværk, som de fortsat lærer af</a:t>
            </a:r>
          </a:p>
          <a:p>
            <a:endParaRPr lang="da-DK" dirty="0" smtClean="0"/>
          </a:p>
          <a:p>
            <a:r>
              <a:rPr lang="da-DK" dirty="0" smtClean="0"/>
              <a:t>Indholdet</a:t>
            </a:r>
          </a:p>
          <a:p>
            <a:pPr lvl="1"/>
            <a:r>
              <a:rPr lang="da-DK" dirty="0" smtClean="0"/>
              <a:t>Der bliver lagt materialer ud til de studerende  - MEN – pointen er ikke lære indholdet og anvende det i en eksamenssituation. </a:t>
            </a:r>
          </a:p>
          <a:p>
            <a:pPr lvl="1"/>
            <a:r>
              <a:rPr lang="da-DK" dirty="0" smtClean="0"/>
              <a:t>POINTEN er at anvende indholdet i interaktion med andre på nettet. </a:t>
            </a:r>
          </a:p>
          <a:p>
            <a:pPr lvl="1"/>
            <a:r>
              <a:rPr lang="da-DK" dirty="0" smtClean="0"/>
              <a:t>POINTEN er at udvide indholdet, materialet ved at lære fra andre og ved at søge nye kilder.</a:t>
            </a:r>
          </a:p>
          <a:p>
            <a:pPr lvl="1"/>
            <a:r>
              <a:rPr lang="da-DK" dirty="0" smtClean="0"/>
              <a:t>POINTEN er at dele sine refleksioner og overvejelser med andre og lære af andres refleksioner. Personer, som måske, ikke findes i dit umiddelbare netværk</a:t>
            </a:r>
          </a:p>
          <a:p>
            <a:pPr lvl="1"/>
            <a:r>
              <a:rPr lang="da-DK" dirty="0" smtClean="0"/>
              <a:t>POINTEN er at det er igennem interaktion, at du opnår vigtige forståelser og stoffet kommer til at give mening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4</a:t>
            </a:fld>
            <a:endParaRPr lang="en-GB"/>
          </a:p>
        </p:txBody>
      </p:sp>
    </p:spTree>
    <p:extLst>
      <p:ext uri="{BB962C8B-B14F-4D97-AF65-F5344CB8AC3E}">
        <p14:creationId xmlns:p14="http://schemas.microsoft.com/office/powerpoint/2010/main" val="281593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Læg</a:t>
            </a:r>
            <a:r>
              <a:rPr lang="da-DK" baseline="0" dirty="0" smtClean="0"/>
              <a:t> mærke til, at den jeg lige før kaldte for vores kerneydelse, er nu blevet mindre</a:t>
            </a:r>
          </a:p>
          <a:p>
            <a:endParaRPr lang="da-DK" baseline="0" dirty="0" smtClean="0"/>
          </a:p>
          <a:p>
            <a:r>
              <a:rPr lang="da-DK" baseline="0" dirty="0" smtClean="0"/>
              <a:t>Til gengæld er er den store cirkel kommet til at indeholde meget mere.</a:t>
            </a:r>
          </a:p>
          <a:p>
            <a:endParaRPr lang="da-DK" baseline="0" dirty="0" smtClean="0"/>
          </a:p>
          <a:p>
            <a:r>
              <a:rPr lang="da-DK" baseline="0" dirty="0" smtClean="0"/>
              <a:t>Pointen er at de studerende skal lære at begå sig på en ny måde, når de studerer.</a:t>
            </a:r>
          </a:p>
          <a:p>
            <a:r>
              <a:rPr lang="da-DK" baseline="0" dirty="0" smtClean="0"/>
              <a:t>I det CMOOC jeg deltog i var der masser af beskrivelser og videoer om, hvad det er, der er vigtigt man gør. (f.eks. http://youtu.be/r8avYQ5ZqM0 eller Stephen </a:t>
            </a:r>
            <a:r>
              <a:rPr lang="da-DK" baseline="0" dirty="0" err="1" smtClean="0"/>
              <a:t>Downes</a:t>
            </a:r>
            <a:r>
              <a:rPr lang="da-DK" baseline="0" dirty="0" smtClean="0"/>
              <a:t> beskrivelser)</a:t>
            </a:r>
          </a:p>
          <a:p>
            <a:r>
              <a:rPr lang="da-DK" baseline="0" dirty="0" smtClean="0"/>
              <a:t>Den første uge gik kun med at lære de studerende </a:t>
            </a:r>
            <a:r>
              <a:rPr lang="da-DK" baseline="0" dirty="0" err="1" smtClean="0"/>
              <a:t>webliteracy</a:t>
            </a:r>
            <a:r>
              <a:rPr lang="da-DK" baseline="0" dirty="0" smtClean="0"/>
              <a:t>. Og det var vigtigt!</a:t>
            </a:r>
          </a:p>
          <a:p>
            <a:pPr fontAlgn="base"/>
            <a:endParaRPr lang="da-DK" sz="1200" b="0" i="0" kern="1200" dirty="0" smtClean="0">
              <a:solidFill>
                <a:schemeClr val="tx1"/>
              </a:solidFill>
              <a:effectLst/>
              <a:latin typeface="+mn-lt"/>
              <a:ea typeface="+mn-ea"/>
              <a:cs typeface="+mn-cs"/>
            </a:endParaRPr>
          </a:p>
          <a:p>
            <a:endParaRPr lang="da-DK" dirty="0" smtClean="0"/>
          </a:p>
          <a:p>
            <a:r>
              <a:rPr lang="da-DK" dirty="0" smtClean="0"/>
              <a:t>Se http://moocs.dk/connectivistisk-laering-en-model/ </a:t>
            </a:r>
          </a:p>
          <a:p>
            <a:r>
              <a:rPr lang="da-DK" dirty="0" smtClean="0"/>
              <a:t>For</a:t>
            </a:r>
            <a:r>
              <a:rPr lang="da-DK" baseline="0" dirty="0" smtClean="0"/>
              <a:t> at få modellem med streger på</a:t>
            </a:r>
          </a:p>
          <a:p>
            <a:r>
              <a:rPr lang="da-DK" baseline="0" dirty="0" smtClean="0"/>
              <a:t>Der findes også en </a:t>
            </a:r>
            <a:r>
              <a:rPr lang="da-DK" baseline="0" dirty="0" err="1" smtClean="0"/>
              <a:t>en</a:t>
            </a:r>
            <a:r>
              <a:rPr lang="da-DK" baseline="0" dirty="0" smtClean="0"/>
              <a:t> uddybning af modellen i forhold </a:t>
            </a:r>
            <a:r>
              <a:rPr lang="da-DK" baseline="0" smtClean="0"/>
              <a:t>til Studieaktivitetsmodellen</a:t>
            </a:r>
            <a:endParaRPr lang="en-GB" dirty="0" smtClean="0"/>
          </a:p>
          <a:p>
            <a:pPr fontAlgn="base"/>
            <a:endParaRPr lang="da-DK" sz="1200" b="0" i="0" kern="1200" dirty="0" smtClean="0">
              <a:solidFill>
                <a:schemeClr val="tx1"/>
              </a:solidFill>
              <a:effectLst/>
              <a:latin typeface="+mn-lt"/>
              <a:ea typeface="+mn-ea"/>
              <a:cs typeface="+mn-cs"/>
            </a:endParaRPr>
          </a:p>
          <a:p>
            <a:pPr fontAlgn="base"/>
            <a:r>
              <a:rPr lang="da-DK" sz="1200" b="0" i="0" u="none" strike="noStrike" kern="1200" dirty="0" smtClean="0">
                <a:solidFill>
                  <a:schemeClr val="tx1"/>
                </a:solidFill>
                <a:effectLst/>
                <a:latin typeface="+mn-lt"/>
                <a:ea typeface="+mn-ea"/>
                <a:cs typeface="+mn-cs"/>
              </a:rPr>
              <a:t>--</a:t>
            </a:r>
          </a:p>
          <a:p>
            <a:pPr fontAlgn="base"/>
            <a:endParaRPr lang="da-DK" sz="1200" b="0" i="0" u="none" strike="noStrike" kern="1200" dirty="0" smtClean="0">
              <a:solidFill>
                <a:schemeClr val="tx1"/>
              </a:solidFill>
              <a:effectLst/>
              <a:latin typeface="+mn-lt"/>
              <a:ea typeface="+mn-ea"/>
              <a:cs typeface="+mn-cs"/>
            </a:endParaRPr>
          </a:p>
          <a:p>
            <a:pPr fontAlgn="base"/>
            <a:r>
              <a:rPr lang="da-DK" dirty="0" smtClean="0">
                <a:hlinkClick r:id="rId3"/>
              </a:rPr>
              <a:t>Clark </a:t>
            </a:r>
            <a:r>
              <a:rPr lang="da-DK" dirty="0" err="1" smtClean="0">
                <a:hlinkClick r:id="rId3"/>
              </a:rPr>
              <a:t>Quin</a:t>
            </a:r>
            <a:r>
              <a:rPr lang="da-DK" dirty="0" smtClean="0">
                <a:hlinkClick r:id="rId3"/>
              </a:rPr>
              <a:t> har lavet 7  punkter til </a:t>
            </a:r>
            <a:r>
              <a:rPr lang="da-DK" dirty="0" err="1" smtClean="0">
                <a:hlinkClick r:id="rId3"/>
              </a:rPr>
              <a:t>læringprocessen</a:t>
            </a:r>
            <a:r>
              <a:rPr lang="da-DK" dirty="0" smtClean="0">
                <a:hlinkClick r:id="rId3"/>
              </a:rPr>
              <a:t> i</a:t>
            </a:r>
            <a:r>
              <a:rPr lang="da-DK" dirty="0" smtClean="0"/>
              <a:t> et MOOC. Det er:</a:t>
            </a:r>
          </a:p>
          <a:p>
            <a:pPr fontAlgn="base"/>
            <a:r>
              <a:rPr lang="da-DK" dirty="0" smtClean="0"/>
              <a:t>1. Valg</a:t>
            </a:r>
            <a:br>
              <a:rPr lang="da-DK" dirty="0" smtClean="0"/>
            </a:br>
            <a:r>
              <a:rPr lang="da-DK" dirty="0" smtClean="0"/>
              <a:t>2. Forpligtelse</a:t>
            </a:r>
            <a:br>
              <a:rPr lang="da-DK" dirty="0" smtClean="0"/>
            </a:br>
            <a:r>
              <a:rPr lang="da-DK" dirty="0" smtClean="0"/>
              <a:t>3. Nedbrud</a:t>
            </a:r>
            <a:br>
              <a:rPr lang="da-DK" dirty="0" smtClean="0"/>
            </a:br>
            <a:r>
              <a:rPr lang="da-DK" dirty="0" smtClean="0"/>
              <a:t>4. Skabelse</a:t>
            </a:r>
            <a:br>
              <a:rPr lang="da-DK" dirty="0" smtClean="0"/>
            </a:br>
            <a:r>
              <a:rPr lang="da-DK" dirty="0" smtClean="0"/>
              <a:t>5. Kopiering</a:t>
            </a:r>
            <a:br>
              <a:rPr lang="da-DK" dirty="0" smtClean="0"/>
            </a:br>
            <a:r>
              <a:rPr lang="da-DK" dirty="0" smtClean="0"/>
              <a:t>6. Samtale</a:t>
            </a:r>
            <a:br>
              <a:rPr lang="da-DK" dirty="0" smtClean="0"/>
            </a:br>
            <a:r>
              <a:rPr lang="da-DK" dirty="0" smtClean="0"/>
              <a:t>7. Samarbejde</a:t>
            </a:r>
          </a:p>
          <a:p>
            <a:endParaRPr lang="da-DK" baseline="0" dirty="0" smtClean="0"/>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5</a:t>
            </a:fld>
            <a:endParaRPr lang="en-GB"/>
          </a:p>
        </p:txBody>
      </p:sp>
    </p:spTree>
    <p:extLst>
      <p:ext uri="{BB962C8B-B14F-4D97-AF65-F5344CB8AC3E}">
        <p14:creationId xmlns:p14="http://schemas.microsoft.com/office/powerpoint/2010/main" val="246611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Kerneydelsen kommer fra underviserne</a:t>
            </a:r>
            <a:r>
              <a:rPr lang="da-DK" baseline="0" dirty="0" smtClean="0"/>
              <a:t> eller institutionen</a:t>
            </a:r>
          </a:p>
          <a:p>
            <a:r>
              <a:rPr lang="da-DK" baseline="0" dirty="0" smtClean="0"/>
              <a:t>Det svarer til den kerneydelse jeg viste tidligere. Den er bare blevet mindre</a:t>
            </a:r>
          </a:p>
          <a:p>
            <a:endParaRPr lang="da-DK" baseline="0" dirty="0" smtClean="0"/>
          </a:p>
          <a:p>
            <a:r>
              <a:rPr lang="da-DK" baseline="0" dirty="0" smtClean="0"/>
              <a:t>Billederne er alle </a:t>
            </a:r>
            <a:r>
              <a:rPr lang="da-DK" baseline="0" dirty="0" err="1" smtClean="0"/>
              <a:t>screendumps</a:t>
            </a:r>
            <a:r>
              <a:rPr lang="da-DK" baseline="0" dirty="0" smtClean="0"/>
              <a:t> fra blogs på nettet.</a:t>
            </a:r>
          </a:p>
          <a:p>
            <a:r>
              <a:rPr lang="da-DK" baseline="0" dirty="0" smtClean="0"/>
              <a:t>Her er det </a:t>
            </a:r>
          </a:p>
          <a:p>
            <a:r>
              <a:rPr lang="da-DK" dirty="0" smtClean="0"/>
              <a:t>Kurset: </a:t>
            </a:r>
            <a:r>
              <a:rPr lang="da-DK" dirty="0" smtClean="0">
                <a:hlinkClick r:id="rId3"/>
              </a:rPr>
              <a:t>Change11</a:t>
            </a:r>
            <a:endParaRPr lang="da-DK" dirty="0" smtClean="0"/>
          </a:p>
          <a:p>
            <a:r>
              <a:rPr lang="da-DK" dirty="0" smtClean="0"/>
              <a:t>Min tilhørende blog: </a:t>
            </a:r>
            <a:r>
              <a:rPr lang="da-DK" dirty="0" err="1" smtClean="0">
                <a:hlinkClick r:id="rId4"/>
              </a:rPr>
              <a:t>LearningWeb</a:t>
            </a:r>
            <a:endParaRPr lang="da-DK" dirty="0" smtClean="0"/>
          </a:p>
          <a:p>
            <a:r>
              <a:rPr lang="da-DK" dirty="0" smtClean="0"/>
              <a:t>Nyhedsmail</a:t>
            </a:r>
            <a:r>
              <a:rPr lang="da-DK" baseline="0" dirty="0" smtClean="0"/>
              <a:t> i min private </a:t>
            </a:r>
            <a:r>
              <a:rPr lang="da-DK" baseline="0" dirty="0" err="1" smtClean="0"/>
              <a:t>mailbox</a:t>
            </a:r>
            <a:endParaRPr lang="da-DK" baseline="0" dirty="0" smtClean="0"/>
          </a:p>
          <a:p>
            <a:r>
              <a:rPr lang="da-DK" baseline="0" dirty="0" err="1" smtClean="0"/>
              <a:t>Twitterstream</a:t>
            </a:r>
            <a:r>
              <a:rPr lang="da-DK" baseline="0" dirty="0" smtClean="0"/>
              <a:t> #change11</a:t>
            </a:r>
          </a:p>
          <a:p>
            <a:r>
              <a:rPr lang="da-DK" baseline="0" dirty="0" smtClean="0"/>
              <a:t>Nancy Whites blog – udgiver alt som Creative Commons</a:t>
            </a:r>
          </a:p>
          <a:p>
            <a:r>
              <a:rPr lang="da-DK" baseline="0" dirty="0" smtClean="0"/>
              <a:t>Jeffrey </a:t>
            </a:r>
            <a:r>
              <a:rPr lang="da-DK" baseline="0" dirty="0" err="1" smtClean="0"/>
              <a:t>Keefers</a:t>
            </a:r>
            <a:r>
              <a:rPr lang="da-DK" baseline="0" dirty="0" smtClean="0"/>
              <a:t> blog – udgiver alt som Creative Commons</a:t>
            </a:r>
          </a:p>
          <a:p>
            <a:r>
              <a:rPr lang="da-DK" baseline="0" dirty="0" err="1" smtClean="0"/>
              <a:t>Diigo</a:t>
            </a:r>
            <a:r>
              <a:rPr lang="da-DK" baseline="0" dirty="0" smtClean="0"/>
              <a:t> Group til Change11</a:t>
            </a:r>
            <a:endParaRPr lang="da-DK" dirty="0" smtClean="0"/>
          </a:p>
          <a:p>
            <a:endParaRPr lang="da-DK" baseline="0" dirty="0" smtClean="0"/>
          </a:p>
          <a:p>
            <a:endParaRPr lang="da-DK" baseline="0" dirty="0" smtClean="0"/>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6</a:t>
            </a:fld>
            <a:endParaRPr lang="en-GB"/>
          </a:p>
        </p:txBody>
      </p:sp>
    </p:spTree>
    <p:extLst>
      <p:ext uri="{BB962C8B-B14F-4D97-AF65-F5344CB8AC3E}">
        <p14:creationId xmlns:p14="http://schemas.microsoft.com/office/powerpoint/2010/main" val="185165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smtClean="0">
                <a:hlinkClick r:id="rId3"/>
              </a:rPr>
              <a:t>Kilde</a:t>
            </a:r>
            <a:r>
              <a:rPr lang="en-GB" dirty="0" smtClean="0">
                <a:hlinkClick r:id="rId3"/>
              </a:rPr>
              <a:t> </a:t>
            </a:r>
            <a:r>
              <a:rPr lang="en-GB" dirty="0" err="1" smtClean="0">
                <a:hlinkClick r:id="rId3"/>
              </a:rPr>
              <a:t>til</a:t>
            </a:r>
            <a:r>
              <a:rPr lang="en-GB" dirty="0" smtClean="0">
                <a:hlinkClick r:id="rId3"/>
              </a:rPr>
              <a:t> </a:t>
            </a:r>
            <a:r>
              <a:rPr lang="en-GB" dirty="0" err="1" smtClean="0">
                <a:hlinkClick r:id="rId3"/>
              </a:rPr>
              <a:t>opstillingen</a:t>
            </a:r>
            <a:r>
              <a:rPr lang="en-GB" dirty="0" smtClean="0">
                <a:hlinkClick r:id="rId3"/>
              </a:rPr>
              <a:t>: George</a:t>
            </a:r>
            <a:r>
              <a:rPr lang="en-GB" baseline="0" dirty="0" smtClean="0">
                <a:hlinkClick r:id="rId3"/>
              </a:rPr>
              <a:t> Siemens: </a:t>
            </a:r>
            <a:r>
              <a:rPr lang="en-GB" dirty="0" smtClean="0">
                <a:hlinkClick r:id="rId3"/>
              </a:rPr>
              <a:t>http://www.youtube.com/watch?v=VMfipxhT_Co#t=538</a:t>
            </a:r>
            <a:endParaRPr lang="en-GB" dirty="0" smtClean="0"/>
          </a:p>
          <a:p>
            <a:r>
              <a:rPr lang="da-DK" dirty="0" smtClean="0"/>
              <a:t>Billedet</a:t>
            </a:r>
            <a:r>
              <a:rPr lang="da-DK" baseline="0" dirty="0" smtClean="0"/>
              <a:t> er hjemmelavet af Lone Guldbrandt Tønnesen</a:t>
            </a:r>
            <a:endParaRPr lang="en-GB" dirty="0" smtClean="0"/>
          </a:p>
          <a:p>
            <a:endParaRPr lang="da-DK" dirty="0" smtClean="0"/>
          </a:p>
          <a:p>
            <a:r>
              <a:rPr lang="da-DK" dirty="0" smtClean="0"/>
              <a:t>Igen skal vi kigge på, hvad der er forskelligt fra</a:t>
            </a:r>
            <a:r>
              <a:rPr lang="da-DK" baseline="0" dirty="0" smtClean="0"/>
              <a:t> vores eksisterende system.</a:t>
            </a:r>
          </a:p>
          <a:p>
            <a:r>
              <a:rPr lang="da-DK" baseline="0" dirty="0" smtClean="0"/>
              <a:t>I dag betaler staten for en stor del for undervisningen i landet. </a:t>
            </a:r>
          </a:p>
          <a:p>
            <a:endParaRPr lang="da-DK" baseline="0" dirty="0" smtClean="0"/>
          </a:p>
          <a:p>
            <a:r>
              <a:rPr lang="da-DK" baseline="0" dirty="0" smtClean="0"/>
              <a:t>Men hvis man gerne vil udnytte det pædagogiske fordele der er i et MOOC kan nogle udbydere vil kunne se en pointe i at  lave en ny betalingsform.</a:t>
            </a:r>
          </a:p>
          <a:p>
            <a:endParaRPr lang="da-DK" baseline="0" dirty="0" smtClean="0"/>
          </a:p>
          <a:p>
            <a:r>
              <a:rPr lang="da-DK" baseline="0" dirty="0" smtClean="0"/>
              <a:t>Ovenstående er et eksempel på, hvorledes man har taget et eksisterende kursus, som alligevel er blevet udbudt på universitetet. I Canada, hvor kurset blev udbudt betales der for universitetsuddannelserne, hvorfor indtjeningen er på plads inden </a:t>
            </a:r>
            <a:r>
              <a:rPr lang="da-DK" baseline="0" dirty="0" err="1" smtClean="0"/>
              <a:t>MOOC´et</a:t>
            </a:r>
            <a:r>
              <a:rPr lang="da-DK" baseline="0" dirty="0" smtClean="0"/>
              <a:t> blev udviklet. </a:t>
            </a:r>
          </a:p>
          <a:p>
            <a:endParaRPr lang="da-DK" baseline="0" dirty="0" smtClean="0"/>
          </a:p>
          <a:p>
            <a:r>
              <a:rPr lang="da-DK" baseline="0" dirty="0" smtClean="0"/>
              <a:t>Pointen er, at der er egentligt ikke noget problem i at udbyde et kursus massivt i hele verden gratis, når det i forvejen kører på universitetet. Dermed skaber man mere opmærksomhed om sit </a:t>
            </a:r>
            <a:r>
              <a:rPr lang="da-DK" baseline="0" dirty="0" err="1" smtClean="0"/>
              <a:t>univeristitet</a:t>
            </a:r>
            <a:r>
              <a:rPr lang="da-DK" baseline="0" dirty="0" smtClean="0"/>
              <a:t> og skaber goodwill for det. De sælger flere eksamensbeviser og vejledning og de trækker flere personer til deres </a:t>
            </a:r>
            <a:r>
              <a:rPr lang="da-DK" baseline="0" dirty="0" err="1" smtClean="0"/>
              <a:t>vidensnetværk</a:t>
            </a:r>
            <a:r>
              <a:rPr lang="da-DK" baseline="0" dirty="0" smtClean="0"/>
              <a:t>.  Alt i alt en stor gevinst udbyderen for noget, som de alligevel kørte. </a:t>
            </a:r>
          </a:p>
          <a:p>
            <a:endParaRPr lang="da-DK" baseline="0" dirty="0" smtClean="0"/>
          </a:p>
          <a:p>
            <a:r>
              <a:rPr lang="da-DK" baseline="0" dirty="0" smtClean="0"/>
              <a:t>Husk at Change11 er et CMOOC, som primært bygger på de studerendes </a:t>
            </a:r>
          </a:p>
          <a:p>
            <a:endParaRPr lang="da-DK" baseline="0" dirty="0" smtClean="0"/>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7</a:t>
            </a:fld>
            <a:endParaRPr lang="en-GB"/>
          </a:p>
        </p:txBody>
      </p:sp>
    </p:spTree>
    <p:extLst>
      <p:ext uri="{BB962C8B-B14F-4D97-AF65-F5344CB8AC3E}">
        <p14:creationId xmlns:p14="http://schemas.microsoft.com/office/powerpoint/2010/main" val="367623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en-GB" dirty="0"/>
          </a:p>
        </p:txBody>
      </p:sp>
      <p:sp>
        <p:nvSpPr>
          <p:cNvPr id="4" name="Pladsholder til diasnummer 3"/>
          <p:cNvSpPr>
            <a:spLocks noGrp="1"/>
          </p:cNvSpPr>
          <p:nvPr>
            <p:ph type="sldNum" sz="quarter" idx="10"/>
          </p:nvPr>
        </p:nvSpPr>
        <p:spPr/>
        <p:txBody>
          <a:bodyPr/>
          <a:lstStyle/>
          <a:p>
            <a:fld id="{9E9A8152-34C6-4DDE-9867-725D3E78E1C9}" type="slidenum">
              <a:rPr lang="en-GB" smtClean="0"/>
              <a:t>8</a:t>
            </a:fld>
            <a:endParaRPr lang="en-GB"/>
          </a:p>
        </p:txBody>
      </p:sp>
    </p:spTree>
    <p:extLst>
      <p:ext uri="{BB962C8B-B14F-4D97-AF65-F5344CB8AC3E}">
        <p14:creationId xmlns:p14="http://schemas.microsoft.com/office/powerpoint/2010/main" val="362094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Kerneydelsen kommer fra underviserne</a:t>
            </a:r>
            <a:r>
              <a:rPr lang="da-DK" baseline="0" dirty="0" smtClean="0"/>
              <a:t> eller institutionen</a:t>
            </a:r>
          </a:p>
          <a:p>
            <a:r>
              <a:rPr lang="da-DK" baseline="0" dirty="0" smtClean="0"/>
              <a:t>Det svarer til den kerneydelse jeg viste tidligere. Den er bare blevet mindre</a:t>
            </a:r>
          </a:p>
          <a:p>
            <a:r>
              <a:rPr lang="da-DK" baseline="0" dirty="0" smtClean="0"/>
              <a:t>‘</a:t>
            </a:r>
          </a:p>
          <a:p>
            <a:r>
              <a:rPr lang="da-DK" dirty="0" err="1" smtClean="0"/>
              <a:t>Canvas</a:t>
            </a:r>
            <a:r>
              <a:rPr lang="da-DK" dirty="0" smtClean="0"/>
              <a:t> - XMOOC:</a:t>
            </a:r>
          </a:p>
          <a:p>
            <a:r>
              <a:rPr lang="da-DK" dirty="0" smtClean="0"/>
              <a:t>Kurset: Sociale </a:t>
            </a:r>
            <a:r>
              <a:rPr lang="da-DK" dirty="0" smtClean="0">
                <a:hlinkClick r:id="rId3"/>
              </a:rPr>
              <a:t>Medier</a:t>
            </a:r>
            <a:endParaRPr lang="da-DK" dirty="0" smtClean="0"/>
          </a:p>
          <a:p>
            <a:r>
              <a:rPr lang="da-DK" dirty="0" smtClean="0"/>
              <a:t>Min tilhørende blog: </a:t>
            </a:r>
            <a:r>
              <a:rPr lang="da-DK" dirty="0" err="1" smtClean="0">
                <a:hlinkClick r:id="rId4"/>
              </a:rPr>
              <a:t>SocialeMedier</a:t>
            </a:r>
            <a:endParaRPr lang="da-DK" dirty="0" smtClean="0"/>
          </a:p>
          <a:p>
            <a:r>
              <a:rPr lang="da-DK" dirty="0" smtClean="0"/>
              <a:t>Det var dog</a:t>
            </a:r>
            <a:r>
              <a:rPr lang="da-DK" baseline="0" dirty="0" smtClean="0"/>
              <a:t> ikke en del af kurset, at man skulle oprette en blog – og der kom ingen diskussion på den.</a:t>
            </a:r>
            <a:endParaRPr lang="da-DK" dirty="0" smtClean="0"/>
          </a:p>
          <a:p>
            <a:endParaRPr lang="da-DK" baseline="0" dirty="0" smtClean="0"/>
          </a:p>
          <a:p>
            <a:endParaRPr lang="en-GB" dirty="0"/>
          </a:p>
        </p:txBody>
      </p:sp>
      <p:sp>
        <p:nvSpPr>
          <p:cNvPr id="4" name="Pladsholder til diasnummer 3"/>
          <p:cNvSpPr>
            <a:spLocks noGrp="1"/>
          </p:cNvSpPr>
          <p:nvPr>
            <p:ph type="sldNum" sz="quarter" idx="10"/>
          </p:nvPr>
        </p:nvSpPr>
        <p:spPr/>
        <p:txBody>
          <a:bodyPr/>
          <a:lstStyle/>
          <a:p>
            <a:fld id="{D8881412-BBF8-43CD-9D4E-1E9CA77E2B3C}" type="slidenum">
              <a:rPr lang="en-GB" smtClean="0"/>
              <a:t>9</a:t>
            </a:fld>
            <a:endParaRPr lang="en-GB"/>
          </a:p>
        </p:txBody>
      </p:sp>
    </p:spTree>
    <p:extLst>
      <p:ext uri="{BB962C8B-B14F-4D97-AF65-F5344CB8AC3E}">
        <p14:creationId xmlns:p14="http://schemas.microsoft.com/office/powerpoint/2010/main" val="1851652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34" name="Rektangel 33"/>
          <p:cNvSpPr/>
          <p:nvPr userDrawn="1"/>
        </p:nvSpPr>
        <p:spPr>
          <a:xfrm>
            <a:off x="0" y="0"/>
            <a:ext cx="9144000" cy="593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312822" y="1196752"/>
            <a:ext cx="8145378" cy="792469"/>
          </a:xfrm>
        </p:spPr>
        <p:txBody>
          <a:bodyPr>
            <a:normAutofit/>
          </a:bodyPr>
          <a:lstStyle>
            <a:lvl1pPr algn="r">
              <a:defRPr sz="4000" baseline="0"/>
            </a:lvl1pPr>
          </a:lstStyle>
          <a:p>
            <a:r>
              <a:rPr lang="da-DK" smtClean="0"/>
              <a:t>Klik for at redigere i master</a:t>
            </a:r>
            <a:endParaRPr lang="da-DK" dirty="0"/>
          </a:p>
        </p:txBody>
      </p:sp>
      <p:sp>
        <p:nvSpPr>
          <p:cNvPr id="3" name="Undertitel 2"/>
          <p:cNvSpPr>
            <a:spLocks noGrp="1"/>
          </p:cNvSpPr>
          <p:nvPr>
            <p:ph type="subTitle" idx="1"/>
          </p:nvPr>
        </p:nvSpPr>
        <p:spPr>
          <a:xfrm>
            <a:off x="3425125" y="1994140"/>
            <a:ext cx="5033075" cy="936104"/>
          </a:xfrm>
        </p:spPr>
        <p:txBody>
          <a:bodyPr>
            <a:normAutofit/>
          </a:bodyPr>
          <a:lstStyle>
            <a:lvl1pPr marL="0" indent="0" algn="r">
              <a:spcBef>
                <a:spcPts val="0"/>
              </a:spcBef>
              <a:spcAft>
                <a:spcPts val="0"/>
              </a:spcAft>
              <a:buNone/>
              <a:defRPr lang="da-DK" sz="1800" dirty="0">
                <a:solidFill>
                  <a:schemeClr val="bg1">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8" name="Rektangel 7"/>
          <p:cNvSpPr/>
          <p:nvPr/>
        </p:nvSpPr>
        <p:spPr>
          <a:xfrm>
            <a:off x="0" y="5354665"/>
            <a:ext cx="9144000" cy="15033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4" name="Gruppe 23"/>
          <p:cNvGrpSpPr/>
          <p:nvPr/>
        </p:nvGrpSpPr>
        <p:grpSpPr>
          <a:xfrm>
            <a:off x="7456246" y="6281738"/>
            <a:ext cx="1436234" cy="415300"/>
            <a:chOff x="3956020" y="5748198"/>
            <a:chExt cx="1568480" cy="453540"/>
          </a:xfrm>
        </p:grpSpPr>
        <p:sp>
          <p:nvSpPr>
            <p:cNvPr id="10" name="Freeform 5"/>
            <p:cNvSpPr>
              <a:spLocks/>
            </p:cNvSpPr>
            <p:nvPr/>
          </p:nvSpPr>
          <p:spPr bwMode="auto">
            <a:xfrm>
              <a:off x="5480710" y="5756365"/>
              <a:ext cx="41969" cy="43236"/>
            </a:xfrm>
            <a:custGeom>
              <a:avLst/>
              <a:gdLst/>
              <a:ahLst/>
              <a:cxnLst>
                <a:cxn ang="0">
                  <a:pos x="1294" y="614"/>
                </a:cxn>
                <a:cxn ang="0">
                  <a:pos x="1283" y="518"/>
                </a:cxn>
                <a:cxn ang="0">
                  <a:pos x="1257" y="426"/>
                </a:cxn>
                <a:cxn ang="0">
                  <a:pos x="1234" y="369"/>
                </a:cxn>
                <a:cxn ang="0">
                  <a:pos x="1204" y="315"/>
                </a:cxn>
                <a:cxn ang="0">
                  <a:pos x="1168" y="262"/>
                </a:cxn>
                <a:cxn ang="0">
                  <a:pos x="1127" y="213"/>
                </a:cxn>
                <a:cxn ang="0">
                  <a:pos x="1080" y="165"/>
                </a:cxn>
                <a:cxn ang="0">
                  <a:pos x="1029" y="123"/>
                </a:cxn>
                <a:cxn ang="0">
                  <a:pos x="978" y="88"/>
                </a:cxn>
                <a:cxn ang="0">
                  <a:pos x="923" y="59"/>
                </a:cxn>
                <a:cxn ang="0">
                  <a:pos x="866" y="35"/>
                </a:cxn>
                <a:cxn ang="0">
                  <a:pos x="807" y="17"/>
                </a:cxn>
                <a:cxn ang="0">
                  <a:pos x="744" y="6"/>
                </a:cxn>
                <a:cxn ang="0">
                  <a:pos x="680" y="0"/>
                </a:cxn>
                <a:cxn ang="0">
                  <a:pos x="582" y="3"/>
                </a:cxn>
                <a:cxn ang="0">
                  <a:pos x="457" y="26"/>
                </a:cxn>
                <a:cxn ang="0">
                  <a:pos x="398" y="47"/>
                </a:cxn>
                <a:cxn ang="0">
                  <a:pos x="313" y="88"/>
                </a:cxn>
                <a:cxn ang="0">
                  <a:pos x="261" y="123"/>
                </a:cxn>
                <a:cxn ang="0">
                  <a:pos x="188" y="189"/>
                </a:cxn>
                <a:cxn ang="0">
                  <a:pos x="123" y="262"/>
                </a:cxn>
                <a:cxn ang="0">
                  <a:pos x="73" y="341"/>
                </a:cxn>
                <a:cxn ang="0">
                  <a:pos x="35" y="426"/>
                </a:cxn>
                <a:cxn ang="0">
                  <a:pos x="11" y="518"/>
                </a:cxn>
                <a:cxn ang="0">
                  <a:pos x="0" y="648"/>
                </a:cxn>
                <a:cxn ang="0">
                  <a:pos x="3" y="713"/>
                </a:cxn>
                <a:cxn ang="0">
                  <a:pos x="11" y="776"/>
                </a:cxn>
                <a:cxn ang="0">
                  <a:pos x="26" y="837"/>
                </a:cxn>
                <a:cxn ang="0">
                  <a:pos x="47" y="896"/>
                </a:cxn>
                <a:cxn ang="0">
                  <a:pos x="73" y="951"/>
                </a:cxn>
                <a:cxn ang="0">
                  <a:pos x="105" y="1004"/>
                </a:cxn>
                <a:cxn ang="0">
                  <a:pos x="143" y="1055"/>
                </a:cxn>
                <a:cxn ang="0">
                  <a:pos x="188" y="1105"/>
                </a:cxn>
                <a:cxn ang="0">
                  <a:pos x="236" y="1149"/>
                </a:cxn>
                <a:cxn ang="0">
                  <a:pos x="288" y="1188"/>
                </a:cxn>
                <a:cxn ang="0">
                  <a:pos x="341" y="1220"/>
                </a:cxn>
                <a:cxn ang="0">
                  <a:pos x="426" y="1257"/>
                </a:cxn>
                <a:cxn ang="0">
                  <a:pos x="518" y="1283"/>
                </a:cxn>
                <a:cxn ang="0">
                  <a:pos x="614" y="1294"/>
                </a:cxn>
                <a:cxn ang="0">
                  <a:pos x="664" y="1294"/>
                </a:cxn>
                <a:cxn ang="0">
                  <a:pos x="713" y="1292"/>
                </a:cxn>
                <a:cxn ang="0">
                  <a:pos x="777" y="1283"/>
                </a:cxn>
                <a:cxn ang="0">
                  <a:pos x="807" y="1275"/>
                </a:cxn>
                <a:cxn ang="0">
                  <a:pos x="837" y="1267"/>
                </a:cxn>
                <a:cxn ang="0">
                  <a:pos x="873" y="1254"/>
                </a:cxn>
                <a:cxn ang="0">
                  <a:pos x="896" y="1247"/>
                </a:cxn>
                <a:cxn ang="0">
                  <a:pos x="951" y="1220"/>
                </a:cxn>
                <a:cxn ang="0">
                  <a:pos x="1005" y="1188"/>
                </a:cxn>
                <a:cxn ang="0">
                  <a:pos x="1055" y="1149"/>
                </a:cxn>
                <a:cxn ang="0">
                  <a:pos x="1104" y="1105"/>
                </a:cxn>
                <a:cxn ang="0">
                  <a:pos x="1148" y="1055"/>
                </a:cxn>
                <a:cxn ang="0">
                  <a:pos x="1187" y="1004"/>
                </a:cxn>
                <a:cxn ang="0">
                  <a:pos x="1219" y="951"/>
                </a:cxn>
                <a:cxn ang="0">
                  <a:pos x="1234" y="923"/>
                </a:cxn>
                <a:cxn ang="0">
                  <a:pos x="1252" y="880"/>
                </a:cxn>
                <a:cxn ang="0">
                  <a:pos x="1257" y="866"/>
                </a:cxn>
                <a:cxn ang="0">
                  <a:pos x="1271" y="821"/>
                </a:cxn>
                <a:cxn ang="0">
                  <a:pos x="1279" y="791"/>
                </a:cxn>
                <a:cxn ang="0">
                  <a:pos x="1288" y="744"/>
                </a:cxn>
                <a:cxn ang="0">
                  <a:pos x="1294" y="680"/>
                </a:cxn>
                <a:cxn ang="0">
                  <a:pos x="1295" y="648"/>
                </a:cxn>
              </a:cxnLst>
              <a:rect l="0" t="0" r="r" b="b"/>
              <a:pathLst>
                <a:path w="1295" h="1295">
                  <a:moveTo>
                    <a:pt x="1295" y="648"/>
                  </a:moveTo>
                  <a:lnTo>
                    <a:pt x="1294" y="614"/>
                  </a:lnTo>
                  <a:lnTo>
                    <a:pt x="1292" y="582"/>
                  </a:lnTo>
                  <a:lnTo>
                    <a:pt x="1283" y="518"/>
                  </a:lnTo>
                  <a:lnTo>
                    <a:pt x="1267" y="457"/>
                  </a:lnTo>
                  <a:lnTo>
                    <a:pt x="1257" y="426"/>
                  </a:lnTo>
                  <a:lnTo>
                    <a:pt x="1247" y="398"/>
                  </a:lnTo>
                  <a:lnTo>
                    <a:pt x="1234" y="369"/>
                  </a:lnTo>
                  <a:lnTo>
                    <a:pt x="1219" y="341"/>
                  </a:lnTo>
                  <a:lnTo>
                    <a:pt x="1204" y="315"/>
                  </a:lnTo>
                  <a:lnTo>
                    <a:pt x="1187" y="289"/>
                  </a:lnTo>
                  <a:lnTo>
                    <a:pt x="1168" y="262"/>
                  </a:lnTo>
                  <a:lnTo>
                    <a:pt x="1148" y="237"/>
                  </a:lnTo>
                  <a:lnTo>
                    <a:pt x="1127" y="213"/>
                  </a:lnTo>
                  <a:lnTo>
                    <a:pt x="1104" y="189"/>
                  </a:lnTo>
                  <a:lnTo>
                    <a:pt x="1080" y="165"/>
                  </a:lnTo>
                  <a:lnTo>
                    <a:pt x="1055" y="144"/>
                  </a:lnTo>
                  <a:lnTo>
                    <a:pt x="1029" y="123"/>
                  </a:lnTo>
                  <a:lnTo>
                    <a:pt x="1005" y="106"/>
                  </a:lnTo>
                  <a:lnTo>
                    <a:pt x="978" y="88"/>
                  </a:lnTo>
                  <a:lnTo>
                    <a:pt x="951" y="73"/>
                  </a:lnTo>
                  <a:lnTo>
                    <a:pt x="923" y="59"/>
                  </a:lnTo>
                  <a:lnTo>
                    <a:pt x="896" y="47"/>
                  </a:lnTo>
                  <a:lnTo>
                    <a:pt x="866" y="35"/>
                  </a:lnTo>
                  <a:lnTo>
                    <a:pt x="837" y="26"/>
                  </a:lnTo>
                  <a:lnTo>
                    <a:pt x="807" y="17"/>
                  </a:lnTo>
                  <a:lnTo>
                    <a:pt x="777" y="12"/>
                  </a:lnTo>
                  <a:lnTo>
                    <a:pt x="744" y="6"/>
                  </a:lnTo>
                  <a:lnTo>
                    <a:pt x="713" y="3"/>
                  </a:lnTo>
                  <a:lnTo>
                    <a:pt x="680" y="0"/>
                  </a:lnTo>
                  <a:lnTo>
                    <a:pt x="648" y="0"/>
                  </a:lnTo>
                  <a:lnTo>
                    <a:pt x="582" y="3"/>
                  </a:lnTo>
                  <a:lnTo>
                    <a:pt x="518" y="12"/>
                  </a:lnTo>
                  <a:lnTo>
                    <a:pt x="457" y="26"/>
                  </a:lnTo>
                  <a:lnTo>
                    <a:pt x="426" y="35"/>
                  </a:lnTo>
                  <a:lnTo>
                    <a:pt x="398" y="47"/>
                  </a:lnTo>
                  <a:lnTo>
                    <a:pt x="341" y="73"/>
                  </a:lnTo>
                  <a:lnTo>
                    <a:pt x="313" y="88"/>
                  </a:lnTo>
                  <a:lnTo>
                    <a:pt x="288" y="106"/>
                  </a:lnTo>
                  <a:lnTo>
                    <a:pt x="261" y="123"/>
                  </a:lnTo>
                  <a:lnTo>
                    <a:pt x="236" y="144"/>
                  </a:lnTo>
                  <a:lnTo>
                    <a:pt x="188" y="189"/>
                  </a:lnTo>
                  <a:lnTo>
                    <a:pt x="143" y="237"/>
                  </a:lnTo>
                  <a:lnTo>
                    <a:pt x="123" y="262"/>
                  </a:lnTo>
                  <a:lnTo>
                    <a:pt x="105" y="289"/>
                  </a:lnTo>
                  <a:lnTo>
                    <a:pt x="73" y="341"/>
                  </a:lnTo>
                  <a:lnTo>
                    <a:pt x="47" y="398"/>
                  </a:lnTo>
                  <a:lnTo>
                    <a:pt x="35" y="426"/>
                  </a:lnTo>
                  <a:lnTo>
                    <a:pt x="26" y="457"/>
                  </a:lnTo>
                  <a:lnTo>
                    <a:pt x="11" y="518"/>
                  </a:lnTo>
                  <a:lnTo>
                    <a:pt x="3" y="582"/>
                  </a:lnTo>
                  <a:lnTo>
                    <a:pt x="0" y="648"/>
                  </a:lnTo>
                  <a:lnTo>
                    <a:pt x="0" y="680"/>
                  </a:lnTo>
                  <a:lnTo>
                    <a:pt x="3" y="713"/>
                  </a:lnTo>
                  <a:lnTo>
                    <a:pt x="6" y="744"/>
                  </a:lnTo>
                  <a:lnTo>
                    <a:pt x="11" y="776"/>
                  </a:lnTo>
                  <a:lnTo>
                    <a:pt x="17" y="807"/>
                  </a:lnTo>
                  <a:lnTo>
                    <a:pt x="26" y="837"/>
                  </a:lnTo>
                  <a:lnTo>
                    <a:pt x="35" y="866"/>
                  </a:lnTo>
                  <a:lnTo>
                    <a:pt x="47" y="896"/>
                  </a:lnTo>
                  <a:lnTo>
                    <a:pt x="58" y="923"/>
                  </a:lnTo>
                  <a:lnTo>
                    <a:pt x="73" y="951"/>
                  </a:lnTo>
                  <a:lnTo>
                    <a:pt x="88" y="978"/>
                  </a:lnTo>
                  <a:lnTo>
                    <a:pt x="105" y="1004"/>
                  </a:lnTo>
                  <a:lnTo>
                    <a:pt x="123" y="1029"/>
                  </a:lnTo>
                  <a:lnTo>
                    <a:pt x="143" y="1055"/>
                  </a:lnTo>
                  <a:lnTo>
                    <a:pt x="165" y="1079"/>
                  </a:lnTo>
                  <a:lnTo>
                    <a:pt x="188" y="1105"/>
                  </a:lnTo>
                  <a:lnTo>
                    <a:pt x="212" y="1127"/>
                  </a:lnTo>
                  <a:lnTo>
                    <a:pt x="236" y="1149"/>
                  </a:lnTo>
                  <a:lnTo>
                    <a:pt x="261" y="1169"/>
                  </a:lnTo>
                  <a:lnTo>
                    <a:pt x="288" y="1188"/>
                  </a:lnTo>
                  <a:lnTo>
                    <a:pt x="313" y="1205"/>
                  </a:lnTo>
                  <a:lnTo>
                    <a:pt x="341" y="1220"/>
                  </a:lnTo>
                  <a:lnTo>
                    <a:pt x="398" y="1247"/>
                  </a:lnTo>
                  <a:lnTo>
                    <a:pt x="426" y="1257"/>
                  </a:lnTo>
                  <a:lnTo>
                    <a:pt x="457" y="1267"/>
                  </a:lnTo>
                  <a:lnTo>
                    <a:pt x="518" y="1283"/>
                  </a:lnTo>
                  <a:lnTo>
                    <a:pt x="582" y="1292"/>
                  </a:lnTo>
                  <a:lnTo>
                    <a:pt x="614" y="1294"/>
                  </a:lnTo>
                  <a:lnTo>
                    <a:pt x="648" y="1295"/>
                  </a:lnTo>
                  <a:lnTo>
                    <a:pt x="664" y="1294"/>
                  </a:lnTo>
                  <a:lnTo>
                    <a:pt x="680" y="1294"/>
                  </a:lnTo>
                  <a:lnTo>
                    <a:pt x="713" y="1292"/>
                  </a:lnTo>
                  <a:lnTo>
                    <a:pt x="744" y="1287"/>
                  </a:lnTo>
                  <a:lnTo>
                    <a:pt x="777" y="1283"/>
                  </a:lnTo>
                  <a:lnTo>
                    <a:pt x="791" y="1278"/>
                  </a:lnTo>
                  <a:lnTo>
                    <a:pt x="807" y="1275"/>
                  </a:lnTo>
                  <a:lnTo>
                    <a:pt x="821" y="1271"/>
                  </a:lnTo>
                  <a:lnTo>
                    <a:pt x="837" y="1267"/>
                  </a:lnTo>
                  <a:lnTo>
                    <a:pt x="866" y="1257"/>
                  </a:lnTo>
                  <a:lnTo>
                    <a:pt x="873" y="1254"/>
                  </a:lnTo>
                  <a:lnTo>
                    <a:pt x="881" y="1252"/>
                  </a:lnTo>
                  <a:lnTo>
                    <a:pt x="896" y="1247"/>
                  </a:lnTo>
                  <a:lnTo>
                    <a:pt x="923" y="1234"/>
                  </a:lnTo>
                  <a:lnTo>
                    <a:pt x="951" y="1220"/>
                  </a:lnTo>
                  <a:lnTo>
                    <a:pt x="978" y="1205"/>
                  </a:lnTo>
                  <a:lnTo>
                    <a:pt x="1005" y="1188"/>
                  </a:lnTo>
                  <a:lnTo>
                    <a:pt x="1029" y="1169"/>
                  </a:lnTo>
                  <a:lnTo>
                    <a:pt x="1055" y="1149"/>
                  </a:lnTo>
                  <a:lnTo>
                    <a:pt x="1080" y="1127"/>
                  </a:lnTo>
                  <a:lnTo>
                    <a:pt x="1104" y="1105"/>
                  </a:lnTo>
                  <a:lnTo>
                    <a:pt x="1127" y="1079"/>
                  </a:lnTo>
                  <a:lnTo>
                    <a:pt x="1148" y="1055"/>
                  </a:lnTo>
                  <a:lnTo>
                    <a:pt x="1168" y="1029"/>
                  </a:lnTo>
                  <a:lnTo>
                    <a:pt x="1187" y="1004"/>
                  </a:lnTo>
                  <a:lnTo>
                    <a:pt x="1204" y="978"/>
                  </a:lnTo>
                  <a:lnTo>
                    <a:pt x="1219" y="951"/>
                  </a:lnTo>
                  <a:lnTo>
                    <a:pt x="1226" y="936"/>
                  </a:lnTo>
                  <a:lnTo>
                    <a:pt x="1234" y="923"/>
                  </a:lnTo>
                  <a:lnTo>
                    <a:pt x="1247" y="896"/>
                  </a:lnTo>
                  <a:lnTo>
                    <a:pt x="1252" y="880"/>
                  </a:lnTo>
                  <a:lnTo>
                    <a:pt x="1254" y="873"/>
                  </a:lnTo>
                  <a:lnTo>
                    <a:pt x="1257" y="866"/>
                  </a:lnTo>
                  <a:lnTo>
                    <a:pt x="1267" y="837"/>
                  </a:lnTo>
                  <a:lnTo>
                    <a:pt x="1271" y="821"/>
                  </a:lnTo>
                  <a:lnTo>
                    <a:pt x="1275" y="807"/>
                  </a:lnTo>
                  <a:lnTo>
                    <a:pt x="1279" y="791"/>
                  </a:lnTo>
                  <a:lnTo>
                    <a:pt x="1283" y="776"/>
                  </a:lnTo>
                  <a:lnTo>
                    <a:pt x="1288" y="744"/>
                  </a:lnTo>
                  <a:lnTo>
                    <a:pt x="1292" y="713"/>
                  </a:lnTo>
                  <a:lnTo>
                    <a:pt x="1294" y="680"/>
                  </a:lnTo>
                  <a:lnTo>
                    <a:pt x="1294" y="663"/>
                  </a:lnTo>
                  <a:lnTo>
                    <a:pt x="1295" y="64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nvGrpSpPr>
            <p:cNvPr id="5" name="Gruppe 38"/>
            <p:cNvGrpSpPr/>
            <p:nvPr userDrawn="1"/>
          </p:nvGrpSpPr>
          <p:grpSpPr>
            <a:xfrm>
              <a:off x="3956020" y="5748198"/>
              <a:ext cx="377858" cy="451152"/>
              <a:chOff x="3979830" y="5755341"/>
              <a:chExt cx="339607" cy="405481"/>
            </a:xfrm>
          </p:grpSpPr>
          <p:sp>
            <p:nvSpPr>
              <p:cNvPr id="25" name="Freeform 7"/>
              <p:cNvSpPr>
                <a:spLocks noEditPoints="1"/>
              </p:cNvSpPr>
              <p:nvPr/>
            </p:nvSpPr>
            <p:spPr bwMode="auto">
              <a:xfrm>
                <a:off x="3979830" y="5950953"/>
                <a:ext cx="186932" cy="209869"/>
              </a:xfrm>
              <a:custGeom>
                <a:avLst/>
                <a:gdLst/>
                <a:ahLst/>
                <a:cxnLst>
                  <a:cxn ang="0">
                    <a:pos x="1399" y="1621"/>
                  </a:cxn>
                  <a:cxn ang="0">
                    <a:pos x="951" y="2006"/>
                  </a:cxn>
                  <a:cxn ang="0">
                    <a:pos x="596" y="2371"/>
                  </a:cxn>
                  <a:cxn ang="0">
                    <a:pos x="406" y="2588"/>
                  </a:cxn>
                  <a:cxn ang="0">
                    <a:pos x="228" y="2787"/>
                  </a:cxn>
                  <a:cxn ang="0">
                    <a:pos x="93" y="2932"/>
                  </a:cxn>
                  <a:cxn ang="0">
                    <a:pos x="0" y="3027"/>
                  </a:cxn>
                  <a:cxn ang="0">
                    <a:pos x="2336" y="6199"/>
                  </a:cxn>
                  <a:cxn ang="0">
                    <a:pos x="2533" y="5934"/>
                  </a:cxn>
                  <a:cxn ang="0">
                    <a:pos x="2773" y="5604"/>
                  </a:cxn>
                  <a:cxn ang="0">
                    <a:pos x="3048" y="5206"/>
                  </a:cxn>
                  <a:cxn ang="0">
                    <a:pos x="3363" y="4741"/>
                  </a:cxn>
                  <a:cxn ang="0">
                    <a:pos x="3717" y="4208"/>
                  </a:cxn>
                  <a:cxn ang="0">
                    <a:pos x="4112" y="3610"/>
                  </a:cxn>
                  <a:cxn ang="0">
                    <a:pos x="4466" y="3056"/>
                  </a:cxn>
                  <a:cxn ang="0">
                    <a:pos x="4665" y="2739"/>
                  </a:cxn>
                  <a:cxn ang="0">
                    <a:pos x="4882" y="2388"/>
                  </a:cxn>
                  <a:cxn ang="0">
                    <a:pos x="5105" y="2017"/>
                  </a:cxn>
                  <a:cxn ang="0">
                    <a:pos x="5318" y="1647"/>
                  </a:cxn>
                  <a:cxn ang="0">
                    <a:pos x="5468" y="1368"/>
                  </a:cxn>
                  <a:cxn ang="0">
                    <a:pos x="5557" y="1196"/>
                  </a:cxn>
                  <a:cxn ang="0">
                    <a:pos x="5626" y="1044"/>
                  </a:cxn>
                  <a:cxn ang="0">
                    <a:pos x="5696" y="869"/>
                  </a:cxn>
                  <a:cxn ang="0">
                    <a:pos x="5743" y="682"/>
                  </a:cxn>
                  <a:cxn ang="0">
                    <a:pos x="5766" y="491"/>
                  </a:cxn>
                  <a:cxn ang="0">
                    <a:pos x="5762" y="329"/>
                  </a:cxn>
                  <a:cxn ang="0">
                    <a:pos x="5734" y="198"/>
                  </a:cxn>
                  <a:cxn ang="0">
                    <a:pos x="5670" y="83"/>
                  </a:cxn>
                  <a:cxn ang="0">
                    <a:pos x="5473" y="11"/>
                  </a:cxn>
                  <a:cxn ang="0">
                    <a:pos x="5077" y="8"/>
                  </a:cxn>
                  <a:cxn ang="0">
                    <a:pos x="4737" y="61"/>
                  </a:cxn>
                  <a:cxn ang="0">
                    <a:pos x="4106" y="256"/>
                  </a:cxn>
                  <a:cxn ang="0">
                    <a:pos x="3126" y="634"/>
                  </a:cxn>
                  <a:cxn ang="0">
                    <a:pos x="2262" y="1061"/>
                  </a:cxn>
                  <a:cxn ang="0">
                    <a:pos x="1886" y="3569"/>
                  </a:cxn>
                  <a:cxn ang="0">
                    <a:pos x="2045" y="3586"/>
                  </a:cxn>
                  <a:cxn ang="0">
                    <a:pos x="2189" y="3642"/>
                  </a:cxn>
                  <a:cxn ang="0">
                    <a:pos x="2318" y="3734"/>
                  </a:cxn>
                  <a:cxn ang="0">
                    <a:pos x="2425" y="3857"/>
                  </a:cxn>
                  <a:cxn ang="0">
                    <a:pos x="2495" y="3995"/>
                  </a:cxn>
                  <a:cxn ang="0">
                    <a:pos x="2533" y="4217"/>
                  </a:cxn>
                  <a:cxn ang="0">
                    <a:pos x="2521" y="4345"/>
                  </a:cxn>
                  <a:cxn ang="0">
                    <a:pos x="2495" y="4435"/>
                  </a:cxn>
                  <a:cxn ang="0">
                    <a:pos x="2464" y="4505"/>
                  </a:cxn>
                  <a:cxn ang="0">
                    <a:pos x="2386" y="4624"/>
                  </a:cxn>
                  <a:cxn ang="0">
                    <a:pos x="2267" y="4737"/>
                  </a:cxn>
                  <a:cxn ang="0">
                    <a:pos x="2161" y="4803"/>
                  </a:cxn>
                  <a:cxn ang="0">
                    <a:pos x="2075" y="4836"/>
                  </a:cxn>
                  <a:cxn ang="0">
                    <a:pos x="1982" y="4856"/>
                  </a:cxn>
                  <a:cxn ang="0">
                    <a:pos x="1852" y="4863"/>
                  </a:cxn>
                  <a:cxn ang="0">
                    <a:pos x="1636" y="4816"/>
                  </a:cxn>
                  <a:cxn ang="0">
                    <a:pos x="1499" y="4737"/>
                  </a:cxn>
                  <a:cxn ang="0">
                    <a:pos x="1381" y="4624"/>
                  </a:cxn>
                  <a:cxn ang="0">
                    <a:pos x="1296" y="4492"/>
                  </a:cxn>
                  <a:cxn ang="0">
                    <a:pos x="1250" y="4345"/>
                  </a:cxn>
                  <a:cxn ang="0">
                    <a:pos x="1241" y="4151"/>
                  </a:cxn>
                  <a:cxn ang="0">
                    <a:pos x="1311" y="3910"/>
                  </a:cxn>
                  <a:cxn ang="0">
                    <a:pos x="1426" y="3757"/>
                  </a:cxn>
                  <a:cxn ang="0">
                    <a:pos x="1579" y="3642"/>
                  </a:cxn>
                  <a:cxn ang="0">
                    <a:pos x="1820" y="3572"/>
                  </a:cxn>
                </a:cxnLst>
                <a:rect l="0" t="0" r="r" b="b"/>
                <a:pathLst>
                  <a:path w="5767" h="6288">
                    <a:moveTo>
                      <a:pt x="1652" y="1438"/>
                    </a:moveTo>
                    <a:lnTo>
                      <a:pt x="1588" y="1480"/>
                    </a:lnTo>
                    <a:lnTo>
                      <a:pt x="1526" y="1525"/>
                    </a:lnTo>
                    <a:lnTo>
                      <a:pt x="1462" y="1571"/>
                    </a:lnTo>
                    <a:lnTo>
                      <a:pt x="1399" y="1621"/>
                    </a:lnTo>
                    <a:lnTo>
                      <a:pt x="1272" y="1722"/>
                    </a:lnTo>
                    <a:lnTo>
                      <a:pt x="1208" y="1775"/>
                    </a:lnTo>
                    <a:lnTo>
                      <a:pt x="1145" y="1832"/>
                    </a:lnTo>
                    <a:lnTo>
                      <a:pt x="1016" y="1947"/>
                    </a:lnTo>
                    <a:lnTo>
                      <a:pt x="951" y="2006"/>
                    </a:lnTo>
                    <a:lnTo>
                      <a:pt x="887" y="2070"/>
                    </a:lnTo>
                    <a:lnTo>
                      <a:pt x="822" y="2134"/>
                    </a:lnTo>
                    <a:lnTo>
                      <a:pt x="757" y="2200"/>
                    </a:lnTo>
                    <a:lnTo>
                      <a:pt x="628" y="2337"/>
                    </a:lnTo>
                    <a:lnTo>
                      <a:pt x="596" y="2371"/>
                    </a:lnTo>
                    <a:lnTo>
                      <a:pt x="567" y="2404"/>
                    </a:lnTo>
                    <a:lnTo>
                      <a:pt x="510" y="2469"/>
                    </a:lnTo>
                    <a:lnTo>
                      <a:pt x="482" y="2499"/>
                    </a:lnTo>
                    <a:lnTo>
                      <a:pt x="457" y="2530"/>
                    </a:lnTo>
                    <a:lnTo>
                      <a:pt x="406" y="2588"/>
                    </a:lnTo>
                    <a:lnTo>
                      <a:pt x="380" y="2614"/>
                    </a:lnTo>
                    <a:lnTo>
                      <a:pt x="357" y="2641"/>
                    </a:lnTo>
                    <a:lnTo>
                      <a:pt x="311" y="2693"/>
                    </a:lnTo>
                    <a:lnTo>
                      <a:pt x="268" y="2741"/>
                    </a:lnTo>
                    <a:lnTo>
                      <a:pt x="228" y="2787"/>
                    </a:lnTo>
                    <a:lnTo>
                      <a:pt x="189" y="2827"/>
                    </a:lnTo>
                    <a:lnTo>
                      <a:pt x="155" y="2865"/>
                    </a:lnTo>
                    <a:lnTo>
                      <a:pt x="122" y="2900"/>
                    </a:lnTo>
                    <a:lnTo>
                      <a:pt x="106" y="2915"/>
                    </a:lnTo>
                    <a:lnTo>
                      <a:pt x="93" y="2932"/>
                    </a:lnTo>
                    <a:lnTo>
                      <a:pt x="65" y="2960"/>
                    </a:lnTo>
                    <a:lnTo>
                      <a:pt x="52" y="2972"/>
                    </a:lnTo>
                    <a:lnTo>
                      <a:pt x="40" y="2986"/>
                    </a:lnTo>
                    <a:lnTo>
                      <a:pt x="19" y="3007"/>
                    </a:lnTo>
                    <a:lnTo>
                      <a:pt x="0" y="3027"/>
                    </a:lnTo>
                    <a:lnTo>
                      <a:pt x="0" y="6288"/>
                    </a:lnTo>
                    <a:lnTo>
                      <a:pt x="2324" y="6288"/>
                    </a:lnTo>
                    <a:lnTo>
                      <a:pt x="2267" y="6286"/>
                    </a:lnTo>
                    <a:lnTo>
                      <a:pt x="2300" y="6243"/>
                    </a:lnTo>
                    <a:lnTo>
                      <a:pt x="2336" y="6199"/>
                    </a:lnTo>
                    <a:lnTo>
                      <a:pt x="2371" y="6151"/>
                    </a:lnTo>
                    <a:lnTo>
                      <a:pt x="2410" y="6102"/>
                    </a:lnTo>
                    <a:lnTo>
                      <a:pt x="2450" y="6048"/>
                    </a:lnTo>
                    <a:lnTo>
                      <a:pt x="2491" y="5993"/>
                    </a:lnTo>
                    <a:lnTo>
                      <a:pt x="2533" y="5934"/>
                    </a:lnTo>
                    <a:lnTo>
                      <a:pt x="2579" y="5875"/>
                    </a:lnTo>
                    <a:lnTo>
                      <a:pt x="2624" y="5810"/>
                    </a:lnTo>
                    <a:lnTo>
                      <a:pt x="2672" y="5744"/>
                    </a:lnTo>
                    <a:lnTo>
                      <a:pt x="2721" y="5675"/>
                    </a:lnTo>
                    <a:lnTo>
                      <a:pt x="2773" y="5604"/>
                    </a:lnTo>
                    <a:lnTo>
                      <a:pt x="2824" y="5529"/>
                    </a:lnTo>
                    <a:lnTo>
                      <a:pt x="2878" y="5453"/>
                    </a:lnTo>
                    <a:lnTo>
                      <a:pt x="2933" y="5374"/>
                    </a:lnTo>
                    <a:lnTo>
                      <a:pt x="2991" y="5292"/>
                    </a:lnTo>
                    <a:lnTo>
                      <a:pt x="3048" y="5206"/>
                    </a:lnTo>
                    <a:lnTo>
                      <a:pt x="3108" y="5119"/>
                    </a:lnTo>
                    <a:lnTo>
                      <a:pt x="3170" y="5028"/>
                    </a:lnTo>
                    <a:lnTo>
                      <a:pt x="3234" y="4936"/>
                    </a:lnTo>
                    <a:lnTo>
                      <a:pt x="3297" y="4838"/>
                    </a:lnTo>
                    <a:lnTo>
                      <a:pt x="3363" y="4741"/>
                    </a:lnTo>
                    <a:lnTo>
                      <a:pt x="3430" y="4639"/>
                    </a:lnTo>
                    <a:lnTo>
                      <a:pt x="3501" y="4536"/>
                    </a:lnTo>
                    <a:lnTo>
                      <a:pt x="3570" y="4429"/>
                    </a:lnTo>
                    <a:lnTo>
                      <a:pt x="3643" y="4321"/>
                    </a:lnTo>
                    <a:lnTo>
                      <a:pt x="3717" y="4208"/>
                    </a:lnTo>
                    <a:lnTo>
                      <a:pt x="3793" y="4094"/>
                    </a:lnTo>
                    <a:lnTo>
                      <a:pt x="3869" y="3976"/>
                    </a:lnTo>
                    <a:lnTo>
                      <a:pt x="3948" y="3857"/>
                    </a:lnTo>
                    <a:lnTo>
                      <a:pt x="4029" y="3734"/>
                    </a:lnTo>
                    <a:lnTo>
                      <a:pt x="4112" y="3610"/>
                    </a:lnTo>
                    <a:lnTo>
                      <a:pt x="4203" y="3465"/>
                    </a:lnTo>
                    <a:lnTo>
                      <a:pt x="4294" y="3326"/>
                    </a:lnTo>
                    <a:lnTo>
                      <a:pt x="4380" y="3188"/>
                    </a:lnTo>
                    <a:lnTo>
                      <a:pt x="4423" y="3121"/>
                    </a:lnTo>
                    <a:lnTo>
                      <a:pt x="4466" y="3056"/>
                    </a:lnTo>
                    <a:lnTo>
                      <a:pt x="4506" y="2990"/>
                    </a:lnTo>
                    <a:lnTo>
                      <a:pt x="4548" y="2926"/>
                    </a:lnTo>
                    <a:lnTo>
                      <a:pt x="4587" y="2863"/>
                    </a:lnTo>
                    <a:lnTo>
                      <a:pt x="4627" y="2801"/>
                    </a:lnTo>
                    <a:lnTo>
                      <a:pt x="4665" y="2739"/>
                    </a:lnTo>
                    <a:lnTo>
                      <a:pt x="4703" y="2678"/>
                    </a:lnTo>
                    <a:lnTo>
                      <a:pt x="4778" y="2561"/>
                    </a:lnTo>
                    <a:lnTo>
                      <a:pt x="4813" y="2502"/>
                    </a:lnTo>
                    <a:lnTo>
                      <a:pt x="4849" y="2445"/>
                    </a:lnTo>
                    <a:lnTo>
                      <a:pt x="4882" y="2388"/>
                    </a:lnTo>
                    <a:lnTo>
                      <a:pt x="4917" y="2333"/>
                    </a:lnTo>
                    <a:lnTo>
                      <a:pt x="4949" y="2277"/>
                    </a:lnTo>
                    <a:lnTo>
                      <a:pt x="4982" y="2223"/>
                    </a:lnTo>
                    <a:lnTo>
                      <a:pt x="5045" y="2119"/>
                    </a:lnTo>
                    <a:lnTo>
                      <a:pt x="5105" y="2017"/>
                    </a:lnTo>
                    <a:lnTo>
                      <a:pt x="5163" y="1920"/>
                    </a:lnTo>
                    <a:lnTo>
                      <a:pt x="5218" y="1825"/>
                    </a:lnTo>
                    <a:lnTo>
                      <a:pt x="5243" y="1779"/>
                    </a:lnTo>
                    <a:lnTo>
                      <a:pt x="5270" y="1736"/>
                    </a:lnTo>
                    <a:lnTo>
                      <a:pt x="5318" y="1647"/>
                    </a:lnTo>
                    <a:lnTo>
                      <a:pt x="5365" y="1563"/>
                    </a:lnTo>
                    <a:lnTo>
                      <a:pt x="5409" y="1482"/>
                    </a:lnTo>
                    <a:lnTo>
                      <a:pt x="5429" y="1443"/>
                    </a:lnTo>
                    <a:lnTo>
                      <a:pt x="5450" y="1406"/>
                    </a:lnTo>
                    <a:lnTo>
                      <a:pt x="5468" y="1368"/>
                    </a:lnTo>
                    <a:lnTo>
                      <a:pt x="5487" y="1332"/>
                    </a:lnTo>
                    <a:lnTo>
                      <a:pt x="5505" y="1296"/>
                    </a:lnTo>
                    <a:lnTo>
                      <a:pt x="5524" y="1263"/>
                    </a:lnTo>
                    <a:lnTo>
                      <a:pt x="5540" y="1228"/>
                    </a:lnTo>
                    <a:lnTo>
                      <a:pt x="5557" y="1196"/>
                    </a:lnTo>
                    <a:lnTo>
                      <a:pt x="5572" y="1163"/>
                    </a:lnTo>
                    <a:lnTo>
                      <a:pt x="5588" y="1133"/>
                    </a:lnTo>
                    <a:lnTo>
                      <a:pt x="5600" y="1102"/>
                    </a:lnTo>
                    <a:lnTo>
                      <a:pt x="5614" y="1073"/>
                    </a:lnTo>
                    <a:lnTo>
                      <a:pt x="5626" y="1044"/>
                    </a:lnTo>
                    <a:lnTo>
                      <a:pt x="5639" y="1017"/>
                    </a:lnTo>
                    <a:lnTo>
                      <a:pt x="5649" y="989"/>
                    </a:lnTo>
                    <a:lnTo>
                      <a:pt x="5661" y="963"/>
                    </a:lnTo>
                    <a:lnTo>
                      <a:pt x="5681" y="915"/>
                    </a:lnTo>
                    <a:lnTo>
                      <a:pt x="5696" y="869"/>
                    </a:lnTo>
                    <a:lnTo>
                      <a:pt x="5711" y="828"/>
                    </a:lnTo>
                    <a:lnTo>
                      <a:pt x="5721" y="789"/>
                    </a:lnTo>
                    <a:lnTo>
                      <a:pt x="5731" y="754"/>
                    </a:lnTo>
                    <a:lnTo>
                      <a:pt x="5737" y="717"/>
                    </a:lnTo>
                    <a:lnTo>
                      <a:pt x="5743" y="682"/>
                    </a:lnTo>
                    <a:lnTo>
                      <a:pt x="5748" y="648"/>
                    </a:lnTo>
                    <a:lnTo>
                      <a:pt x="5753" y="615"/>
                    </a:lnTo>
                    <a:lnTo>
                      <a:pt x="5760" y="552"/>
                    </a:lnTo>
                    <a:lnTo>
                      <a:pt x="5762" y="520"/>
                    </a:lnTo>
                    <a:lnTo>
                      <a:pt x="5766" y="491"/>
                    </a:lnTo>
                    <a:lnTo>
                      <a:pt x="5766" y="461"/>
                    </a:lnTo>
                    <a:lnTo>
                      <a:pt x="5767" y="433"/>
                    </a:lnTo>
                    <a:lnTo>
                      <a:pt x="5767" y="405"/>
                    </a:lnTo>
                    <a:lnTo>
                      <a:pt x="5767" y="379"/>
                    </a:lnTo>
                    <a:lnTo>
                      <a:pt x="5762" y="329"/>
                    </a:lnTo>
                    <a:lnTo>
                      <a:pt x="5757" y="283"/>
                    </a:lnTo>
                    <a:lnTo>
                      <a:pt x="5751" y="260"/>
                    </a:lnTo>
                    <a:lnTo>
                      <a:pt x="5747" y="239"/>
                    </a:lnTo>
                    <a:lnTo>
                      <a:pt x="5740" y="217"/>
                    </a:lnTo>
                    <a:lnTo>
                      <a:pt x="5734" y="198"/>
                    </a:lnTo>
                    <a:lnTo>
                      <a:pt x="5719" y="161"/>
                    </a:lnTo>
                    <a:lnTo>
                      <a:pt x="5702" y="129"/>
                    </a:lnTo>
                    <a:lnTo>
                      <a:pt x="5691" y="112"/>
                    </a:lnTo>
                    <a:lnTo>
                      <a:pt x="5681" y="98"/>
                    </a:lnTo>
                    <a:lnTo>
                      <a:pt x="5670" y="83"/>
                    </a:lnTo>
                    <a:lnTo>
                      <a:pt x="5658" y="71"/>
                    </a:lnTo>
                    <a:lnTo>
                      <a:pt x="5632" y="47"/>
                    </a:lnTo>
                    <a:lnTo>
                      <a:pt x="5604" y="28"/>
                    </a:lnTo>
                    <a:lnTo>
                      <a:pt x="5538" y="18"/>
                    </a:lnTo>
                    <a:lnTo>
                      <a:pt x="5473" y="11"/>
                    </a:lnTo>
                    <a:lnTo>
                      <a:pt x="5407" y="5"/>
                    </a:lnTo>
                    <a:lnTo>
                      <a:pt x="5342" y="2"/>
                    </a:lnTo>
                    <a:lnTo>
                      <a:pt x="5210" y="0"/>
                    </a:lnTo>
                    <a:lnTo>
                      <a:pt x="5143" y="3"/>
                    </a:lnTo>
                    <a:lnTo>
                      <a:pt x="5077" y="8"/>
                    </a:lnTo>
                    <a:lnTo>
                      <a:pt x="5009" y="14"/>
                    </a:lnTo>
                    <a:lnTo>
                      <a:pt x="4941" y="23"/>
                    </a:lnTo>
                    <a:lnTo>
                      <a:pt x="4873" y="33"/>
                    </a:lnTo>
                    <a:lnTo>
                      <a:pt x="4806" y="46"/>
                    </a:lnTo>
                    <a:lnTo>
                      <a:pt x="4737" y="61"/>
                    </a:lnTo>
                    <a:lnTo>
                      <a:pt x="4669" y="78"/>
                    </a:lnTo>
                    <a:lnTo>
                      <a:pt x="4599" y="97"/>
                    </a:lnTo>
                    <a:lnTo>
                      <a:pt x="4531" y="119"/>
                    </a:lnTo>
                    <a:lnTo>
                      <a:pt x="4316" y="186"/>
                    </a:lnTo>
                    <a:lnTo>
                      <a:pt x="4106" y="256"/>
                    </a:lnTo>
                    <a:lnTo>
                      <a:pt x="3900" y="327"/>
                    </a:lnTo>
                    <a:lnTo>
                      <a:pt x="3701" y="402"/>
                    </a:lnTo>
                    <a:lnTo>
                      <a:pt x="3504" y="477"/>
                    </a:lnTo>
                    <a:lnTo>
                      <a:pt x="3314" y="555"/>
                    </a:lnTo>
                    <a:lnTo>
                      <a:pt x="3126" y="634"/>
                    </a:lnTo>
                    <a:lnTo>
                      <a:pt x="2945" y="717"/>
                    </a:lnTo>
                    <a:lnTo>
                      <a:pt x="2766" y="799"/>
                    </a:lnTo>
                    <a:lnTo>
                      <a:pt x="2594" y="885"/>
                    </a:lnTo>
                    <a:lnTo>
                      <a:pt x="2425" y="971"/>
                    </a:lnTo>
                    <a:lnTo>
                      <a:pt x="2262" y="1061"/>
                    </a:lnTo>
                    <a:lnTo>
                      <a:pt x="2102" y="1152"/>
                    </a:lnTo>
                    <a:lnTo>
                      <a:pt x="1947" y="1246"/>
                    </a:lnTo>
                    <a:lnTo>
                      <a:pt x="1798" y="1341"/>
                    </a:lnTo>
                    <a:lnTo>
                      <a:pt x="1652" y="1438"/>
                    </a:lnTo>
                    <a:close/>
                    <a:moveTo>
                      <a:pt x="1886" y="3569"/>
                    </a:moveTo>
                    <a:lnTo>
                      <a:pt x="1918" y="3569"/>
                    </a:lnTo>
                    <a:lnTo>
                      <a:pt x="1951" y="3572"/>
                    </a:lnTo>
                    <a:lnTo>
                      <a:pt x="1982" y="3575"/>
                    </a:lnTo>
                    <a:lnTo>
                      <a:pt x="2015" y="3580"/>
                    </a:lnTo>
                    <a:lnTo>
                      <a:pt x="2045" y="3586"/>
                    </a:lnTo>
                    <a:lnTo>
                      <a:pt x="2075" y="3595"/>
                    </a:lnTo>
                    <a:lnTo>
                      <a:pt x="2104" y="3604"/>
                    </a:lnTo>
                    <a:lnTo>
                      <a:pt x="2134" y="3616"/>
                    </a:lnTo>
                    <a:lnTo>
                      <a:pt x="2161" y="3627"/>
                    </a:lnTo>
                    <a:lnTo>
                      <a:pt x="2189" y="3642"/>
                    </a:lnTo>
                    <a:lnTo>
                      <a:pt x="2216" y="3657"/>
                    </a:lnTo>
                    <a:lnTo>
                      <a:pt x="2243" y="3674"/>
                    </a:lnTo>
                    <a:lnTo>
                      <a:pt x="2267" y="3692"/>
                    </a:lnTo>
                    <a:lnTo>
                      <a:pt x="2293" y="3712"/>
                    </a:lnTo>
                    <a:lnTo>
                      <a:pt x="2318" y="3734"/>
                    </a:lnTo>
                    <a:lnTo>
                      <a:pt x="2342" y="3757"/>
                    </a:lnTo>
                    <a:lnTo>
                      <a:pt x="2365" y="3781"/>
                    </a:lnTo>
                    <a:lnTo>
                      <a:pt x="2386" y="3805"/>
                    </a:lnTo>
                    <a:lnTo>
                      <a:pt x="2406" y="3830"/>
                    </a:lnTo>
                    <a:lnTo>
                      <a:pt x="2425" y="3857"/>
                    </a:lnTo>
                    <a:lnTo>
                      <a:pt x="2442" y="3882"/>
                    </a:lnTo>
                    <a:lnTo>
                      <a:pt x="2457" y="3910"/>
                    </a:lnTo>
                    <a:lnTo>
                      <a:pt x="2472" y="3938"/>
                    </a:lnTo>
                    <a:lnTo>
                      <a:pt x="2485" y="3967"/>
                    </a:lnTo>
                    <a:lnTo>
                      <a:pt x="2495" y="3995"/>
                    </a:lnTo>
                    <a:lnTo>
                      <a:pt x="2506" y="4025"/>
                    </a:lnTo>
                    <a:lnTo>
                      <a:pt x="2521" y="4087"/>
                    </a:lnTo>
                    <a:lnTo>
                      <a:pt x="2530" y="4151"/>
                    </a:lnTo>
                    <a:lnTo>
                      <a:pt x="2532" y="4183"/>
                    </a:lnTo>
                    <a:lnTo>
                      <a:pt x="2533" y="4217"/>
                    </a:lnTo>
                    <a:lnTo>
                      <a:pt x="2532" y="4232"/>
                    </a:lnTo>
                    <a:lnTo>
                      <a:pt x="2532" y="4249"/>
                    </a:lnTo>
                    <a:lnTo>
                      <a:pt x="2530" y="4282"/>
                    </a:lnTo>
                    <a:lnTo>
                      <a:pt x="2526" y="4313"/>
                    </a:lnTo>
                    <a:lnTo>
                      <a:pt x="2521" y="4345"/>
                    </a:lnTo>
                    <a:lnTo>
                      <a:pt x="2517" y="4360"/>
                    </a:lnTo>
                    <a:lnTo>
                      <a:pt x="2513" y="4375"/>
                    </a:lnTo>
                    <a:lnTo>
                      <a:pt x="2509" y="4390"/>
                    </a:lnTo>
                    <a:lnTo>
                      <a:pt x="2506" y="4406"/>
                    </a:lnTo>
                    <a:lnTo>
                      <a:pt x="2495" y="4435"/>
                    </a:lnTo>
                    <a:lnTo>
                      <a:pt x="2492" y="4441"/>
                    </a:lnTo>
                    <a:lnTo>
                      <a:pt x="2490" y="4449"/>
                    </a:lnTo>
                    <a:lnTo>
                      <a:pt x="2485" y="4465"/>
                    </a:lnTo>
                    <a:lnTo>
                      <a:pt x="2472" y="4492"/>
                    </a:lnTo>
                    <a:lnTo>
                      <a:pt x="2464" y="4505"/>
                    </a:lnTo>
                    <a:lnTo>
                      <a:pt x="2457" y="4520"/>
                    </a:lnTo>
                    <a:lnTo>
                      <a:pt x="2442" y="4547"/>
                    </a:lnTo>
                    <a:lnTo>
                      <a:pt x="2425" y="4573"/>
                    </a:lnTo>
                    <a:lnTo>
                      <a:pt x="2406" y="4598"/>
                    </a:lnTo>
                    <a:lnTo>
                      <a:pt x="2386" y="4624"/>
                    </a:lnTo>
                    <a:lnTo>
                      <a:pt x="2365" y="4648"/>
                    </a:lnTo>
                    <a:lnTo>
                      <a:pt x="2342" y="4673"/>
                    </a:lnTo>
                    <a:lnTo>
                      <a:pt x="2318" y="4695"/>
                    </a:lnTo>
                    <a:lnTo>
                      <a:pt x="2293" y="4716"/>
                    </a:lnTo>
                    <a:lnTo>
                      <a:pt x="2267" y="4737"/>
                    </a:lnTo>
                    <a:lnTo>
                      <a:pt x="2243" y="4756"/>
                    </a:lnTo>
                    <a:lnTo>
                      <a:pt x="2216" y="4772"/>
                    </a:lnTo>
                    <a:lnTo>
                      <a:pt x="2189" y="4788"/>
                    </a:lnTo>
                    <a:lnTo>
                      <a:pt x="2174" y="4795"/>
                    </a:lnTo>
                    <a:lnTo>
                      <a:pt x="2161" y="4803"/>
                    </a:lnTo>
                    <a:lnTo>
                      <a:pt x="2134" y="4816"/>
                    </a:lnTo>
                    <a:lnTo>
                      <a:pt x="2119" y="4820"/>
                    </a:lnTo>
                    <a:lnTo>
                      <a:pt x="2111" y="4823"/>
                    </a:lnTo>
                    <a:lnTo>
                      <a:pt x="2104" y="4826"/>
                    </a:lnTo>
                    <a:lnTo>
                      <a:pt x="2075" y="4836"/>
                    </a:lnTo>
                    <a:lnTo>
                      <a:pt x="2059" y="4839"/>
                    </a:lnTo>
                    <a:lnTo>
                      <a:pt x="2045" y="4844"/>
                    </a:lnTo>
                    <a:lnTo>
                      <a:pt x="2029" y="4847"/>
                    </a:lnTo>
                    <a:lnTo>
                      <a:pt x="2015" y="4852"/>
                    </a:lnTo>
                    <a:lnTo>
                      <a:pt x="1982" y="4856"/>
                    </a:lnTo>
                    <a:lnTo>
                      <a:pt x="1951" y="4861"/>
                    </a:lnTo>
                    <a:lnTo>
                      <a:pt x="1918" y="4863"/>
                    </a:lnTo>
                    <a:lnTo>
                      <a:pt x="1902" y="4863"/>
                    </a:lnTo>
                    <a:lnTo>
                      <a:pt x="1886" y="4864"/>
                    </a:lnTo>
                    <a:lnTo>
                      <a:pt x="1852" y="4863"/>
                    </a:lnTo>
                    <a:lnTo>
                      <a:pt x="1820" y="4861"/>
                    </a:lnTo>
                    <a:lnTo>
                      <a:pt x="1756" y="4852"/>
                    </a:lnTo>
                    <a:lnTo>
                      <a:pt x="1695" y="4836"/>
                    </a:lnTo>
                    <a:lnTo>
                      <a:pt x="1664" y="4826"/>
                    </a:lnTo>
                    <a:lnTo>
                      <a:pt x="1636" y="4816"/>
                    </a:lnTo>
                    <a:lnTo>
                      <a:pt x="1607" y="4803"/>
                    </a:lnTo>
                    <a:lnTo>
                      <a:pt x="1579" y="4788"/>
                    </a:lnTo>
                    <a:lnTo>
                      <a:pt x="1551" y="4772"/>
                    </a:lnTo>
                    <a:lnTo>
                      <a:pt x="1526" y="4756"/>
                    </a:lnTo>
                    <a:lnTo>
                      <a:pt x="1499" y="4737"/>
                    </a:lnTo>
                    <a:lnTo>
                      <a:pt x="1474" y="4716"/>
                    </a:lnTo>
                    <a:lnTo>
                      <a:pt x="1450" y="4695"/>
                    </a:lnTo>
                    <a:lnTo>
                      <a:pt x="1426" y="4673"/>
                    </a:lnTo>
                    <a:lnTo>
                      <a:pt x="1403" y="4648"/>
                    </a:lnTo>
                    <a:lnTo>
                      <a:pt x="1381" y="4624"/>
                    </a:lnTo>
                    <a:lnTo>
                      <a:pt x="1361" y="4598"/>
                    </a:lnTo>
                    <a:lnTo>
                      <a:pt x="1343" y="4573"/>
                    </a:lnTo>
                    <a:lnTo>
                      <a:pt x="1326" y="4547"/>
                    </a:lnTo>
                    <a:lnTo>
                      <a:pt x="1311" y="4520"/>
                    </a:lnTo>
                    <a:lnTo>
                      <a:pt x="1296" y="4492"/>
                    </a:lnTo>
                    <a:lnTo>
                      <a:pt x="1285" y="4465"/>
                    </a:lnTo>
                    <a:lnTo>
                      <a:pt x="1273" y="4435"/>
                    </a:lnTo>
                    <a:lnTo>
                      <a:pt x="1264" y="4406"/>
                    </a:lnTo>
                    <a:lnTo>
                      <a:pt x="1255" y="4375"/>
                    </a:lnTo>
                    <a:lnTo>
                      <a:pt x="1250" y="4345"/>
                    </a:lnTo>
                    <a:lnTo>
                      <a:pt x="1244" y="4313"/>
                    </a:lnTo>
                    <a:lnTo>
                      <a:pt x="1241" y="4282"/>
                    </a:lnTo>
                    <a:lnTo>
                      <a:pt x="1238" y="4249"/>
                    </a:lnTo>
                    <a:lnTo>
                      <a:pt x="1238" y="4217"/>
                    </a:lnTo>
                    <a:lnTo>
                      <a:pt x="1241" y="4151"/>
                    </a:lnTo>
                    <a:lnTo>
                      <a:pt x="1250" y="4087"/>
                    </a:lnTo>
                    <a:lnTo>
                      <a:pt x="1264" y="4025"/>
                    </a:lnTo>
                    <a:lnTo>
                      <a:pt x="1273" y="3995"/>
                    </a:lnTo>
                    <a:lnTo>
                      <a:pt x="1285" y="3967"/>
                    </a:lnTo>
                    <a:lnTo>
                      <a:pt x="1311" y="3910"/>
                    </a:lnTo>
                    <a:lnTo>
                      <a:pt x="1326" y="3882"/>
                    </a:lnTo>
                    <a:lnTo>
                      <a:pt x="1343" y="3857"/>
                    </a:lnTo>
                    <a:lnTo>
                      <a:pt x="1361" y="3830"/>
                    </a:lnTo>
                    <a:lnTo>
                      <a:pt x="1381" y="3805"/>
                    </a:lnTo>
                    <a:lnTo>
                      <a:pt x="1426" y="3757"/>
                    </a:lnTo>
                    <a:lnTo>
                      <a:pt x="1474" y="3712"/>
                    </a:lnTo>
                    <a:lnTo>
                      <a:pt x="1499" y="3692"/>
                    </a:lnTo>
                    <a:lnTo>
                      <a:pt x="1526" y="3674"/>
                    </a:lnTo>
                    <a:lnTo>
                      <a:pt x="1551" y="3657"/>
                    </a:lnTo>
                    <a:lnTo>
                      <a:pt x="1579" y="3642"/>
                    </a:lnTo>
                    <a:lnTo>
                      <a:pt x="1636" y="3616"/>
                    </a:lnTo>
                    <a:lnTo>
                      <a:pt x="1664" y="3604"/>
                    </a:lnTo>
                    <a:lnTo>
                      <a:pt x="1695" y="3595"/>
                    </a:lnTo>
                    <a:lnTo>
                      <a:pt x="1756" y="3580"/>
                    </a:lnTo>
                    <a:lnTo>
                      <a:pt x="1820" y="3572"/>
                    </a:lnTo>
                    <a:lnTo>
                      <a:pt x="1886" y="356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6" name="Rectangle 6"/>
              <p:cNvSpPr>
                <a:spLocks noChangeArrowheads="1"/>
              </p:cNvSpPr>
              <p:nvPr/>
            </p:nvSpPr>
            <p:spPr bwMode="auto">
              <a:xfrm>
                <a:off x="4249565" y="5758613"/>
                <a:ext cx="69872" cy="401508"/>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7" name="Freeform 8"/>
              <p:cNvSpPr>
                <a:spLocks/>
              </p:cNvSpPr>
              <p:nvPr/>
            </p:nvSpPr>
            <p:spPr bwMode="auto">
              <a:xfrm>
                <a:off x="3979830" y="5755341"/>
                <a:ext cx="239336" cy="405481"/>
              </a:xfrm>
              <a:custGeom>
                <a:avLst/>
                <a:gdLst/>
                <a:ahLst/>
                <a:cxnLst>
                  <a:cxn ang="0">
                    <a:pos x="83" y="6794"/>
                  </a:cxn>
                  <a:cxn ang="0">
                    <a:pos x="226" y="6682"/>
                  </a:cxn>
                  <a:cxn ang="0">
                    <a:pos x="361" y="6587"/>
                  </a:cxn>
                  <a:cxn ang="0">
                    <a:pos x="514" y="6492"/>
                  </a:cxn>
                  <a:cxn ang="0">
                    <a:pos x="715" y="6375"/>
                  </a:cxn>
                  <a:cxn ang="0">
                    <a:pos x="940" y="6261"/>
                  </a:cxn>
                  <a:cxn ang="0">
                    <a:pos x="1184" y="6142"/>
                  </a:cxn>
                  <a:cxn ang="0">
                    <a:pos x="1451" y="6023"/>
                  </a:cxn>
                  <a:cxn ang="0">
                    <a:pos x="1739" y="5905"/>
                  </a:cxn>
                  <a:cxn ang="0">
                    <a:pos x="2051" y="5785"/>
                  </a:cxn>
                  <a:cxn ang="0">
                    <a:pos x="2384" y="5664"/>
                  </a:cxn>
                  <a:cxn ang="0">
                    <a:pos x="2818" y="5513"/>
                  </a:cxn>
                  <a:cxn ang="0">
                    <a:pos x="3221" y="5382"/>
                  </a:cxn>
                  <a:cxn ang="0">
                    <a:pos x="3510" y="5295"/>
                  </a:cxn>
                  <a:cxn ang="0">
                    <a:pos x="3874" y="5193"/>
                  </a:cxn>
                  <a:cxn ang="0">
                    <a:pos x="4134" y="5126"/>
                  </a:cxn>
                  <a:cxn ang="0">
                    <a:pos x="4381" y="5070"/>
                  </a:cxn>
                  <a:cxn ang="0">
                    <a:pos x="4616" y="5022"/>
                  </a:cxn>
                  <a:cxn ang="0">
                    <a:pos x="4839" y="4983"/>
                  </a:cxn>
                  <a:cxn ang="0">
                    <a:pos x="5049" y="4953"/>
                  </a:cxn>
                  <a:cxn ang="0">
                    <a:pos x="5247" y="4934"/>
                  </a:cxn>
                  <a:cxn ang="0">
                    <a:pos x="5488" y="4918"/>
                  </a:cxn>
                  <a:cxn ang="0">
                    <a:pos x="5710" y="4918"/>
                  </a:cxn>
                  <a:cxn ang="0">
                    <a:pos x="5907" y="4932"/>
                  </a:cxn>
                  <a:cxn ang="0">
                    <a:pos x="6082" y="4961"/>
                  </a:cxn>
                  <a:cxn ang="0">
                    <a:pos x="6234" y="5003"/>
                  </a:cxn>
                  <a:cxn ang="0">
                    <a:pos x="6364" y="5061"/>
                  </a:cxn>
                  <a:cxn ang="0">
                    <a:pos x="6470" y="5132"/>
                  </a:cxn>
                  <a:cxn ang="0">
                    <a:pos x="6555" y="5219"/>
                  </a:cxn>
                  <a:cxn ang="0">
                    <a:pos x="6615" y="5319"/>
                  </a:cxn>
                  <a:cxn ang="0">
                    <a:pos x="6654" y="5435"/>
                  </a:cxn>
                  <a:cxn ang="0">
                    <a:pos x="6668" y="5551"/>
                  </a:cxn>
                  <a:cxn ang="0">
                    <a:pos x="6658" y="5722"/>
                  </a:cxn>
                  <a:cxn ang="0">
                    <a:pos x="6637" y="5836"/>
                  </a:cxn>
                  <a:cxn ang="0">
                    <a:pos x="6603" y="5960"/>
                  </a:cxn>
                  <a:cxn ang="0">
                    <a:pos x="6541" y="6140"/>
                  </a:cxn>
                  <a:cxn ang="0">
                    <a:pos x="6456" y="6334"/>
                  </a:cxn>
                  <a:cxn ang="0">
                    <a:pos x="6378" y="6490"/>
                  </a:cxn>
                  <a:cxn ang="0">
                    <a:pos x="6288" y="6656"/>
                  </a:cxn>
                  <a:cxn ang="0">
                    <a:pos x="6186" y="6830"/>
                  </a:cxn>
                  <a:cxn ang="0">
                    <a:pos x="6074" y="7016"/>
                  </a:cxn>
                  <a:cxn ang="0">
                    <a:pos x="5891" y="7291"/>
                  </a:cxn>
                  <a:cxn ang="0">
                    <a:pos x="5718" y="7557"/>
                  </a:cxn>
                  <a:cxn ang="0">
                    <a:pos x="5552" y="7811"/>
                  </a:cxn>
                  <a:cxn ang="0">
                    <a:pos x="5396" y="8053"/>
                  </a:cxn>
                  <a:cxn ang="0">
                    <a:pos x="5200" y="8361"/>
                  </a:cxn>
                  <a:cxn ang="0">
                    <a:pos x="5018" y="8646"/>
                  </a:cxn>
                  <a:cxn ang="0">
                    <a:pos x="4890" y="8847"/>
                  </a:cxn>
                  <a:cxn ang="0">
                    <a:pos x="4773" y="9036"/>
                  </a:cxn>
                  <a:cxn ang="0">
                    <a:pos x="4663" y="9215"/>
                  </a:cxn>
                  <a:cxn ang="0">
                    <a:pos x="4563" y="9383"/>
                  </a:cxn>
                  <a:cxn ang="0">
                    <a:pos x="4237" y="9940"/>
                  </a:cxn>
                  <a:cxn ang="0">
                    <a:pos x="4038" y="10301"/>
                  </a:cxn>
                  <a:cxn ang="0">
                    <a:pos x="3897" y="10566"/>
                  </a:cxn>
                  <a:cxn ang="0">
                    <a:pos x="3722" y="10913"/>
                  </a:cxn>
                  <a:cxn ang="0">
                    <a:pos x="3524" y="11336"/>
                  </a:cxn>
                  <a:cxn ang="0">
                    <a:pos x="3348" y="11745"/>
                  </a:cxn>
                  <a:cxn ang="0">
                    <a:pos x="3254" y="11987"/>
                  </a:cxn>
                  <a:cxn ang="0">
                    <a:pos x="7381" y="12144"/>
                  </a:cxn>
                  <a:cxn ang="0">
                    <a:pos x="0" y="6871"/>
                  </a:cxn>
                </a:cxnLst>
                <a:rect l="0" t="0" r="r" b="b"/>
                <a:pathLst>
                  <a:path w="7381" h="12144">
                    <a:moveTo>
                      <a:pt x="0" y="6871"/>
                    </a:moveTo>
                    <a:lnTo>
                      <a:pt x="39" y="6833"/>
                    </a:lnTo>
                    <a:lnTo>
                      <a:pt x="83" y="6794"/>
                    </a:lnTo>
                    <a:lnTo>
                      <a:pt x="128" y="6756"/>
                    </a:lnTo>
                    <a:lnTo>
                      <a:pt x="176" y="6720"/>
                    </a:lnTo>
                    <a:lnTo>
                      <a:pt x="226" y="6682"/>
                    </a:lnTo>
                    <a:lnTo>
                      <a:pt x="279" y="6644"/>
                    </a:lnTo>
                    <a:lnTo>
                      <a:pt x="334" y="6606"/>
                    </a:lnTo>
                    <a:lnTo>
                      <a:pt x="361" y="6587"/>
                    </a:lnTo>
                    <a:lnTo>
                      <a:pt x="392" y="6569"/>
                    </a:lnTo>
                    <a:lnTo>
                      <a:pt x="451" y="6530"/>
                    </a:lnTo>
                    <a:lnTo>
                      <a:pt x="514" y="6492"/>
                    </a:lnTo>
                    <a:lnTo>
                      <a:pt x="577" y="6453"/>
                    </a:lnTo>
                    <a:lnTo>
                      <a:pt x="646" y="6415"/>
                    </a:lnTo>
                    <a:lnTo>
                      <a:pt x="715" y="6375"/>
                    </a:lnTo>
                    <a:lnTo>
                      <a:pt x="788" y="6337"/>
                    </a:lnTo>
                    <a:lnTo>
                      <a:pt x="863" y="6299"/>
                    </a:lnTo>
                    <a:lnTo>
                      <a:pt x="940" y="6261"/>
                    </a:lnTo>
                    <a:lnTo>
                      <a:pt x="1018" y="6221"/>
                    </a:lnTo>
                    <a:lnTo>
                      <a:pt x="1100" y="6182"/>
                    </a:lnTo>
                    <a:lnTo>
                      <a:pt x="1184" y="6142"/>
                    </a:lnTo>
                    <a:lnTo>
                      <a:pt x="1271" y="6104"/>
                    </a:lnTo>
                    <a:lnTo>
                      <a:pt x="1359" y="6063"/>
                    </a:lnTo>
                    <a:lnTo>
                      <a:pt x="1451" y="6023"/>
                    </a:lnTo>
                    <a:lnTo>
                      <a:pt x="1545" y="5983"/>
                    </a:lnTo>
                    <a:lnTo>
                      <a:pt x="1642" y="5945"/>
                    </a:lnTo>
                    <a:lnTo>
                      <a:pt x="1739" y="5905"/>
                    </a:lnTo>
                    <a:lnTo>
                      <a:pt x="1841" y="5864"/>
                    </a:lnTo>
                    <a:lnTo>
                      <a:pt x="1945" y="5824"/>
                    </a:lnTo>
                    <a:lnTo>
                      <a:pt x="2051" y="5785"/>
                    </a:lnTo>
                    <a:lnTo>
                      <a:pt x="2160" y="5745"/>
                    </a:lnTo>
                    <a:lnTo>
                      <a:pt x="2271" y="5704"/>
                    </a:lnTo>
                    <a:lnTo>
                      <a:pt x="2384" y="5664"/>
                    </a:lnTo>
                    <a:lnTo>
                      <a:pt x="2501" y="5624"/>
                    </a:lnTo>
                    <a:lnTo>
                      <a:pt x="2714" y="5549"/>
                    </a:lnTo>
                    <a:lnTo>
                      <a:pt x="2818" y="5513"/>
                    </a:lnTo>
                    <a:lnTo>
                      <a:pt x="2922" y="5480"/>
                    </a:lnTo>
                    <a:lnTo>
                      <a:pt x="3123" y="5414"/>
                    </a:lnTo>
                    <a:lnTo>
                      <a:pt x="3221" y="5382"/>
                    </a:lnTo>
                    <a:lnTo>
                      <a:pt x="3320" y="5353"/>
                    </a:lnTo>
                    <a:lnTo>
                      <a:pt x="3415" y="5323"/>
                    </a:lnTo>
                    <a:lnTo>
                      <a:pt x="3510" y="5295"/>
                    </a:lnTo>
                    <a:lnTo>
                      <a:pt x="3696" y="5243"/>
                    </a:lnTo>
                    <a:lnTo>
                      <a:pt x="3785" y="5217"/>
                    </a:lnTo>
                    <a:lnTo>
                      <a:pt x="3874" y="5193"/>
                    </a:lnTo>
                    <a:lnTo>
                      <a:pt x="3963" y="5170"/>
                    </a:lnTo>
                    <a:lnTo>
                      <a:pt x="4050" y="5149"/>
                    </a:lnTo>
                    <a:lnTo>
                      <a:pt x="4134" y="5126"/>
                    </a:lnTo>
                    <a:lnTo>
                      <a:pt x="4218" y="5106"/>
                    </a:lnTo>
                    <a:lnTo>
                      <a:pt x="4299" y="5087"/>
                    </a:lnTo>
                    <a:lnTo>
                      <a:pt x="4381" y="5070"/>
                    </a:lnTo>
                    <a:lnTo>
                      <a:pt x="4461" y="5053"/>
                    </a:lnTo>
                    <a:lnTo>
                      <a:pt x="4539" y="5037"/>
                    </a:lnTo>
                    <a:lnTo>
                      <a:pt x="4616" y="5022"/>
                    </a:lnTo>
                    <a:lnTo>
                      <a:pt x="4692" y="5009"/>
                    </a:lnTo>
                    <a:lnTo>
                      <a:pt x="4766" y="4996"/>
                    </a:lnTo>
                    <a:lnTo>
                      <a:pt x="4839" y="4983"/>
                    </a:lnTo>
                    <a:lnTo>
                      <a:pt x="4910" y="4972"/>
                    </a:lnTo>
                    <a:lnTo>
                      <a:pt x="4981" y="4963"/>
                    </a:lnTo>
                    <a:lnTo>
                      <a:pt x="5049" y="4953"/>
                    </a:lnTo>
                    <a:lnTo>
                      <a:pt x="5116" y="4945"/>
                    </a:lnTo>
                    <a:lnTo>
                      <a:pt x="5182" y="4939"/>
                    </a:lnTo>
                    <a:lnTo>
                      <a:pt x="5247" y="4934"/>
                    </a:lnTo>
                    <a:lnTo>
                      <a:pt x="5330" y="4926"/>
                    </a:lnTo>
                    <a:lnTo>
                      <a:pt x="5411" y="4922"/>
                    </a:lnTo>
                    <a:lnTo>
                      <a:pt x="5488" y="4918"/>
                    </a:lnTo>
                    <a:lnTo>
                      <a:pt x="5566" y="4917"/>
                    </a:lnTo>
                    <a:lnTo>
                      <a:pt x="5638" y="4916"/>
                    </a:lnTo>
                    <a:lnTo>
                      <a:pt x="5710" y="4918"/>
                    </a:lnTo>
                    <a:lnTo>
                      <a:pt x="5778" y="4921"/>
                    </a:lnTo>
                    <a:lnTo>
                      <a:pt x="5845" y="4926"/>
                    </a:lnTo>
                    <a:lnTo>
                      <a:pt x="5907" y="4932"/>
                    </a:lnTo>
                    <a:lnTo>
                      <a:pt x="5968" y="4940"/>
                    </a:lnTo>
                    <a:lnTo>
                      <a:pt x="6025" y="4949"/>
                    </a:lnTo>
                    <a:lnTo>
                      <a:pt x="6082" y="4961"/>
                    </a:lnTo>
                    <a:lnTo>
                      <a:pt x="6135" y="4973"/>
                    </a:lnTo>
                    <a:lnTo>
                      <a:pt x="6186" y="4988"/>
                    </a:lnTo>
                    <a:lnTo>
                      <a:pt x="6234" y="5003"/>
                    </a:lnTo>
                    <a:lnTo>
                      <a:pt x="6281" y="5022"/>
                    </a:lnTo>
                    <a:lnTo>
                      <a:pt x="6323" y="5040"/>
                    </a:lnTo>
                    <a:lnTo>
                      <a:pt x="6364" y="5061"/>
                    </a:lnTo>
                    <a:lnTo>
                      <a:pt x="6401" y="5083"/>
                    </a:lnTo>
                    <a:lnTo>
                      <a:pt x="6438" y="5107"/>
                    </a:lnTo>
                    <a:lnTo>
                      <a:pt x="6470" y="5132"/>
                    </a:lnTo>
                    <a:lnTo>
                      <a:pt x="6502" y="5160"/>
                    </a:lnTo>
                    <a:lnTo>
                      <a:pt x="6530" y="5188"/>
                    </a:lnTo>
                    <a:lnTo>
                      <a:pt x="6555" y="5219"/>
                    </a:lnTo>
                    <a:lnTo>
                      <a:pt x="6577" y="5250"/>
                    </a:lnTo>
                    <a:lnTo>
                      <a:pt x="6598" y="5284"/>
                    </a:lnTo>
                    <a:lnTo>
                      <a:pt x="6615" y="5319"/>
                    </a:lnTo>
                    <a:lnTo>
                      <a:pt x="6631" y="5357"/>
                    </a:lnTo>
                    <a:lnTo>
                      <a:pt x="6644" y="5395"/>
                    </a:lnTo>
                    <a:lnTo>
                      <a:pt x="6654" y="5435"/>
                    </a:lnTo>
                    <a:lnTo>
                      <a:pt x="6662" y="5476"/>
                    </a:lnTo>
                    <a:lnTo>
                      <a:pt x="6667" y="5521"/>
                    </a:lnTo>
                    <a:lnTo>
                      <a:pt x="6668" y="5551"/>
                    </a:lnTo>
                    <a:lnTo>
                      <a:pt x="6669" y="5584"/>
                    </a:lnTo>
                    <a:lnTo>
                      <a:pt x="6667" y="5652"/>
                    </a:lnTo>
                    <a:lnTo>
                      <a:pt x="6658" y="5722"/>
                    </a:lnTo>
                    <a:lnTo>
                      <a:pt x="6653" y="5759"/>
                    </a:lnTo>
                    <a:lnTo>
                      <a:pt x="6646" y="5798"/>
                    </a:lnTo>
                    <a:lnTo>
                      <a:pt x="6637" y="5836"/>
                    </a:lnTo>
                    <a:lnTo>
                      <a:pt x="6627" y="5877"/>
                    </a:lnTo>
                    <a:lnTo>
                      <a:pt x="6616" y="5918"/>
                    </a:lnTo>
                    <a:lnTo>
                      <a:pt x="6603" y="5960"/>
                    </a:lnTo>
                    <a:lnTo>
                      <a:pt x="6589" y="6003"/>
                    </a:lnTo>
                    <a:lnTo>
                      <a:pt x="6574" y="6048"/>
                    </a:lnTo>
                    <a:lnTo>
                      <a:pt x="6541" y="6140"/>
                    </a:lnTo>
                    <a:lnTo>
                      <a:pt x="6521" y="6186"/>
                    </a:lnTo>
                    <a:lnTo>
                      <a:pt x="6501" y="6234"/>
                    </a:lnTo>
                    <a:lnTo>
                      <a:pt x="6456" y="6334"/>
                    </a:lnTo>
                    <a:lnTo>
                      <a:pt x="6430" y="6384"/>
                    </a:lnTo>
                    <a:lnTo>
                      <a:pt x="6404" y="6437"/>
                    </a:lnTo>
                    <a:lnTo>
                      <a:pt x="6378" y="6490"/>
                    </a:lnTo>
                    <a:lnTo>
                      <a:pt x="6350" y="6545"/>
                    </a:lnTo>
                    <a:lnTo>
                      <a:pt x="6319" y="6600"/>
                    </a:lnTo>
                    <a:lnTo>
                      <a:pt x="6288" y="6656"/>
                    </a:lnTo>
                    <a:lnTo>
                      <a:pt x="6256" y="6713"/>
                    </a:lnTo>
                    <a:lnTo>
                      <a:pt x="6222" y="6772"/>
                    </a:lnTo>
                    <a:lnTo>
                      <a:pt x="6186" y="6830"/>
                    </a:lnTo>
                    <a:lnTo>
                      <a:pt x="6150" y="6891"/>
                    </a:lnTo>
                    <a:lnTo>
                      <a:pt x="6112" y="6952"/>
                    </a:lnTo>
                    <a:lnTo>
                      <a:pt x="6074" y="7016"/>
                    </a:lnTo>
                    <a:lnTo>
                      <a:pt x="6012" y="7109"/>
                    </a:lnTo>
                    <a:lnTo>
                      <a:pt x="5951" y="7200"/>
                    </a:lnTo>
                    <a:lnTo>
                      <a:pt x="5891" y="7291"/>
                    </a:lnTo>
                    <a:lnTo>
                      <a:pt x="5833" y="7381"/>
                    </a:lnTo>
                    <a:lnTo>
                      <a:pt x="5775" y="7470"/>
                    </a:lnTo>
                    <a:lnTo>
                      <a:pt x="5718" y="7557"/>
                    </a:lnTo>
                    <a:lnTo>
                      <a:pt x="5662" y="7643"/>
                    </a:lnTo>
                    <a:lnTo>
                      <a:pt x="5607" y="7728"/>
                    </a:lnTo>
                    <a:lnTo>
                      <a:pt x="5552" y="7811"/>
                    </a:lnTo>
                    <a:lnTo>
                      <a:pt x="5498" y="7892"/>
                    </a:lnTo>
                    <a:lnTo>
                      <a:pt x="5446" y="7973"/>
                    </a:lnTo>
                    <a:lnTo>
                      <a:pt x="5396" y="8053"/>
                    </a:lnTo>
                    <a:lnTo>
                      <a:pt x="5344" y="8132"/>
                    </a:lnTo>
                    <a:lnTo>
                      <a:pt x="5295" y="8209"/>
                    </a:lnTo>
                    <a:lnTo>
                      <a:pt x="5200" y="8361"/>
                    </a:lnTo>
                    <a:lnTo>
                      <a:pt x="5152" y="8434"/>
                    </a:lnTo>
                    <a:lnTo>
                      <a:pt x="5106" y="8505"/>
                    </a:lnTo>
                    <a:lnTo>
                      <a:pt x="5018" y="8646"/>
                    </a:lnTo>
                    <a:lnTo>
                      <a:pt x="4974" y="8714"/>
                    </a:lnTo>
                    <a:lnTo>
                      <a:pt x="4931" y="8781"/>
                    </a:lnTo>
                    <a:lnTo>
                      <a:pt x="4890" y="8847"/>
                    </a:lnTo>
                    <a:lnTo>
                      <a:pt x="4851" y="8912"/>
                    </a:lnTo>
                    <a:lnTo>
                      <a:pt x="4811" y="8975"/>
                    </a:lnTo>
                    <a:lnTo>
                      <a:pt x="4773" y="9036"/>
                    </a:lnTo>
                    <a:lnTo>
                      <a:pt x="4735" y="9097"/>
                    </a:lnTo>
                    <a:lnTo>
                      <a:pt x="4699" y="9157"/>
                    </a:lnTo>
                    <a:lnTo>
                      <a:pt x="4663" y="9215"/>
                    </a:lnTo>
                    <a:lnTo>
                      <a:pt x="4628" y="9272"/>
                    </a:lnTo>
                    <a:lnTo>
                      <a:pt x="4595" y="9328"/>
                    </a:lnTo>
                    <a:lnTo>
                      <a:pt x="4563" y="9383"/>
                    </a:lnTo>
                    <a:lnTo>
                      <a:pt x="4450" y="9570"/>
                    </a:lnTo>
                    <a:lnTo>
                      <a:pt x="4342" y="9756"/>
                    </a:lnTo>
                    <a:lnTo>
                      <a:pt x="4237" y="9940"/>
                    </a:lnTo>
                    <a:lnTo>
                      <a:pt x="4185" y="10030"/>
                    </a:lnTo>
                    <a:lnTo>
                      <a:pt x="4136" y="10122"/>
                    </a:lnTo>
                    <a:lnTo>
                      <a:pt x="4038" y="10301"/>
                    </a:lnTo>
                    <a:lnTo>
                      <a:pt x="3990" y="10389"/>
                    </a:lnTo>
                    <a:lnTo>
                      <a:pt x="3944" y="10479"/>
                    </a:lnTo>
                    <a:lnTo>
                      <a:pt x="3897" y="10566"/>
                    </a:lnTo>
                    <a:lnTo>
                      <a:pt x="3852" y="10654"/>
                    </a:lnTo>
                    <a:lnTo>
                      <a:pt x="3766" y="10828"/>
                    </a:lnTo>
                    <a:lnTo>
                      <a:pt x="3722" y="10913"/>
                    </a:lnTo>
                    <a:lnTo>
                      <a:pt x="3681" y="11000"/>
                    </a:lnTo>
                    <a:lnTo>
                      <a:pt x="3602" y="11169"/>
                    </a:lnTo>
                    <a:lnTo>
                      <a:pt x="3524" y="11336"/>
                    </a:lnTo>
                    <a:lnTo>
                      <a:pt x="3452" y="11503"/>
                    </a:lnTo>
                    <a:lnTo>
                      <a:pt x="3381" y="11665"/>
                    </a:lnTo>
                    <a:lnTo>
                      <a:pt x="3348" y="11745"/>
                    </a:lnTo>
                    <a:lnTo>
                      <a:pt x="3316" y="11827"/>
                    </a:lnTo>
                    <a:lnTo>
                      <a:pt x="3284" y="11906"/>
                    </a:lnTo>
                    <a:lnTo>
                      <a:pt x="3254" y="11987"/>
                    </a:lnTo>
                    <a:lnTo>
                      <a:pt x="3224" y="12065"/>
                    </a:lnTo>
                    <a:lnTo>
                      <a:pt x="3196" y="12144"/>
                    </a:lnTo>
                    <a:lnTo>
                      <a:pt x="7381" y="12144"/>
                    </a:lnTo>
                    <a:lnTo>
                      <a:pt x="7381" y="0"/>
                    </a:lnTo>
                    <a:lnTo>
                      <a:pt x="0" y="0"/>
                    </a:lnTo>
                    <a:lnTo>
                      <a:pt x="0" y="687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6" name="Gruppe 24"/>
            <p:cNvGrpSpPr/>
            <p:nvPr userDrawn="1"/>
          </p:nvGrpSpPr>
          <p:grpSpPr>
            <a:xfrm>
              <a:off x="4370672" y="5977971"/>
              <a:ext cx="1103827" cy="223761"/>
              <a:chOff x="2197101" y="4513263"/>
              <a:chExt cx="3036887" cy="558800"/>
            </a:xfrm>
          </p:grpSpPr>
          <p:sp>
            <p:nvSpPr>
              <p:cNvPr id="14" name="Rectangle 9"/>
              <p:cNvSpPr>
                <a:spLocks noChangeArrowheads="1"/>
              </p:cNvSpPr>
              <p:nvPr/>
            </p:nvSpPr>
            <p:spPr bwMode="auto">
              <a:xfrm>
                <a:off x="2587626" y="4518025"/>
                <a:ext cx="104775" cy="968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5" name="Rectangle 10"/>
              <p:cNvSpPr>
                <a:spLocks noChangeArrowheads="1"/>
              </p:cNvSpPr>
              <p:nvPr/>
            </p:nvSpPr>
            <p:spPr bwMode="auto">
              <a:xfrm>
                <a:off x="2803526" y="4518025"/>
                <a:ext cx="103188" cy="5429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6" name="Freeform 11"/>
              <p:cNvSpPr>
                <a:spLocks/>
              </p:cNvSpPr>
              <p:nvPr/>
            </p:nvSpPr>
            <p:spPr bwMode="auto">
              <a:xfrm>
                <a:off x="2197101" y="4518025"/>
                <a:ext cx="333375" cy="542925"/>
              </a:xfrm>
              <a:custGeom>
                <a:avLst/>
                <a:gdLst/>
                <a:ahLst/>
                <a:cxnLst>
                  <a:cxn ang="0">
                    <a:pos x="480" y="0"/>
                  </a:cxn>
                  <a:cxn ang="0">
                    <a:pos x="0" y="0"/>
                  </a:cxn>
                  <a:cxn ang="0">
                    <a:pos x="0" y="2395"/>
                  </a:cxn>
                  <a:cxn ang="0">
                    <a:pos x="1470" y="2395"/>
                  </a:cxn>
                  <a:cxn ang="0">
                    <a:pos x="1470" y="2066"/>
                  </a:cxn>
                  <a:cxn ang="0">
                    <a:pos x="480" y="2066"/>
                  </a:cxn>
                  <a:cxn ang="0">
                    <a:pos x="480" y="0"/>
                  </a:cxn>
                </a:cxnLst>
                <a:rect l="0" t="0" r="r" b="b"/>
                <a:pathLst>
                  <a:path w="1470" h="2395">
                    <a:moveTo>
                      <a:pt x="480" y="0"/>
                    </a:moveTo>
                    <a:lnTo>
                      <a:pt x="0" y="0"/>
                    </a:lnTo>
                    <a:lnTo>
                      <a:pt x="0" y="2395"/>
                    </a:lnTo>
                    <a:lnTo>
                      <a:pt x="1470" y="2395"/>
                    </a:lnTo>
                    <a:lnTo>
                      <a:pt x="1470" y="2066"/>
                    </a:lnTo>
                    <a:lnTo>
                      <a:pt x="480" y="2066"/>
                    </a:lnTo>
                    <a:lnTo>
                      <a:pt x="48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7" name="Rectangle 12"/>
              <p:cNvSpPr>
                <a:spLocks noChangeArrowheads="1"/>
              </p:cNvSpPr>
              <p:nvPr/>
            </p:nvSpPr>
            <p:spPr bwMode="auto">
              <a:xfrm>
                <a:off x="2587626" y="4659313"/>
                <a:ext cx="104775" cy="4016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8" name="Freeform 13"/>
              <p:cNvSpPr>
                <a:spLocks noEditPoints="1"/>
              </p:cNvSpPr>
              <p:nvPr/>
            </p:nvSpPr>
            <p:spPr bwMode="auto">
              <a:xfrm>
                <a:off x="3636963" y="4513263"/>
                <a:ext cx="344488" cy="554038"/>
              </a:xfrm>
              <a:custGeom>
                <a:avLst/>
                <a:gdLst/>
                <a:ahLst/>
                <a:cxnLst>
                  <a:cxn ang="0">
                    <a:pos x="1" y="1088"/>
                  </a:cxn>
                  <a:cxn ang="0">
                    <a:pos x="1" y="1412"/>
                  </a:cxn>
                  <a:cxn ang="0">
                    <a:pos x="5" y="1637"/>
                  </a:cxn>
                  <a:cxn ang="0">
                    <a:pos x="16" y="1853"/>
                  </a:cxn>
                  <a:cxn ang="0">
                    <a:pos x="32" y="2008"/>
                  </a:cxn>
                  <a:cxn ang="0">
                    <a:pos x="51" y="2093"/>
                  </a:cxn>
                  <a:cxn ang="0">
                    <a:pos x="85" y="2174"/>
                  </a:cxn>
                  <a:cxn ang="0">
                    <a:pos x="153" y="2258"/>
                  </a:cxn>
                  <a:cxn ang="0">
                    <a:pos x="245" y="2326"/>
                  </a:cxn>
                  <a:cxn ang="0">
                    <a:pos x="364" y="2379"/>
                  </a:cxn>
                  <a:cxn ang="0">
                    <a:pos x="542" y="2422"/>
                  </a:cxn>
                  <a:cxn ang="0">
                    <a:pos x="755" y="2441"/>
                  </a:cxn>
                  <a:cxn ang="0">
                    <a:pos x="917" y="2440"/>
                  </a:cxn>
                  <a:cxn ang="0">
                    <a:pos x="1096" y="2402"/>
                  </a:cxn>
                  <a:cxn ang="0">
                    <a:pos x="1235" y="2324"/>
                  </a:cxn>
                  <a:cxn ang="0">
                    <a:pos x="1318" y="2234"/>
                  </a:cxn>
                  <a:cxn ang="0">
                    <a:pos x="1364" y="2156"/>
                  </a:cxn>
                  <a:cxn ang="0">
                    <a:pos x="1430" y="2014"/>
                  </a:cxn>
                  <a:cxn ang="0">
                    <a:pos x="1489" y="1819"/>
                  </a:cxn>
                  <a:cxn ang="0">
                    <a:pos x="1497" y="1767"/>
                  </a:cxn>
                  <a:cxn ang="0">
                    <a:pos x="1507" y="1696"/>
                  </a:cxn>
                  <a:cxn ang="0">
                    <a:pos x="1517" y="1560"/>
                  </a:cxn>
                  <a:cxn ang="0">
                    <a:pos x="1513" y="1407"/>
                  </a:cxn>
                  <a:cxn ang="0">
                    <a:pos x="1498" y="1223"/>
                  </a:cxn>
                  <a:cxn ang="0">
                    <a:pos x="1463" y="1077"/>
                  </a:cxn>
                  <a:cxn ang="0">
                    <a:pos x="1395" y="935"/>
                  </a:cxn>
                  <a:cxn ang="0">
                    <a:pos x="1282" y="817"/>
                  </a:cxn>
                  <a:cxn ang="0">
                    <a:pos x="1152" y="746"/>
                  </a:cxn>
                  <a:cxn ang="0">
                    <a:pos x="996" y="708"/>
                  </a:cxn>
                  <a:cxn ang="0">
                    <a:pos x="819" y="699"/>
                  </a:cxn>
                  <a:cxn ang="0">
                    <a:pos x="688" y="736"/>
                  </a:cxn>
                  <a:cxn ang="0">
                    <a:pos x="511" y="815"/>
                  </a:cxn>
                  <a:cxn ang="0">
                    <a:pos x="448" y="861"/>
                  </a:cxn>
                  <a:cxn ang="0">
                    <a:pos x="556" y="1074"/>
                  </a:cxn>
                  <a:cxn ang="0">
                    <a:pos x="675" y="974"/>
                  </a:cxn>
                  <a:cxn ang="0">
                    <a:pos x="803" y="973"/>
                  </a:cxn>
                  <a:cxn ang="0">
                    <a:pos x="886" y="1014"/>
                  </a:cxn>
                  <a:cxn ang="0">
                    <a:pos x="949" y="1093"/>
                  </a:cxn>
                  <a:cxn ang="0">
                    <a:pos x="986" y="1196"/>
                  </a:cxn>
                  <a:cxn ang="0">
                    <a:pos x="1010" y="1326"/>
                  </a:cxn>
                  <a:cxn ang="0">
                    <a:pos x="1020" y="1517"/>
                  </a:cxn>
                  <a:cxn ang="0">
                    <a:pos x="1016" y="1684"/>
                  </a:cxn>
                  <a:cxn ang="0">
                    <a:pos x="1012" y="1749"/>
                  </a:cxn>
                  <a:cxn ang="0">
                    <a:pos x="1002" y="1865"/>
                  </a:cxn>
                  <a:cxn ang="0">
                    <a:pos x="980" y="1989"/>
                  </a:cxn>
                  <a:cxn ang="0">
                    <a:pos x="950" y="2081"/>
                  </a:cxn>
                  <a:cxn ang="0">
                    <a:pos x="905" y="2151"/>
                  </a:cxn>
                  <a:cxn ang="0">
                    <a:pos x="838" y="2210"/>
                  </a:cxn>
                  <a:cxn ang="0">
                    <a:pos x="778" y="2235"/>
                  </a:cxn>
                  <a:cxn ang="0">
                    <a:pos x="728" y="2241"/>
                  </a:cxn>
                  <a:cxn ang="0">
                    <a:pos x="646" y="2218"/>
                  </a:cxn>
                  <a:cxn ang="0">
                    <a:pos x="566" y="2137"/>
                  </a:cxn>
                  <a:cxn ang="0">
                    <a:pos x="512" y="2020"/>
                  </a:cxn>
                  <a:cxn ang="0">
                    <a:pos x="483" y="1876"/>
                  </a:cxn>
                  <a:cxn ang="0">
                    <a:pos x="468" y="1680"/>
                  </a:cxn>
                  <a:cxn ang="0">
                    <a:pos x="471" y="1405"/>
                  </a:cxn>
                  <a:cxn ang="0">
                    <a:pos x="521" y="1147"/>
                  </a:cxn>
                </a:cxnLst>
                <a:rect l="0" t="0" r="r" b="b"/>
                <a:pathLst>
                  <a:path w="1518" h="2443">
                    <a:moveTo>
                      <a:pt x="426" y="18"/>
                    </a:moveTo>
                    <a:lnTo>
                      <a:pt x="32" y="0"/>
                    </a:lnTo>
                    <a:lnTo>
                      <a:pt x="4" y="968"/>
                    </a:lnTo>
                    <a:lnTo>
                      <a:pt x="1" y="1029"/>
                    </a:lnTo>
                    <a:lnTo>
                      <a:pt x="1" y="1088"/>
                    </a:lnTo>
                    <a:lnTo>
                      <a:pt x="0" y="1146"/>
                    </a:lnTo>
                    <a:lnTo>
                      <a:pt x="0" y="1203"/>
                    </a:lnTo>
                    <a:lnTo>
                      <a:pt x="0" y="1310"/>
                    </a:lnTo>
                    <a:lnTo>
                      <a:pt x="0" y="1362"/>
                    </a:lnTo>
                    <a:lnTo>
                      <a:pt x="1" y="1412"/>
                    </a:lnTo>
                    <a:lnTo>
                      <a:pt x="1" y="1460"/>
                    </a:lnTo>
                    <a:lnTo>
                      <a:pt x="2" y="1507"/>
                    </a:lnTo>
                    <a:lnTo>
                      <a:pt x="2" y="1552"/>
                    </a:lnTo>
                    <a:lnTo>
                      <a:pt x="5" y="1595"/>
                    </a:lnTo>
                    <a:lnTo>
                      <a:pt x="5" y="1637"/>
                    </a:lnTo>
                    <a:lnTo>
                      <a:pt x="7" y="1677"/>
                    </a:lnTo>
                    <a:lnTo>
                      <a:pt x="10" y="1753"/>
                    </a:lnTo>
                    <a:lnTo>
                      <a:pt x="11" y="1788"/>
                    </a:lnTo>
                    <a:lnTo>
                      <a:pt x="14" y="1821"/>
                    </a:lnTo>
                    <a:lnTo>
                      <a:pt x="16" y="1853"/>
                    </a:lnTo>
                    <a:lnTo>
                      <a:pt x="18" y="1883"/>
                    </a:lnTo>
                    <a:lnTo>
                      <a:pt x="20" y="1911"/>
                    </a:lnTo>
                    <a:lnTo>
                      <a:pt x="23" y="1938"/>
                    </a:lnTo>
                    <a:lnTo>
                      <a:pt x="29" y="1987"/>
                    </a:lnTo>
                    <a:lnTo>
                      <a:pt x="32" y="2008"/>
                    </a:lnTo>
                    <a:lnTo>
                      <a:pt x="35" y="2028"/>
                    </a:lnTo>
                    <a:lnTo>
                      <a:pt x="38" y="2047"/>
                    </a:lnTo>
                    <a:lnTo>
                      <a:pt x="43" y="2065"/>
                    </a:lnTo>
                    <a:lnTo>
                      <a:pt x="46" y="2080"/>
                    </a:lnTo>
                    <a:lnTo>
                      <a:pt x="51" y="2093"/>
                    </a:lnTo>
                    <a:lnTo>
                      <a:pt x="55" y="2105"/>
                    </a:lnTo>
                    <a:lnTo>
                      <a:pt x="59" y="2117"/>
                    </a:lnTo>
                    <a:lnTo>
                      <a:pt x="66" y="2136"/>
                    </a:lnTo>
                    <a:lnTo>
                      <a:pt x="75" y="2156"/>
                    </a:lnTo>
                    <a:lnTo>
                      <a:pt x="85" y="2174"/>
                    </a:lnTo>
                    <a:lnTo>
                      <a:pt x="98" y="2193"/>
                    </a:lnTo>
                    <a:lnTo>
                      <a:pt x="109" y="2209"/>
                    </a:lnTo>
                    <a:lnTo>
                      <a:pt x="122" y="2226"/>
                    </a:lnTo>
                    <a:lnTo>
                      <a:pt x="137" y="2242"/>
                    </a:lnTo>
                    <a:lnTo>
                      <a:pt x="153" y="2258"/>
                    </a:lnTo>
                    <a:lnTo>
                      <a:pt x="169" y="2272"/>
                    </a:lnTo>
                    <a:lnTo>
                      <a:pt x="187" y="2286"/>
                    </a:lnTo>
                    <a:lnTo>
                      <a:pt x="205" y="2300"/>
                    </a:lnTo>
                    <a:lnTo>
                      <a:pt x="225" y="2314"/>
                    </a:lnTo>
                    <a:lnTo>
                      <a:pt x="245" y="2326"/>
                    </a:lnTo>
                    <a:lnTo>
                      <a:pt x="268" y="2338"/>
                    </a:lnTo>
                    <a:lnTo>
                      <a:pt x="290" y="2349"/>
                    </a:lnTo>
                    <a:lnTo>
                      <a:pt x="314" y="2361"/>
                    </a:lnTo>
                    <a:lnTo>
                      <a:pt x="338" y="2370"/>
                    </a:lnTo>
                    <a:lnTo>
                      <a:pt x="364" y="2379"/>
                    </a:lnTo>
                    <a:lnTo>
                      <a:pt x="391" y="2387"/>
                    </a:lnTo>
                    <a:lnTo>
                      <a:pt x="420" y="2396"/>
                    </a:lnTo>
                    <a:lnTo>
                      <a:pt x="448" y="2403"/>
                    </a:lnTo>
                    <a:lnTo>
                      <a:pt x="478" y="2409"/>
                    </a:lnTo>
                    <a:lnTo>
                      <a:pt x="542" y="2422"/>
                    </a:lnTo>
                    <a:lnTo>
                      <a:pt x="574" y="2425"/>
                    </a:lnTo>
                    <a:lnTo>
                      <a:pt x="609" y="2430"/>
                    </a:lnTo>
                    <a:lnTo>
                      <a:pt x="643" y="2433"/>
                    </a:lnTo>
                    <a:lnTo>
                      <a:pt x="680" y="2437"/>
                    </a:lnTo>
                    <a:lnTo>
                      <a:pt x="755" y="2441"/>
                    </a:lnTo>
                    <a:lnTo>
                      <a:pt x="794" y="2442"/>
                    </a:lnTo>
                    <a:lnTo>
                      <a:pt x="836" y="2443"/>
                    </a:lnTo>
                    <a:lnTo>
                      <a:pt x="856" y="2442"/>
                    </a:lnTo>
                    <a:lnTo>
                      <a:pt x="877" y="2442"/>
                    </a:lnTo>
                    <a:lnTo>
                      <a:pt x="917" y="2440"/>
                    </a:lnTo>
                    <a:lnTo>
                      <a:pt x="955" y="2435"/>
                    </a:lnTo>
                    <a:lnTo>
                      <a:pt x="993" y="2430"/>
                    </a:lnTo>
                    <a:lnTo>
                      <a:pt x="1029" y="2422"/>
                    </a:lnTo>
                    <a:lnTo>
                      <a:pt x="1064" y="2413"/>
                    </a:lnTo>
                    <a:lnTo>
                      <a:pt x="1096" y="2402"/>
                    </a:lnTo>
                    <a:lnTo>
                      <a:pt x="1128" y="2390"/>
                    </a:lnTo>
                    <a:lnTo>
                      <a:pt x="1157" y="2376"/>
                    </a:lnTo>
                    <a:lnTo>
                      <a:pt x="1185" y="2360"/>
                    </a:lnTo>
                    <a:lnTo>
                      <a:pt x="1210" y="2342"/>
                    </a:lnTo>
                    <a:lnTo>
                      <a:pt x="1235" y="2324"/>
                    </a:lnTo>
                    <a:lnTo>
                      <a:pt x="1257" y="2303"/>
                    </a:lnTo>
                    <a:lnTo>
                      <a:pt x="1267" y="2292"/>
                    </a:lnTo>
                    <a:lnTo>
                      <a:pt x="1279" y="2282"/>
                    </a:lnTo>
                    <a:lnTo>
                      <a:pt x="1299" y="2258"/>
                    </a:lnTo>
                    <a:lnTo>
                      <a:pt x="1318" y="2234"/>
                    </a:lnTo>
                    <a:lnTo>
                      <a:pt x="1329" y="2214"/>
                    </a:lnTo>
                    <a:lnTo>
                      <a:pt x="1331" y="2208"/>
                    </a:lnTo>
                    <a:lnTo>
                      <a:pt x="1335" y="2204"/>
                    </a:lnTo>
                    <a:lnTo>
                      <a:pt x="1341" y="2195"/>
                    </a:lnTo>
                    <a:lnTo>
                      <a:pt x="1364" y="2156"/>
                    </a:lnTo>
                    <a:lnTo>
                      <a:pt x="1384" y="2115"/>
                    </a:lnTo>
                    <a:lnTo>
                      <a:pt x="1404" y="2076"/>
                    </a:lnTo>
                    <a:lnTo>
                      <a:pt x="1422" y="2035"/>
                    </a:lnTo>
                    <a:lnTo>
                      <a:pt x="1425" y="2024"/>
                    </a:lnTo>
                    <a:lnTo>
                      <a:pt x="1430" y="2014"/>
                    </a:lnTo>
                    <a:lnTo>
                      <a:pt x="1439" y="1994"/>
                    </a:lnTo>
                    <a:lnTo>
                      <a:pt x="1453" y="1951"/>
                    </a:lnTo>
                    <a:lnTo>
                      <a:pt x="1468" y="1909"/>
                    </a:lnTo>
                    <a:lnTo>
                      <a:pt x="1479" y="1864"/>
                    </a:lnTo>
                    <a:lnTo>
                      <a:pt x="1489" y="1819"/>
                    </a:lnTo>
                    <a:lnTo>
                      <a:pt x="1489" y="1812"/>
                    </a:lnTo>
                    <a:lnTo>
                      <a:pt x="1490" y="1807"/>
                    </a:lnTo>
                    <a:lnTo>
                      <a:pt x="1492" y="1796"/>
                    </a:lnTo>
                    <a:lnTo>
                      <a:pt x="1497" y="1773"/>
                    </a:lnTo>
                    <a:lnTo>
                      <a:pt x="1497" y="1767"/>
                    </a:lnTo>
                    <a:lnTo>
                      <a:pt x="1498" y="1761"/>
                    </a:lnTo>
                    <a:lnTo>
                      <a:pt x="1500" y="1750"/>
                    </a:lnTo>
                    <a:lnTo>
                      <a:pt x="1505" y="1727"/>
                    </a:lnTo>
                    <a:lnTo>
                      <a:pt x="1507" y="1703"/>
                    </a:lnTo>
                    <a:lnTo>
                      <a:pt x="1507" y="1696"/>
                    </a:lnTo>
                    <a:lnTo>
                      <a:pt x="1508" y="1691"/>
                    </a:lnTo>
                    <a:lnTo>
                      <a:pt x="1510" y="1679"/>
                    </a:lnTo>
                    <a:lnTo>
                      <a:pt x="1515" y="1632"/>
                    </a:lnTo>
                    <a:lnTo>
                      <a:pt x="1517" y="1584"/>
                    </a:lnTo>
                    <a:lnTo>
                      <a:pt x="1517" y="1560"/>
                    </a:lnTo>
                    <a:lnTo>
                      <a:pt x="1517" y="1547"/>
                    </a:lnTo>
                    <a:lnTo>
                      <a:pt x="1518" y="1536"/>
                    </a:lnTo>
                    <a:lnTo>
                      <a:pt x="1517" y="1490"/>
                    </a:lnTo>
                    <a:lnTo>
                      <a:pt x="1516" y="1448"/>
                    </a:lnTo>
                    <a:lnTo>
                      <a:pt x="1513" y="1407"/>
                    </a:lnTo>
                    <a:lnTo>
                      <a:pt x="1512" y="1367"/>
                    </a:lnTo>
                    <a:lnTo>
                      <a:pt x="1509" y="1328"/>
                    </a:lnTo>
                    <a:lnTo>
                      <a:pt x="1506" y="1291"/>
                    </a:lnTo>
                    <a:lnTo>
                      <a:pt x="1501" y="1256"/>
                    </a:lnTo>
                    <a:lnTo>
                      <a:pt x="1498" y="1223"/>
                    </a:lnTo>
                    <a:lnTo>
                      <a:pt x="1491" y="1190"/>
                    </a:lnTo>
                    <a:lnTo>
                      <a:pt x="1485" y="1159"/>
                    </a:lnTo>
                    <a:lnTo>
                      <a:pt x="1479" y="1130"/>
                    </a:lnTo>
                    <a:lnTo>
                      <a:pt x="1472" y="1104"/>
                    </a:lnTo>
                    <a:lnTo>
                      <a:pt x="1463" y="1077"/>
                    </a:lnTo>
                    <a:lnTo>
                      <a:pt x="1455" y="1052"/>
                    </a:lnTo>
                    <a:lnTo>
                      <a:pt x="1446" y="1029"/>
                    </a:lnTo>
                    <a:lnTo>
                      <a:pt x="1437" y="1008"/>
                    </a:lnTo>
                    <a:lnTo>
                      <a:pt x="1416" y="969"/>
                    </a:lnTo>
                    <a:lnTo>
                      <a:pt x="1395" y="935"/>
                    </a:lnTo>
                    <a:lnTo>
                      <a:pt x="1381" y="917"/>
                    </a:lnTo>
                    <a:lnTo>
                      <a:pt x="1369" y="901"/>
                    </a:lnTo>
                    <a:lnTo>
                      <a:pt x="1343" y="871"/>
                    </a:lnTo>
                    <a:lnTo>
                      <a:pt x="1313" y="843"/>
                    </a:lnTo>
                    <a:lnTo>
                      <a:pt x="1282" y="817"/>
                    </a:lnTo>
                    <a:lnTo>
                      <a:pt x="1247" y="794"/>
                    </a:lnTo>
                    <a:lnTo>
                      <a:pt x="1229" y="783"/>
                    </a:lnTo>
                    <a:lnTo>
                      <a:pt x="1213" y="774"/>
                    </a:lnTo>
                    <a:lnTo>
                      <a:pt x="1173" y="755"/>
                    </a:lnTo>
                    <a:lnTo>
                      <a:pt x="1152" y="746"/>
                    </a:lnTo>
                    <a:lnTo>
                      <a:pt x="1132" y="739"/>
                    </a:lnTo>
                    <a:lnTo>
                      <a:pt x="1110" y="731"/>
                    </a:lnTo>
                    <a:lnTo>
                      <a:pt x="1088" y="726"/>
                    </a:lnTo>
                    <a:lnTo>
                      <a:pt x="1044" y="716"/>
                    </a:lnTo>
                    <a:lnTo>
                      <a:pt x="996" y="708"/>
                    </a:lnTo>
                    <a:lnTo>
                      <a:pt x="945" y="702"/>
                    </a:lnTo>
                    <a:lnTo>
                      <a:pt x="893" y="699"/>
                    </a:lnTo>
                    <a:lnTo>
                      <a:pt x="865" y="698"/>
                    </a:lnTo>
                    <a:lnTo>
                      <a:pt x="838" y="699"/>
                    </a:lnTo>
                    <a:lnTo>
                      <a:pt x="819" y="699"/>
                    </a:lnTo>
                    <a:lnTo>
                      <a:pt x="799" y="702"/>
                    </a:lnTo>
                    <a:lnTo>
                      <a:pt x="775" y="708"/>
                    </a:lnTo>
                    <a:lnTo>
                      <a:pt x="750" y="716"/>
                    </a:lnTo>
                    <a:lnTo>
                      <a:pt x="719" y="723"/>
                    </a:lnTo>
                    <a:lnTo>
                      <a:pt x="688" y="736"/>
                    </a:lnTo>
                    <a:lnTo>
                      <a:pt x="653" y="750"/>
                    </a:lnTo>
                    <a:lnTo>
                      <a:pt x="618" y="767"/>
                    </a:lnTo>
                    <a:lnTo>
                      <a:pt x="577" y="783"/>
                    </a:lnTo>
                    <a:lnTo>
                      <a:pt x="543" y="799"/>
                    </a:lnTo>
                    <a:lnTo>
                      <a:pt x="511" y="815"/>
                    </a:lnTo>
                    <a:lnTo>
                      <a:pt x="498" y="823"/>
                    </a:lnTo>
                    <a:lnTo>
                      <a:pt x="487" y="832"/>
                    </a:lnTo>
                    <a:lnTo>
                      <a:pt x="474" y="839"/>
                    </a:lnTo>
                    <a:lnTo>
                      <a:pt x="464" y="846"/>
                    </a:lnTo>
                    <a:lnTo>
                      <a:pt x="448" y="861"/>
                    </a:lnTo>
                    <a:lnTo>
                      <a:pt x="434" y="874"/>
                    </a:lnTo>
                    <a:lnTo>
                      <a:pt x="426" y="889"/>
                    </a:lnTo>
                    <a:lnTo>
                      <a:pt x="426" y="18"/>
                    </a:lnTo>
                    <a:close/>
                    <a:moveTo>
                      <a:pt x="539" y="1109"/>
                    </a:moveTo>
                    <a:lnTo>
                      <a:pt x="556" y="1074"/>
                    </a:lnTo>
                    <a:lnTo>
                      <a:pt x="576" y="1045"/>
                    </a:lnTo>
                    <a:lnTo>
                      <a:pt x="597" y="1021"/>
                    </a:lnTo>
                    <a:lnTo>
                      <a:pt x="622" y="1001"/>
                    </a:lnTo>
                    <a:lnTo>
                      <a:pt x="647" y="985"/>
                    </a:lnTo>
                    <a:lnTo>
                      <a:pt x="675" y="974"/>
                    </a:lnTo>
                    <a:lnTo>
                      <a:pt x="704" y="967"/>
                    </a:lnTo>
                    <a:lnTo>
                      <a:pt x="736" y="965"/>
                    </a:lnTo>
                    <a:lnTo>
                      <a:pt x="771" y="966"/>
                    </a:lnTo>
                    <a:lnTo>
                      <a:pt x="786" y="968"/>
                    </a:lnTo>
                    <a:lnTo>
                      <a:pt x="803" y="973"/>
                    </a:lnTo>
                    <a:lnTo>
                      <a:pt x="818" y="976"/>
                    </a:lnTo>
                    <a:lnTo>
                      <a:pt x="833" y="982"/>
                    </a:lnTo>
                    <a:lnTo>
                      <a:pt x="861" y="996"/>
                    </a:lnTo>
                    <a:lnTo>
                      <a:pt x="874" y="1004"/>
                    </a:lnTo>
                    <a:lnTo>
                      <a:pt x="886" y="1014"/>
                    </a:lnTo>
                    <a:lnTo>
                      <a:pt x="897" y="1024"/>
                    </a:lnTo>
                    <a:lnTo>
                      <a:pt x="909" y="1036"/>
                    </a:lnTo>
                    <a:lnTo>
                      <a:pt x="930" y="1062"/>
                    </a:lnTo>
                    <a:lnTo>
                      <a:pt x="939" y="1077"/>
                    </a:lnTo>
                    <a:lnTo>
                      <a:pt x="949" y="1093"/>
                    </a:lnTo>
                    <a:lnTo>
                      <a:pt x="956" y="1111"/>
                    </a:lnTo>
                    <a:lnTo>
                      <a:pt x="965" y="1131"/>
                    </a:lnTo>
                    <a:lnTo>
                      <a:pt x="972" y="1152"/>
                    </a:lnTo>
                    <a:lnTo>
                      <a:pt x="980" y="1174"/>
                    </a:lnTo>
                    <a:lnTo>
                      <a:pt x="986" y="1196"/>
                    </a:lnTo>
                    <a:lnTo>
                      <a:pt x="992" y="1221"/>
                    </a:lnTo>
                    <a:lnTo>
                      <a:pt x="997" y="1246"/>
                    </a:lnTo>
                    <a:lnTo>
                      <a:pt x="1002" y="1272"/>
                    </a:lnTo>
                    <a:lnTo>
                      <a:pt x="1006" y="1298"/>
                    </a:lnTo>
                    <a:lnTo>
                      <a:pt x="1010" y="1326"/>
                    </a:lnTo>
                    <a:lnTo>
                      <a:pt x="1012" y="1355"/>
                    </a:lnTo>
                    <a:lnTo>
                      <a:pt x="1016" y="1386"/>
                    </a:lnTo>
                    <a:lnTo>
                      <a:pt x="1017" y="1417"/>
                    </a:lnTo>
                    <a:lnTo>
                      <a:pt x="1019" y="1449"/>
                    </a:lnTo>
                    <a:lnTo>
                      <a:pt x="1020" y="1517"/>
                    </a:lnTo>
                    <a:lnTo>
                      <a:pt x="1019" y="1542"/>
                    </a:lnTo>
                    <a:lnTo>
                      <a:pt x="1019" y="1568"/>
                    </a:lnTo>
                    <a:lnTo>
                      <a:pt x="1019" y="1616"/>
                    </a:lnTo>
                    <a:lnTo>
                      <a:pt x="1017" y="1661"/>
                    </a:lnTo>
                    <a:lnTo>
                      <a:pt x="1016" y="1684"/>
                    </a:lnTo>
                    <a:lnTo>
                      <a:pt x="1016" y="1707"/>
                    </a:lnTo>
                    <a:lnTo>
                      <a:pt x="1014" y="1727"/>
                    </a:lnTo>
                    <a:lnTo>
                      <a:pt x="1012" y="1732"/>
                    </a:lnTo>
                    <a:lnTo>
                      <a:pt x="1012" y="1737"/>
                    </a:lnTo>
                    <a:lnTo>
                      <a:pt x="1012" y="1749"/>
                    </a:lnTo>
                    <a:lnTo>
                      <a:pt x="1010" y="1790"/>
                    </a:lnTo>
                    <a:lnTo>
                      <a:pt x="1006" y="1828"/>
                    </a:lnTo>
                    <a:lnTo>
                      <a:pt x="1003" y="1846"/>
                    </a:lnTo>
                    <a:lnTo>
                      <a:pt x="1002" y="1855"/>
                    </a:lnTo>
                    <a:lnTo>
                      <a:pt x="1002" y="1865"/>
                    </a:lnTo>
                    <a:lnTo>
                      <a:pt x="997" y="1898"/>
                    </a:lnTo>
                    <a:lnTo>
                      <a:pt x="992" y="1931"/>
                    </a:lnTo>
                    <a:lnTo>
                      <a:pt x="986" y="1961"/>
                    </a:lnTo>
                    <a:lnTo>
                      <a:pt x="982" y="1975"/>
                    </a:lnTo>
                    <a:lnTo>
                      <a:pt x="980" y="1989"/>
                    </a:lnTo>
                    <a:lnTo>
                      <a:pt x="975" y="2001"/>
                    </a:lnTo>
                    <a:lnTo>
                      <a:pt x="972" y="2015"/>
                    </a:lnTo>
                    <a:lnTo>
                      <a:pt x="965" y="2038"/>
                    </a:lnTo>
                    <a:lnTo>
                      <a:pt x="956" y="2059"/>
                    </a:lnTo>
                    <a:lnTo>
                      <a:pt x="950" y="2081"/>
                    </a:lnTo>
                    <a:lnTo>
                      <a:pt x="939" y="2100"/>
                    </a:lnTo>
                    <a:lnTo>
                      <a:pt x="929" y="2118"/>
                    </a:lnTo>
                    <a:lnTo>
                      <a:pt x="922" y="2125"/>
                    </a:lnTo>
                    <a:lnTo>
                      <a:pt x="916" y="2134"/>
                    </a:lnTo>
                    <a:lnTo>
                      <a:pt x="905" y="2151"/>
                    </a:lnTo>
                    <a:lnTo>
                      <a:pt x="892" y="2165"/>
                    </a:lnTo>
                    <a:lnTo>
                      <a:pt x="879" y="2178"/>
                    </a:lnTo>
                    <a:lnTo>
                      <a:pt x="866" y="2190"/>
                    </a:lnTo>
                    <a:lnTo>
                      <a:pt x="854" y="2201"/>
                    </a:lnTo>
                    <a:lnTo>
                      <a:pt x="838" y="2210"/>
                    </a:lnTo>
                    <a:lnTo>
                      <a:pt x="824" y="2218"/>
                    </a:lnTo>
                    <a:lnTo>
                      <a:pt x="809" y="2225"/>
                    </a:lnTo>
                    <a:lnTo>
                      <a:pt x="794" y="2232"/>
                    </a:lnTo>
                    <a:lnTo>
                      <a:pt x="785" y="2233"/>
                    </a:lnTo>
                    <a:lnTo>
                      <a:pt x="778" y="2235"/>
                    </a:lnTo>
                    <a:lnTo>
                      <a:pt x="762" y="2238"/>
                    </a:lnTo>
                    <a:lnTo>
                      <a:pt x="744" y="2241"/>
                    </a:lnTo>
                    <a:lnTo>
                      <a:pt x="735" y="2241"/>
                    </a:lnTo>
                    <a:lnTo>
                      <a:pt x="731" y="2241"/>
                    </a:lnTo>
                    <a:lnTo>
                      <a:pt x="728" y="2241"/>
                    </a:lnTo>
                    <a:lnTo>
                      <a:pt x="727" y="2242"/>
                    </a:lnTo>
                    <a:lnTo>
                      <a:pt x="712" y="2241"/>
                    </a:lnTo>
                    <a:lnTo>
                      <a:pt x="698" y="2238"/>
                    </a:lnTo>
                    <a:lnTo>
                      <a:pt x="671" y="2232"/>
                    </a:lnTo>
                    <a:lnTo>
                      <a:pt x="646" y="2218"/>
                    </a:lnTo>
                    <a:lnTo>
                      <a:pt x="633" y="2210"/>
                    </a:lnTo>
                    <a:lnTo>
                      <a:pt x="622" y="2201"/>
                    </a:lnTo>
                    <a:lnTo>
                      <a:pt x="599" y="2179"/>
                    </a:lnTo>
                    <a:lnTo>
                      <a:pt x="577" y="2152"/>
                    </a:lnTo>
                    <a:lnTo>
                      <a:pt x="566" y="2137"/>
                    </a:lnTo>
                    <a:lnTo>
                      <a:pt x="556" y="2120"/>
                    </a:lnTo>
                    <a:lnTo>
                      <a:pt x="537" y="2084"/>
                    </a:lnTo>
                    <a:lnTo>
                      <a:pt x="528" y="2065"/>
                    </a:lnTo>
                    <a:lnTo>
                      <a:pt x="520" y="2044"/>
                    </a:lnTo>
                    <a:lnTo>
                      <a:pt x="512" y="2020"/>
                    </a:lnTo>
                    <a:lnTo>
                      <a:pt x="506" y="1996"/>
                    </a:lnTo>
                    <a:lnTo>
                      <a:pt x="499" y="1968"/>
                    </a:lnTo>
                    <a:lnTo>
                      <a:pt x="493" y="1940"/>
                    </a:lnTo>
                    <a:lnTo>
                      <a:pt x="488" y="1909"/>
                    </a:lnTo>
                    <a:lnTo>
                      <a:pt x="483" y="1876"/>
                    </a:lnTo>
                    <a:lnTo>
                      <a:pt x="479" y="1840"/>
                    </a:lnTo>
                    <a:lnTo>
                      <a:pt x="476" y="1803"/>
                    </a:lnTo>
                    <a:lnTo>
                      <a:pt x="472" y="1764"/>
                    </a:lnTo>
                    <a:lnTo>
                      <a:pt x="470" y="1724"/>
                    </a:lnTo>
                    <a:lnTo>
                      <a:pt x="468" y="1680"/>
                    </a:lnTo>
                    <a:lnTo>
                      <a:pt x="467" y="1636"/>
                    </a:lnTo>
                    <a:lnTo>
                      <a:pt x="467" y="1588"/>
                    </a:lnTo>
                    <a:lnTo>
                      <a:pt x="467" y="1540"/>
                    </a:lnTo>
                    <a:lnTo>
                      <a:pt x="468" y="1470"/>
                    </a:lnTo>
                    <a:lnTo>
                      <a:pt x="471" y="1405"/>
                    </a:lnTo>
                    <a:lnTo>
                      <a:pt x="477" y="1345"/>
                    </a:lnTo>
                    <a:lnTo>
                      <a:pt x="484" y="1289"/>
                    </a:lnTo>
                    <a:lnTo>
                      <a:pt x="495" y="1237"/>
                    </a:lnTo>
                    <a:lnTo>
                      <a:pt x="507" y="1190"/>
                    </a:lnTo>
                    <a:lnTo>
                      <a:pt x="521" y="1147"/>
                    </a:lnTo>
                    <a:lnTo>
                      <a:pt x="529" y="1127"/>
                    </a:lnTo>
                    <a:lnTo>
                      <a:pt x="539" y="110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9" name="Rectangle 14"/>
              <p:cNvSpPr>
                <a:spLocks noChangeArrowheads="1"/>
              </p:cNvSpPr>
              <p:nvPr/>
            </p:nvSpPr>
            <p:spPr bwMode="auto">
              <a:xfrm>
                <a:off x="3021013" y="4518025"/>
                <a:ext cx="104775" cy="5429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20" name="Freeform 15"/>
              <p:cNvSpPr>
                <a:spLocks noEditPoints="1"/>
              </p:cNvSpPr>
              <p:nvPr/>
            </p:nvSpPr>
            <p:spPr bwMode="auto">
              <a:xfrm>
                <a:off x="3219451" y="4668838"/>
                <a:ext cx="331788" cy="403225"/>
              </a:xfrm>
              <a:custGeom>
                <a:avLst/>
                <a:gdLst/>
                <a:ahLst/>
                <a:cxnLst>
                  <a:cxn ang="0">
                    <a:pos x="647" y="8"/>
                  </a:cxn>
                  <a:cxn ang="0">
                    <a:pos x="505" y="36"/>
                  </a:cxn>
                  <a:cxn ang="0">
                    <a:pos x="382" y="86"/>
                  </a:cxn>
                  <a:cxn ang="0">
                    <a:pos x="273" y="154"/>
                  </a:cxn>
                  <a:cxn ang="0">
                    <a:pos x="184" y="244"/>
                  </a:cxn>
                  <a:cxn ang="0">
                    <a:pos x="101" y="369"/>
                  </a:cxn>
                  <a:cxn ang="0">
                    <a:pos x="33" y="550"/>
                  </a:cxn>
                  <a:cxn ang="0">
                    <a:pos x="1" y="759"/>
                  </a:cxn>
                  <a:cxn ang="0">
                    <a:pos x="4" y="949"/>
                  </a:cxn>
                  <a:cxn ang="0">
                    <a:pos x="17" y="1060"/>
                  </a:cxn>
                  <a:cxn ang="0">
                    <a:pos x="40" y="1164"/>
                  </a:cxn>
                  <a:cxn ang="0">
                    <a:pos x="73" y="1264"/>
                  </a:cxn>
                  <a:cxn ang="0">
                    <a:pos x="114" y="1358"/>
                  </a:cxn>
                  <a:cxn ang="0">
                    <a:pos x="178" y="1468"/>
                  </a:cxn>
                  <a:cxn ang="0">
                    <a:pos x="262" y="1569"/>
                  </a:cxn>
                  <a:cxn ang="0">
                    <a:pos x="363" y="1651"/>
                  </a:cxn>
                  <a:cxn ang="0">
                    <a:pos x="474" y="1711"/>
                  </a:cxn>
                  <a:cxn ang="0">
                    <a:pos x="603" y="1752"/>
                  </a:cxn>
                  <a:cxn ang="0">
                    <a:pos x="750" y="1772"/>
                  </a:cxn>
                  <a:cxn ang="0">
                    <a:pos x="1005" y="1773"/>
                  </a:cxn>
                  <a:cxn ang="0">
                    <a:pos x="1163" y="1754"/>
                  </a:cxn>
                  <a:cxn ang="0">
                    <a:pos x="1242" y="1737"/>
                  </a:cxn>
                  <a:cxn ang="0">
                    <a:pos x="1283" y="1725"/>
                  </a:cxn>
                  <a:cxn ang="0">
                    <a:pos x="1332" y="1708"/>
                  </a:cxn>
                  <a:cxn ang="0">
                    <a:pos x="1388" y="1681"/>
                  </a:cxn>
                  <a:cxn ang="0">
                    <a:pos x="1433" y="1649"/>
                  </a:cxn>
                  <a:cxn ang="0">
                    <a:pos x="1391" y="1469"/>
                  </a:cxn>
                  <a:cxn ang="0">
                    <a:pos x="1251" y="1500"/>
                  </a:cxn>
                  <a:cxn ang="0">
                    <a:pos x="1117" y="1508"/>
                  </a:cxn>
                  <a:cxn ang="0">
                    <a:pos x="992" y="1494"/>
                  </a:cxn>
                  <a:cxn ang="0">
                    <a:pos x="874" y="1456"/>
                  </a:cxn>
                  <a:cxn ang="0">
                    <a:pos x="765" y="1397"/>
                  </a:cxn>
                  <a:cxn ang="0">
                    <a:pos x="661" y="1313"/>
                  </a:cxn>
                  <a:cxn ang="0">
                    <a:pos x="576" y="1209"/>
                  </a:cxn>
                  <a:cxn ang="0">
                    <a:pos x="509" y="1086"/>
                  </a:cxn>
                  <a:cxn ang="0">
                    <a:pos x="461" y="942"/>
                  </a:cxn>
                  <a:cxn ang="0">
                    <a:pos x="431" y="779"/>
                  </a:cxn>
                  <a:cxn ang="0">
                    <a:pos x="1466" y="662"/>
                  </a:cxn>
                  <a:cxn ang="0">
                    <a:pos x="1456" y="521"/>
                  </a:cxn>
                  <a:cxn ang="0">
                    <a:pos x="1425" y="395"/>
                  </a:cxn>
                  <a:cxn ang="0">
                    <a:pos x="1372" y="286"/>
                  </a:cxn>
                  <a:cxn ang="0">
                    <a:pos x="1298" y="192"/>
                  </a:cxn>
                  <a:cxn ang="0">
                    <a:pos x="1204" y="118"/>
                  </a:cxn>
                  <a:cxn ang="0">
                    <a:pos x="1103" y="64"/>
                  </a:cxn>
                  <a:cxn ang="0">
                    <a:pos x="993" y="27"/>
                  </a:cxn>
                  <a:cxn ang="0">
                    <a:pos x="845" y="2"/>
                  </a:cxn>
                  <a:cxn ang="0">
                    <a:pos x="751" y="1"/>
                  </a:cxn>
                  <a:cxn ang="0">
                    <a:pos x="468" y="453"/>
                  </a:cxn>
                  <a:cxn ang="0">
                    <a:pos x="494" y="352"/>
                  </a:cxn>
                  <a:cxn ang="0">
                    <a:pos x="539" y="276"/>
                  </a:cxn>
                  <a:cxn ang="0">
                    <a:pos x="597" y="222"/>
                  </a:cxn>
                  <a:cxn ang="0">
                    <a:pos x="673" y="194"/>
                  </a:cxn>
                  <a:cxn ang="0">
                    <a:pos x="765" y="191"/>
                  </a:cxn>
                  <a:cxn ang="0">
                    <a:pos x="823" y="201"/>
                  </a:cxn>
                  <a:cxn ang="0">
                    <a:pos x="875" y="222"/>
                  </a:cxn>
                  <a:cxn ang="0">
                    <a:pos x="920" y="255"/>
                  </a:cxn>
                  <a:cxn ang="0">
                    <a:pos x="969" y="324"/>
                  </a:cxn>
                  <a:cxn ang="0">
                    <a:pos x="1000" y="416"/>
                  </a:cxn>
                  <a:cxn ang="0">
                    <a:pos x="1013" y="512"/>
                  </a:cxn>
                </a:cxnLst>
                <a:rect l="0" t="0" r="r" b="b"/>
                <a:pathLst>
                  <a:path w="1466" h="1778">
                    <a:moveTo>
                      <a:pt x="751" y="1"/>
                    </a:moveTo>
                    <a:lnTo>
                      <a:pt x="697" y="2"/>
                    </a:lnTo>
                    <a:lnTo>
                      <a:pt x="647" y="8"/>
                    </a:lnTo>
                    <a:lnTo>
                      <a:pt x="596" y="16"/>
                    </a:lnTo>
                    <a:lnTo>
                      <a:pt x="550" y="26"/>
                    </a:lnTo>
                    <a:lnTo>
                      <a:pt x="505" y="36"/>
                    </a:lnTo>
                    <a:lnTo>
                      <a:pt x="462" y="50"/>
                    </a:lnTo>
                    <a:lnTo>
                      <a:pt x="421" y="67"/>
                    </a:lnTo>
                    <a:lnTo>
                      <a:pt x="382" y="86"/>
                    </a:lnTo>
                    <a:lnTo>
                      <a:pt x="342" y="105"/>
                    </a:lnTo>
                    <a:lnTo>
                      <a:pt x="308" y="128"/>
                    </a:lnTo>
                    <a:lnTo>
                      <a:pt x="273" y="154"/>
                    </a:lnTo>
                    <a:lnTo>
                      <a:pt x="242" y="182"/>
                    </a:lnTo>
                    <a:lnTo>
                      <a:pt x="212" y="211"/>
                    </a:lnTo>
                    <a:lnTo>
                      <a:pt x="184" y="244"/>
                    </a:lnTo>
                    <a:lnTo>
                      <a:pt x="157" y="278"/>
                    </a:lnTo>
                    <a:lnTo>
                      <a:pt x="133" y="315"/>
                    </a:lnTo>
                    <a:lnTo>
                      <a:pt x="101" y="369"/>
                    </a:lnTo>
                    <a:lnTo>
                      <a:pt x="74" y="426"/>
                    </a:lnTo>
                    <a:lnTo>
                      <a:pt x="50" y="486"/>
                    </a:lnTo>
                    <a:lnTo>
                      <a:pt x="33" y="550"/>
                    </a:lnTo>
                    <a:lnTo>
                      <a:pt x="17" y="616"/>
                    </a:lnTo>
                    <a:lnTo>
                      <a:pt x="8" y="686"/>
                    </a:lnTo>
                    <a:lnTo>
                      <a:pt x="1" y="759"/>
                    </a:lnTo>
                    <a:lnTo>
                      <a:pt x="0" y="836"/>
                    </a:lnTo>
                    <a:lnTo>
                      <a:pt x="1" y="912"/>
                    </a:lnTo>
                    <a:lnTo>
                      <a:pt x="4" y="949"/>
                    </a:lnTo>
                    <a:lnTo>
                      <a:pt x="8" y="987"/>
                    </a:lnTo>
                    <a:lnTo>
                      <a:pt x="11" y="1023"/>
                    </a:lnTo>
                    <a:lnTo>
                      <a:pt x="17" y="1060"/>
                    </a:lnTo>
                    <a:lnTo>
                      <a:pt x="24" y="1094"/>
                    </a:lnTo>
                    <a:lnTo>
                      <a:pt x="33" y="1130"/>
                    </a:lnTo>
                    <a:lnTo>
                      <a:pt x="40" y="1164"/>
                    </a:lnTo>
                    <a:lnTo>
                      <a:pt x="50" y="1198"/>
                    </a:lnTo>
                    <a:lnTo>
                      <a:pt x="61" y="1231"/>
                    </a:lnTo>
                    <a:lnTo>
                      <a:pt x="73" y="1264"/>
                    </a:lnTo>
                    <a:lnTo>
                      <a:pt x="85" y="1296"/>
                    </a:lnTo>
                    <a:lnTo>
                      <a:pt x="100" y="1328"/>
                    </a:lnTo>
                    <a:lnTo>
                      <a:pt x="114" y="1358"/>
                    </a:lnTo>
                    <a:lnTo>
                      <a:pt x="131" y="1390"/>
                    </a:lnTo>
                    <a:lnTo>
                      <a:pt x="153" y="1429"/>
                    </a:lnTo>
                    <a:lnTo>
                      <a:pt x="178" y="1468"/>
                    </a:lnTo>
                    <a:lnTo>
                      <a:pt x="204" y="1504"/>
                    </a:lnTo>
                    <a:lnTo>
                      <a:pt x="233" y="1538"/>
                    </a:lnTo>
                    <a:lnTo>
                      <a:pt x="262" y="1569"/>
                    </a:lnTo>
                    <a:lnTo>
                      <a:pt x="294" y="1599"/>
                    </a:lnTo>
                    <a:lnTo>
                      <a:pt x="327" y="1626"/>
                    </a:lnTo>
                    <a:lnTo>
                      <a:pt x="363" y="1651"/>
                    </a:lnTo>
                    <a:lnTo>
                      <a:pt x="397" y="1673"/>
                    </a:lnTo>
                    <a:lnTo>
                      <a:pt x="435" y="1694"/>
                    </a:lnTo>
                    <a:lnTo>
                      <a:pt x="474" y="1711"/>
                    </a:lnTo>
                    <a:lnTo>
                      <a:pt x="517" y="1727"/>
                    </a:lnTo>
                    <a:lnTo>
                      <a:pt x="558" y="1740"/>
                    </a:lnTo>
                    <a:lnTo>
                      <a:pt x="603" y="1752"/>
                    </a:lnTo>
                    <a:lnTo>
                      <a:pt x="649" y="1760"/>
                    </a:lnTo>
                    <a:lnTo>
                      <a:pt x="698" y="1768"/>
                    </a:lnTo>
                    <a:lnTo>
                      <a:pt x="750" y="1772"/>
                    </a:lnTo>
                    <a:lnTo>
                      <a:pt x="801" y="1775"/>
                    </a:lnTo>
                    <a:lnTo>
                      <a:pt x="904" y="1778"/>
                    </a:lnTo>
                    <a:lnTo>
                      <a:pt x="1005" y="1773"/>
                    </a:lnTo>
                    <a:lnTo>
                      <a:pt x="1105" y="1764"/>
                    </a:lnTo>
                    <a:lnTo>
                      <a:pt x="1134" y="1759"/>
                    </a:lnTo>
                    <a:lnTo>
                      <a:pt x="1163" y="1754"/>
                    </a:lnTo>
                    <a:lnTo>
                      <a:pt x="1190" y="1749"/>
                    </a:lnTo>
                    <a:lnTo>
                      <a:pt x="1217" y="1744"/>
                    </a:lnTo>
                    <a:lnTo>
                      <a:pt x="1242" y="1737"/>
                    </a:lnTo>
                    <a:lnTo>
                      <a:pt x="1266" y="1732"/>
                    </a:lnTo>
                    <a:lnTo>
                      <a:pt x="1277" y="1727"/>
                    </a:lnTo>
                    <a:lnTo>
                      <a:pt x="1283" y="1725"/>
                    </a:lnTo>
                    <a:lnTo>
                      <a:pt x="1290" y="1724"/>
                    </a:lnTo>
                    <a:lnTo>
                      <a:pt x="1312" y="1717"/>
                    </a:lnTo>
                    <a:lnTo>
                      <a:pt x="1332" y="1708"/>
                    </a:lnTo>
                    <a:lnTo>
                      <a:pt x="1352" y="1700"/>
                    </a:lnTo>
                    <a:lnTo>
                      <a:pt x="1370" y="1690"/>
                    </a:lnTo>
                    <a:lnTo>
                      <a:pt x="1388" y="1681"/>
                    </a:lnTo>
                    <a:lnTo>
                      <a:pt x="1404" y="1670"/>
                    </a:lnTo>
                    <a:lnTo>
                      <a:pt x="1419" y="1660"/>
                    </a:lnTo>
                    <a:lnTo>
                      <a:pt x="1433" y="1649"/>
                    </a:lnTo>
                    <a:lnTo>
                      <a:pt x="1446" y="1639"/>
                    </a:lnTo>
                    <a:lnTo>
                      <a:pt x="1441" y="1455"/>
                    </a:lnTo>
                    <a:lnTo>
                      <a:pt x="1391" y="1469"/>
                    </a:lnTo>
                    <a:lnTo>
                      <a:pt x="1343" y="1482"/>
                    </a:lnTo>
                    <a:lnTo>
                      <a:pt x="1296" y="1493"/>
                    </a:lnTo>
                    <a:lnTo>
                      <a:pt x="1251" y="1500"/>
                    </a:lnTo>
                    <a:lnTo>
                      <a:pt x="1205" y="1505"/>
                    </a:lnTo>
                    <a:lnTo>
                      <a:pt x="1161" y="1508"/>
                    </a:lnTo>
                    <a:lnTo>
                      <a:pt x="1117" y="1508"/>
                    </a:lnTo>
                    <a:lnTo>
                      <a:pt x="1076" y="1507"/>
                    </a:lnTo>
                    <a:lnTo>
                      <a:pt x="1034" y="1501"/>
                    </a:lnTo>
                    <a:lnTo>
                      <a:pt x="992" y="1494"/>
                    </a:lnTo>
                    <a:lnTo>
                      <a:pt x="952" y="1484"/>
                    </a:lnTo>
                    <a:lnTo>
                      <a:pt x="913" y="1471"/>
                    </a:lnTo>
                    <a:lnTo>
                      <a:pt x="874" y="1456"/>
                    </a:lnTo>
                    <a:lnTo>
                      <a:pt x="837" y="1439"/>
                    </a:lnTo>
                    <a:lnTo>
                      <a:pt x="800" y="1419"/>
                    </a:lnTo>
                    <a:lnTo>
                      <a:pt x="765" y="1397"/>
                    </a:lnTo>
                    <a:lnTo>
                      <a:pt x="728" y="1371"/>
                    </a:lnTo>
                    <a:lnTo>
                      <a:pt x="694" y="1343"/>
                    </a:lnTo>
                    <a:lnTo>
                      <a:pt x="661" y="1313"/>
                    </a:lnTo>
                    <a:lnTo>
                      <a:pt x="631" y="1280"/>
                    </a:lnTo>
                    <a:lnTo>
                      <a:pt x="602" y="1245"/>
                    </a:lnTo>
                    <a:lnTo>
                      <a:pt x="576" y="1209"/>
                    </a:lnTo>
                    <a:lnTo>
                      <a:pt x="552" y="1169"/>
                    </a:lnTo>
                    <a:lnTo>
                      <a:pt x="530" y="1129"/>
                    </a:lnTo>
                    <a:lnTo>
                      <a:pt x="509" y="1086"/>
                    </a:lnTo>
                    <a:lnTo>
                      <a:pt x="491" y="1040"/>
                    </a:lnTo>
                    <a:lnTo>
                      <a:pt x="474" y="992"/>
                    </a:lnTo>
                    <a:lnTo>
                      <a:pt x="461" y="942"/>
                    </a:lnTo>
                    <a:lnTo>
                      <a:pt x="449" y="890"/>
                    </a:lnTo>
                    <a:lnTo>
                      <a:pt x="439" y="836"/>
                    </a:lnTo>
                    <a:lnTo>
                      <a:pt x="431" y="779"/>
                    </a:lnTo>
                    <a:lnTo>
                      <a:pt x="426" y="722"/>
                    </a:lnTo>
                    <a:lnTo>
                      <a:pt x="1466" y="714"/>
                    </a:lnTo>
                    <a:lnTo>
                      <a:pt x="1466" y="662"/>
                    </a:lnTo>
                    <a:lnTo>
                      <a:pt x="1465" y="614"/>
                    </a:lnTo>
                    <a:lnTo>
                      <a:pt x="1462" y="566"/>
                    </a:lnTo>
                    <a:lnTo>
                      <a:pt x="1456" y="521"/>
                    </a:lnTo>
                    <a:lnTo>
                      <a:pt x="1447" y="476"/>
                    </a:lnTo>
                    <a:lnTo>
                      <a:pt x="1437" y="435"/>
                    </a:lnTo>
                    <a:lnTo>
                      <a:pt x="1425" y="395"/>
                    </a:lnTo>
                    <a:lnTo>
                      <a:pt x="1410" y="358"/>
                    </a:lnTo>
                    <a:lnTo>
                      <a:pt x="1391" y="321"/>
                    </a:lnTo>
                    <a:lnTo>
                      <a:pt x="1372" y="286"/>
                    </a:lnTo>
                    <a:lnTo>
                      <a:pt x="1349" y="253"/>
                    </a:lnTo>
                    <a:lnTo>
                      <a:pt x="1325" y="222"/>
                    </a:lnTo>
                    <a:lnTo>
                      <a:pt x="1298" y="192"/>
                    </a:lnTo>
                    <a:lnTo>
                      <a:pt x="1268" y="166"/>
                    </a:lnTo>
                    <a:lnTo>
                      <a:pt x="1236" y="141"/>
                    </a:lnTo>
                    <a:lnTo>
                      <a:pt x="1204" y="118"/>
                    </a:lnTo>
                    <a:lnTo>
                      <a:pt x="1153" y="88"/>
                    </a:lnTo>
                    <a:lnTo>
                      <a:pt x="1128" y="75"/>
                    </a:lnTo>
                    <a:lnTo>
                      <a:pt x="1103" y="64"/>
                    </a:lnTo>
                    <a:lnTo>
                      <a:pt x="1048" y="42"/>
                    </a:lnTo>
                    <a:lnTo>
                      <a:pt x="1020" y="33"/>
                    </a:lnTo>
                    <a:lnTo>
                      <a:pt x="993" y="27"/>
                    </a:lnTo>
                    <a:lnTo>
                      <a:pt x="935" y="13"/>
                    </a:lnTo>
                    <a:lnTo>
                      <a:pt x="876" y="5"/>
                    </a:lnTo>
                    <a:lnTo>
                      <a:pt x="845" y="2"/>
                    </a:lnTo>
                    <a:lnTo>
                      <a:pt x="814" y="1"/>
                    </a:lnTo>
                    <a:lnTo>
                      <a:pt x="782" y="0"/>
                    </a:lnTo>
                    <a:lnTo>
                      <a:pt x="751" y="1"/>
                    </a:lnTo>
                    <a:close/>
                    <a:moveTo>
                      <a:pt x="458" y="534"/>
                    </a:moveTo>
                    <a:lnTo>
                      <a:pt x="461" y="492"/>
                    </a:lnTo>
                    <a:lnTo>
                      <a:pt x="468" y="453"/>
                    </a:lnTo>
                    <a:lnTo>
                      <a:pt x="474" y="416"/>
                    </a:lnTo>
                    <a:lnTo>
                      <a:pt x="484" y="383"/>
                    </a:lnTo>
                    <a:lnTo>
                      <a:pt x="494" y="352"/>
                    </a:lnTo>
                    <a:lnTo>
                      <a:pt x="508" y="324"/>
                    </a:lnTo>
                    <a:lnTo>
                      <a:pt x="522" y="298"/>
                    </a:lnTo>
                    <a:lnTo>
                      <a:pt x="539" y="276"/>
                    </a:lnTo>
                    <a:lnTo>
                      <a:pt x="556" y="255"/>
                    </a:lnTo>
                    <a:lnTo>
                      <a:pt x="576" y="237"/>
                    </a:lnTo>
                    <a:lnTo>
                      <a:pt x="597" y="222"/>
                    </a:lnTo>
                    <a:lnTo>
                      <a:pt x="622" y="211"/>
                    </a:lnTo>
                    <a:lnTo>
                      <a:pt x="645" y="201"/>
                    </a:lnTo>
                    <a:lnTo>
                      <a:pt x="673" y="194"/>
                    </a:lnTo>
                    <a:lnTo>
                      <a:pt x="701" y="191"/>
                    </a:lnTo>
                    <a:lnTo>
                      <a:pt x="733" y="190"/>
                    </a:lnTo>
                    <a:lnTo>
                      <a:pt x="765" y="191"/>
                    </a:lnTo>
                    <a:lnTo>
                      <a:pt x="795" y="194"/>
                    </a:lnTo>
                    <a:lnTo>
                      <a:pt x="809" y="197"/>
                    </a:lnTo>
                    <a:lnTo>
                      <a:pt x="823" y="201"/>
                    </a:lnTo>
                    <a:lnTo>
                      <a:pt x="851" y="211"/>
                    </a:lnTo>
                    <a:lnTo>
                      <a:pt x="862" y="216"/>
                    </a:lnTo>
                    <a:lnTo>
                      <a:pt x="875" y="222"/>
                    </a:lnTo>
                    <a:lnTo>
                      <a:pt x="898" y="237"/>
                    </a:lnTo>
                    <a:lnTo>
                      <a:pt x="908" y="245"/>
                    </a:lnTo>
                    <a:lnTo>
                      <a:pt x="920" y="255"/>
                    </a:lnTo>
                    <a:lnTo>
                      <a:pt x="939" y="276"/>
                    </a:lnTo>
                    <a:lnTo>
                      <a:pt x="954" y="298"/>
                    </a:lnTo>
                    <a:lnTo>
                      <a:pt x="969" y="324"/>
                    </a:lnTo>
                    <a:lnTo>
                      <a:pt x="981" y="352"/>
                    </a:lnTo>
                    <a:lnTo>
                      <a:pt x="992" y="383"/>
                    </a:lnTo>
                    <a:lnTo>
                      <a:pt x="1000" y="416"/>
                    </a:lnTo>
                    <a:lnTo>
                      <a:pt x="1008" y="453"/>
                    </a:lnTo>
                    <a:lnTo>
                      <a:pt x="1012" y="492"/>
                    </a:lnTo>
                    <a:lnTo>
                      <a:pt x="1013" y="512"/>
                    </a:lnTo>
                    <a:lnTo>
                      <a:pt x="1016" y="534"/>
                    </a:lnTo>
                    <a:lnTo>
                      <a:pt x="458" y="53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1" name="Freeform 16"/>
              <p:cNvSpPr>
                <a:spLocks noEditPoints="1"/>
              </p:cNvSpPr>
              <p:nvPr/>
            </p:nvSpPr>
            <p:spPr bwMode="auto">
              <a:xfrm>
                <a:off x="4052888" y="4664075"/>
                <a:ext cx="273050" cy="395288"/>
              </a:xfrm>
              <a:custGeom>
                <a:avLst/>
                <a:gdLst/>
                <a:ahLst/>
                <a:cxnLst>
                  <a:cxn ang="0">
                    <a:pos x="1201" y="310"/>
                  </a:cxn>
                  <a:cxn ang="0">
                    <a:pos x="1170" y="197"/>
                  </a:cxn>
                  <a:cxn ang="0">
                    <a:pos x="1118" y="111"/>
                  </a:cxn>
                  <a:cxn ang="0">
                    <a:pos x="1042" y="54"/>
                  </a:cxn>
                  <a:cxn ang="0">
                    <a:pos x="875" y="17"/>
                  </a:cxn>
                  <a:cxn ang="0">
                    <a:pos x="621" y="1"/>
                  </a:cxn>
                  <a:cxn ang="0">
                    <a:pos x="412" y="37"/>
                  </a:cxn>
                  <a:cxn ang="0">
                    <a:pos x="282" y="96"/>
                  </a:cxn>
                  <a:cxn ang="0">
                    <a:pos x="179" y="187"/>
                  </a:cxn>
                  <a:cxn ang="0">
                    <a:pos x="88" y="332"/>
                  </a:cxn>
                  <a:cxn ang="0">
                    <a:pos x="56" y="443"/>
                  </a:cxn>
                  <a:cxn ang="0">
                    <a:pos x="574" y="443"/>
                  </a:cxn>
                  <a:cxn ang="0">
                    <a:pos x="573" y="308"/>
                  </a:cxn>
                  <a:cxn ang="0">
                    <a:pos x="598" y="216"/>
                  </a:cxn>
                  <a:cxn ang="0">
                    <a:pos x="667" y="184"/>
                  </a:cxn>
                  <a:cxn ang="0">
                    <a:pos x="783" y="180"/>
                  </a:cxn>
                  <a:cxn ang="0">
                    <a:pos x="875" y="214"/>
                  </a:cxn>
                  <a:cxn ang="0">
                    <a:pos x="942" y="283"/>
                  </a:cxn>
                  <a:cxn ang="0">
                    <a:pos x="985" y="390"/>
                  </a:cxn>
                  <a:cxn ang="0">
                    <a:pos x="1006" y="535"/>
                  </a:cxn>
                  <a:cxn ang="0">
                    <a:pos x="946" y="664"/>
                  </a:cxn>
                  <a:cxn ang="0">
                    <a:pos x="717" y="676"/>
                  </a:cxn>
                  <a:cxn ang="0">
                    <a:pos x="519" y="707"/>
                  </a:cxn>
                  <a:cxn ang="0">
                    <a:pos x="354" y="756"/>
                  </a:cxn>
                  <a:cxn ang="0">
                    <a:pos x="220" y="824"/>
                  </a:cxn>
                  <a:cxn ang="0">
                    <a:pos x="118" y="909"/>
                  </a:cxn>
                  <a:cxn ang="0">
                    <a:pos x="47" y="1013"/>
                  </a:cxn>
                  <a:cxn ang="0">
                    <a:pos x="8" y="1136"/>
                  </a:cxn>
                  <a:cxn ang="0">
                    <a:pos x="3" y="1287"/>
                  </a:cxn>
                  <a:cxn ang="0">
                    <a:pos x="43" y="1418"/>
                  </a:cxn>
                  <a:cxn ang="0">
                    <a:pos x="96" y="1501"/>
                  </a:cxn>
                  <a:cxn ang="0">
                    <a:pos x="172" y="1579"/>
                  </a:cxn>
                  <a:cxn ang="0">
                    <a:pos x="290" y="1661"/>
                  </a:cxn>
                  <a:cxn ang="0">
                    <a:pos x="430" y="1714"/>
                  </a:cxn>
                  <a:cxn ang="0">
                    <a:pos x="589" y="1740"/>
                  </a:cxn>
                  <a:cxn ang="0">
                    <a:pos x="769" y="1738"/>
                  </a:cxn>
                  <a:cxn ang="0">
                    <a:pos x="921" y="1696"/>
                  </a:cxn>
                  <a:cxn ang="0">
                    <a:pos x="961" y="1678"/>
                  </a:cxn>
                  <a:cxn ang="0">
                    <a:pos x="1046" y="1626"/>
                  </a:cxn>
                  <a:cxn ang="0">
                    <a:pos x="1119" y="1568"/>
                  </a:cxn>
                  <a:cxn ang="0">
                    <a:pos x="1192" y="1477"/>
                  </a:cxn>
                  <a:cxn ang="0">
                    <a:pos x="1208" y="415"/>
                  </a:cxn>
                  <a:cxn ang="0">
                    <a:pos x="623" y="913"/>
                  </a:cxn>
                  <a:cxn ang="0">
                    <a:pos x="759" y="861"/>
                  </a:cxn>
                  <a:cxn ang="0">
                    <a:pos x="892" y="838"/>
                  </a:cxn>
                  <a:cxn ang="0">
                    <a:pos x="992" y="835"/>
                  </a:cxn>
                  <a:cxn ang="0">
                    <a:pos x="1019" y="922"/>
                  </a:cxn>
                  <a:cxn ang="0">
                    <a:pos x="1022" y="1000"/>
                  </a:cxn>
                  <a:cxn ang="0">
                    <a:pos x="1017" y="1140"/>
                  </a:cxn>
                  <a:cxn ang="0">
                    <a:pos x="1003" y="1228"/>
                  </a:cxn>
                  <a:cxn ang="0">
                    <a:pos x="989" y="1282"/>
                  </a:cxn>
                  <a:cxn ang="0">
                    <a:pos x="957" y="1361"/>
                  </a:cxn>
                  <a:cxn ang="0">
                    <a:pos x="927" y="1408"/>
                  </a:cxn>
                  <a:cxn ang="0">
                    <a:pos x="884" y="1453"/>
                  </a:cxn>
                  <a:cxn ang="0">
                    <a:pos x="833" y="1485"/>
                  </a:cxn>
                  <a:cxn ang="0">
                    <a:pos x="793" y="1500"/>
                  </a:cxn>
                  <a:cxn ang="0">
                    <a:pos x="717" y="1511"/>
                  </a:cxn>
                  <a:cxn ang="0">
                    <a:pos x="626" y="1498"/>
                  </a:cxn>
                  <a:cxn ang="0">
                    <a:pos x="538" y="1454"/>
                  </a:cxn>
                  <a:cxn ang="0">
                    <a:pos x="485" y="1383"/>
                  </a:cxn>
                  <a:cxn ang="0">
                    <a:pos x="463" y="1289"/>
                  </a:cxn>
                  <a:cxn ang="0">
                    <a:pos x="477" y="1151"/>
                  </a:cxn>
                  <a:cxn ang="0">
                    <a:pos x="524" y="1018"/>
                  </a:cxn>
                </a:cxnLst>
                <a:rect l="0" t="0" r="r" b="b"/>
                <a:pathLst>
                  <a:path w="1208" h="1741">
                    <a:moveTo>
                      <a:pt x="1208" y="415"/>
                    </a:moveTo>
                    <a:lnTo>
                      <a:pt x="1207" y="378"/>
                    </a:lnTo>
                    <a:lnTo>
                      <a:pt x="1205" y="343"/>
                    </a:lnTo>
                    <a:lnTo>
                      <a:pt x="1201" y="310"/>
                    </a:lnTo>
                    <a:lnTo>
                      <a:pt x="1196" y="280"/>
                    </a:lnTo>
                    <a:lnTo>
                      <a:pt x="1188" y="250"/>
                    </a:lnTo>
                    <a:lnTo>
                      <a:pt x="1180" y="223"/>
                    </a:lnTo>
                    <a:lnTo>
                      <a:pt x="1170" y="197"/>
                    </a:lnTo>
                    <a:lnTo>
                      <a:pt x="1160" y="174"/>
                    </a:lnTo>
                    <a:lnTo>
                      <a:pt x="1147" y="150"/>
                    </a:lnTo>
                    <a:lnTo>
                      <a:pt x="1133" y="130"/>
                    </a:lnTo>
                    <a:lnTo>
                      <a:pt x="1118" y="111"/>
                    </a:lnTo>
                    <a:lnTo>
                      <a:pt x="1101" y="95"/>
                    </a:lnTo>
                    <a:lnTo>
                      <a:pt x="1082" y="79"/>
                    </a:lnTo>
                    <a:lnTo>
                      <a:pt x="1063" y="66"/>
                    </a:lnTo>
                    <a:lnTo>
                      <a:pt x="1042" y="54"/>
                    </a:lnTo>
                    <a:lnTo>
                      <a:pt x="1019" y="45"/>
                    </a:lnTo>
                    <a:lnTo>
                      <a:pt x="981" y="36"/>
                    </a:lnTo>
                    <a:lnTo>
                      <a:pt x="946" y="29"/>
                    </a:lnTo>
                    <a:lnTo>
                      <a:pt x="875" y="17"/>
                    </a:lnTo>
                    <a:lnTo>
                      <a:pt x="807" y="8"/>
                    </a:lnTo>
                    <a:lnTo>
                      <a:pt x="743" y="4"/>
                    </a:lnTo>
                    <a:lnTo>
                      <a:pt x="680" y="0"/>
                    </a:lnTo>
                    <a:lnTo>
                      <a:pt x="621" y="1"/>
                    </a:lnTo>
                    <a:lnTo>
                      <a:pt x="564" y="6"/>
                    </a:lnTo>
                    <a:lnTo>
                      <a:pt x="512" y="14"/>
                    </a:lnTo>
                    <a:lnTo>
                      <a:pt x="460" y="24"/>
                    </a:lnTo>
                    <a:lnTo>
                      <a:pt x="412" y="37"/>
                    </a:lnTo>
                    <a:lnTo>
                      <a:pt x="366" y="54"/>
                    </a:lnTo>
                    <a:lnTo>
                      <a:pt x="344" y="63"/>
                    </a:lnTo>
                    <a:lnTo>
                      <a:pt x="324" y="74"/>
                    </a:lnTo>
                    <a:lnTo>
                      <a:pt x="282" y="96"/>
                    </a:lnTo>
                    <a:lnTo>
                      <a:pt x="245" y="123"/>
                    </a:lnTo>
                    <a:lnTo>
                      <a:pt x="211" y="153"/>
                    </a:lnTo>
                    <a:lnTo>
                      <a:pt x="194" y="169"/>
                    </a:lnTo>
                    <a:lnTo>
                      <a:pt x="179" y="187"/>
                    </a:lnTo>
                    <a:lnTo>
                      <a:pt x="144" y="231"/>
                    </a:lnTo>
                    <a:lnTo>
                      <a:pt x="127" y="254"/>
                    </a:lnTo>
                    <a:lnTo>
                      <a:pt x="113" y="280"/>
                    </a:lnTo>
                    <a:lnTo>
                      <a:pt x="88" y="332"/>
                    </a:lnTo>
                    <a:lnTo>
                      <a:pt x="76" y="360"/>
                    </a:lnTo>
                    <a:lnTo>
                      <a:pt x="69" y="390"/>
                    </a:lnTo>
                    <a:lnTo>
                      <a:pt x="61" y="417"/>
                    </a:lnTo>
                    <a:lnTo>
                      <a:pt x="56" y="443"/>
                    </a:lnTo>
                    <a:lnTo>
                      <a:pt x="52" y="466"/>
                    </a:lnTo>
                    <a:lnTo>
                      <a:pt x="51" y="489"/>
                    </a:lnTo>
                    <a:lnTo>
                      <a:pt x="579" y="478"/>
                    </a:lnTo>
                    <a:lnTo>
                      <a:pt x="574" y="443"/>
                    </a:lnTo>
                    <a:lnTo>
                      <a:pt x="572" y="409"/>
                    </a:lnTo>
                    <a:lnTo>
                      <a:pt x="571" y="375"/>
                    </a:lnTo>
                    <a:lnTo>
                      <a:pt x="572" y="341"/>
                    </a:lnTo>
                    <a:lnTo>
                      <a:pt x="573" y="308"/>
                    </a:lnTo>
                    <a:lnTo>
                      <a:pt x="578" y="280"/>
                    </a:lnTo>
                    <a:lnTo>
                      <a:pt x="582" y="254"/>
                    </a:lnTo>
                    <a:lnTo>
                      <a:pt x="590" y="234"/>
                    </a:lnTo>
                    <a:lnTo>
                      <a:pt x="598" y="216"/>
                    </a:lnTo>
                    <a:lnTo>
                      <a:pt x="609" y="204"/>
                    </a:lnTo>
                    <a:lnTo>
                      <a:pt x="620" y="195"/>
                    </a:lnTo>
                    <a:lnTo>
                      <a:pt x="635" y="191"/>
                    </a:lnTo>
                    <a:lnTo>
                      <a:pt x="667" y="184"/>
                    </a:lnTo>
                    <a:lnTo>
                      <a:pt x="698" y="180"/>
                    </a:lnTo>
                    <a:lnTo>
                      <a:pt x="727" y="178"/>
                    </a:lnTo>
                    <a:lnTo>
                      <a:pt x="757" y="179"/>
                    </a:lnTo>
                    <a:lnTo>
                      <a:pt x="783" y="180"/>
                    </a:lnTo>
                    <a:lnTo>
                      <a:pt x="809" y="186"/>
                    </a:lnTo>
                    <a:lnTo>
                      <a:pt x="833" y="194"/>
                    </a:lnTo>
                    <a:lnTo>
                      <a:pt x="855" y="204"/>
                    </a:lnTo>
                    <a:lnTo>
                      <a:pt x="875" y="214"/>
                    </a:lnTo>
                    <a:lnTo>
                      <a:pt x="894" y="228"/>
                    </a:lnTo>
                    <a:lnTo>
                      <a:pt x="911" y="245"/>
                    </a:lnTo>
                    <a:lnTo>
                      <a:pt x="928" y="264"/>
                    </a:lnTo>
                    <a:lnTo>
                      <a:pt x="942" y="283"/>
                    </a:lnTo>
                    <a:lnTo>
                      <a:pt x="956" y="307"/>
                    </a:lnTo>
                    <a:lnTo>
                      <a:pt x="967" y="332"/>
                    </a:lnTo>
                    <a:lnTo>
                      <a:pt x="977" y="360"/>
                    </a:lnTo>
                    <a:lnTo>
                      <a:pt x="985" y="390"/>
                    </a:lnTo>
                    <a:lnTo>
                      <a:pt x="992" y="423"/>
                    </a:lnTo>
                    <a:lnTo>
                      <a:pt x="998" y="458"/>
                    </a:lnTo>
                    <a:lnTo>
                      <a:pt x="1004" y="496"/>
                    </a:lnTo>
                    <a:lnTo>
                      <a:pt x="1006" y="535"/>
                    </a:lnTo>
                    <a:lnTo>
                      <a:pt x="1008" y="576"/>
                    </a:lnTo>
                    <a:lnTo>
                      <a:pt x="1009" y="620"/>
                    </a:lnTo>
                    <a:lnTo>
                      <a:pt x="1009" y="666"/>
                    </a:lnTo>
                    <a:lnTo>
                      <a:pt x="946" y="664"/>
                    </a:lnTo>
                    <a:lnTo>
                      <a:pt x="886" y="666"/>
                    </a:lnTo>
                    <a:lnTo>
                      <a:pt x="827" y="668"/>
                    </a:lnTo>
                    <a:lnTo>
                      <a:pt x="772" y="672"/>
                    </a:lnTo>
                    <a:lnTo>
                      <a:pt x="717" y="676"/>
                    </a:lnTo>
                    <a:lnTo>
                      <a:pt x="665" y="682"/>
                    </a:lnTo>
                    <a:lnTo>
                      <a:pt x="614" y="689"/>
                    </a:lnTo>
                    <a:lnTo>
                      <a:pt x="567" y="698"/>
                    </a:lnTo>
                    <a:lnTo>
                      <a:pt x="519" y="707"/>
                    </a:lnTo>
                    <a:lnTo>
                      <a:pt x="476" y="718"/>
                    </a:lnTo>
                    <a:lnTo>
                      <a:pt x="432" y="729"/>
                    </a:lnTo>
                    <a:lnTo>
                      <a:pt x="393" y="743"/>
                    </a:lnTo>
                    <a:lnTo>
                      <a:pt x="354" y="756"/>
                    </a:lnTo>
                    <a:lnTo>
                      <a:pt x="318" y="772"/>
                    </a:lnTo>
                    <a:lnTo>
                      <a:pt x="283" y="787"/>
                    </a:lnTo>
                    <a:lnTo>
                      <a:pt x="252" y="806"/>
                    </a:lnTo>
                    <a:lnTo>
                      <a:pt x="220" y="824"/>
                    </a:lnTo>
                    <a:lnTo>
                      <a:pt x="192" y="844"/>
                    </a:lnTo>
                    <a:lnTo>
                      <a:pt x="165" y="865"/>
                    </a:lnTo>
                    <a:lnTo>
                      <a:pt x="141" y="887"/>
                    </a:lnTo>
                    <a:lnTo>
                      <a:pt x="118" y="909"/>
                    </a:lnTo>
                    <a:lnTo>
                      <a:pt x="98" y="934"/>
                    </a:lnTo>
                    <a:lnTo>
                      <a:pt x="79" y="958"/>
                    </a:lnTo>
                    <a:lnTo>
                      <a:pt x="63" y="986"/>
                    </a:lnTo>
                    <a:lnTo>
                      <a:pt x="47" y="1013"/>
                    </a:lnTo>
                    <a:lnTo>
                      <a:pt x="35" y="1042"/>
                    </a:lnTo>
                    <a:lnTo>
                      <a:pt x="24" y="1072"/>
                    </a:lnTo>
                    <a:lnTo>
                      <a:pt x="16" y="1105"/>
                    </a:lnTo>
                    <a:lnTo>
                      <a:pt x="8" y="1136"/>
                    </a:lnTo>
                    <a:lnTo>
                      <a:pt x="4" y="1171"/>
                    </a:lnTo>
                    <a:lnTo>
                      <a:pt x="0" y="1206"/>
                    </a:lnTo>
                    <a:lnTo>
                      <a:pt x="0" y="1242"/>
                    </a:lnTo>
                    <a:lnTo>
                      <a:pt x="3" y="1287"/>
                    </a:lnTo>
                    <a:lnTo>
                      <a:pt x="11" y="1332"/>
                    </a:lnTo>
                    <a:lnTo>
                      <a:pt x="24" y="1374"/>
                    </a:lnTo>
                    <a:lnTo>
                      <a:pt x="32" y="1396"/>
                    </a:lnTo>
                    <a:lnTo>
                      <a:pt x="43" y="1418"/>
                    </a:lnTo>
                    <a:lnTo>
                      <a:pt x="53" y="1438"/>
                    </a:lnTo>
                    <a:lnTo>
                      <a:pt x="66" y="1459"/>
                    </a:lnTo>
                    <a:lnTo>
                      <a:pt x="80" y="1479"/>
                    </a:lnTo>
                    <a:lnTo>
                      <a:pt x="96" y="1501"/>
                    </a:lnTo>
                    <a:lnTo>
                      <a:pt x="111" y="1520"/>
                    </a:lnTo>
                    <a:lnTo>
                      <a:pt x="130" y="1540"/>
                    </a:lnTo>
                    <a:lnTo>
                      <a:pt x="149" y="1559"/>
                    </a:lnTo>
                    <a:lnTo>
                      <a:pt x="172" y="1579"/>
                    </a:lnTo>
                    <a:lnTo>
                      <a:pt x="198" y="1601"/>
                    </a:lnTo>
                    <a:lnTo>
                      <a:pt x="227" y="1623"/>
                    </a:lnTo>
                    <a:lnTo>
                      <a:pt x="258" y="1642"/>
                    </a:lnTo>
                    <a:lnTo>
                      <a:pt x="290" y="1661"/>
                    </a:lnTo>
                    <a:lnTo>
                      <a:pt x="323" y="1676"/>
                    </a:lnTo>
                    <a:lnTo>
                      <a:pt x="357" y="1691"/>
                    </a:lnTo>
                    <a:lnTo>
                      <a:pt x="392" y="1703"/>
                    </a:lnTo>
                    <a:lnTo>
                      <a:pt x="430" y="1714"/>
                    </a:lnTo>
                    <a:lnTo>
                      <a:pt x="467" y="1722"/>
                    </a:lnTo>
                    <a:lnTo>
                      <a:pt x="506" y="1730"/>
                    </a:lnTo>
                    <a:lnTo>
                      <a:pt x="546" y="1735"/>
                    </a:lnTo>
                    <a:lnTo>
                      <a:pt x="589" y="1740"/>
                    </a:lnTo>
                    <a:lnTo>
                      <a:pt x="631" y="1741"/>
                    </a:lnTo>
                    <a:lnTo>
                      <a:pt x="676" y="1741"/>
                    </a:lnTo>
                    <a:lnTo>
                      <a:pt x="721" y="1740"/>
                    </a:lnTo>
                    <a:lnTo>
                      <a:pt x="769" y="1738"/>
                    </a:lnTo>
                    <a:lnTo>
                      <a:pt x="814" y="1729"/>
                    </a:lnTo>
                    <a:lnTo>
                      <a:pt x="858" y="1719"/>
                    </a:lnTo>
                    <a:lnTo>
                      <a:pt x="901" y="1704"/>
                    </a:lnTo>
                    <a:lnTo>
                      <a:pt x="921" y="1696"/>
                    </a:lnTo>
                    <a:lnTo>
                      <a:pt x="931" y="1692"/>
                    </a:lnTo>
                    <a:lnTo>
                      <a:pt x="942" y="1689"/>
                    </a:lnTo>
                    <a:lnTo>
                      <a:pt x="951" y="1683"/>
                    </a:lnTo>
                    <a:lnTo>
                      <a:pt x="961" y="1678"/>
                    </a:lnTo>
                    <a:lnTo>
                      <a:pt x="981" y="1668"/>
                    </a:lnTo>
                    <a:lnTo>
                      <a:pt x="1019" y="1646"/>
                    </a:lnTo>
                    <a:lnTo>
                      <a:pt x="1037" y="1633"/>
                    </a:lnTo>
                    <a:lnTo>
                      <a:pt x="1046" y="1626"/>
                    </a:lnTo>
                    <a:lnTo>
                      <a:pt x="1051" y="1623"/>
                    </a:lnTo>
                    <a:lnTo>
                      <a:pt x="1056" y="1620"/>
                    </a:lnTo>
                    <a:lnTo>
                      <a:pt x="1092" y="1593"/>
                    </a:lnTo>
                    <a:lnTo>
                      <a:pt x="1119" y="1568"/>
                    </a:lnTo>
                    <a:lnTo>
                      <a:pt x="1142" y="1544"/>
                    </a:lnTo>
                    <a:lnTo>
                      <a:pt x="1162" y="1521"/>
                    </a:lnTo>
                    <a:lnTo>
                      <a:pt x="1179" y="1500"/>
                    </a:lnTo>
                    <a:lnTo>
                      <a:pt x="1192" y="1477"/>
                    </a:lnTo>
                    <a:lnTo>
                      <a:pt x="1201" y="1457"/>
                    </a:lnTo>
                    <a:lnTo>
                      <a:pt x="1206" y="1437"/>
                    </a:lnTo>
                    <a:lnTo>
                      <a:pt x="1208" y="1419"/>
                    </a:lnTo>
                    <a:lnTo>
                      <a:pt x="1208" y="415"/>
                    </a:lnTo>
                    <a:close/>
                    <a:moveTo>
                      <a:pt x="559" y="967"/>
                    </a:moveTo>
                    <a:lnTo>
                      <a:pt x="576" y="947"/>
                    </a:lnTo>
                    <a:lnTo>
                      <a:pt x="599" y="929"/>
                    </a:lnTo>
                    <a:lnTo>
                      <a:pt x="623" y="913"/>
                    </a:lnTo>
                    <a:lnTo>
                      <a:pt x="652" y="898"/>
                    </a:lnTo>
                    <a:lnTo>
                      <a:pt x="684" y="884"/>
                    </a:lnTo>
                    <a:lnTo>
                      <a:pt x="720" y="872"/>
                    </a:lnTo>
                    <a:lnTo>
                      <a:pt x="759" y="861"/>
                    </a:lnTo>
                    <a:lnTo>
                      <a:pt x="801" y="853"/>
                    </a:lnTo>
                    <a:lnTo>
                      <a:pt x="833" y="847"/>
                    </a:lnTo>
                    <a:lnTo>
                      <a:pt x="863" y="842"/>
                    </a:lnTo>
                    <a:lnTo>
                      <a:pt x="892" y="838"/>
                    </a:lnTo>
                    <a:lnTo>
                      <a:pt x="920" y="835"/>
                    </a:lnTo>
                    <a:lnTo>
                      <a:pt x="946" y="833"/>
                    </a:lnTo>
                    <a:lnTo>
                      <a:pt x="970" y="834"/>
                    </a:lnTo>
                    <a:lnTo>
                      <a:pt x="992" y="835"/>
                    </a:lnTo>
                    <a:lnTo>
                      <a:pt x="1014" y="839"/>
                    </a:lnTo>
                    <a:lnTo>
                      <a:pt x="1016" y="880"/>
                    </a:lnTo>
                    <a:lnTo>
                      <a:pt x="1017" y="900"/>
                    </a:lnTo>
                    <a:lnTo>
                      <a:pt x="1019" y="922"/>
                    </a:lnTo>
                    <a:lnTo>
                      <a:pt x="1019" y="941"/>
                    </a:lnTo>
                    <a:lnTo>
                      <a:pt x="1020" y="961"/>
                    </a:lnTo>
                    <a:lnTo>
                      <a:pt x="1020" y="980"/>
                    </a:lnTo>
                    <a:lnTo>
                      <a:pt x="1022" y="1000"/>
                    </a:lnTo>
                    <a:lnTo>
                      <a:pt x="1020" y="1036"/>
                    </a:lnTo>
                    <a:lnTo>
                      <a:pt x="1020" y="1071"/>
                    </a:lnTo>
                    <a:lnTo>
                      <a:pt x="1018" y="1106"/>
                    </a:lnTo>
                    <a:lnTo>
                      <a:pt x="1017" y="1140"/>
                    </a:lnTo>
                    <a:lnTo>
                      <a:pt x="1013" y="1170"/>
                    </a:lnTo>
                    <a:lnTo>
                      <a:pt x="1008" y="1200"/>
                    </a:lnTo>
                    <a:lnTo>
                      <a:pt x="1005" y="1213"/>
                    </a:lnTo>
                    <a:lnTo>
                      <a:pt x="1003" y="1228"/>
                    </a:lnTo>
                    <a:lnTo>
                      <a:pt x="999" y="1241"/>
                    </a:lnTo>
                    <a:lnTo>
                      <a:pt x="997" y="1256"/>
                    </a:lnTo>
                    <a:lnTo>
                      <a:pt x="992" y="1268"/>
                    </a:lnTo>
                    <a:lnTo>
                      <a:pt x="989" y="1282"/>
                    </a:lnTo>
                    <a:lnTo>
                      <a:pt x="981" y="1306"/>
                    </a:lnTo>
                    <a:lnTo>
                      <a:pt x="972" y="1330"/>
                    </a:lnTo>
                    <a:lnTo>
                      <a:pt x="963" y="1352"/>
                    </a:lnTo>
                    <a:lnTo>
                      <a:pt x="957" y="1361"/>
                    </a:lnTo>
                    <a:lnTo>
                      <a:pt x="953" y="1365"/>
                    </a:lnTo>
                    <a:lnTo>
                      <a:pt x="951" y="1371"/>
                    </a:lnTo>
                    <a:lnTo>
                      <a:pt x="940" y="1390"/>
                    </a:lnTo>
                    <a:lnTo>
                      <a:pt x="927" y="1408"/>
                    </a:lnTo>
                    <a:lnTo>
                      <a:pt x="920" y="1416"/>
                    </a:lnTo>
                    <a:lnTo>
                      <a:pt x="914" y="1425"/>
                    </a:lnTo>
                    <a:lnTo>
                      <a:pt x="899" y="1439"/>
                    </a:lnTo>
                    <a:lnTo>
                      <a:pt x="884" y="1453"/>
                    </a:lnTo>
                    <a:lnTo>
                      <a:pt x="875" y="1458"/>
                    </a:lnTo>
                    <a:lnTo>
                      <a:pt x="867" y="1465"/>
                    </a:lnTo>
                    <a:lnTo>
                      <a:pt x="852" y="1476"/>
                    </a:lnTo>
                    <a:lnTo>
                      <a:pt x="833" y="1485"/>
                    </a:lnTo>
                    <a:lnTo>
                      <a:pt x="827" y="1486"/>
                    </a:lnTo>
                    <a:lnTo>
                      <a:pt x="822" y="1488"/>
                    </a:lnTo>
                    <a:lnTo>
                      <a:pt x="814" y="1493"/>
                    </a:lnTo>
                    <a:lnTo>
                      <a:pt x="793" y="1500"/>
                    </a:lnTo>
                    <a:lnTo>
                      <a:pt x="773" y="1505"/>
                    </a:lnTo>
                    <a:lnTo>
                      <a:pt x="751" y="1509"/>
                    </a:lnTo>
                    <a:lnTo>
                      <a:pt x="730" y="1511"/>
                    </a:lnTo>
                    <a:lnTo>
                      <a:pt x="717" y="1511"/>
                    </a:lnTo>
                    <a:lnTo>
                      <a:pt x="706" y="1512"/>
                    </a:lnTo>
                    <a:lnTo>
                      <a:pt x="683" y="1512"/>
                    </a:lnTo>
                    <a:lnTo>
                      <a:pt x="652" y="1505"/>
                    </a:lnTo>
                    <a:lnTo>
                      <a:pt x="626" y="1498"/>
                    </a:lnTo>
                    <a:lnTo>
                      <a:pt x="600" y="1490"/>
                    </a:lnTo>
                    <a:lnTo>
                      <a:pt x="579" y="1479"/>
                    </a:lnTo>
                    <a:lnTo>
                      <a:pt x="557" y="1467"/>
                    </a:lnTo>
                    <a:lnTo>
                      <a:pt x="538" y="1454"/>
                    </a:lnTo>
                    <a:lnTo>
                      <a:pt x="522" y="1438"/>
                    </a:lnTo>
                    <a:lnTo>
                      <a:pt x="508" y="1422"/>
                    </a:lnTo>
                    <a:lnTo>
                      <a:pt x="495" y="1403"/>
                    </a:lnTo>
                    <a:lnTo>
                      <a:pt x="485" y="1383"/>
                    </a:lnTo>
                    <a:lnTo>
                      <a:pt x="476" y="1362"/>
                    </a:lnTo>
                    <a:lnTo>
                      <a:pt x="470" y="1340"/>
                    </a:lnTo>
                    <a:lnTo>
                      <a:pt x="465" y="1315"/>
                    </a:lnTo>
                    <a:lnTo>
                      <a:pt x="463" y="1289"/>
                    </a:lnTo>
                    <a:lnTo>
                      <a:pt x="462" y="1261"/>
                    </a:lnTo>
                    <a:lnTo>
                      <a:pt x="466" y="1233"/>
                    </a:lnTo>
                    <a:lnTo>
                      <a:pt x="469" y="1190"/>
                    </a:lnTo>
                    <a:lnTo>
                      <a:pt x="477" y="1151"/>
                    </a:lnTo>
                    <a:lnTo>
                      <a:pt x="485" y="1114"/>
                    </a:lnTo>
                    <a:lnTo>
                      <a:pt x="497" y="1079"/>
                    </a:lnTo>
                    <a:lnTo>
                      <a:pt x="509" y="1047"/>
                    </a:lnTo>
                    <a:lnTo>
                      <a:pt x="524" y="1018"/>
                    </a:lnTo>
                    <a:lnTo>
                      <a:pt x="540" y="991"/>
                    </a:lnTo>
                    <a:lnTo>
                      <a:pt x="559" y="96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2" name="Freeform 17"/>
              <p:cNvSpPr>
                <a:spLocks noEditPoints="1"/>
              </p:cNvSpPr>
              <p:nvPr/>
            </p:nvSpPr>
            <p:spPr bwMode="auto">
              <a:xfrm>
                <a:off x="4386263" y="4664075"/>
                <a:ext cx="290513" cy="398463"/>
              </a:xfrm>
              <a:custGeom>
                <a:avLst/>
                <a:gdLst/>
                <a:ahLst/>
                <a:cxnLst>
                  <a:cxn ang="0">
                    <a:pos x="916" y="65"/>
                  </a:cxn>
                  <a:cxn ang="0">
                    <a:pos x="833" y="34"/>
                  </a:cxn>
                  <a:cxn ang="0">
                    <a:pos x="689" y="6"/>
                  </a:cxn>
                  <a:cxn ang="0">
                    <a:pos x="595" y="0"/>
                  </a:cxn>
                  <a:cxn ang="0">
                    <a:pos x="472" y="7"/>
                  </a:cxn>
                  <a:cxn ang="0">
                    <a:pos x="347" y="29"/>
                  </a:cxn>
                  <a:cxn ang="0">
                    <a:pos x="236" y="68"/>
                  </a:cxn>
                  <a:cxn ang="0">
                    <a:pos x="135" y="120"/>
                  </a:cxn>
                  <a:cxn ang="0">
                    <a:pos x="49" y="188"/>
                  </a:cxn>
                  <a:cxn ang="0">
                    <a:pos x="0" y="1481"/>
                  </a:cxn>
                  <a:cxn ang="0">
                    <a:pos x="66" y="1557"/>
                  </a:cxn>
                  <a:cxn ang="0">
                    <a:pos x="148" y="1622"/>
                  </a:cxn>
                  <a:cxn ang="0">
                    <a:pos x="241" y="1674"/>
                  </a:cxn>
                  <a:cxn ang="0">
                    <a:pos x="349" y="1713"/>
                  </a:cxn>
                  <a:cxn ang="0">
                    <a:pos x="469" y="1739"/>
                  </a:cxn>
                  <a:cxn ang="0">
                    <a:pos x="613" y="1753"/>
                  </a:cxn>
                  <a:cxn ang="0">
                    <a:pos x="817" y="1752"/>
                  </a:cxn>
                  <a:cxn ang="0">
                    <a:pos x="935" y="1739"/>
                  </a:cxn>
                  <a:cxn ang="0">
                    <a:pos x="990" y="1730"/>
                  </a:cxn>
                  <a:cxn ang="0">
                    <a:pos x="1013" y="1726"/>
                  </a:cxn>
                  <a:cxn ang="0">
                    <a:pos x="1075" y="1713"/>
                  </a:cxn>
                  <a:cxn ang="0">
                    <a:pos x="1119" y="1703"/>
                  </a:cxn>
                  <a:cxn ang="0">
                    <a:pos x="1180" y="1684"/>
                  </a:cxn>
                  <a:cxn ang="0">
                    <a:pos x="1239" y="1655"/>
                  </a:cxn>
                  <a:cxn ang="0">
                    <a:pos x="1254" y="1456"/>
                  </a:cxn>
                  <a:cxn ang="0">
                    <a:pos x="1110" y="1493"/>
                  </a:cxn>
                  <a:cxn ang="0">
                    <a:pos x="974" y="1508"/>
                  </a:cxn>
                  <a:cxn ang="0">
                    <a:pos x="847" y="1502"/>
                  </a:cxn>
                  <a:cxn ang="0">
                    <a:pos x="726" y="1473"/>
                  </a:cxn>
                  <a:cxn ang="0">
                    <a:pos x="613" y="1420"/>
                  </a:cxn>
                  <a:cxn ang="0">
                    <a:pos x="500" y="1343"/>
                  </a:cxn>
                  <a:cxn ang="0">
                    <a:pos x="407" y="1262"/>
                  </a:cxn>
                  <a:cxn ang="0">
                    <a:pos x="343" y="1186"/>
                  </a:cxn>
                  <a:cxn ang="0">
                    <a:pos x="286" y="1076"/>
                  </a:cxn>
                  <a:cxn ang="0">
                    <a:pos x="252" y="940"/>
                  </a:cxn>
                  <a:cxn ang="0">
                    <a:pos x="1280" y="829"/>
                  </a:cxn>
                  <a:cxn ang="0">
                    <a:pos x="1276" y="668"/>
                  </a:cxn>
                  <a:cxn ang="0">
                    <a:pos x="1252" y="514"/>
                  </a:cxn>
                  <a:cxn ang="0">
                    <a:pos x="1214" y="390"/>
                  </a:cxn>
                  <a:cxn ang="0">
                    <a:pos x="1183" y="319"/>
                  </a:cxn>
                  <a:cxn ang="0">
                    <a:pos x="1136" y="237"/>
                  </a:cxn>
                  <a:cxn ang="0">
                    <a:pos x="1094" y="184"/>
                  </a:cxn>
                  <a:cxn ang="0">
                    <a:pos x="1034" y="130"/>
                  </a:cxn>
                  <a:cxn ang="0">
                    <a:pos x="373" y="294"/>
                  </a:cxn>
                  <a:cxn ang="0">
                    <a:pos x="440" y="225"/>
                  </a:cxn>
                  <a:cxn ang="0">
                    <a:pos x="517" y="192"/>
                  </a:cxn>
                  <a:cxn ang="0">
                    <a:pos x="591" y="195"/>
                  </a:cxn>
                  <a:cxn ang="0">
                    <a:pos x="661" y="225"/>
                  </a:cxn>
                  <a:cxn ang="0">
                    <a:pos x="709" y="267"/>
                  </a:cxn>
                  <a:cxn ang="0">
                    <a:pos x="753" y="328"/>
                  </a:cxn>
                  <a:cxn ang="0">
                    <a:pos x="795" y="427"/>
                  </a:cxn>
                  <a:cxn ang="0">
                    <a:pos x="821" y="548"/>
                  </a:cxn>
                  <a:cxn ang="0">
                    <a:pos x="272" y="637"/>
                  </a:cxn>
                  <a:cxn ang="0">
                    <a:pos x="289" y="505"/>
                  </a:cxn>
                  <a:cxn ang="0">
                    <a:pos x="322" y="392"/>
                  </a:cxn>
                </a:cxnLst>
                <a:rect l="0" t="0" r="r" b="b"/>
                <a:pathLst>
                  <a:path w="1281" h="1755">
                    <a:moveTo>
                      <a:pt x="1018" y="120"/>
                    </a:moveTo>
                    <a:lnTo>
                      <a:pt x="968" y="89"/>
                    </a:lnTo>
                    <a:lnTo>
                      <a:pt x="916" y="65"/>
                    </a:lnTo>
                    <a:lnTo>
                      <a:pt x="888" y="53"/>
                    </a:lnTo>
                    <a:lnTo>
                      <a:pt x="861" y="43"/>
                    </a:lnTo>
                    <a:lnTo>
                      <a:pt x="833" y="34"/>
                    </a:lnTo>
                    <a:lnTo>
                      <a:pt x="806" y="27"/>
                    </a:lnTo>
                    <a:lnTo>
                      <a:pt x="748" y="13"/>
                    </a:lnTo>
                    <a:lnTo>
                      <a:pt x="689" y="6"/>
                    </a:lnTo>
                    <a:lnTo>
                      <a:pt x="658" y="2"/>
                    </a:lnTo>
                    <a:lnTo>
                      <a:pt x="628" y="1"/>
                    </a:lnTo>
                    <a:lnTo>
                      <a:pt x="595" y="0"/>
                    </a:lnTo>
                    <a:lnTo>
                      <a:pt x="564" y="1"/>
                    </a:lnTo>
                    <a:lnTo>
                      <a:pt x="517" y="2"/>
                    </a:lnTo>
                    <a:lnTo>
                      <a:pt x="472" y="7"/>
                    </a:lnTo>
                    <a:lnTo>
                      <a:pt x="428" y="12"/>
                    </a:lnTo>
                    <a:lnTo>
                      <a:pt x="388" y="21"/>
                    </a:lnTo>
                    <a:lnTo>
                      <a:pt x="347" y="29"/>
                    </a:lnTo>
                    <a:lnTo>
                      <a:pt x="309" y="40"/>
                    </a:lnTo>
                    <a:lnTo>
                      <a:pt x="271" y="53"/>
                    </a:lnTo>
                    <a:lnTo>
                      <a:pt x="236" y="68"/>
                    </a:lnTo>
                    <a:lnTo>
                      <a:pt x="200" y="83"/>
                    </a:lnTo>
                    <a:lnTo>
                      <a:pt x="168" y="101"/>
                    </a:lnTo>
                    <a:lnTo>
                      <a:pt x="135" y="120"/>
                    </a:lnTo>
                    <a:lnTo>
                      <a:pt x="106" y="142"/>
                    </a:lnTo>
                    <a:lnTo>
                      <a:pt x="76" y="163"/>
                    </a:lnTo>
                    <a:lnTo>
                      <a:pt x="49" y="188"/>
                    </a:lnTo>
                    <a:lnTo>
                      <a:pt x="24" y="214"/>
                    </a:lnTo>
                    <a:lnTo>
                      <a:pt x="0" y="243"/>
                    </a:lnTo>
                    <a:lnTo>
                      <a:pt x="0" y="1481"/>
                    </a:lnTo>
                    <a:lnTo>
                      <a:pt x="20" y="1508"/>
                    </a:lnTo>
                    <a:lnTo>
                      <a:pt x="43" y="1534"/>
                    </a:lnTo>
                    <a:lnTo>
                      <a:pt x="66" y="1557"/>
                    </a:lnTo>
                    <a:lnTo>
                      <a:pt x="93" y="1581"/>
                    </a:lnTo>
                    <a:lnTo>
                      <a:pt x="119" y="1602"/>
                    </a:lnTo>
                    <a:lnTo>
                      <a:pt x="148" y="1622"/>
                    </a:lnTo>
                    <a:lnTo>
                      <a:pt x="177" y="1641"/>
                    </a:lnTo>
                    <a:lnTo>
                      <a:pt x="209" y="1659"/>
                    </a:lnTo>
                    <a:lnTo>
                      <a:pt x="241" y="1674"/>
                    </a:lnTo>
                    <a:lnTo>
                      <a:pt x="275" y="1688"/>
                    </a:lnTo>
                    <a:lnTo>
                      <a:pt x="311" y="1701"/>
                    </a:lnTo>
                    <a:lnTo>
                      <a:pt x="349" y="1713"/>
                    </a:lnTo>
                    <a:lnTo>
                      <a:pt x="387" y="1723"/>
                    </a:lnTo>
                    <a:lnTo>
                      <a:pt x="427" y="1732"/>
                    </a:lnTo>
                    <a:lnTo>
                      <a:pt x="469" y="1739"/>
                    </a:lnTo>
                    <a:lnTo>
                      <a:pt x="512" y="1745"/>
                    </a:lnTo>
                    <a:lnTo>
                      <a:pt x="562" y="1750"/>
                    </a:lnTo>
                    <a:lnTo>
                      <a:pt x="613" y="1753"/>
                    </a:lnTo>
                    <a:lnTo>
                      <a:pt x="716" y="1755"/>
                    </a:lnTo>
                    <a:lnTo>
                      <a:pt x="765" y="1754"/>
                    </a:lnTo>
                    <a:lnTo>
                      <a:pt x="817" y="1752"/>
                    </a:lnTo>
                    <a:lnTo>
                      <a:pt x="868" y="1748"/>
                    </a:lnTo>
                    <a:lnTo>
                      <a:pt x="919" y="1742"/>
                    </a:lnTo>
                    <a:lnTo>
                      <a:pt x="935" y="1739"/>
                    </a:lnTo>
                    <a:lnTo>
                      <a:pt x="952" y="1736"/>
                    </a:lnTo>
                    <a:lnTo>
                      <a:pt x="983" y="1732"/>
                    </a:lnTo>
                    <a:lnTo>
                      <a:pt x="990" y="1730"/>
                    </a:lnTo>
                    <a:lnTo>
                      <a:pt x="993" y="1729"/>
                    </a:lnTo>
                    <a:lnTo>
                      <a:pt x="998" y="1729"/>
                    </a:lnTo>
                    <a:lnTo>
                      <a:pt x="1013" y="1726"/>
                    </a:lnTo>
                    <a:lnTo>
                      <a:pt x="1042" y="1722"/>
                    </a:lnTo>
                    <a:lnTo>
                      <a:pt x="1069" y="1715"/>
                    </a:lnTo>
                    <a:lnTo>
                      <a:pt x="1075" y="1713"/>
                    </a:lnTo>
                    <a:lnTo>
                      <a:pt x="1082" y="1712"/>
                    </a:lnTo>
                    <a:lnTo>
                      <a:pt x="1095" y="1710"/>
                    </a:lnTo>
                    <a:lnTo>
                      <a:pt x="1119" y="1703"/>
                    </a:lnTo>
                    <a:lnTo>
                      <a:pt x="1141" y="1698"/>
                    </a:lnTo>
                    <a:lnTo>
                      <a:pt x="1161" y="1691"/>
                    </a:lnTo>
                    <a:lnTo>
                      <a:pt x="1180" y="1684"/>
                    </a:lnTo>
                    <a:lnTo>
                      <a:pt x="1197" y="1677"/>
                    </a:lnTo>
                    <a:lnTo>
                      <a:pt x="1212" y="1670"/>
                    </a:lnTo>
                    <a:lnTo>
                      <a:pt x="1239" y="1655"/>
                    </a:lnTo>
                    <a:lnTo>
                      <a:pt x="1250" y="1646"/>
                    </a:lnTo>
                    <a:lnTo>
                      <a:pt x="1261" y="1639"/>
                    </a:lnTo>
                    <a:lnTo>
                      <a:pt x="1254" y="1456"/>
                    </a:lnTo>
                    <a:lnTo>
                      <a:pt x="1205" y="1470"/>
                    </a:lnTo>
                    <a:lnTo>
                      <a:pt x="1157" y="1483"/>
                    </a:lnTo>
                    <a:lnTo>
                      <a:pt x="1110" y="1493"/>
                    </a:lnTo>
                    <a:lnTo>
                      <a:pt x="1064" y="1500"/>
                    </a:lnTo>
                    <a:lnTo>
                      <a:pt x="1018" y="1505"/>
                    </a:lnTo>
                    <a:lnTo>
                      <a:pt x="974" y="1508"/>
                    </a:lnTo>
                    <a:lnTo>
                      <a:pt x="931" y="1508"/>
                    </a:lnTo>
                    <a:lnTo>
                      <a:pt x="889" y="1507"/>
                    </a:lnTo>
                    <a:lnTo>
                      <a:pt x="847" y="1502"/>
                    </a:lnTo>
                    <a:lnTo>
                      <a:pt x="805" y="1494"/>
                    </a:lnTo>
                    <a:lnTo>
                      <a:pt x="765" y="1484"/>
                    </a:lnTo>
                    <a:lnTo>
                      <a:pt x="726" y="1473"/>
                    </a:lnTo>
                    <a:lnTo>
                      <a:pt x="687" y="1457"/>
                    </a:lnTo>
                    <a:lnTo>
                      <a:pt x="650" y="1440"/>
                    </a:lnTo>
                    <a:lnTo>
                      <a:pt x="613" y="1420"/>
                    </a:lnTo>
                    <a:lnTo>
                      <a:pt x="578" y="1399"/>
                    </a:lnTo>
                    <a:lnTo>
                      <a:pt x="537" y="1370"/>
                    </a:lnTo>
                    <a:lnTo>
                      <a:pt x="500" y="1343"/>
                    </a:lnTo>
                    <a:lnTo>
                      <a:pt x="465" y="1316"/>
                    </a:lnTo>
                    <a:lnTo>
                      <a:pt x="435" y="1289"/>
                    </a:lnTo>
                    <a:lnTo>
                      <a:pt x="407" y="1262"/>
                    </a:lnTo>
                    <a:lnTo>
                      <a:pt x="383" y="1237"/>
                    </a:lnTo>
                    <a:lnTo>
                      <a:pt x="361" y="1211"/>
                    </a:lnTo>
                    <a:lnTo>
                      <a:pt x="343" y="1186"/>
                    </a:lnTo>
                    <a:lnTo>
                      <a:pt x="322" y="1152"/>
                    </a:lnTo>
                    <a:lnTo>
                      <a:pt x="303" y="1116"/>
                    </a:lnTo>
                    <a:lnTo>
                      <a:pt x="286" y="1076"/>
                    </a:lnTo>
                    <a:lnTo>
                      <a:pt x="274" y="1034"/>
                    </a:lnTo>
                    <a:lnTo>
                      <a:pt x="262" y="988"/>
                    </a:lnTo>
                    <a:lnTo>
                      <a:pt x="252" y="940"/>
                    </a:lnTo>
                    <a:lnTo>
                      <a:pt x="244" y="889"/>
                    </a:lnTo>
                    <a:lnTo>
                      <a:pt x="239" y="836"/>
                    </a:lnTo>
                    <a:lnTo>
                      <a:pt x="1280" y="829"/>
                    </a:lnTo>
                    <a:lnTo>
                      <a:pt x="1281" y="774"/>
                    </a:lnTo>
                    <a:lnTo>
                      <a:pt x="1280" y="720"/>
                    </a:lnTo>
                    <a:lnTo>
                      <a:pt x="1276" y="668"/>
                    </a:lnTo>
                    <a:lnTo>
                      <a:pt x="1271" y="616"/>
                    </a:lnTo>
                    <a:lnTo>
                      <a:pt x="1262" y="565"/>
                    </a:lnTo>
                    <a:lnTo>
                      <a:pt x="1252" y="514"/>
                    </a:lnTo>
                    <a:lnTo>
                      <a:pt x="1238" y="465"/>
                    </a:lnTo>
                    <a:lnTo>
                      <a:pt x="1224" y="417"/>
                    </a:lnTo>
                    <a:lnTo>
                      <a:pt x="1214" y="390"/>
                    </a:lnTo>
                    <a:lnTo>
                      <a:pt x="1205" y="366"/>
                    </a:lnTo>
                    <a:lnTo>
                      <a:pt x="1193" y="341"/>
                    </a:lnTo>
                    <a:lnTo>
                      <a:pt x="1183" y="319"/>
                    </a:lnTo>
                    <a:lnTo>
                      <a:pt x="1160" y="275"/>
                    </a:lnTo>
                    <a:lnTo>
                      <a:pt x="1148" y="255"/>
                    </a:lnTo>
                    <a:lnTo>
                      <a:pt x="1136" y="237"/>
                    </a:lnTo>
                    <a:lnTo>
                      <a:pt x="1122" y="218"/>
                    </a:lnTo>
                    <a:lnTo>
                      <a:pt x="1108" y="201"/>
                    </a:lnTo>
                    <a:lnTo>
                      <a:pt x="1094" y="184"/>
                    </a:lnTo>
                    <a:lnTo>
                      <a:pt x="1080" y="170"/>
                    </a:lnTo>
                    <a:lnTo>
                      <a:pt x="1050" y="142"/>
                    </a:lnTo>
                    <a:lnTo>
                      <a:pt x="1034" y="130"/>
                    </a:lnTo>
                    <a:lnTo>
                      <a:pt x="1018" y="120"/>
                    </a:lnTo>
                    <a:close/>
                    <a:moveTo>
                      <a:pt x="353" y="328"/>
                    </a:moveTo>
                    <a:lnTo>
                      <a:pt x="373" y="294"/>
                    </a:lnTo>
                    <a:lnTo>
                      <a:pt x="394" y="267"/>
                    </a:lnTo>
                    <a:lnTo>
                      <a:pt x="415" y="243"/>
                    </a:lnTo>
                    <a:lnTo>
                      <a:pt x="440" y="225"/>
                    </a:lnTo>
                    <a:lnTo>
                      <a:pt x="463" y="209"/>
                    </a:lnTo>
                    <a:lnTo>
                      <a:pt x="490" y="199"/>
                    </a:lnTo>
                    <a:lnTo>
                      <a:pt x="517" y="192"/>
                    </a:lnTo>
                    <a:lnTo>
                      <a:pt x="546" y="191"/>
                    </a:lnTo>
                    <a:lnTo>
                      <a:pt x="576" y="192"/>
                    </a:lnTo>
                    <a:lnTo>
                      <a:pt x="591" y="195"/>
                    </a:lnTo>
                    <a:lnTo>
                      <a:pt x="606" y="199"/>
                    </a:lnTo>
                    <a:lnTo>
                      <a:pt x="634" y="209"/>
                    </a:lnTo>
                    <a:lnTo>
                      <a:pt x="661" y="225"/>
                    </a:lnTo>
                    <a:lnTo>
                      <a:pt x="686" y="243"/>
                    </a:lnTo>
                    <a:lnTo>
                      <a:pt x="697" y="254"/>
                    </a:lnTo>
                    <a:lnTo>
                      <a:pt x="709" y="267"/>
                    </a:lnTo>
                    <a:lnTo>
                      <a:pt x="732" y="294"/>
                    </a:lnTo>
                    <a:lnTo>
                      <a:pt x="742" y="310"/>
                    </a:lnTo>
                    <a:lnTo>
                      <a:pt x="753" y="328"/>
                    </a:lnTo>
                    <a:lnTo>
                      <a:pt x="768" y="358"/>
                    </a:lnTo>
                    <a:lnTo>
                      <a:pt x="783" y="392"/>
                    </a:lnTo>
                    <a:lnTo>
                      <a:pt x="795" y="427"/>
                    </a:lnTo>
                    <a:lnTo>
                      <a:pt x="806" y="466"/>
                    </a:lnTo>
                    <a:lnTo>
                      <a:pt x="814" y="505"/>
                    </a:lnTo>
                    <a:lnTo>
                      <a:pt x="821" y="548"/>
                    </a:lnTo>
                    <a:lnTo>
                      <a:pt x="825" y="591"/>
                    </a:lnTo>
                    <a:lnTo>
                      <a:pt x="829" y="637"/>
                    </a:lnTo>
                    <a:lnTo>
                      <a:pt x="272" y="637"/>
                    </a:lnTo>
                    <a:lnTo>
                      <a:pt x="275" y="591"/>
                    </a:lnTo>
                    <a:lnTo>
                      <a:pt x="282" y="548"/>
                    </a:lnTo>
                    <a:lnTo>
                      <a:pt x="289" y="505"/>
                    </a:lnTo>
                    <a:lnTo>
                      <a:pt x="299" y="466"/>
                    </a:lnTo>
                    <a:lnTo>
                      <a:pt x="309" y="427"/>
                    </a:lnTo>
                    <a:lnTo>
                      <a:pt x="322" y="392"/>
                    </a:lnTo>
                    <a:lnTo>
                      <a:pt x="337" y="358"/>
                    </a:lnTo>
                    <a:lnTo>
                      <a:pt x="353" y="32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3" name="Freeform 18"/>
              <p:cNvSpPr>
                <a:spLocks/>
              </p:cNvSpPr>
              <p:nvPr/>
            </p:nvSpPr>
            <p:spPr bwMode="auto">
              <a:xfrm>
                <a:off x="4948238" y="4543425"/>
                <a:ext cx="285750" cy="522288"/>
              </a:xfrm>
              <a:custGeom>
                <a:avLst/>
                <a:gdLst/>
                <a:ahLst/>
                <a:cxnLst>
                  <a:cxn ang="0">
                    <a:pos x="773" y="601"/>
                  </a:cxn>
                  <a:cxn ang="0">
                    <a:pos x="325" y="227"/>
                  </a:cxn>
                  <a:cxn ang="0">
                    <a:pos x="0" y="596"/>
                  </a:cxn>
                  <a:cxn ang="0">
                    <a:pos x="374" y="847"/>
                  </a:cxn>
                  <a:cxn ang="0">
                    <a:pos x="374" y="1839"/>
                  </a:cxn>
                  <a:cxn ang="0">
                    <a:pos x="376" y="1909"/>
                  </a:cxn>
                  <a:cxn ang="0">
                    <a:pos x="381" y="1973"/>
                  </a:cxn>
                  <a:cxn ang="0">
                    <a:pos x="390" y="2031"/>
                  </a:cxn>
                  <a:cxn ang="0">
                    <a:pos x="408" y="2105"/>
                  </a:cxn>
                  <a:cxn ang="0">
                    <a:pos x="424" y="2146"/>
                  </a:cxn>
                  <a:cxn ang="0">
                    <a:pos x="442" y="2181"/>
                  </a:cxn>
                  <a:cxn ang="0">
                    <a:pos x="464" y="2209"/>
                  </a:cxn>
                  <a:cxn ang="0">
                    <a:pos x="487" y="2229"/>
                  </a:cxn>
                  <a:cxn ang="0">
                    <a:pos x="516" y="2248"/>
                  </a:cxn>
                  <a:cxn ang="0">
                    <a:pos x="549" y="2264"/>
                  </a:cxn>
                  <a:cxn ang="0">
                    <a:pos x="587" y="2278"/>
                  </a:cxn>
                  <a:cxn ang="0">
                    <a:pos x="630" y="2287"/>
                  </a:cxn>
                  <a:cxn ang="0">
                    <a:pos x="678" y="2295"/>
                  </a:cxn>
                  <a:cxn ang="0">
                    <a:pos x="730" y="2300"/>
                  </a:cxn>
                  <a:cxn ang="0">
                    <a:pos x="788" y="2302"/>
                  </a:cxn>
                  <a:cxn ang="0">
                    <a:pos x="834" y="2301"/>
                  </a:cxn>
                  <a:cxn ang="0">
                    <a:pos x="895" y="2300"/>
                  </a:cxn>
                  <a:cxn ang="0">
                    <a:pos x="928" y="2297"/>
                  </a:cxn>
                  <a:cxn ang="0">
                    <a:pos x="954" y="2296"/>
                  </a:cxn>
                  <a:cxn ang="0">
                    <a:pos x="1028" y="2294"/>
                  </a:cxn>
                  <a:cxn ang="0">
                    <a:pos x="1127" y="2292"/>
                  </a:cxn>
                  <a:cxn ang="0">
                    <a:pos x="1188" y="2076"/>
                  </a:cxn>
                  <a:cxn ang="0">
                    <a:pos x="915" y="2075"/>
                  </a:cxn>
                  <a:cxn ang="0">
                    <a:pos x="880" y="2075"/>
                  </a:cxn>
                  <a:cxn ang="0">
                    <a:pos x="843" y="2073"/>
                  </a:cxn>
                  <a:cxn ang="0">
                    <a:pos x="818" y="2068"/>
                  </a:cxn>
                  <a:cxn ang="0">
                    <a:pos x="809" y="2065"/>
                  </a:cxn>
                  <a:cxn ang="0">
                    <a:pos x="801" y="2059"/>
                  </a:cxn>
                  <a:cxn ang="0">
                    <a:pos x="794" y="2041"/>
                  </a:cxn>
                  <a:cxn ang="0">
                    <a:pos x="791" y="2022"/>
                  </a:cxn>
                  <a:cxn ang="0">
                    <a:pos x="788" y="1999"/>
                  </a:cxn>
                  <a:cxn ang="0">
                    <a:pos x="786" y="1969"/>
                  </a:cxn>
                  <a:cxn ang="0">
                    <a:pos x="784" y="1913"/>
                  </a:cxn>
                  <a:cxn ang="0">
                    <a:pos x="784" y="1845"/>
                  </a:cxn>
                  <a:cxn ang="0">
                    <a:pos x="1259" y="847"/>
                  </a:cxn>
                </a:cxnLst>
                <a:rect l="0" t="0" r="r" b="b"/>
                <a:pathLst>
                  <a:path w="1259" h="2302">
                    <a:moveTo>
                      <a:pt x="1259" y="596"/>
                    </a:moveTo>
                    <a:lnTo>
                      <a:pt x="773" y="601"/>
                    </a:lnTo>
                    <a:lnTo>
                      <a:pt x="773" y="0"/>
                    </a:lnTo>
                    <a:lnTo>
                      <a:pt x="325" y="227"/>
                    </a:lnTo>
                    <a:lnTo>
                      <a:pt x="325" y="601"/>
                    </a:lnTo>
                    <a:lnTo>
                      <a:pt x="0" y="596"/>
                    </a:lnTo>
                    <a:lnTo>
                      <a:pt x="0" y="847"/>
                    </a:lnTo>
                    <a:lnTo>
                      <a:pt x="374" y="847"/>
                    </a:lnTo>
                    <a:lnTo>
                      <a:pt x="374" y="1802"/>
                    </a:lnTo>
                    <a:lnTo>
                      <a:pt x="374" y="1839"/>
                    </a:lnTo>
                    <a:lnTo>
                      <a:pt x="375" y="1875"/>
                    </a:lnTo>
                    <a:lnTo>
                      <a:pt x="376" y="1909"/>
                    </a:lnTo>
                    <a:lnTo>
                      <a:pt x="379" y="1943"/>
                    </a:lnTo>
                    <a:lnTo>
                      <a:pt x="381" y="1973"/>
                    </a:lnTo>
                    <a:lnTo>
                      <a:pt x="386" y="2003"/>
                    </a:lnTo>
                    <a:lnTo>
                      <a:pt x="390" y="2031"/>
                    </a:lnTo>
                    <a:lnTo>
                      <a:pt x="396" y="2058"/>
                    </a:lnTo>
                    <a:lnTo>
                      <a:pt x="408" y="2105"/>
                    </a:lnTo>
                    <a:lnTo>
                      <a:pt x="415" y="2126"/>
                    </a:lnTo>
                    <a:lnTo>
                      <a:pt x="424" y="2146"/>
                    </a:lnTo>
                    <a:lnTo>
                      <a:pt x="432" y="2164"/>
                    </a:lnTo>
                    <a:lnTo>
                      <a:pt x="442" y="2181"/>
                    </a:lnTo>
                    <a:lnTo>
                      <a:pt x="452" y="2196"/>
                    </a:lnTo>
                    <a:lnTo>
                      <a:pt x="464" y="2209"/>
                    </a:lnTo>
                    <a:lnTo>
                      <a:pt x="474" y="2219"/>
                    </a:lnTo>
                    <a:lnTo>
                      <a:pt x="487" y="2229"/>
                    </a:lnTo>
                    <a:lnTo>
                      <a:pt x="500" y="2238"/>
                    </a:lnTo>
                    <a:lnTo>
                      <a:pt x="516" y="2248"/>
                    </a:lnTo>
                    <a:lnTo>
                      <a:pt x="531" y="2256"/>
                    </a:lnTo>
                    <a:lnTo>
                      <a:pt x="549" y="2264"/>
                    </a:lnTo>
                    <a:lnTo>
                      <a:pt x="567" y="2270"/>
                    </a:lnTo>
                    <a:lnTo>
                      <a:pt x="587" y="2278"/>
                    </a:lnTo>
                    <a:lnTo>
                      <a:pt x="607" y="2283"/>
                    </a:lnTo>
                    <a:lnTo>
                      <a:pt x="630" y="2287"/>
                    </a:lnTo>
                    <a:lnTo>
                      <a:pt x="652" y="2291"/>
                    </a:lnTo>
                    <a:lnTo>
                      <a:pt x="678" y="2295"/>
                    </a:lnTo>
                    <a:lnTo>
                      <a:pt x="702" y="2297"/>
                    </a:lnTo>
                    <a:lnTo>
                      <a:pt x="730" y="2300"/>
                    </a:lnTo>
                    <a:lnTo>
                      <a:pt x="758" y="2301"/>
                    </a:lnTo>
                    <a:lnTo>
                      <a:pt x="788" y="2302"/>
                    </a:lnTo>
                    <a:lnTo>
                      <a:pt x="810" y="2301"/>
                    </a:lnTo>
                    <a:lnTo>
                      <a:pt x="834" y="2301"/>
                    </a:lnTo>
                    <a:lnTo>
                      <a:pt x="862" y="2300"/>
                    </a:lnTo>
                    <a:lnTo>
                      <a:pt x="895" y="2300"/>
                    </a:lnTo>
                    <a:lnTo>
                      <a:pt x="907" y="2297"/>
                    </a:lnTo>
                    <a:lnTo>
                      <a:pt x="928" y="2297"/>
                    </a:lnTo>
                    <a:lnTo>
                      <a:pt x="939" y="2296"/>
                    </a:lnTo>
                    <a:lnTo>
                      <a:pt x="954" y="2296"/>
                    </a:lnTo>
                    <a:lnTo>
                      <a:pt x="989" y="2296"/>
                    </a:lnTo>
                    <a:lnTo>
                      <a:pt x="1028" y="2294"/>
                    </a:lnTo>
                    <a:lnTo>
                      <a:pt x="1075" y="2294"/>
                    </a:lnTo>
                    <a:lnTo>
                      <a:pt x="1127" y="2292"/>
                    </a:lnTo>
                    <a:lnTo>
                      <a:pt x="1188" y="2292"/>
                    </a:lnTo>
                    <a:lnTo>
                      <a:pt x="1188" y="2076"/>
                    </a:lnTo>
                    <a:lnTo>
                      <a:pt x="929" y="2076"/>
                    </a:lnTo>
                    <a:lnTo>
                      <a:pt x="915" y="2075"/>
                    </a:lnTo>
                    <a:lnTo>
                      <a:pt x="903" y="2075"/>
                    </a:lnTo>
                    <a:lnTo>
                      <a:pt x="880" y="2075"/>
                    </a:lnTo>
                    <a:lnTo>
                      <a:pt x="860" y="2073"/>
                    </a:lnTo>
                    <a:lnTo>
                      <a:pt x="843" y="2073"/>
                    </a:lnTo>
                    <a:lnTo>
                      <a:pt x="829" y="2070"/>
                    </a:lnTo>
                    <a:lnTo>
                      <a:pt x="818" y="2068"/>
                    </a:lnTo>
                    <a:lnTo>
                      <a:pt x="812" y="2066"/>
                    </a:lnTo>
                    <a:lnTo>
                      <a:pt x="809" y="2065"/>
                    </a:lnTo>
                    <a:lnTo>
                      <a:pt x="804" y="2063"/>
                    </a:lnTo>
                    <a:lnTo>
                      <a:pt x="801" y="2059"/>
                    </a:lnTo>
                    <a:lnTo>
                      <a:pt x="799" y="2055"/>
                    </a:lnTo>
                    <a:lnTo>
                      <a:pt x="794" y="2041"/>
                    </a:lnTo>
                    <a:lnTo>
                      <a:pt x="792" y="2032"/>
                    </a:lnTo>
                    <a:lnTo>
                      <a:pt x="791" y="2022"/>
                    </a:lnTo>
                    <a:lnTo>
                      <a:pt x="788" y="2011"/>
                    </a:lnTo>
                    <a:lnTo>
                      <a:pt x="788" y="1999"/>
                    </a:lnTo>
                    <a:lnTo>
                      <a:pt x="786" y="1984"/>
                    </a:lnTo>
                    <a:lnTo>
                      <a:pt x="786" y="1969"/>
                    </a:lnTo>
                    <a:lnTo>
                      <a:pt x="785" y="1933"/>
                    </a:lnTo>
                    <a:lnTo>
                      <a:pt x="784" y="1913"/>
                    </a:lnTo>
                    <a:lnTo>
                      <a:pt x="784" y="1891"/>
                    </a:lnTo>
                    <a:lnTo>
                      <a:pt x="784" y="1845"/>
                    </a:lnTo>
                    <a:lnTo>
                      <a:pt x="784" y="847"/>
                    </a:lnTo>
                    <a:lnTo>
                      <a:pt x="1259" y="847"/>
                    </a:lnTo>
                    <a:lnTo>
                      <a:pt x="1259" y="596"/>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24" name="Rectangle 19"/>
              <p:cNvSpPr>
                <a:spLocks noChangeArrowheads="1"/>
              </p:cNvSpPr>
              <p:nvPr/>
            </p:nvSpPr>
            <p:spPr bwMode="auto">
              <a:xfrm>
                <a:off x="4776788" y="4518025"/>
                <a:ext cx="103188" cy="5429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grpSp>
        <p:pic>
          <p:nvPicPr>
            <p:cNvPr id="13" name="Billede 12" descr="ucl1.wmf"/>
            <p:cNvPicPr>
              <a:picLocks noChangeAspect="1"/>
            </p:cNvPicPr>
            <p:nvPr userDrawn="1"/>
          </p:nvPicPr>
          <p:blipFill>
            <a:blip r:embed="rId2" cstate="screen"/>
            <a:stretch>
              <a:fillRect/>
            </a:stretch>
          </p:blipFill>
          <p:spPr>
            <a:xfrm>
              <a:off x="4352086" y="5820367"/>
              <a:ext cx="1172414" cy="148950"/>
            </a:xfrm>
            <a:prstGeom prst="rect">
              <a:avLst/>
            </a:prstGeom>
          </p:spPr>
        </p:pic>
      </p:grpSp>
      <p:sp>
        <p:nvSpPr>
          <p:cNvPr id="28" name="Text Box 7"/>
          <p:cNvSpPr txBox="1">
            <a:spLocks noChangeArrowheads="1"/>
          </p:cNvSpPr>
          <p:nvPr/>
        </p:nvSpPr>
        <p:spPr bwMode="auto">
          <a:xfrm>
            <a:off x="4487779" y="640596"/>
            <a:ext cx="3970421" cy="276999"/>
          </a:xfrm>
          <a:prstGeom prst="rect">
            <a:avLst/>
          </a:prstGeom>
          <a:noFill/>
          <a:ln w="9525">
            <a:noFill/>
            <a:miter lim="800000"/>
            <a:headEnd/>
            <a:tailEnd/>
          </a:ln>
          <a:effectLst/>
        </p:spPr>
        <p:txBody>
          <a:bodyPr wrap="square">
            <a:spAutoFit/>
          </a:bodyPr>
          <a:lstStyle/>
          <a:p>
            <a:pPr algn="r">
              <a:spcBef>
                <a:spcPct val="50000"/>
              </a:spcBef>
              <a:defRPr/>
            </a:pPr>
            <a:r>
              <a:rPr lang="da-DK" sz="1200" dirty="0" smtClean="0"/>
              <a:t>UNIVERSITY COLLEGE LILLEBÆLT</a:t>
            </a:r>
            <a:endParaRPr lang="da-DK" sz="1200" dirty="0"/>
          </a:p>
        </p:txBody>
      </p:sp>
      <p:sp>
        <p:nvSpPr>
          <p:cNvPr id="29" name="Rektangel 28"/>
          <p:cNvSpPr/>
          <p:nvPr/>
        </p:nvSpPr>
        <p:spPr>
          <a:xfrm>
            <a:off x="0" y="5354665"/>
            <a:ext cx="9144000" cy="15033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Billede 31" descr="frise.jpg"/>
          <p:cNvPicPr>
            <a:picLocks noChangeAspect="1"/>
          </p:cNvPicPr>
          <p:nvPr userDrawn="1"/>
        </p:nvPicPr>
        <p:blipFill>
          <a:blip r:embed="rId3" cstate="screen"/>
          <a:stretch>
            <a:fillRect/>
          </a:stretch>
        </p:blipFill>
        <p:spPr>
          <a:xfrm>
            <a:off x="0" y="3741126"/>
            <a:ext cx="9144000" cy="1807464"/>
          </a:xfrm>
          <a:prstGeom prst="rect">
            <a:avLst/>
          </a:prstGeom>
        </p:spPr>
      </p:pic>
      <p:pic>
        <p:nvPicPr>
          <p:cNvPr id="33" name="Billede 32" descr="ucl_logo_bredformat.png"/>
          <p:cNvPicPr>
            <a:picLocks noChangeAspect="1"/>
          </p:cNvPicPr>
          <p:nvPr userDrawn="1"/>
        </p:nvPicPr>
        <p:blipFill>
          <a:blip r:embed="rId4" cstate="screen"/>
          <a:stretch>
            <a:fillRect/>
          </a:stretch>
        </p:blipFill>
        <p:spPr>
          <a:xfrm>
            <a:off x="6661085" y="6137337"/>
            <a:ext cx="1759016" cy="4749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500" b="0"/>
            </a:lvl1pPr>
          </a:lstStyle>
          <a:p>
            <a:r>
              <a:rPr lang="da-DK" smtClean="0"/>
              <a:t>Klik for at redigere i master</a:t>
            </a:r>
            <a:endParaRPr lang="da-DK" dirty="0"/>
          </a:p>
        </p:txBody>
      </p:sp>
      <p:sp>
        <p:nvSpPr>
          <p:cNvPr id="3" name="Pladsholder til indhold 2"/>
          <p:cNvSpPr>
            <a:spLocks noGrp="1"/>
          </p:cNvSpPr>
          <p:nvPr>
            <p:ph idx="1"/>
          </p:nvPr>
        </p:nvSpPr>
        <p:spPr>
          <a:xfrm>
            <a:off x="3575050" y="1433594"/>
            <a:ext cx="5111750" cy="4692570"/>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359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da-DK" smtClean="0"/>
              <a:t>Klik for at redigere i master</a:t>
            </a:r>
            <a:endParaRPr lang="da-DK" dirty="0"/>
          </a:p>
        </p:txBody>
      </p:sp>
      <p:sp>
        <p:nvSpPr>
          <p:cNvPr id="3" name="Pladsholder til billede 2"/>
          <p:cNvSpPr>
            <a:spLocks noGrp="1"/>
          </p:cNvSpPr>
          <p:nvPr>
            <p:ph type="pic" idx="1"/>
          </p:nvPr>
        </p:nvSpPr>
        <p:spPr>
          <a:xfrm>
            <a:off x="1792288" y="612775"/>
            <a:ext cx="5486400" cy="4114800"/>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12000" y="917805"/>
            <a:ext cx="7920000" cy="648000"/>
          </a:xfrm>
        </p:spPr>
        <p:txBody>
          <a:bodyPr/>
          <a:lstStyle>
            <a:lvl1pPr>
              <a:defRPr sz="2400"/>
            </a:lvl1pPr>
          </a:lstStyle>
          <a:p>
            <a:r>
              <a:rPr lang="da-DK" smtClean="0"/>
              <a:t>Klik for at redigere i master</a:t>
            </a:r>
            <a:endParaRPr lang="da-DK" dirty="0"/>
          </a:p>
        </p:txBody>
      </p:sp>
      <p:sp>
        <p:nvSpPr>
          <p:cNvPr id="3" name="Pladsholder til indhold 2"/>
          <p:cNvSpPr>
            <a:spLocks noGrp="1"/>
          </p:cNvSpPr>
          <p:nvPr>
            <p:ph idx="1"/>
          </p:nvPr>
        </p:nvSpPr>
        <p:spPr>
          <a:xfrm>
            <a:off x="612000" y="1600200"/>
            <a:ext cx="7920000" cy="4500000"/>
          </a:xfrm>
        </p:spPr>
        <p:txBody>
          <a:bodyPr/>
          <a:lstStyle>
            <a:lvl1pPr>
              <a:spcAft>
                <a:spcPts val="600"/>
              </a:spcAft>
              <a:defRPr/>
            </a:lvl1pPr>
            <a:lvl5pPr>
              <a:spcAft>
                <a:spcPts val="1200"/>
              </a:spcAft>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p:cNvSpPr>
            <a:spLocks noGrp="1"/>
          </p:cNvSpPr>
          <p:nvPr>
            <p:ph type="dt" sz="half" idx="10"/>
          </p:nvPr>
        </p:nvSpPr>
        <p:spPr/>
        <p:txBody>
          <a:bodyPr/>
          <a:lstStyle/>
          <a:p>
            <a:fld id="{847982D2-0DF6-4161-8365-F90053273776}" type="datetimeFigureOut">
              <a:rPr lang="da-DK" smtClean="0"/>
              <a:pPr/>
              <a:t>30-01-2014</a:t>
            </a:fld>
            <a:endParaRPr lang="da-DK" dirty="0"/>
          </a:p>
        </p:txBody>
      </p:sp>
      <p:sp>
        <p:nvSpPr>
          <p:cNvPr id="8" name="Pladsholder til sidefod 4"/>
          <p:cNvSpPr>
            <a:spLocks noGrp="1"/>
          </p:cNvSpPr>
          <p:nvPr>
            <p:ph type="ftr" sz="quarter" idx="3"/>
          </p:nvPr>
        </p:nvSpPr>
        <p:spPr>
          <a:xfrm>
            <a:off x="621667" y="186932"/>
            <a:ext cx="2895600" cy="180000"/>
          </a:xfrm>
          <a:prstGeom prst="rect">
            <a:avLst/>
          </a:prstGeom>
        </p:spPr>
        <p:txBody>
          <a:bodyPr vert="horz" lIns="91440" tIns="45720" rIns="91440" bIns="45720" rtlCol="0" anchor="ctr"/>
          <a:lstStyle>
            <a:lvl1pPr algn="l">
              <a:defRPr sz="1100">
                <a:solidFill>
                  <a:schemeClr val="tx2">
                    <a:lumMod val="50000"/>
                  </a:schemeClr>
                </a:solidFill>
              </a:defRPr>
            </a:lvl1pPr>
          </a:lstStyle>
          <a:p>
            <a:endParaRPr lang="da-DK" dirty="0"/>
          </a:p>
        </p:txBody>
      </p:sp>
      <p:sp>
        <p:nvSpPr>
          <p:cNvPr id="16" name="Pladsholder til diasnummer 5"/>
          <p:cNvSpPr>
            <a:spLocks noGrp="1"/>
          </p:cNvSpPr>
          <p:nvPr>
            <p:ph type="sldNum" sz="quarter" idx="4"/>
          </p:nvPr>
        </p:nvSpPr>
        <p:spPr>
          <a:xfrm>
            <a:off x="6216316" y="169666"/>
            <a:ext cx="2133600" cy="180000"/>
          </a:xfrm>
          <a:prstGeom prst="rect">
            <a:avLst/>
          </a:prstGeom>
        </p:spPr>
        <p:txBody>
          <a:bodyPr vert="horz" lIns="91440" tIns="45720" rIns="91440" bIns="45720" rtlCol="0" anchor="ctr"/>
          <a:lstStyle>
            <a:lvl1pPr algn="r">
              <a:defRPr sz="1000">
                <a:solidFill>
                  <a:schemeClr val="tx1">
                    <a:tint val="75000"/>
                  </a:schemeClr>
                </a:solidFill>
              </a:defRPr>
            </a:lvl1pPr>
          </a:lstStyle>
          <a:p>
            <a:fld id="{E5C55E70-33FB-46D0-A43E-6B5A63E4AB96}"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917805"/>
            <a:ext cx="4021810" cy="648000"/>
          </a:xfrm>
        </p:spPr>
        <p:txBody>
          <a:bodyPr anchor="t" anchorCtr="0"/>
          <a:lstStyle/>
          <a:p>
            <a:r>
              <a:rPr lang="da-DK" smtClean="0"/>
              <a:t>Klik for at redigere i master</a:t>
            </a:r>
            <a:endParaRPr lang="da-DK" dirty="0"/>
          </a:p>
        </p:txBody>
      </p:sp>
      <p:sp>
        <p:nvSpPr>
          <p:cNvPr id="3" name="Pladsholder til indhold 2"/>
          <p:cNvSpPr>
            <a:spLocks noGrp="1"/>
          </p:cNvSpPr>
          <p:nvPr>
            <p:ph sz="half" idx="1"/>
          </p:nvPr>
        </p:nvSpPr>
        <p:spPr>
          <a:xfrm>
            <a:off x="457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4648200" y="1600200"/>
            <a:ext cx="4038600" cy="4506590"/>
          </a:xfrm>
        </p:spPr>
        <p:txBody>
          <a:bodyPr vert="horz" lIns="91440" tIns="45720" rIns="91440" bIns="45720" rtlCol="0">
            <a:normAutofit/>
          </a:bodyPr>
          <a:lstStyle>
            <a:lvl1pPr algn="l" defTabSz="914400" rtl="0" eaLnBrk="1" latinLnBrk="0" hangingPunct="1">
              <a:spcBef>
                <a:spcPct val="20000"/>
              </a:spcBef>
              <a:buClr>
                <a:schemeClr val="accent2"/>
              </a:buClr>
              <a:defRPr lang="da-DK" sz="1600" kern="1200" smtClean="0">
                <a:solidFill>
                  <a:schemeClr val="tx1"/>
                </a:solidFill>
                <a:latin typeface="+mn-lt"/>
                <a:ea typeface="+mn-ea"/>
                <a:cs typeface="+mn-cs"/>
              </a:defRPr>
            </a:lvl1pPr>
            <a:lvl2pPr algn="l" defTabSz="914400" rtl="0" eaLnBrk="1" latinLnBrk="0" hangingPunct="1">
              <a:spcBef>
                <a:spcPct val="20000"/>
              </a:spcBef>
              <a:buClr>
                <a:schemeClr val="accent2"/>
              </a:buClr>
              <a:defRPr lang="da-DK" sz="1600" kern="1200" smtClean="0">
                <a:solidFill>
                  <a:schemeClr val="tx1"/>
                </a:solidFill>
                <a:latin typeface="+mn-lt"/>
                <a:ea typeface="+mn-ea"/>
                <a:cs typeface="+mn-cs"/>
              </a:defRPr>
            </a:lvl2pPr>
            <a:lvl3pPr algn="l" defTabSz="914400" rtl="0" eaLnBrk="1" latinLnBrk="0" hangingPunct="1">
              <a:spcBef>
                <a:spcPct val="20000"/>
              </a:spcBef>
              <a:buClr>
                <a:schemeClr val="accent2"/>
              </a:buClr>
              <a:defRPr lang="da-DK" sz="1600" kern="1200" smtClean="0">
                <a:solidFill>
                  <a:schemeClr val="tx1"/>
                </a:solidFill>
                <a:latin typeface="+mn-lt"/>
                <a:ea typeface="+mn-ea"/>
                <a:cs typeface="+mn-cs"/>
              </a:defRPr>
            </a:lvl3pPr>
            <a:lvl4pPr algn="l" defTabSz="914400" rtl="0" eaLnBrk="1" latinLnBrk="0" hangingPunct="1">
              <a:spcBef>
                <a:spcPct val="20000"/>
              </a:spcBef>
              <a:buClr>
                <a:schemeClr val="accent2"/>
              </a:buClr>
              <a:defRPr lang="da-DK" sz="1600" kern="1200" smtClean="0">
                <a:solidFill>
                  <a:schemeClr val="tx1"/>
                </a:solidFill>
                <a:latin typeface="+mn-lt"/>
                <a:ea typeface="+mn-ea"/>
                <a:cs typeface="+mn-cs"/>
              </a:defRPr>
            </a:lvl4pPr>
            <a:lvl5pPr algn="l" defTabSz="914400" rtl="0" eaLnBrk="1" latinLnBrk="0" hangingPunct="1">
              <a:spcBef>
                <a:spcPct val="20000"/>
              </a:spcBef>
              <a:buClr>
                <a:schemeClr val="accent2"/>
              </a:buClr>
              <a:defRPr lang="da-DK" sz="16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nktopstilling med grøn faktaboks">
    <p:spTree>
      <p:nvGrpSpPr>
        <p:cNvPr id="1" name=""/>
        <p:cNvGrpSpPr/>
        <p:nvPr/>
      </p:nvGrpSpPr>
      <p:grpSpPr>
        <a:xfrm>
          <a:off x="0" y="0"/>
          <a:ext cx="0" cy="0"/>
          <a:chOff x="0" y="0"/>
          <a:chExt cx="0" cy="0"/>
        </a:xfrm>
      </p:grpSpPr>
      <p:sp>
        <p:nvSpPr>
          <p:cNvPr id="7" name="Pladsholder til dato 6"/>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5C55E70-33FB-46D0-A43E-6B5A63E4AB96}" type="slidenum">
              <a:rPr lang="da-DK" smtClean="0"/>
              <a:pPr/>
              <a:t>‹nr.›</a:t>
            </a:fld>
            <a:endParaRPr lang="da-DK"/>
          </a:p>
        </p:txBody>
      </p:sp>
      <p:sp>
        <p:nvSpPr>
          <p:cNvPr id="10" name="Titel 1"/>
          <p:cNvSpPr>
            <a:spLocks noGrp="1"/>
          </p:cNvSpPr>
          <p:nvPr>
            <p:ph type="title"/>
          </p:nvPr>
        </p:nvSpPr>
        <p:spPr>
          <a:xfrm>
            <a:off x="457200" y="917805"/>
            <a:ext cx="5220000" cy="648000"/>
          </a:xfrm>
        </p:spPr>
        <p:txBody>
          <a:bodyPr anchor="t" anchorCtr="0"/>
          <a:lstStyle/>
          <a:p>
            <a:r>
              <a:rPr lang="da-DK" smtClean="0"/>
              <a:t>Klik for at redigere i master</a:t>
            </a:r>
            <a:endParaRPr lang="da-DK" dirty="0"/>
          </a:p>
        </p:txBody>
      </p:sp>
      <p:sp>
        <p:nvSpPr>
          <p:cNvPr id="12" name="Pladsholder til indhold 3"/>
          <p:cNvSpPr>
            <a:spLocks noGrp="1"/>
          </p:cNvSpPr>
          <p:nvPr>
            <p:ph sz="half" idx="2"/>
          </p:nvPr>
        </p:nvSpPr>
        <p:spPr>
          <a:xfrm>
            <a:off x="6066254" y="1370748"/>
            <a:ext cx="2502000" cy="4356000"/>
          </a:xfrm>
          <a:ln w="19050">
            <a:solidFill>
              <a:schemeClr val="accent1"/>
            </a:solidFill>
          </a:ln>
        </p:spPr>
        <p:txBody>
          <a:bodyPr vert="horz" lIns="91440" tIns="45720" rIns="91440" bIns="45720" rtlCol="0">
            <a:normAutofit/>
          </a:bodyPr>
          <a:lstStyle>
            <a:lvl1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1pPr>
            <a:lvl2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2pPr>
            <a:lvl3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3pPr>
            <a:lvl4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4pPr>
            <a:lvl5pPr marL="0" indent="0" algn="l" defTabSz="914400" rtl="0" eaLnBrk="1" latinLnBrk="0" hangingPunct="1">
              <a:spcBef>
                <a:spcPts val="0"/>
              </a:spcBef>
              <a:buClr>
                <a:schemeClr val="accent2"/>
              </a:buClr>
              <a:buNone/>
              <a:defRPr lang="da-DK" sz="14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a-DK" smtClean="0"/>
              <a:t>Klik for at redigere i master</a:t>
            </a:r>
          </a:p>
        </p:txBody>
      </p:sp>
      <p:sp>
        <p:nvSpPr>
          <p:cNvPr id="13" name="Pladsholder til tekst 4"/>
          <p:cNvSpPr>
            <a:spLocks noGrp="1"/>
          </p:cNvSpPr>
          <p:nvPr>
            <p:ph type="body" sz="quarter" idx="3"/>
          </p:nvPr>
        </p:nvSpPr>
        <p:spPr>
          <a:xfrm>
            <a:off x="6057254" y="938428"/>
            <a:ext cx="2520000" cy="432000"/>
          </a:xfrm>
          <a:solidFill>
            <a:schemeClr val="accent1"/>
          </a:solidFill>
        </p:spPr>
        <p:txBody>
          <a:bodyPr tIns="0" anchor="ctr" anchorCtr="0">
            <a:noAutofit/>
          </a:bodyPr>
          <a:lstStyle>
            <a:lvl1pPr marL="0" indent="0">
              <a:buNone/>
              <a:defRPr sz="1400" b="0">
                <a:solidFill>
                  <a:schemeClr val="bg1">
                    <a:lumMod val="10000"/>
                  </a:schemeClr>
                </a:solidFill>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4" name="Pladsholder til indhold 2"/>
          <p:cNvSpPr>
            <a:spLocks noGrp="1"/>
          </p:cNvSpPr>
          <p:nvPr>
            <p:ph sz="half" idx="1"/>
          </p:nvPr>
        </p:nvSpPr>
        <p:spPr>
          <a:xfrm>
            <a:off x="457200" y="1600200"/>
            <a:ext cx="52200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ødtekst med grøn faktaboks">
    <p:spTree>
      <p:nvGrpSpPr>
        <p:cNvPr id="1" name=""/>
        <p:cNvGrpSpPr/>
        <p:nvPr/>
      </p:nvGrpSpPr>
      <p:grpSpPr>
        <a:xfrm>
          <a:off x="0" y="0"/>
          <a:ext cx="0" cy="0"/>
          <a:chOff x="0" y="0"/>
          <a:chExt cx="0" cy="0"/>
        </a:xfrm>
      </p:grpSpPr>
      <p:sp>
        <p:nvSpPr>
          <p:cNvPr id="7" name="Pladsholder til dato 6"/>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5C55E70-33FB-46D0-A43E-6B5A63E4AB96}" type="slidenum">
              <a:rPr lang="da-DK" smtClean="0"/>
              <a:pPr/>
              <a:t>‹nr.›</a:t>
            </a:fld>
            <a:endParaRPr lang="da-DK"/>
          </a:p>
        </p:txBody>
      </p:sp>
      <p:sp>
        <p:nvSpPr>
          <p:cNvPr id="10" name="Titel 1"/>
          <p:cNvSpPr>
            <a:spLocks noGrp="1"/>
          </p:cNvSpPr>
          <p:nvPr>
            <p:ph type="title"/>
          </p:nvPr>
        </p:nvSpPr>
        <p:spPr>
          <a:xfrm>
            <a:off x="457200" y="917805"/>
            <a:ext cx="5220000" cy="648000"/>
          </a:xfrm>
        </p:spPr>
        <p:txBody>
          <a:bodyPr anchor="t" anchorCtr="0"/>
          <a:lstStyle/>
          <a:p>
            <a:r>
              <a:rPr lang="da-DK" smtClean="0"/>
              <a:t>Klik for at redigere i master</a:t>
            </a:r>
            <a:endParaRPr lang="da-DK" dirty="0"/>
          </a:p>
        </p:txBody>
      </p:sp>
      <p:sp>
        <p:nvSpPr>
          <p:cNvPr id="11" name="Pladsholder til indhold 2"/>
          <p:cNvSpPr>
            <a:spLocks noGrp="1"/>
          </p:cNvSpPr>
          <p:nvPr>
            <p:ph sz="half" idx="1"/>
          </p:nvPr>
        </p:nvSpPr>
        <p:spPr>
          <a:xfrm>
            <a:off x="457200" y="1666069"/>
            <a:ext cx="5220000" cy="4068304"/>
          </a:xfrm>
        </p:spPr>
        <p:txBody>
          <a:bodyPr>
            <a:normAutofit/>
          </a:bodyPr>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a:defRPr sz="1800"/>
            </a:lvl6pPr>
            <a:lvl7pPr>
              <a:defRPr sz="1800"/>
            </a:lvl7pPr>
            <a:lvl8pPr>
              <a:defRPr sz="1800"/>
            </a:lvl8pPr>
            <a:lvl9pPr>
              <a:defRPr sz="1800"/>
            </a:lvl9pPr>
          </a:lstStyle>
          <a:p>
            <a:pPr lvl="0"/>
            <a:r>
              <a:rPr lang="da-DK" smtClean="0"/>
              <a:t>Klik for at redigere i master</a:t>
            </a:r>
          </a:p>
        </p:txBody>
      </p:sp>
      <p:sp>
        <p:nvSpPr>
          <p:cNvPr id="12" name="Pladsholder til indhold 3"/>
          <p:cNvSpPr>
            <a:spLocks noGrp="1"/>
          </p:cNvSpPr>
          <p:nvPr>
            <p:ph sz="half" idx="2"/>
          </p:nvPr>
        </p:nvSpPr>
        <p:spPr>
          <a:xfrm>
            <a:off x="6066254" y="1370748"/>
            <a:ext cx="2502000" cy="4356000"/>
          </a:xfrm>
          <a:ln w="19050">
            <a:solidFill>
              <a:schemeClr val="accent1"/>
            </a:solidFill>
          </a:ln>
        </p:spPr>
        <p:txBody>
          <a:bodyPr vert="horz" lIns="91440" tIns="45720" rIns="91440" bIns="45720" rtlCol="0">
            <a:normAutofit/>
          </a:bodyPr>
          <a:lstStyle>
            <a:lvl1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1pPr>
            <a:lvl2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2pPr>
            <a:lvl3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3pPr>
            <a:lvl4pPr marL="0" indent="0" algn="l" defTabSz="914400" rtl="0" eaLnBrk="1" latinLnBrk="0" hangingPunct="1">
              <a:spcBef>
                <a:spcPts val="0"/>
              </a:spcBef>
              <a:buClr>
                <a:schemeClr val="accent2"/>
              </a:buClr>
              <a:buNone/>
              <a:defRPr lang="da-DK" sz="1400" kern="1200" smtClean="0">
                <a:solidFill>
                  <a:schemeClr val="tx1"/>
                </a:solidFill>
                <a:latin typeface="+mn-lt"/>
                <a:ea typeface="+mn-ea"/>
                <a:cs typeface="+mn-cs"/>
              </a:defRPr>
            </a:lvl4pPr>
            <a:lvl5pPr marL="0" indent="0" algn="l" defTabSz="914400" rtl="0" eaLnBrk="1" latinLnBrk="0" hangingPunct="1">
              <a:spcBef>
                <a:spcPts val="0"/>
              </a:spcBef>
              <a:buClr>
                <a:schemeClr val="accent2"/>
              </a:buClr>
              <a:buNone/>
              <a:defRPr lang="da-DK" sz="14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a-DK" smtClean="0"/>
              <a:t>Klik for at redigere i master</a:t>
            </a:r>
          </a:p>
        </p:txBody>
      </p:sp>
      <p:sp>
        <p:nvSpPr>
          <p:cNvPr id="13" name="Pladsholder til tekst 4"/>
          <p:cNvSpPr>
            <a:spLocks noGrp="1"/>
          </p:cNvSpPr>
          <p:nvPr>
            <p:ph type="body" sz="quarter" idx="3"/>
          </p:nvPr>
        </p:nvSpPr>
        <p:spPr>
          <a:xfrm>
            <a:off x="6057254" y="938428"/>
            <a:ext cx="2520000" cy="432000"/>
          </a:xfrm>
          <a:solidFill>
            <a:schemeClr val="accent1"/>
          </a:solidFill>
        </p:spPr>
        <p:txBody>
          <a:bodyPr tIns="0" anchor="ctr" anchorCtr="0">
            <a:noAutofit/>
          </a:bodyPr>
          <a:lstStyle>
            <a:lvl1pPr marL="0" indent="0">
              <a:buNone/>
              <a:defRPr sz="1400" b="0">
                <a:solidFill>
                  <a:schemeClr val="bg1">
                    <a:lumMod val="10000"/>
                  </a:schemeClr>
                </a:solidFill>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n tekst">
    <p:spTree>
      <p:nvGrpSpPr>
        <p:cNvPr id="1" name=""/>
        <p:cNvGrpSpPr/>
        <p:nvPr/>
      </p:nvGrpSpPr>
      <p:grpSpPr>
        <a:xfrm>
          <a:off x="0" y="0"/>
          <a:ext cx="0" cy="0"/>
          <a:chOff x="0" y="0"/>
          <a:chExt cx="0" cy="0"/>
        </a:xfrm>
      </p:grpSpPr>
      <p:sp>
        <p:nvSpPr>
          <p:cNvPr id="7" name="Pladsholder til dato 6"/>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5C55E70-33FB-46D0-A43E-6B5A63E4AB96}" type="slidenum">
              <a:rPr lang="da-DK" smtClean="0"/>
              <a:pPr/>
              <a:t>‹nr.›</a:t>
            </a:fld>
            <a:endParaRPr lang="da-DK"/>
          </a:p>
        </p:txBody>
      </p:sp>
      <p:sp>
        <p:nvSpPr>
          <p:cNvPr id="10" name="Titel 1"/>
          <p:cNvSpPr>
            <a:spLocks noGrp="1"/>
          </p:cNvSpPr>
          <p:nvPr>
            <p:ph type="title"/>
          </p:nvPr>
        </p:nvSpPr>
        <p:spPr>
          <a:xfrm>
            <a:off x="457200" y="917805"/>
            <a:ext cx="8100000" cy="648000"/>
          </a:xfrm>
        </p:spPr>
        <p:txBody>
          <a:bodyPr anchor="t" anchorCtr="0"/>
          <a:lstStyle/>
          <a:p>
            <a:r>
              <a:rPr lang="da-DK" smtClean="0"/>
              <a:t>Klik for at redigere i master</a:t>
            </a:r>
            <a:endParaRPr lang="da-DK" dirty="0"/>
          </a:p>
        </p:txBody>
      </p:sp>
      <p:sp>
        <p:nvSpPr>
          <p:cNvPr id="11" name="Pladsholder til indhold 2"/>
          <p:cNvSpPr>
            <a:spLocks noGrp="1"/>
          </p:cNvSpPr>
          <p:nvPr>
            <p:ph sz="half" idx="1"/>
          </p:nvPr>
        </p:nvSpPr>
        <p:spPr>
          <a:xfrm>
            <a:off x="457200" y="1666069"/>
            <a:ext cx="8100000" cy="4068304"/>
          </a:xfrm>
        </p:spPr>
        <p:txBody>
          <a:bodyPr>
            <a:normAutofit/>
          </a:bodyPr>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3600" b="0" cap="none" baseline="0"/>
            </a:lvl1pPr>
          </a:lstStyle>
          <a:p>
            <a:r>
              <a:rPr lang="da-DK" smtClean="0"/>
              <a:t>Klik for at redigere i master</a:t>
            </a:r>
            <a:endParaRPr lang="da-DK" dirty="0"/>
          </a:p>
        </p:txBody>
      </p:sp>
      <p:sp>
        <p:nvSpPr>
          <p:cNvPr id="3" name="Pladsholder til tekst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dirty="0"/>
          </a:p>
        </p:txBody>
      </p:sp>
      <p:sp>
        <p:nvSpPr>
          <p:cNvPr id="3" name="Pladsholder til tekst 2"/>
          <p:cNvSpPr>
            <a:spLocks noGrp="1"/>
          </p:cNvSpPr>
          <p:nvPr>
            <p:ph type="body" idx="1"/>
          </p:nvPr>
        </p:nvSpPr>
        <p:spPr>
          <a:xfrm>
            <a:off x="457200" y="1535113"/>
            <a:ext cx="4040188" cy="639762"/>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tekst 4"/>
          <p:cNvSpPr>
            <a:spLocks noGrp="1"/>
          </p:cNvSpPr>
          <p:nvPr>
            <p:ph type="body" sz="quarter" idx="3"/>
          </p:nvPr>
        </p:nvSpPr>
        <p:spPr>
          <a:xfrm>
            <a:off x="4645025" y="1535113"/>
            <a:ext cx="4041775" cy="639762"/>
          </a:xfrm>
        </p:spPr>
        <p:txBody>
          <a:bodyPr vert="horz" lIns="91440" tIns="45720" rIns="91440" bIns="45720" rtlCol="0" anchor="b">
            <a:noAutofit/>
          </a:bodyPr>
          <a:lstStyle>
            <a:lvl1pPr marL="0" indent="0">
              <a:buNone/>
              <a:defRPr lang="da-DK" sz="2000" b="0"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spcAft>
                <a:spcPts val="600"/>
              </a:spcAft>
              <a:buClr>
                <a:schemeClr val="accent6"/>
              </a:buClr>
              <a:buSzPct val="85000"/>
              <a:buFont typeface="Wingdings" pitchFamily="2" charset="2"/>
              <a:buNone/>
            </a:pPr>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dato 6"/>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847982D2-0DF6-4161-8365-F90053273776}" type="datetimeFigureOut">
              <a:rPr lang="da-DK" smtClean="0"/>
              <a:pPr/>
              <a:t>30-01-2014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E5C55E70-33FB-46D0-A43E-6B5A63E4AB96}"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917805"/>
            <a:ext cx="8229600" cy="648000"/>
          </a:xfrm>
          <a:prstGeom prst="rect">
            <a:avLst/>
          </a:prstGeom>
        </p:spPr>
        <p:txBody>
          <a:bodyPr vert="horz" lIns="91440" tIns="0" rIns="91440" bIns="45720" rtlCol="0" anchor="t" anchorCtr="0">
            <a:noAutofit/>
          </a:body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457200" y="1600200"/>
            <a:ext cx="8229600" cy="4500000"/>
          </a:xfrm>
          <a:prstGeom prst="rect">
            <a:avLst/>
          </a:prstGeom>
        </p:spPr>
        <p:txBody>
          <a:bodyPr vert="horz" lIns="91440" tIns="45720" rIns="91440" bIns="45720" rtlCol="0">
            <a:normAutofit/>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289943" y="6552012"/>
            <a:ext cx="936000" cy="180000"/>
          </a:xfrm>
          <a:prstGeom prst="rect">
            <a:avLst/>
          </a:prstGeom>
        </p:spPr>
        <p:txBody>
          <a:bodyPr vert="horz" lIns="91440" tIns="45720" rIns="91440" bIns="45720" rtlCol="0" anchor="ctr"/>
          <a:lstStyle>
            <a:lvl1pPr algn="r">
              <a:defRPr sz="1000">
                <a:solidFill>
                  <a:schemeClr val="tx1">
                    <a:tint val="75000"/>
                  </a:schemeClr>
                </a:solidFill>
              </a:defRPr>
            </a:lvl1pPr>
          </a:lstStyle>
          <a:p>
            <a:fld id="{847982D2-0DF6-4161-8365-F90053273776}" type="datetimeFigureOut">
              <a:rPr lang="da-DK" smtClean="0"/>
              <a:pPr/>
              <a:t>30-01-2014</a:t>
            </a:fld>
            <a:endParaRPr lang="da-DK"/>
          </a:p>
        </p:txBody>
      </p:sp>
      <p:sp>
        <p:nvSpPr>
          <p:cNvPr id="5" name="Pladsholder til sidefod 4"/>
          <p:cNvSpPr>
            <a:spLocks noGrp="1"/>
          </p:cNvSpPr>
          <p:nvPr>
            <p:ph type="ftr" sz="quarter" idx="3"/>
          </p:nvPr>
        </p:nvSpPr>
        <p:spPr>
          <a:xfrm>
            <a:off x="353211" y="191107"/>
            <a:ext cx="4238365" cy="234998"/>
          </a:xfrm>
          <a:prstGeom prst="rect">
            <a:avLst/>
          </a:prstGeom>
        </p:spPr>
        <p:txBody>
          <a:bodyPr vert="horz" lIns="91440" tIns="45720" rIns="91440" bIns="45720" rtlCol="0" anchor="ctr"/>
          <a:lstStyle>
            <a:lvl1pPr algn="l">
              <a:defRPr sz="1100">
                <a:solidFill>
                  <a:schemeClr val="tx2">
                    <a:lumMod val="50000"/>
                  </a:schemeClr>
                </a:solidFill>
              </a:defRPr>
            </a:lvl1pPr>
          </a:lstStyle>
          <a:p>
            <a:r>
              <a:rPr lang="da-DK" dirty="0" smtClean="0"/>
              <a:t>Lone Guldbrandt Tønnesen, www.moocs.dk, logt@ucl.dk</a:t>
            </a:r>
            <a:endParaRPr lang="da-DK" dirty="0"/>
          </a:p>
        </p:txBody>
      </p:sp>
      <p:sp>
        <p:nvSpPr>
          <p:cNvPr id="6" name="Pladsholder til diasnummer 5"/>
          <p:cNvSpPr>
            <a:spLocks noGrp="1"/>
          </p:cNvSpPr>
          <p:nvPr>
            <p:ph type="sldNum" sz="quarter" idx="4"/>
          </p:nvPr>
        </p:nvSpPr>
        <p:spPr>
          <a:xfrm>
            <a:off x="6216316" y="169666"/>
            <a:ext cx="2133600" cy="180000"/>
          </a:xfrm>
          <a:prstGeom prst="rect">
            <a:avLst/>
          </a:prstGeom>
        </p:spPr>
        <p:txBody>
          <a:bodyPr vert="horz" lIns="91440" tIns="45720" rIns="91440" bIns="45720" rtlCol="0" anchor="ctr"/>
          <a:lstStyle>
            <a:lvl1pPr algn="r">
              <a:defRPr sz="1000">
                <a:solidFill>
                  <a:schemeClr val="tx1">
                    <a:tint val="75000"/>
                  </a:schemeClr>
                </a:solidFill>
              </a:defRPr>
            </a:lvl1pPr>
          </a:lstStyle>
          <a:p>
            <a:fld id="{E5C55E70-33FB-46D0-A43E-6B5A63E4AB96}" type="slidenum">
              <a:rPr lang="da-DK" smtClean="0"/>
              <a:pPr/>
              <a:t>‹nr.›</a:t>
            </a:fld>
            <a:endParaRPr lang="da-DK" dirty="0"/>
          </a:p>
        </p:txBody>
      </p:sp>
      <p:pic>
        <p:nvPicPr>
          <p:cNvPr id="11" name="Billede 10" descr="navnetræk.png"/>
          <p:cNvPicPr>
            <a:picLocks noChangeAspect="1"/>
          </p:cNvPicPr>
          <p:nvPr/>
        </p:nvPicPr>
        <p:blipFill>
          <a:blip r:embed="rId16" cstate="screen"/>
          <a:stretch>
            <a:fillRect/>
          </a:stretch>
        </p:blipFill>
        <p:spPr>
          <a:xfrm>
            <a:off x="6527524" y="6552012"/>
            <a:ext cx="2263554" cy="102889"/>
          </a:xfrm>
          <a:prstGeom prst="rect">
            <a:avLst/>
          </a:prstGeom>
        </p:spPr>
      </p:pic>
      <p:grpSp>
        <p:nvGrpSpPr>
          <p:cNvPr id="14" name="Gruppe 13"/>
          <p:cNvGrpSpPr/>
          <p:nvPr/>
        </p:nvGrpSpPr>
        <p:grpSpPr>
          <a:xfrm>
            <a:off x="0" y="155575"/>
            <a:ext cx="9144000" cy="6238207"/>
            <a:chOff x="0" y="155575"/>
            <a:chExt cx="9144000" cy="6238207"/>
          </a:xfrm>
        </p:grpSpPr>
        <p:sp>
          <p:nvSpPr>
            <p:cNvPr id="15" name="Ellipse 14"/>
            <p:cNvSpPr/>
            <p:nvPr userDrawn="1"/>
          </p:nvSpPr>
          <p:spPr>
            <a:xfrm>
              <a:off x="8610600" y="155575"/>
              <a:ext cx="177800" cy="177800"/>
            </a:xfrm>
            <a:prstGeom prst="ellipse">
              <a:avLst/>
            </a:prstGeom>
            <a:solidFill>
              <a:srgbClr val="F09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6" name="Lige forbindelse 15"/>
            <p:cNvCxnSpPr/>
            <p:nvPr userDrawn="1"/>
          </p:nvCxnSpPr>
          <p:spPr>
            <a:xfrm>
              <a:off x="0" y="51435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userDrawn="1"/>
          </p:nvCxnSpPr>
          <p:spPr>
            <a:xfrm>
              <a:off x="0" y="6393782"/>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ekstboks 6"/>
          <p:cNvSpPr txBox="1"/>
          <p:nvPr userDrawn="1"/>
        </p:nvSpPr>
        <p:spPr>
          <a:xfrm>
            <a:off x="539551" y="6425506"/>
            <a:ext cx="6053705" cy="307777"/>
          </a:xfrm>
          <a:prstGeom prst="rect">
            <a:avLst/>
          </a:prstGeom>
          <a:noFill/>
        </p:spPr>
        <p:txBody>
          <a:bodyPr wrap="square" rtlCol="0">
            <a:spAutoFit/>
          </a:bodyPr>
          <a:lstStyle/>
          <a:p>
            <a:r>
              <a:rPr lang="da-DK" sz="1400" baseline="0" dirty="0" smtClean="0"/>
              <a:t>MOOCS.dk</a:t>
            </a:r>
            <a:r>
              <a:rPr lang="da-DK" sz="1050" baseline="0" dirty="0" smtClean="0"/>
              <a:t> 	              </a:t>
            </a:r>
            <a:r>
              <a:rPr lang="da-DK" sz="1100" baseline="0" dirty="0" smtClean="0"/>
              <a:t>Lone Guldbrandt Tønnesen</a:t>
            </a:r>
            <a:r>
              <a:rPr lang="da-DK" sz="1050" baseline="0" dirty="0" smtClean="0"/>
              <a:t>,</a:t>
            </a:r>
            <a:r>
              <a:rPr lang="da-DK" sz="1100" baseline="0" dirty="0" smtClean="0"/>
              <a:t> Læreruddannelsen på Fyn, logt@ucl.dk</a:t>
            </a:r>
            <a:endParaRPr lang="en-GB" sz="9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2500" b="0" kern="1200" baseline="0">
          <a:solidFill>
            <a:schemeClr val="tx1"/>
          </a:solidFill>
          <a:latin typeface="Gill Sans MT" pitchFamily="34" charset="0"/>
          <a:ea typeface="+mj-ea"/>
          <a:cs typeface="+mj-cs"/>
        </a:defRPr>
      </a:lvl1pPr>
    </p:titleStyle>
    <p:bodyStyle>
      <a:lvl1pPr marL="176213" indent="-176213" algn="l" defTabSz="914400" rtl="0" eaLnBrk="1" latinLnBrk="0" hangingPunct="1">
        <a:spcBef>
          <a:spcPct val="20000"/>
        </a:spcBef>
        <a:spcAft>
          <a:spcPts val="600"/>
        </a:spcAft>
        <a:buClr>
          <a:srgbClr val="F09E1E"/>
        </a:buClr>
        <a:buSzPct val="120000"/>
        <a:buFont typeface="Symbol" pitchFamily="18" charset="2"/>
        <a:buChar char=""/>
        <a:defRPr sz="1600" kern="1200">
          <a:solidFill>
            <a:schemeClr val="tx1"/>
          </a:solidFill>
          <a:latin typeface="+mn-lt"/>
          <a:ea typeface="+mn-ea"/>
          <a:cs typeface="+mn-cs"/>
        </a:defRPr>
      </a:lvl1pPr>
      <a:lvl2pPr marL="625475" indent="-168275" algn="l" defTabSz="914400" rtl="0" eaLnBrk="1" latinLnBrk="0" hangingPunct="1">
        <a:spcBef>
          <a:spcPct val="20000"/>
        </a:spcBef>
        <a:spcAft>
          <a:spcPts val="600"/>
        </a:spcAft>
        <a:buClr>
          <a:srgbClr val="F09E1E"/>
        </a:buClr>
        <a:buFont typeface="Times New Roman" pitchFamily="18" charset="0"/>
        <a:buChar char="♦"/>
        <a:defRPr sz="1600" kern="1200">
          <a:solidFill>
            <a:schemeClr val="tx1"/>
          </a:solidFill>
          <a:latin typeface="+mn-lt"/>
          <a:ea typeface="+mn-ea"/>
          <a:cs typeface="+mn-cs"/>
        </a:defRPr>
      </a:lvl2pPr>
      <a:lvl3pPr marL="1074738" indent="-160338" algn="l" defTabSz="914400" rtl="0" eaLnBrk="1" latinLnBrk="0" hangingPunct="1">
        <a:spcBef>
          <a:spcPct val="20000"/>
        </a:spcBef>
        <a:spcAft>
          <a:spcPts val="600"/>
        </a:spcAft>
        <a:buClr>
          <a:srgbClr val="F09E1E"/>
        </a:buClr>
        <a:buFont typeface="Wingdings" pitchFamily="2" charset="2"/>
        <a:buChar char="Ø"/>
        <a:defRPr sz="1600" kern="1200">
          <a:solidFill>
            <a:schemeClr val="tx1"/>
          </a:solidFill>
          <a:latin typeface="+mn-lt"/>
          <a:ea typeface="+mn-ea"/>
          <a:cs typeface="+mn-cs"/>
        </a:defRPr>
      </a:lvl3pPr>
      <a:lvl4pPr marL="1524000" indent="-152400" algn="l" defTabSz="914400" rtl="0" eaLnBrk="1" latinLnBrk="0" hangingPunct="1">
        <a:spcBef>
          <a:spcPct val="20000"/>
        </a:spcBef>
        <a:spcAft>
          <a:spcPts val="600"/>
        </a:spcAft>
        <a:buClr>
          <a:srgbClr val="F09E1E"/>
        </a:buClr>
        <a:buFont typeface="Wingdings" pitchFamily="2" charset="2"/>
        <a:buChar char="§"/>
        <a:defRPr sz="1600" kern="1200">
          <a:solidFill>
            <a:schemeClr val="tx1"/>
          </a:solidFill>
          <a:latin typeface="+mn-lt"/>
          <a:ea typeface="+mn-ea"/>
          <a:cs typeface="+mn-cs"/>
        </a:defRPr>
      </a:lvl4pPr>
      <a:lvl5pPr marL="1973263" indent="-144463" algn="l" defTabSz="914400" rtl="0" eaLnBrk="1" latinLnBrk="0" hangingPunct="1">
        <a:spcBef>
          <a:spcPct val="20000"/>
        </a:spcBef>
        <a:spcAft>
          <a:spcPts val="600"/>
        </a:spcAft>
        <a:buClr>
          <a:srgbClr val="F09E1E"/>
        </a:buClr>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oocs.d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mailto:logt@ucl.d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moocs.dk/halo/" TargetMode="External"/><Relationship Id="rId3" Type="http://schemas.openxmlformats.org/officeDocument/2006/relationships/hyperlink" Target="http://change.mooc.ca/about.htm" TargetMode="External"/><Relationship Id="rId7" Type="http://schemas.openxmlformats.org/officeDocument/2006/relationships/hyperlink" Target="https://www.coursera.org/course/edc?from_restricted_preview=1&amp;course_id=970710&amp;r=https://class.coursera.org/edc-002/clas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loneguldbrandt.dk/SocialeMedier/" TargetMode="External"/><Relationship Id="rId5" Type="http://schemas.openxmlformats.org/officeDocument/2006/relationships/hyperlink" Target="https://learn.canvas.net/courses/1/discussion_topics" TargetMode="External"/><Relationship Id="rId10" Type="http://schemas.openxmlformats.org/officeDocument/2006/relationships/image" Target="../media/image29.jpeg"/><Relationship Id="rId4" Type="http://schemas.openxmlformats.org/officeDocument/2006/relationships/hyperlink" Target="http://loneguldbrandt.dk/LearningWeb/" TargetMode="External"/><Relationship Id="rId9" Type="http://schemas.openxmlformats.org/officeDocument/2006/relationships/hyperlink" Target="http://edcmooc.education.ed.ac.uk/w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change.mooc.ca/about.htm"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arn.canvas.net/courses/1/discussion_topic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3491880" y="2564904"/>
            <a:ext cx="5033075" cy="936104"/>
          </a:xfrm>
        </p:spPr>
        <p:txBody>
          <a:bodyPr/>
          <a:lstStyle/>
          <a:p>
            <a:r>
              <a:rPr lang="da-DK" dirty="0"/>
              <a:t>Lone Guldbrandt Tønnesen</a:t>
            </a:r>
          </a:p>
          <a:p>
            <a:r>
              <a:rPr lang="da-DK" dirty="0"/>
              <a:t>www.moocs.dk</a:t>
            </a:r>
            <a:endParaRPr lang="en-GB" dirty="0"/>
          </a:p>
        </p:txBody>
      </p:sp>
      <p:sp>
        <p:nvSpPr>
          <p:cNvPr id="4" name="Titel 3"/>
          <p:cNvSpPr>
            <a:spLocks noGrp="1"/>
          </p:cNvSpPr>
          <p:nvPr>
            <p:ph type="ctrTitle"/>
          </p:nvPr>
        </p:nvSpPr>
        <p:spPr>
          <a:xfrm>
            <a:off x="3707904" y="1340768"/>
            <a:ext cx="4752528" cy="792469"/>
          </a:xfrm>
        </p:spPr>
        <p:txBody>
          <a:bodyPr>
            <a:normAutofit fontScale="90000"/>
          </a:bodyPr>
          <a:lstStyle/>
          <a:p>
            <a:r>
              <a:rPr lang="da-DK" dirty="0" err="1" smtClean="0"/>
              <a:t>MOOCs</a:t>
            </a:r>
            <a:r>
              <a:rPr lang="da-DK" dirty="0" smtClean="0"/>
              <a:t> </a:t>
            </a:r>
            <a:br>
              <a:rPr lang="da-DK" dirty="0" smtClean="0"/>
            </a:br>
            <a:r>
              <a:rPr lang="da-DK" sz="2700" dirty="0" smtClean="0"/>
              <a:t>Tendenser og Potentialer</a:t>
            </a:r>
            <a:r>
              <a:rPr lang="da-DK" dirty="0" smtClean="0"/>
              <a:t/>
            </a:r>
            <a:br>
              <a:rPr lang="da-DK" dirty="0" smtClean="0"/>
            </a:br>
            <a:endParaRPr lang="en-GB" dirty="0"/>
          </a:p>
        </p:txBody>
      </p:sp>
    </p:spTree>
    <p:extLst>
      <p:ext uri="{BB962C8B-B14F-4D97-AF65-F5344CB8AC3E}">
        <p14:creationId xmlns:p14="http://schemas.microsoft.com/office/powerpoint/2010/main" val="2190185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Valg af MOOC? </a:t>
            </a:r>
            <a:br>
              <a:rPr lang="da-DK" dirty="0" smtClean="0"/>
            </a:br>
            <a:r>
              <a:rPr lang="da-DK" sz="2000" dirty="0" smtClean="0"/>
              <a:t>- Kan vi anvende </a:t>
            </a:r>
            <a:r>
              <a:rPr lang="da-DK" sz="2000" dirty="0" err="1" smtClean="0"/>
              <a:t>connectivismen</a:t>
            </a:r>
            <a:r>
              <a:rPr lang="da-DK" sz="2000" dirty="0" smtClean="0"/>
              <a:t> i vores undervisning?</a:t>
            </a:r>
            <a:endParaRPr lang="en-GB" sz="2000" dirty="0"/>
          </a:p>
        </p:txBody>
      </p:sp>
      <p:graphicFrame>
        <p:nvGraphicFramePr>
          <p:cNvPr id="7" name="Pladsholder til indhold 6"/>
          <p:cNvGraphicFramePr>
            <a:graphicFrameLocks noGrp="1"/>
          </p:cNvGraphicFramePr>
          <p:nvPr>
            <p:ph sz="half" idx="1"/>
            <p:extLst>
              <p:ext uri="{D42A27DB-BD31-4B8C-83A1-F6EECF244321}">
                <p14:modId xmlns:p14="http://schemas.microsoft.com/office/powerpoint/2010/main" val="4213223412"/>
              </p:ext>
            </p:extLst>
          </p:nvPr>
        </p:nvGraphicFramePr>
        <p:xfrm>
          <a:off x="467544" y="1844824"/>
          <a:ext cx="8100000" cy="40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7572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Nogle af de kameler, som kan være svære at sluge…</a:t>
            </a:r>
            <a:endParaRPr lang="en-GB" dirty="0"/>
          </a:p>
        </p:txBody>
      </p:sp>
      <p:sp>
        <p:nvSpPr>
          <p:cNvPr id="7" name="Plus 6"/>
          <p:cNvSpPr/>
          <p:nvPr/>
        </p:nvSpPr>
        <p:spPr>
          <a:xfrm>
            <a:off x="1090666" y="1926124"/>
            <a:ext cx="2088232" cy="19442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kstboks 7"/>
          <p:cNvSpPr txBox="1"/>
          <p:nvPr/>
        </p:nvSpPr>
        <p:spPr>
          <a:xfrm>
            <a:off x="874642" y="3685674"/>
            <a:ext cx="2448272" cy="369332"/>
          </a:xfrm>
          <a:prstGeom prst="rect">
            <a:avLst/>
          </a:prstGeom>
          <a:noFill/>
        </p:spPr>
        <p:txBody>
          <a:bodyPr wrap="square" rtlCol="0">
            <a:spAutoFit/>
          </a:bodyPr>
          <a:lstStyle/>
          <a:p>
            <a:pPr algn="ctr"/>
            <a:r>
              <a:rPr lang="da-DK" dirty="0" smtClean="0"/>
              <a:t>og</a:t>
            </a:r>
            <a:endParaRPr lang="en-GB" dirty="0"/>
          </a:p>
        </p:txBody>
      </p:sp>
      <p:sp>
        <p:nvSpPr>
          <p:cNvPr id="9" name="Minus 8"/>
          <p:cNvSpPr/>
          <p:nvPr/>
        </p:nvSpPr>
        <p:spPr>
          <a:xfrm>
            <a:off x="1090666" y="3685674"/>
            <a:ext cx="2016224" cy="144016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904" y="1484785"/>
            <a:ext cx="4857394" cy="3643046"/>
          </a:xfrm>
        </p:spPr>
      </p:pic>
    </p:spTree>
    <p:extLst>
      <p:ext uri="{BB962C8B-B14F-4D97-AF65-F5344CB8AC3E}">
        <p14:creationId xmlns:p14="http://schemas.microsoft.com/office/powerpoint/2010/main" val="202512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Selvstyrende studerende</a:t>
            </a:r>
            <a:endParaRPr lang="en-GB"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922996345"/>
              </p:ext>
            </p:extLst>
          </p:nvPr>
        </p:nvGraphicFramePr>
        <p:xfrm>
          <a:off x="2267744" y="1196752"/>
          <a:ext cx="8063681" cy="490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452736" y="5301208"/>
            <a:ext cx="4407296" cy="923330"/>
          </a:xfrm>
          <a:prstGeom prst="rect">
            <a:avLst/>
          </a:prstGeom>
          <a:ln>
            <a:noFill/>
          </a:ln>
        </p:spPr>
        <p:txBody>
          <a:bodyPr wrap="square">
            <a:spAutoFit/>
          </a:bodyPr>
          <a:lstStyle/>
          <a:p>
            <a:r>
              <a:rPr lang="da-DK" sz="1600" b="1" dirty="0" smtClean="0"/>
              <a:t>Pointe: </a:t>
            </a:r>
            <a:r>
              <a:rPr lang="da-DK" dirty="0" smtClean="0"/>
              <a:t>Et </a:t>
            </a:r>
            <a:r>
              <a:rPr lang="da-DK" dirty="0"/>
              <a:t>MOOC består IKKE af </a:t>
            </a:r>
            <a:br>
              <a:rPr lang="da-DK" dirty="0"/>
            </a:br>
            <a:r>
              <a:rPr lang="da-DK" dirty="0"/>
              <a:t>en fast defineret gruppe af personer, der </a:t>
            </a:r>
            <a:br>
              <a:rPr lang="da-DK" dirty="0"/>
            </a:br>
            <a:r>
              <a:rPr lang="da-DK" dirty="0"/>
              <a:t>går igennem de samme aktiviteter</a:t>
            </a:r>
            <a:endParaRPr lang="da-DK" sz="1600" dirty="0"/>
          </a:p>
        </p:txBody>
      </p:sp>
      <p:sp>
        <p:nvSpPr>
          <p:cNvPr id="9" name="Tekstboks 8"/>
          <p:cNvSpPr txBox="1"/>
          <p:nvPr/>
        </p:nvSpPr>
        <p:spPr>
          <a:xfrm>
            <a:off x="179512" y="121231"/>
            <a:ext cx="3960440" cy="307777"/>
          </a:xfrm>
          <a:prstGeom prst="rect">
            <a:avLst/>
          </a:prstGeom>
          <a:noFill/>
        </p:spPr>
        <p:txBody>
          <a:bodyPr wrap="square" rtlCol="0">
            <a:spAutoFit/>
          </a:bodyPr>
          <a:lstStyle/>
          <a:p>
            <a:r>
              <a:rPr lang="da-DK" sz="1400" dirty="0" smtClean="0"/>
              <a:t>Tendens  2 – Nye studerende og studieformer</a:t>
            </a:r>
            <a:endParaRPr lang="en-GB" sz="1400" dirty="0"/>
          </a:p>
        </p:txBody>
      </p:sp>
      <p:pic>
        <p:nvPicPr>
          <p:cNvPr id="3" name="Bille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161" y="1652210"/>
            <a:ext cx="2016223" cy="1512168"/>
          </a:xfrm>
          <a:prstGeom prst="rect">
            <a:avLst/>
          </a:prstGeom>
        </p:spPr>
      </p:pic>
      <p:sp>
        <p:nvSpPr>
          <p:cNvPr id="7" name="Tekstboks 6"/>
          <p:cNvSpPr txBox="1"/>
          <p:nvPr/>
        </p:nvSpPr>
        <p:spPr>
          <a:xfrm>
            <a:off x="640161" y="3164378"/>
            <a:ext cx="2016223" cy="461665"/>
          </a:xfrm>
          <a:prstGeom prst="rect">
            <a:avLst/>
          </a:prstGeom>
          <a:noFill/>
        </p:spPr>
        <p:txBody>
          <a:bodyPr wrap="square" rtlCol="0">
            <a:spAutoFit/>
          </a:bodyPr>
          <a:lstStyle/>
          <a:p>
            <a:r>
              <a:rPr lang="da-DK" sz="1200" dirty="0" smtClean="0"/>
              <a:t>Foto: Salvatore </a:t>
            </a:r>
            <a:r>
              <a:rPr lang="da-DK" sz="1200" dirty="0" err="1" smtClean="0"/>
              <a:t>Vuono</a:t>
            </a:r>
            <a:r>
              <a:rPr lang="da-DK" sz="1200" dirty="0" smtClean="0"/>
              <a:t> fundet på freedigitalphoto.net</a:t>
            </a:r>
            <a:endParaRPr lang="en-GB" sz="1200" dirty="0"/>
          </a:p>
        </p:txBody>
      </p:sp>
    </p:spTree>
    <p:extLst>
      <p:ext uri="{BB962C8B-B14F-4D97-AF65-F5344CB8AC3E}">
        <p14:creationId xmlns:p14="http://schemas.microsoft.com/office/powerpoint/2010/main" val="20097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7000"/>
                    </a14:imgEffect>
                  </a14:imgLayer>
                </a14:imgProps>
              </a:ext>
              <a:ext uri="{28A0092B-C50C-407E-A947-70E740481C1C}">
                <a14:useLocalDpi xmlns:a14="http://schemas.microsoft.com/office/drawing/2010/main" val="0"/>
              </a:ext>
            </a:extLst>
          </a:blip>
          <a:srcRect l="23970" t="11231" r="17942"/>
          <a:stretch/>
        </p:blipFill>
        <p:spPr>
          <a:xfrm>
            <a:off x="5364088" y="692696"/>
            <a:ext cx="3583396" cy="3074257"/>
          </a:xfrm>
          <a:prstGeom prst="rect">
            <a:avLst/>
          </a:prstGeom>
        </p:spPr>
      </p:pic>
      <p:pic>
        <p:nvPicPr>
          <p:cNvPr id="14" name="Billede 1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39000"/>
                    </a14:imgEffect>
                    <a14:imgEffect>
                      <a14:brightnessContrast bright="55000" contrast="34000"/>
                    </a14:imgEffect>
                  </a14:imgLayer>
                </a14:imgProps>
              </a:ext>
              <a:ext uri="{28A0092B-C50C-407E-A947-70E740481C1C}">
                <a14:useLocalDpi xmlns:a14="http://schemas.microsoft.com/office/drawing/2010/main" val="0"/>
              </a:ext>
            </a:extLst>
          </a:blip>
          <a:srcRect l="2750" r="11324"/>
          <a:stretch/>
        </p:blipFill>
        <p:spPr>
          <a:xfrm>
            <a:off x="0" y="2813978"/>
            <a:ext cx="3946129" cy="2578237"/>
          </a:xfrm>
          <a:prstGeom prst="rect">
            <a:avLst/>
          </a:prstGeom>
        </p:spPr>
      </p:pic>
      <p:sp>
        <p:nvSpPr>
          <p:cNvPr id="4" name="Tekstboks 3"/>
          <p:cNvSpPr txBox="1"/>
          <p:nvPr/>
        </p:nvSpPr>
        <p:spPr>
          <a:xfrm>
            <a:off x="2803576" y="5771765"/>
            <a:ext cx="6035370" cy="369332"/>
          </a:xfrm>
          <a:prstGeom prst="rect">
            <a:avLst/>
          </a:prstGeom>
          <a:noFill/>
        </p:spPr>
        <p:txBody>
          <a:bodyPr wrap="square" rtlCol="0">
            <a:spAutoFit/>
          </a:bodyPr>
          <a:lstStyle/>
          <a:p>
            <a:r>
              <a:rPr lang="da-DK" dirty="0" smtClean="0"/>
              <a:t>Pointe:  </a:t>
            </a:r>
            <a:r>
              <a:rPr lang="da-DK" dirty="0" err="1" smtClean="0"/>
              <a:t>MOOCs</a:t>
            </a:r>
            <a:r>
              <a:rPr lang="da-DK" dirty="0" smtClean="0"/>
              <a:t> er den nye mobile skole er altid til rådighed</a:t>
            </a:r>
          </a:p>
        </p:txBody>
      </p:sp>
      <p:sp>
        <p:nvSpPr>
          <p:cNvPr id="5" name="Tekstboks 4"/>
          <p:cNvSpPr txBox="1"/>
          <p:nvPr/>
        </p:nvSpPr>
        <p:spPr>
          <a:xfrm>
            <a:off x="251520" y="121231"/>
            <a:ext cx="3096344" cy="307777"/>
          </a:xfrm>
          <a:prstGeom prst="rect">
            <a:avLst/>
          </a:prstGeom>
          <a:noFill/>
        </p:spPr>
        <p:txBody>
          <a:bodyPr wrap="square" rtlCol="0">
            <a:spAutoFit/>
          </a:bodyPr>
          <a:lstStyle/>
          <a:p>
            <a:r>
              <a:rPr lang="da-DK" sz="1400" dirty="0" smtClean="0"/>
              <a:t>Tendens 3 – Skolen i forandring</a:t>
            </a:r>
            <a:endParaRPr lang="en-GB" sz="1400" dirty="0"/>
          </a:p>
        </p:txBody>
      </p:sp>
      <p:sp>
        <p:nvSpPr>
          <p:cNvPr id="9" name="Højre-venstrepil 8"/>
          <p:cNvSpPr/>
          <p:nvPr/>
        </p:nvSpPr>
        <p:spPr>
          <a:xfrm>
            <a:off x="3949053" y="2988170"/>
            <a:ext cx="1872208" cy="7920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08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Vil </a:t>
            </a:r>
            <a:r>
              <a:rPr lang="da-DK" dirty="0" err="1" smtClean="0"/>
              <a:t>videnseksperterne</a:t>
            </a:r>
            <a:r>
              <a:rPr lang="da-DK" dirty="0" smtClean="0"/>
              <a:t> </a:t>
            </a:r>
            <a:r>
              <a:rPr lang="da-DK" dirty="0"/>
              <a:t>finder nye </a:t>
            </a:r>
            <a:r>
              <a:rPr lang="da-DK" dirty="0" smtClean="0"/>
              <a:t>veje?</a:t>
            </a:r>
            <a:endParaRPr lang="en-GB" dirty="0"/>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556792"/>
            <a:ext cx="7556500" cy="4254500"/>
          </a:xfrm>
        </p:spPr>
      </p:pic>
      <p:sp>
        <p:nvSpPr>
          <p:cNvPr id="5" name="Tekstboks 4"/>
          <p:cNvSpPr txBox="1"/>
          <p:nvPr/>
        </p:nvSpPr>
        <p:spPr>
          <a:xfrm>
            <a:off x="251520" y="121231"/>
            <a:ext cx="4032448" cy="307777"/>
          </a:xfrm>
          <a:prstGeom prst="rect">
            <a:avLst/>
          </a:prstGeom>
          <a:noFill/>
        </p:spPr>
        <p:txBody>
          <a:bodyPr wrap="square" rtlCol="0">
            <a:spAutoFit/>
          </a:bodyPr>
          <a:lstStyle/>
          <a:p>
            <a:r>
              <a:rPr lang="da-DK" sz="1400" dirty="0" smtClean="0"/>
              <a:t>Tendens </a:t>
            </a:r>
            <a:r>
              <a:rPr lang="da-DK" sz="1400" dirty="0"/>
              <a:t>4</a:t>
            </a:r>
            <a:r>
              <a:rPr lang="da-DK" sz="1400" dirty="0" smtClean="0"/>
              <a:t> –  Gratis vejledning og materialer</a:t>
            </a:r>
            <a:endParaRPr lang="en-GB" sz="1400" dirty="0"/>
          </a:p>
        </p:txBody>
      </p:sp>
      <p:sp>
        <p:nvSpPr>
          <p:cNvPr id="6" name="Tekstboks 5"/>
          <p:cNvSpPr txBox="1"/>
          <p:nvPr/>
        </p:nvSpPr>
        <p:spPr>
          <a:xfrm>
            <a:off x="2483768" y="5877272"/>
            <a:ext cx="6264696" cy="369332"/>
          </a:xfrm>
          <a:prstGeom prst="rect">
            <a:avLst/>
          </a:prstGeom>
          <a:noFill/>
        </p:spPr>
        <p:txBody>
          <a:bodyPr wrap="square" rtlCol="0">
            <a:spAutoFit/>
          </a:bodyPr>
          <a:lstStyle/>
          <a:p>
            <a:r>
              <a:rPr lang="da-DK" dirty="0" smtClean="0"/>
              <a:t>Pointe: </a:t>
            </a:r>
            <a:r>
              <a:rPr lang="da-DK" dirty="0" err="1" smtClean="0"/>
              <a:t>MOOCs</a:t>
            </a:r>
            <a:r>
              <a:rPr lang="da-DK" dirty="0" smtClean="0"/>
              <a:t> har potentiale for at sprede akademisk viden</a:t>
            </a:r>
            <a:endParaRPr lang="en-GB" dirty="0"/>
          </a:p>
        </p:txBody>
      </p:sp>
    </p:spTree>
    <p:extLst>
      <p:ext uri="{BB962C8B-B14F-4D97-AF65-F5344CB8AC3E}">
        <p14:creationId xmlns:p14="http://schemas.microsoft.com/office/powerpoint/2010/main" val="30445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p:cNvPicPr>
            <a:picLocks noChangeAspect="1"/>
          </p:cNvPicPr>
          <p:nvPr/>
        </p:nvPicPr>
        <p:blipFill rotWithShape="1">
          <a:blip r:embed="rId3" cstate="print">
            <a:extLst>
              <a:ext uri="{28A0092B-C50C-407E-A947-70E740481C1C}">
                <a14:useLocalDpi xmlns:a14="http://schemas.microsoft.com/office/drawing/2010/main" val="0"/>
              </a:ext>
            </a:extLst>
          </a:blip>
          <a:srcRect t="16667" b="19845"/>
          <a:stretch/>
        </p:blipFill>
        <p:spPr>
          <a:xfrm>
            <a:off x="589475" y="1484784"/>
            <a:ext cx="8100392" cy="3857074"/>
          </a:xfrm>
          <a:prstGeom prst="rect">
            <a:avLst/>
          </a:prstGeom>
        </p:spPr>
      </p:pic>
      <p:sp>
        <p:nvSpPr>
          <p:cNvPr id="2" name="Titel 1"/>
          <p:cNvSpPr>
            <a:spLocks noGrp="1"/>
          </p:cNvSpPr>
          <p:nvPr>
            <p:ph type="title"/>
          </p:nvPr>
        </p:nvSpPr>
        <p:spPr>
          <a:xfrm>
            <a:off x="540432" y="836712"/>
            <a:ext cx="7920000" cy="648000"/>
          </a:xfrm>
        </p:spPr>
        <p:txBody>
          <a:bodyPr/>
          <a:lstStyle/>
          <a:p>
            <a:r>
              <a:rPr lang="da-DK" dirty="0" smtClean="0"/>
              <a:t>Vil arbejdsgiverne acceptere de manglende eksamensbeviser?</a:t>
            </a:r>
            <a:endParaRPr lang="en-GB" dirty="0"/>
          </a:p>
        </p:txBody>
      </p:sp>
      <p:sp>
        <p:nvSpPr>
          <p:cNvPr id="7" name="Tekstboks 6"/>
          <p:cNvSpPr txBox="1"/>
          <p:nvPr/>
        </p:nvSpPr>
        <p:spPr>
          <a:xfrm>
            <a:off x="3851920" y="5557882"/>
            <a:ext cx="4608512" cy="369332"/>
          </a:xfrm>
          <a:prstGeom prst="rect">
            <a:avLst/>
          </a:prstGeom>
          <a:noFill/>
        </p:spPr>
        <p:txBody>
          <a:bodyPr wrap="square" rtlCol="0">
            <a:spAutoFit/>
          </a:bodyPr>
          <a:lstStyle/>
          <a:p>
            <a:r>
              <a:rPr lang="da-DK" dirty="0" smtClean="0"/>
              <a:t>Pointe: Bare du kan dit kram, så……</a:t>
            </a:r>
            <a:endParaRPr lang="en-GB" dirty="0"/>
          </a:p>
        </p:txBody>
      </p:sp>
      <p:sp>
        <p:nvSpPr>
          <p:cNvPr id="8" name="Tekstboks 7"/>
          <p:cNvSpPr txBox="1"/>
          <p:nvPr/>
        </p:nvSpPr>
        <p:spPr>
          <a:xfrm>
            <a:off x="251520" y="99459"/>
            <a:ext cx="3168352" cy="307777"/>
          </a:xfrm>
          <a:prstGeom prst="rect">
            <a:avLst/>
          </a:prstGeom>
          <a:noFill/>
        </p:spPr>
        <p:txBody>
          <a:bodyPr wrap="square" rtlCol="0">
            <a:spAutoFit/>
          </a:bodyPr>
          <a:lstStyle/>
          <a:p>
            <a:r>
              <a:rPr lang="da-DK" sz="1400" dirty="0" smtClean="0"/>
              <a:t>Tendens 5 – Ingen eksamensbeviser</a:t>
            </a:r>
            <a:endParaRPr lang="en-GB" sz="1400" dirty="0"/>
          </a:p>
        </p:txBody>
      </p:sp>
      <p:sp>
        <p:nvSpPr>
          <p:cNvPr id="3" name="Rektangel 2"/>
          <p:cNvSpPr/>
          <p:nvPr/>
        </p:nvSpPr>
        <p:spPr>
          <a:xfrm>
            <a:off x="1547664" y="3933056"/>
            <a:ext cx="5472608" cy="1138773"/>
          </a:xfrm>
          <a:prstGeom prst="rect">
            <a:avLst/>
          </a:prstGeom>
          <a:solidFill>
            <a:schemeClr val="accent1">
              <a:alpha val="63000"/>
            </a:schemeClr>
          </a:solidFill>
        </p:spPr>
        <p:txBody>
          <a:bodyPr wrap="square">
            <a:spAutoFit/>
          </a:bodyPr>
          <a:lstStyle/>
          <a:p>
            <a:pPr fontAlgn="base"/>
            <a:r>
              <a:rPr lang="da-DK" sz="1400" dirty="0"/>
              <a:t>I den nye aftale om læreruddannelsen står der:</a:t>
            </a:r>
          </a:p>
          <a:p>
            <a:pPr fontAlgn="base"/>
            <a:r>
              <a:rPr lang="da-DK" b="1" i="1" dirty="0"/>
              <a:t>Partierne er enige om, der skal være fokus på, hvad den færdiguddannede lærer kan – og ikke, hvad han/hun har været igennem</a:t>
            </a:r>
          </a:p>
        </p:txBody>
      </p:sp>
      <p:sp>
        <p:nvSpPr>
          <p:cNvPr id="4" name="Tekstboks 3"/>
          <p:cNvSpPr txBox="1"/>
          <p:nvPr/>
        </p:nvSpPr>
        <p:spPr>
          <a:xfrm>
            <a:off x="3851920" y="5927214"/>
            <a:ext cx="5292080" cy="369332"/>
          </a:xfrm>
          <a:prstGeom prst="rect">
            <a:avLst/>
          </a:prstGeom>
          <a:noFill/>
        </p:spPr>
        <p:txBody>
          <a:bodyPr wrap="square" rtlCol="0">
            <a:spAutoFit/>
          </a:bodyPr>
          <a:lstStyle/>
          <a:p>
            <a:r>
              <a:rPr lang="da-DK" dirty="0" smtClean="0"/>
              <a:t>Pointe:  Vi skaber selv det landskab vi vil have fremover</a:t>
            </a:r>
            <a:endParaRPr lang="en-GB" dirty="0"/>
          </a:p>
        </p:txBody>
      </p:sp>
    </p:spTree>
    <p:extLst>
      <p:ext uri="{BB962C8B-B14F-4D97-AF65-F5344CB8AC3E}">
        <p14:creationId xmlns:p14="http://schemas.microsoft.com/office/powerpoint/2010/main" val="397643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graphicFrame>
        <p:nvGraphicFramePr>
          <p:cNvPr id="5" name="Pladsholder til indhold 3"/>
          <p:cNvGraphicFramePr>
            <a:graphicFrameLocks/>
          </p:cNvGraphicFramePr>
          <p:nvPr>
            <p:extLst>
              <p:ext uri="{D42A27DB-BD31-4B8C-83A1-F6EECF244321}">
                <p14:modId xmlns:p14="http://schemas.microsoft.com/office/powerpoint/2010/main" val="2012729534"/>
              </p:ext>
            </p:extLst>
          </p:nvPr>
        </p:nvGraphicFramePr>
        <p:xfrm>
          <a:off x="1547664" y="620688"/>
          <a:ext cx="6919209"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boks 5"/>
          <p:cNvSpPr txBox="1"/>
          <p:nvPr/>
        </p:nvSpPr>
        <p:spPr>
          <a:xfrm>
            <a:off x="4700863" y="5745688"/>
            <a:ext cx="4375484" cy="369332"/>
          </a:xfrm>
          <a:prstGeom prst="rect">
            <a:avLst/>
          </a:prstGeom>
          <a:noFill/>
        </p:spPr>
        <p:txBody>
          <a:bodyPr wrap="square" rtlCol="0">
            <a:spAutoFit/>
          </a:bodyPr>
          <a:lstStyle/>
          <a:p>
            <a:r>
              <a:rPr lang="da-DK" dirty="0" smtClean="0"/>
              <a:t>Pointe: Kig på andet end bare omkostninger</a:t>
            </a:r>
            <a:endParaRPr lang="en-GB" dirty="0"/>
          </a:p>
        </p:txBody>
      </p:sp>
      <p:sp>
        <p:nvSpPr>
          <p:cNvPr id="8" name="Multiplicer 7"/>
          <p:cNvSpPr/>
          <p:nvPr/>
        </p:nvSpPr>
        <p:spPr>
          <a:xfrm>
            <a:off x="1485533" y="335148"/>
            <a:ext cx="1780128" cy="2077916"/>
          </a:xfrm>
          <a:prstGeom prst="mathMultiply">
            <a:avLst/>
          </a:prstGeom>
          <a:solidFill>
            <a:schemeClr val="accent1">
              <a:alpha val="1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kstboks 10"/>
          <p:cNvSpPr txBox="1"/>
          <p:nvPr/>
        </p:nvSpPr>
        <p:spPr>
          <a:xfrm>
            <a:off x="251520" y="99459"/>
            <a:ext cx="3168352" cy="307777"/>
          </a:xfrm>
          <a:prstGeom prst="rect">
            <a:avLst/>
          </a:prstGeom>
          <a:noFill/>
        </p:spPr>
        <p:txBody>
          <a:bodyPr wrap="square" rtlCol="0">
            <a:spAutoFit/>
          </a:bodyPr>
          <a:lstStyle/>
          <a:p>
            <a:r>
              <a:rPr lang="da-DK" sz="1400" dirty="0" smtClean="0"/>
              <a:t>Tendens </a:t>
            </a:r>
            <a:r>
              <a:rPr lang="da-DK" sz="1400" dirty="0"/>
              <a:t>6</a:t>
            </a:r>
            <a:r>
              <a:rPr lang="da-DK" sz="1400" dirty="0" smtClean="0"/>
              <a:t> – Gratis og massivt</a:t>
            </a:r>
            <a:endParaRPr lang="en-GB" sz="1400" dirty="0"/>
          </a:p>
        </p:txBody>
      </p:sp>
      <p:sp>
        <p:nvSpPr>
          <p:cNvPr id="12" name="Multiplicer 11"/>
          <p:cNvSpPr/>
          <p:nvPr/>
        </p:nvSpPr>
        <p:spPr>
          <a:xfrm>
            <a:off x="3265661" y="335148"/>
            <a:ext cx="1790005" cy="2123383"/>
          </a:xfrm>
          <a:prstGeom prst="mathMultiply">
            <a:avLst/>
          </a:prstGeom>
          <a:solidFill>
            <a:schemeClr val="accent1">
              <a:alpha val="1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kstboks 17"/>
          <p:cNvSpPr txBox="1"/>
          <p:nvPr/>
        </p:nvSpPr>
        <p:spPr>
          <a:xfrm>
            <a:off x="611560" y="2251284"/>
            <a:ext cx="3839478" cy="3693319"/>
          </a:xfrm>
          <a:prstGeom prst="rect">
            <a:avLst/>
          </a:prstGeom>
          <a:solidFill>
            <a:schemeClr val="accent1">
              <a:alpha val="27000"/>
            </a:schemeClr>
          </a:solidFill>
          <a:ln>
            <a:solidFill>
              <a:schemeClr val="bg2">
                <a:alpha val="97000"/>
              </a:schemeClr>
            </a:solidFill>
          </a:ln>
        </p:spPr>
        <p:txBody>
          <a:bodyPr wrap="square" rtlCol="0">
            <a:spAutoFit/>
          </a:bodyPr>
          <a:lstStyle/>
          <a:p>
            <a:pPr marL="285750" indent="-285750">
              <a:buFont typeface="Wingdings" panose="05000000000000000000" pitchFamily="2" charset="2"/>
              <a:buChar char="ü"/>
            </a:pPr>
            <a:r>
              <a:rPr lang="da-DK" b="1" dirty="0" smtClean="0"/>
              <a:t>Besparelser</a:t>
            </a:r>
          </a:p>
          <a:p>
            <a:pPr marL="742950" lvl="1" indent="-285750">
              <a:buFont typeface="Wingdings" panose="05000000000000000000" pitchFamily="2" charset="2"/>
              <a:buChar char="ü"/>
            </a:pPr>
            <a:r>
              <a:rPr lang="da-DK" dirty="0" smtClean="0"/>
              <a:t>Bygninger,  Flere studerende pr. undervisere,  </a:t>
            </a:r>
            <a:r>
              <a:rPr lang="da-DK" dirty="0" err="1" smtClean="0"/>
              <a:t>Adm</a:t>
            </a:r>
            <a:r>
              <a:rPr lang="da-DK" dirty="0" smtClean="0"/>
              <a:t>?, CMS – besparelser f.eks. på licenser?</a:t>
            </a:r>
          </a:p>
          <a:p>
            <a:pPr marL="285750" indent="-285750">
              <a:buFont typeface="Wingdings" panose="05000000000000000000" pitchFamily="2" charset="2"/>
              <a:buChar char="ü"/>
            </a:pPr>
            <a:r>
              <a:rPr lang="da-DK" b="1" dirty="0" smtClean="0"/>
              <a:t>Indtjening</a:t>
            </a:r>
          </a:p>
          <a:p>
            <a:pPr marL="742950" lvl="1" indent="-285750">
              <a:buFont typeface="Wingdings" panose="05000000000000000000" pitchFamily="2" charset="2"/>
              <a:buChar char="ü"/>
            </a:pPr>
            <a:r>
              <a:rPr lang="da-DK" dirty="0" smtClean="0"/>
              <a:t>Eksamen, Eksamensbevis, Vejledning</a:t>
            </a:r>
          </a:p>
          <a:p>
            <a:pPr marL="742950" lvl="1" indent="-285750">
              <a:buFont typeface="Wingdings" panose="05000000000000000000" pitchFamily="2" charset="2"/>
              <a:buChar char="ü"/>
            </a:pPr>
            <a:r>
              <a:rPr lang="da-DK" dirty="0" smtClean="0"/>
              <a:t>Formidling af kontakt mellem arbejdsgiver og studerende</a:t>
            </a:r>
          </a:p>
          <a:p>
            <a:pPr marL="742950" lvl="1" indent="-285750">
              <a:buFont typeface="Wingdings" panose="05000000000000000000" pitchFamily="2" charset="2"/>
              <a:buChar char="ü"/>
            </a:pPr>
            <a:r>
              <a:rPr lang="da-DK" dirty="0" smtClean="0"/>
              <a:t>Goodwill, Reklamemuligheder</a:t>
            </a:r>
          </a:p>
          <a:p>
            <a:pPr marL="742950" lvl="1" indent="-285750">
              <a:buFont typeface="Wingdings" panose="05000000000000000000" pitchFamily="2" charset="2"/>
              <a:buChar char="ü"/>
            </a:pPr>
            <a:r>
              <a:rPr lang="da-DK" dirty="0" smtClean="0"/>
              <a:t>Sponsorater fra virksomheder</a:t>
            </a:r>
          </a:p>
          <a:p>
            <a:pPr marL="285750" indent="-285750">
              <a:buFont typeface="Wingdings" panose="05000000000000000000" pitchFamily="2" charset="2"/>
              <a:buChar char="ü"/>
            </a:pPr>
            <a:r>
              <a:rPr lang="da-DK" b="1" dirty="0"/>
              <a:t>Lovkrav</a:t>
            </a:r>
            <a:r>
              <a:rPr lang="da-DK" dirty="0"/>
              <a:t> om </a:t>
            </a:r>
            <a:r>
              <a:rPr lang="da-DK" dirty="0" smtClean="0"/>
              <a:t>Internationalisering</a:t>
            </a:r>
          </a:p>
          <a:p>
            <a:pPr marL="285750" indent="-285750">
              <a:buFont typeface="Wingdings" panose="05000000000000000000" pitchFamily="2" charset="2"/>
              <a:buChar char="ü"/>
            </a:pPr>
            <a:r>
              <a:rPr lang="da-DK" b="1" dirty="0" smtClean="0"/>
              <a:t>Promovering </a:t>
            </a:r>
            <a:r>
              <a:rPr lang="da-DK" dirty="0" smtClean="0"/>
              <a:t>af forskere</a:t>
            </a:r>
            <a:endParaRPr lang="en-GB" dirty="0"/>
          </a:p>
        </p:txBody>
      </p:sp>
      <p:pic>
        <p:nvPicPr>
          <p:cNvPr id="9" name="Billede 8"/>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a:off x="6045739" y="2973033"/>
            <a:ext cx="2547212" cy="1544313"/>
          </a:xfrm>
          <a:prstGeom prst="rect">
            <a:avLst/>
          </a:prstGeom>
          <a:solidFill>
            <a:schemeClr val="accent1"/>
          </a:solidFill>
          <a:ln>
            <a:noFill/>
          </a:ln>
        </p:spPr>
      </p:pic>
      <p:pic>
        <p:nvPicPr>
          <p:cNvPr id="21" name="Billede 20"/>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rot="18642503">
            <a:off x="5206334" y="2757742"/>
            <a:ext cx="2547212" cy="1544313"/>
          </a:xfrm>
          <a:prstGeom prst="rect">
            <a:avLst/>
          </a:prstGeom>
          <a:solidFill>
            <a:schemeClr val="accent1"/>
          </a:solidFill>
          <a:ln>
            <a:noFill/>
          </a:ln>
        </p:spPr>
      </p:pic>
      <p:pic>
        <p:nvPicPr>
          <p:cNvPr id="22" name="Billede 21"/>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rot="15799517">
            <a:off x="4700041" y="2910142"/>
            <a:ext cx="2547212" cy="1544313"/>
          </a:xfrm>
          <a:prstGeom prst="rect">
            <a:avLst/>
          </a:prstGeom>
          <a:solidFill>
            <a:schemeClr val="accent1"/>
          </a:solidFill>
          <a:ln>
            <a:noFill/>
          </a:ln>
        </p:spPr>
      </p:pic>
      <p:pic>
        <p:nvPicPr>
          <p:cNvPr id="23" name="Billede 22"/>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rot="12624885">
            <a:off x="4687759" y="3563133"/>
            <a:ext cx="2547212" cy="1544313"/>
          </a:xfrm>
          <a:prstGeom prst="rect">
            <a:avLst/>
          </a:prstGeom>
          <a:solidFill>
            <a:schemeClr val="accent1"/>
          </a:solidFill>
          <a:ln>
            <a:noFill/>
          </a:ln>
        </p:spPr>
      </p:pic>
      <p:pic>
        <p:nvPicPr>
          <p:cNvPr id="24" name="Billede 23"/>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rot="9364330">
            <a:off x="5300249" y="3751180"/>
            <a:ext cx="2547212" cy="1544313"/>
          </a:xfrm>
          <a:prstGeom prst="rect">
            <a:avLst/>
          </a:prstGeom>
          <a:solidFill>
            <a:schemeClr val="accent1"/>
          </a:solidFill>
          <a:ln>
            <a:noFill/>
          </a:ln>
        </p:spPr>
      </p:pic>
      <p:pic>
        <p:nvPicPr>
          <p:cNvPr id="25" name="Billede 24"/>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rot="5749115">
            <a:off x="6045739" y="3636029"/>
            <a:ext cx="2547212" cy="1544313"/>
          </a:xfrm>
          <a:prstGeom prst="rect">
            <a:avLst/>
          </a:prstGeom>
          <a:solidFill>
            <a:schemeClr val="accent1"/>
          </a:solidFill>
          <a:ln>
            <a:noFill/>
          </a:ln>
        </p:spPr>
      </p:pic>
      <p:pic>
        <p:nvPicPr>
          <p:cNvPr id="26" name="Billede 25"/>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0000"/>
                    </a14:imgEffect>
                  </a14:imgLayer>
                </a14:imgProps>
              </a:ext>
              <a:ext uri="{28A0092B-C50C-407E-A947-70E740481C1C}">
                <a14:useLocalDpi xmlns:a14="http://schemas.microsoft.com/office/drawing/2010/main" val="0"/>
              </a:ext>
            </a:extLst>
          </a:blip>
          <a:srcRect l="9265" r="2648" b="4871"/>
          <a:stretch/>
        </p:blipFill>
        <p:spPr>
          <a:xfrm rot="2015537">
            <a:off x="5856860" y="3428641"/>
            <a:ext cx="2547212" cy="1544313"/>
          </a:xfrm>
          <a:prstGeom prst="rect">
            <a:avLst/>
          </a:prstGeom>
          <a:solidFill>
            <a:schemeClr val="accent1"/>
          </a:solidFill>
          <a:ln>
            <a:noFill/>
          </a:ln>
        </p:spPr>
      </p:pic>
    </p:spTree>
    <p:extLst>
      <p:ext uri="{BB962C8B-B14F-4D97-AF65-F5344CB8AC3E}">
        <p14:creationId xmlns:p14="http://schemas.microsoft.com/office/powerpoint/2010/main" val="21532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8" grpId="0" animBg="1"/>
      <p:bldP spid="1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 vi klar til den mentale omstilling </a:t>
            </a:r>
            <a:r>
              <a:rPr lang="da-DK" dirty="0" err="1" smtClean="0"/>
              <a:t>MOOCs</a:t>
            </a:r>
            <a:r>
              <a:rPr lang="da-DK" dirty="0" smtClean="0"/>
              <a:t> vil betyde??</a:t>
            </a:r>
            <a:endParaRPr lang="en-GB" dirty="0"/>
          </a:p>
        </p:txBody>
      </p:sp>
      <p:sp>
        <p:nvSpPr>
          <p:cNvPr id="3" name="Pladsholder til indhold 2"/>
          <p:cNvSpPr>
            <a:spLocks noGrp="1"/>
          </p:cNvSpPr>
          <p:nvPr>
            <p:ph idx="1"/>
          </p:nvPr>
        </p:nvSpPr>
        <p:spPr/>
        <p:txBody>
          <a:bodyPr/>
          <a:lstStyle/>
          <a:p>
            <a:endParaRPr lang="en-GB"/>
          </a:p>
        </p:txBody>
      </p:sp>
      <p:pic>
        <p:nvPicPr>
          <p:cNvPr id="4" name="Pladsholder til indho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844824"/>
            <a:ext cx="4680520" cy="3291202"/>
          </a:xfrm>
          <a:prstGeom prst="rect">
            <a:avLst/>
          </a:prstGeom>
        </p:spPr>
      </p:pic>
    </p:spTree>
    <p:extLst>
      <p:ext uri="{BB962C8B-B14F-4D97-AF65-F5344CB8AC3E}">
        <p14:creationId xmlns:p14="http://schemas.microsoft.com/office/powerpoint/2010/main" val="1132931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5"/>
          <p:cNvSpPr txBox="1"/>
          <p:nvPr/>
        </p:nvSpPr>
        <p:spPr>
          <a:xfrm>
            <a:off x="6372200" y="1844824"/>
            <a:ext cx="2304256" cy="2585323"/>
          </a:xfrm>
          <a:prstGeom prst="rect">
            <a:avLst/>
          </a:prstGeom>
          <a:noFill/>
        </p:spPr>
        <p:txBody>
          <a:bodyPr wrap="square" rtlCol="0">
            <a:spAutoFit/>
          </a:bodyPr>
          <a:lstStyle/>
          <a:p>
            <a:r>
              <a:rPr lang="da-DK" dirty="0" smtClean="0">
                <a:hlinkClick r:id="rId3"/>
              </a:rPr>
              <a:t>www.MOOCs.dk</a:t>
            </a:r>
            <a:endParaRPr lang="da-DK" dirty="0" smtClean="0"/>
          </a:p>
          <a:p>
            <a:endParaRPr lang="da-DK" dirty="0"/>
          </a:p>
          <a:p>
            <a:r>
              <a:rPr lang="da-DK" dirty="0" smtClean="0"/>
              <a:t>Lone Guldbrandt Tønnesen</a:t>
            </a:r>
          </a:p>
          <a:p>
            <a:r>
              <a:rPr lang="da-DK" dirty="0" smtClean="0">
                <a:hlinkClick r:id="rId4"/>
              </a:rPr>
              <a:t>logt@ucl.dk</a:t>
            </a:r>
            <a:endParaRPr lang="da-DK" dirty="0" smtClean="0"/>
          </a:p>
          <a:p>
            <a:endParaRPr lang="da-DK" dirty="0"/>
          </a:p>
          <a:p>
            <a:r>
              <a:rPr lang="da-DK" dirty="0" smtClean="0"/>
              <a:t>Læreruddannelsen på Fyn, </a:t>
            </a:r>
            <a:r>
              <a:rPr lang="da-DK" dirty="0" err="1" smtClean="0"/>
              <a:t>University</a:t>
            </a:r>
            <a:r>
              <a:rPr lang="da-DK" dirty="0" smtClean="0"/>
              <a:t> College Lillebælt</a:t>
            </a:r>
            <a:endParaRPr lang="en-GB" dirty="0"/>
          </a:p>
        </p:txBody>
      </p:sp>
      <p:sp>
        <p:nvSpPr>
          <p:cNvPr id="3" name="Titel 2"/>
          <p:cNvSpPr>
            <a:spLocks noGrp="1"/>
          </p:cNvSpPr>
          <p:nvPr>
            <p:ph type="title"/>
          </p:nvPr>
        </p:nvSpPr>
        <p:spPr/>
        <p:txBody>
          <a:bodyPr/>
          <a:lstStyle/>
          <a:p>
            <a:endParaRPr lang="en-GB"/>
          </a:p>
        </p:txBody>
      </p:sp>
      <p:pic>
        <p:nvPicPr>
          <p:cNvPr id="5" name="Pladsholder til indhold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12775" y="1627759"/>
            <a:ext cx="5645482" cy="3169393"/>
          </a:xfrm>
        </p:spPr>
      </p:pic>
    </p:spTree>
    <p:extLst>
      <p:ext uri="{BB962C8B-B14F-4D97-AF65-F5344CB8AC3E}">
        <p14:creationId xmlns:p14="http://schemas.microsoft.com/office/powerpoint/2010/main" val="2594771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Hurtige links til eksemplerne:</a:t>
            </a:r>
            <a:endParaRPr lang="en-GB" dirty="0"/>
          </a:p>
        </p:txBody>
      </p:sp>
      <p:sp>
        <p:nvSpPr>
          <p:cNvPr id="6" name="Tekstboks 5"/>
          <p:cNvSpPr txBox="1"/>
          <p:nvPr/>
        </p:nvSpPr>
        <p:spPr>
          <a:xfrm>
            <a:off x="539552" y="1772816"/>
            <a:ext cx="4320480" cy="3970318"/>
          </a:xfrm>
          <a:prstGeom prst="rect">
            <a:avLst/>
          </a:prstGeom>
          <a:noFill/>
        </p:spPr>
        <p:txBody>
          <a:bodyPr wrap="square" rtlCol="0">
            <a:spAutoFit/>
          </a:bodyPr>
          <a:lstStyle/>
          <a:p>
            <a:r>
              <a:rPr lang="da-DK" dirty="0" smtClean="0"/>
              <a:t>CMOOC:</a:t>
            </a:r>
          </a:p>
          <a:p>
            <a:r>
              <a:rPr lang="da-DK" dirty="0" smtClean="0"/>
              <a:t>Kurset: </a:t>
            </a:r>
            <a:r>
              <a:rPr lang="da-DK" dirty="0" smtClean="0">
                <a:hlinkClick r:id="rId3"/>
              </a:rPr>
              <a:t>Change11</a:t>
            </a:r>
            <a:endParaRPr lang="da-DK" dirty="0" smtClean="0"/>
          </a:p>
          <a:p>
            <a:r>
              <a:rPr lang="da-DK" dirty="0" smtClean="0"/>
              <a:t>Min tilhørende blog: </a:t>
            </a:r>
            <a:r>
              <a:rPr lang="da-DK" dirty="0" err="1" smtClean="0">
                <a:hlinkClick r:id="rId4"/>
              </a:rPr>
              <a:t>LearningWeb</a:t>
            </a:r>
            <a:endParaRPr lang="da-DK" dirty="0" smtClean="0"/>
          </a:p>
          <a:p>
            <a:endParaRPr lang="da-DK" dirty="0" smtClean="0"/>
          </a:p>
          <a:p>
            <a:r>
              <a:rPr lang="da-DK" dirty="0" err="1" smtClean="0"/>
              <a:t>Canvas</a:t>
            </a:r>
            <a:r>
              <a:rPr lang="da-DK" dirty="0" smtClean="0"/>
              <a:t> - XMOOC:</a:t>
            </a:r>
          </a:p>
          <a:p>
            <a:r>
              <a:rPr lang="da-DK" dirty="0"/>
              <a:t>Kurset: </a:t>
            </a:r>
            <a:r>
              <a:rPr lang="da-DK" dirty="0" smtClean="0"/>
              <a:t>Sociale </a:t>
            </a:r>
            <a:r>
              <a:rPr lang="da-DK" dirty="0" smtClean="0">
                <a:hlinkClick r:id="rId5"/>
              </a:rPr>
              <a:t>Medier</a:t>
            </a:r>
            <a:endParaRPr lang="da-DK" dirty="0"/>
          </a:p>
          <a:p>
            <a:r>
              <a:rPr lang="da-DK" dirty="0"/>
              <a:t>Min tilhørende blog: </a:t>
            </a:r>
            <a:r>
              <a:rPr lang="da-DK" dirty="0" err="1" smtClean="0">
                <a:hlinkClick r:id="rId6"/>
              </a:rPr>
              <a:t>SocialeMedier</a:t>
            </a:r>
            <a:endParaRPr lang="da-DK" dirty="0"/>
          </a:p>
          <a:p>
            <a:endParaRPr lang="da-DK" dirty="0" smtClean="0"/>
          </a:p>
          <a:p>
            <a:r>
              <a:rPr lang="da-DK" dirty="0" smtClean="0"/>
              <a:t>Coursera - midt imellem C- og XMOOC</a:t>
            </a:r>
          </a:p>
          <a:p>
            <a:r>
              <a:rPr lang="da-DK" dirty="0"/>
              <a:t>Kurset: </a:t>
            </a:r>
            <a:r>
              <a:rPr lang="da-DK" dirty="0" smtClean="0">
                <a:hlinkClick r:id="rId7"/>
              </a:rPr>
              <a:t>E-</a:t>
            </a:r>
            <a:r>
              <a:rPr lang="da-DK" dirty="0" err="1" smtClean="0">
                <a:hlinkClick r:id="rId7"/>
              </a:rPr>
              <a:t>learning</a:t>
            </a:r>
            <a:r>
              <a:rPr lang="da-DK" dirty="0" smtClean="0">
                <a:hlinkClick r:id="rId7"/>
              </a:rPr>
              <a:t> and digital </a:t>
            </a:r>
            <a:r>
              <a:rPr lang="da-DK" dirty="0" err="1" smtClean="0">
                <a:hlinkClick r:id="rId7"/>
              </a:rPr>
              <a:t>Cultures</a:t>
            </a:r>
            <a:endParaRPr lang="da-DK" dirty="0"/>
          </a:p>
          <a:p>
            <a:r>
              <a:rPr lang="da-DK" dirty="0" smtClean="0"/>
              <a:t>Vores </a:t>
            </a:r>
            <a:r>
              <a:rPr lang="da-DK" dirty="0"/>
              <a:t>tilhørende blog: </a:t>
            </a:r>
            <a:r>
              <a:rPr lang="da-DK" dirty="0" smtClean="0"/>
              <a:t> </a:t>
            </a:r>
            <a:r>
              <a:rPr lang="da-DK" dirty="0" smtClean="0">
                <a:hlinkClick r:id="rId8"/>
              </a:rPr>
              <a:t>Halo</a:t>
            </a:r>
            <a:endParaRPr lang="da-DK" dirty="0" smtClean="0"/>
          </a:p>
          <a:p>
            <a:r>
              <a:rPr lang="da-DK" dirty="0" smtClean="0"/>
              <a:t>Nyhedskanal: </a:t>
            </a:r>
            <a:r>
              <a:rPr lang="da-DK" dirty="0" smtClean="0">
                <a:hlinkClick r:id="rId9"/>
              </a:rPr>
              <a:t>EDC MOOC News</a:t>
            </a:r>
            <a:endParaRPr lang="da-DK" dirty="0"/>
          </a:p>
          <a:p>
            <a:endParaRPr lang="da-DK" dirty="0"/>
          </a:p>
          <a:p>
            <a:endParaRPr lang="en-GB" dirty="0"/>
          </a:p>
        </p:txBody>
      </p:sp>
      <p:pic>
        <p:nvPicPr>
          <p:cNvPr id="5" name="Pladsholder til indhold 4"/>
          <p:cNvPicPr>
            <a:picLocks noGrp="1" noChangeAspect="1"/>
          </p:cNvPicPr>
          <p:nvPr>
            <p:ph sz="half" idx="1"/>
          </p:nvPr>
        </p:nvPicPr>
        <p:blipFill>
          <a:blip r:embed="rId10" cstate="print">
            <a:extLst>
              <a:ext uri="{28A0092B-C50C-407E-A947-70E740481C1C}">
                <a14:useLocalDpi xmlns:a14="http://schemas.microsoft.com/office/drawing/2010/main" val="0"/>
              </a:ext>
            </a:extLst>
          </a:blip>
          <a:stretch>
            <a:fillRect/>
          </a:stretch>
        </p:blipFill>
        <p:spPr>
          <a:xfrm>
            <a:off x="5364088" y="1484784"/>
            <a:ext cx="3051571" cy="4068762"/>
          </a:xfrm>
        </p:spPr>
      </p:pic>
    </p:spTree>
    <p:extLst>
      <p:ext uri="{BB962C8B-B14F-4D97-AF65-F5344CB8AC3E}">
        <p14:creationId xmlns:p14="http://schemas.microsoft.com/office/powerpoint/2010/main" val="268649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0404"/>
          <a:stretch/>
        </p:blipFill>
        <p:spPr>
          <a:xfrm>
            <a:off x="1655676" y="1700808"/>
            <a:ext cx="5331449" cy="3851710"/>
          </a:xfrm>
        </p:spPr>
      </p:pic>
      <p:sp>
        <p:nvSpPr>
          <p:cNvPr id="2" name="Titel 1"/>
          <p:cNvSpPr>
            <a:spLocks noGrp="1"/>
          </p:cNvSpPr>
          <p:nvPr>
            <p:ph type="title"/>
          </p:nvPr>
        </p:nvSpPr>
        <p:spPr>
          <a:xfrm>
            <a:off x="2516560" y="839392"/>
            <a:ext cx="3168352" cy="422963"/>
          </a:xfrm>
        </p:spPr>
        <p:txBody>
          <a:bodyPr/>
          <a:lstStyle/>
          <a:p>
            <a:r>
              <a:rPr lang="da-DK" dirty="0" smtClean="0"/>
              <a:t>MOOC er ikke gammel</a:t>
            </a:r>
            <a:br>
              <a:rPr lang="da-DK" dirty="0" smtClean="0"/>
            </a:br>
            <a:endParaRPr lang="en-GB" dirty="0"/>
          </a:p>
        </p:txBody>
      </p:sp>
      <p:sp>
        <p:nvSpPr>
          <p:cNvPr id="6" name="Titel 1"/>
          <p:cNvSpPr txBox="1">
            <a:spLocks/>
          </p:cNvSpPr>
          <p:nvPr/>
        </p:nvSpPr>
        <p:spPr>
          <a:xfrm>
            <a:off x="2516560" y="1124744"/>
            <a:ext cx="3318792" cy="422963"/>
          </a:xfrm>
          <a:prstGeom prst="rect">
            <a:avLst/>
          </a:prstGeom>
        </p:spPr>
        <p:txBody>
          <a:bodyPr vert="horz" lIns="91440" tIns="0" rIns="91440" bIns="45720" rtlCol="0" anchor="t" anchorCtr="0">
            <a:noAutofit/>
          </a:bodyPr>
          <a:lstStyle>
            <a:lvl1pPr algn="l" defTabSz="914400" rtl="0" eaLnBrk="1" latinLnBrk="0" hangingPunct="1">
              <a:spcBef>
                <a:spcPct val="0"/>
              </a:spcBef>
              <a:buNone/>
              <a:defRPr sz="2400" b="0" kern="1200" baseline="0">
                <a:solidFill>
                  <a:schemeClr val="tx1"/>
                </a:solidFill>
                <a:latin typeface="Gill Sans MT" pitchFamily="34" charset="0"/>
                <a:ea typeface="+mj-ea"/>
                <a:cs typeface="+mj-cs"/>
              </a:defRPr>
            </a:lvl1pPr>
          </a:lstStyle>
          <a:p>
            <a:r>
              <a:rPr lang="da-DK" dirty="0" smtClean="0"/>
              <a:t>MOOC bølgen</a:t>
            </a:r>
          </a:p>
          <a:p>
            <a:r>
              <a:rPr lang="da-DK" dirty="0" smtClean="0"/>
              <a:t/>
            </a:r>
            <a:br>
              <a:rPr lang="da-DK" dirty="0" smtClean="0"/>
            </a:br>
            <a:endParaRPr lang="en-GB" dirty="0"/>
          </a:p>
        </p:txBody>
      </p:sp>
      <p:sp>
        <p:nvSpPr>
          <p:cNvPr id="7" name="Tekstboks 6"/>
          <p:cNvSpPr txBox="1"/>
          <p:nvPr/>
        </p:nvSpPr>
        <p:spPr>
          <a:xfrm>
            <a:off x="251520" y="121231"/>
            <a:ext cx="2808312" cy="307777"/>
          </a:xfrm>
          <a:prstGeom prst="rect">
            <a:avLst/>
          </a:prstGeom>
          <a:noFill/>
        </p:spPr>
        <p:txBody>
          <a:bodyPr wrap="square" rtlCol="0">
            <a:spAutoFit/>
          </a:bodyPr>
          <a:lstStyle/>
          <a:p>
            <a:r>
              <a:rPr lang="da-DK" sz="1400" dirty="0" smtClean="0"/>
              <a:t>Tendens 1 – MOOC bølgen</a:t>
            </a:r>
            <a:endParaRPr lang="en-GB" sz="1400"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772816"/>
            <a:ext cx="6557659" cy="3681493"/>
          </a:xfrm>
          <a:prstGeom prst="rect">
            <a:avLst/>
          </a:prstGeom>
        </p:spPr>
      </p:pic>
    </p:spTree>
    <p:extLst>
      <p:ext uri="{BB962C8B-B14F-4D97-AF65-F5344CB8AC3E}">
        <p14:creationId xmlns:p14="http://schemas.microsoft.com/office/powerpoint/2010/main" val="31487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48680"/>
            <a:ext cx="2664296" cy="648000"/>
          </a:xfrm>
        </p:spPr>
        <p:txBody>
          <a:bodyPr/>
          <a:lstStyle/>
          <a:p>
            <a:r>
              <a:rPr lang="da-DK" dirty="0" smtClean="0"/>
              <a:t>Undervisning i dag</a:t>
            </a:r>
            <a:br>
              <a:rPr lang="da-DK" dirty="0" smtClean="0"/>
            </a:br>
            <a:r>
              <a:rPr lang="da-DK" dirty="0" smtClean="0"/>
              <a:t>- Blended </a:t>
            </a:r>
            <a:r>
              <a:rPr lang="da-DK" dirty="0" err="1" smtClean="0"/>
              <a:t>learning</a:t>
            </a:r>
            <a:endParaRPr lang="en-GB" dirty="0"/>
          </a:p>
        </p:txBody>
      </p:sp>
      <p:sp>
        <p:nvSpPr>
          <p:cNvPr id="3" name="Pladsholder til indhold 2"/>
          <p:cNvSpPr>
            <a:spLocks noGrp="1"/>
          </p:cNvSpPr>
          <p:nvPr>
            <p:ph idx="1"/>
          </p:nvPr>
        </p:nvSpPr>
        <p:spPr/>
        <p:txBody>
          <a:bodyPr/>
          <a:lstStyle/>
          <a:p>
            <a:endParaRPr lang="en-GB" dirty="0"/>
          </a:p>
        </p:txBody>
      </p:sp>
      <p:graphicFrame>
        <p:nvGraphicFramePr>
          <p:cNvPr id="4" name="Pladsholder til indhold 7"/>
          <p:cNvGraphicFramePr>
            <a:graphicFrameLocks/>
          </p:cNvGraphicFramePr>
          <p:nvPr>
            <p:extLst>
              <p:ext uri="{D42A27DB-BD31-4B8C-83A1-F6EECF244321}">
                <p14:modId xmlns:p14="http://schemas.microsoft.com/office/powerpoint/2010/main" val="1786523023"/>
              </p:ext>
            </p:extLst>
          </p:nvPr>
        </p:nvGraphicFramePr>
        <p:xfrm>
          <a:off x="611560" y="1526799"/>
          <a:ext cx="7920000"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p:cNvSpPr/>
          <p:nvPr/>
        </p:nvSpPr>
        <p:spPr>
          <a:xfrm>
            <a:off x="209908" y="1052736"/>
            <a:ext cx="8893864" cy="5256583"/>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kstboks 5"/>
          <p:cNvSpPr txBox="1"/>
          <p:nvPr/>
        </p:nvSpPr>
        <p:spPr>
          <a:xfrm>
            <a:off x="4228324" y="1340768"/>
            <a:ext cx="1351788" cy="369332"/>
          </a:xfrm>
          <a:prstGeom prst="rect">
            <a:avLst/>
          </a:prstGeom>
          <a:noFill/>
        </p:spPr>
        <p:txBody>
          <a:bodyPr wrap="square" rtlCol="0">
            <a:spAutoFit/>
          </a:bodyPr>
          <a:lstStyle/>
          <a:p>
            <a:r>
              <a:rPr lang="da-DK" dirty="0" smtClean="0"/>
              <a:t>Kerneydelse</a:t>
            </a:r>
            <a:endParaRPr lang="en-GB" dirty="0"/>
          </a:p>
        </p:txBody>
      </p:sp>
      <p:sp>
        <p:nvSpPr>
          <p:cNvPr id="7" name="Tekstboks 6"/>
          <p:cNvSpPr txBox="1"/>
          <p:nvPr/>
        </p:nvSpPr>
        <p:spPr>
          <a:xfrm>
            <a:off x="251520" y="66802"/>
            <a:ext cx="2304256" cy="307777"/>
          </a:xfrm>
          <a:prstGeom prst="rect">
            <a:avLst/>
          </a:prstGeom>
          <a:noFill/>
        </p:spPr>
        <p:txBody>
          <a:bodyPr wrap="square" rtlCol="0">
            <a:spAutoFit/>
          </a:bodyPr>
          <a:lstStyle/>
          <a:p>
            <a:r>
              <a:rPr lang="da-DK" sz="1400" dirty="0" smtClean="0"/>
              <a:t>Potentiale - </a:t>
            </a:r>
            <a:r>
              <a:rPr lang="da-DK" sz="1400" dirty="0" err="1" smtClean="0"/>
              <a:t>Connectivisme</a:t>
            </a:r>
            <a:endParaRPr lang="en-GB" sz="1400" dirty="0"/>
          </a:p>
        </p:txBody>
      </p:sp>
    </p:spTree>
    <p:extLst>
      <p:ext uri="{BB962C8B-B14F-4D97-AF65-F5344CB8AC3E}">
        <p14:creationId xmlns:p14="http://schemas.microsoft.com/office/powerpoint/2010/main" val="203017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graphicEl>
                                              <a:dgm id="{578CAE57-98B1-4114-A278-10C0CDF3E981}"/>
                                            </p:graphicEl>
                                          </p:spTgt>
                                        </p:tgtEl>
                                        <p:attrNameLst>
                                          <p:attrName>style.visibility</p:attrName>
                                        </p:attrNameLst>
                                      </p:cBhvr>
                                      <p:to>
                                        <p:strVal val="visible"/>
                                      </p:to>
                                    </p:set>
                                    <p:anim calcmode="lin" valueType="num">
                                      <p:cBhvr>
                                        <p:cTn id="11" dur="500" fill="hold"/>
                                        <p:tgtEl>
                                          <p:spTgt spid="4">
                                            <p:graphicEl>
                                              <a:dgm id="{578CAE57-98B1-4114-A278-10C0CDF3E981}"/>
                                            </p:graphicEl>
                                          </p:spTgt>
                                        </p:tgtEl>
                                        <p:attrNameLst>
                                          <p:attrName>ppt_w</p:attrName>
                                        </p:attrNameLst>
                                      </p:cBhvr>
                                      <p:tavLst>
                                        <p:tav tm="0">
                                          <p:val>
                                            <p:fltVal val="0"/>
                                          </p:val>
                                        </p:tav>
                                        <p:tav tm="100000">
                                          <p:val>
                                            <p:strVal val="#ppt_w"/>
                                          </p:val>
                                        </p:tav>
                                      </p:tavLst>
                                    </p:anim>
                                    <p:anim calcmode="lin" valueType="num">
                                      <p:cBhvr>
                                        <p:cTn id="12" dur="500" fill="hold"/>
                                        <p:tgtEl>
                                          <p:spTgt spid="4">
                                            <p:graphicEl>
                                              <a:dgm id="{578CAE57-98B1-4114-A278-10C0CDF3E981}"/>
                                            </p:graphicEl>
                                          </p:spTgt>
                                        </p:tgtEl>
                                        <p:attrNameLst>
                                          <p:attrName>ppt_h</p:attrName>
                                        </p:attrNameLst>
                                      </p:cBhvr>
                                      <p:tavLst>
                                        <p:tav tm="0">
                                          <p:val>
                                            <p:fltVal val="0"/>
                                          </p:val>
                                        </p:tav>
                                        <p:tav tm="100000">
                                          <p:val>
                                            <p:strVal val="#ppt_h"/>
                                          </p:val>
                                        </p:tav>
                                      </p:tavLst>
                                    </p:anim>
                                    <p:animEffect transition="in" filter="fade">
                                      <p:cBhvr>
                                        <p:cTn id="13" dur="500"/>
                                        <p:tgtEl>
                                          <p:spTgt spid="4">
                                            <p:graphicEl>
                                              <a:dgm id="{578CAE57-98B1-4114-A278-10C0CDF3E98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graphicEl>
                                              <a:dgm id="{16999DEA-7DBE-487B-B082-D8E3935D5799}"/>
                                            </p:graphicEl>
                                          </p:spTgt>
                                        </p:tgtEl>
                                        <p:attrNameLst>
                                          <p:attrName>style.visibility</p:attrName>
                                        </p:attrNameLst>
                                      </p:cBhvr>
                                      <p:to>
                                        <p:strVal val="visible"/>
                                      </p:to>
                                    </p:set>
                                    <p:anim calcmode="lin" valueType="num">
                                      <p:cBhvr>
                                        <p:cTn id="18" dur="500" fill="hold"/>
                                        <p:tgtEl>
                                          <p:spTgt spid="4">
                                            <p:graphicEl>
                                              <a:dgm id="{16999DEA-7DBE-487B-B082-D8E3935D5799}"/>
                                            </p:graphicEl>
                                          </p:spTgt>
                                        </p:tgtEl>
                                        <p:attrNameLst>
                                          <p:attrName>ppt_w</p:attrName>
                                        </p:attrNameLst>
                                      </p:cBhvr>
                                      <p:tavLst>
                                        <p:tav tm="0">
                                          <p:val>
                                            <p:fltVal val="0"/>
                                          </p:val>
                                        </p:tav>
                                        <p:tav tm="100000">
                                          <p:val>
                                            <p:strVal val="#ppt_w"/>
                                          </p:val>
                                        </p:tav>
                                      </p:tavLst>
                                    </p:anim>
                                    <p:anim calcmode="lin" valueType="num">
                                      <p:cBhvr>
                                        <p:cTn id="19" dur="500" fill="hold"/>
                                        <p:tgtEl>
                                          <p:spTgt spid="4">
                                            <p:graphicEl>
                                              <a:dgm id="{16999DEA-7DBE-487B-B082-D8E3935D5799}"/>
                                            </p:graphicEl>
                                          </p:spTgt>
                                        </p:tgtEl>
                                        <p:attrNameLst>
                                          <p:attrName>ppt_h</p:attrName>
                                        </p:attrNameLst>
                                      </p:cBhvr>
                                      <p:tavLst>
                                        <p:tav tm="0">
                                          <p:val>
                                            <p:fltVal val="0"/>
                                          </p:val>
                                        </p:tav>
                                        <p:tav tm="100000">
                                          <p:val>
                                            <p:strVal val="#ppt_h"/>
                                          </p:val>
                                        </p:tav>
                                      </p:tavLst>
                                    </p:anim>
                                    <p:animEffect transition="in" filter="fade">
                                      <p:cBhvr>
                                        <p:cTn id="20" dur="500"/>
                                        <p:tgtEl>
                                          <p:spTgt spid="4">
                                            <p:graphicEl>
                                              <a:dgm id="{16999DEA-7DBE-487B-B082-D8E3935D579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graphicEl>
                                              <a:dgm id="{C66EB96A-19AB-4CFB-B55F-E232CE4F58EA}"/>
                                            </p:graphicEl>
                                          </p:spTgt>
                                        </p:tgtEl>
                                        <p:attrNameLst>
                                          <p:attrName>style.visibility</p:attrName>
                                        </p:attrNameLst>
                                      </p:cBhvr>
                                      <p:to>
                                        <p:strVal val="visible"/>
                                      </p:to>
                                    </p:set>
                                    <p:anim calcmode="lin" valueType="num">
                                      <p:cBhvr>
                                        <p:cTn id="25" dur="500" fill="hold"/>
                                        <p:tgtEl>
                                          <p:spTgt spid="4">
                                            <p:graphicEl>
                                              <a:dgm id="{C66EB96A-19AB-4CFB-B55F-E232CE4F58EA}"/>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dgm id="{C66EB96A-19AB-4CFB-B55F-E232CE4F58EA}"/>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dgm id="{C66EB96A-19AB-4CFB-B55F-E232CE4F58E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graphicEl>
                                              <a:dgm id="{0DAB2B6D-554E-4B7B-979E-E545E962B7BF}"/>
                                            </p:graphicEl>
                                          </p:spTgt>
                                        </p:tgtEl>
                                        <p:attrNameLst>
                                          <p:attrName>style.visibility</p:attrName>
                                        </p:attrNameLst>
                                      </p:cBhvr>
                                      <p:to>
                                        <p:strVal val="visible"/>
                                      </p:to>
                                    </p:set>
                                    <p:anim calcmode="lin" valueType="num">
                                      <p:cBhvr>
                                        <p:cTn id="32" dur="500" fill="hold"/>
                                        <p:tgtEl>
                                          <p:spTgt spid="4">
                                            <p:graphicEl>
                                              <a:dgm id="{0DAB2B6D-554E-4B7B-979E-E545E962B7BF}"/>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0DAB2B6D-554E-4B7B-979E-E545E962B7BF}"/>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0DAB2B6D-554E-4B7B-979E-E545E962B7B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graphicEl>
                                              <a:dgm id="{318DCBC2-6B6E-4C2D-8D2E-8A3A9CCD2F7E}"/>
                                            </p:graphicEl>
                                          </p:spTgt>
                                        </p:tgtEl>
                                        <p:attrNameLst>
                                          <p:attrName>style.visibility</p:attrName>
                                        </p:attrNameLst>
                                      </p:cBhvr>
                                      <p:to>
                                        <p:strVal val="visible"/>
                                      </p:to>
                                    </p:set>
                                    <p:anim calcmode="lin" valueType="num">
                                      <p:cBhvr>
                                        <p:cTn id="39" dur="500" fill="hold"/>
                                        <p:tgtEl>
                                          <p:spTgt spid="4">
                                            <p:graphicEl>
                                              <a:dgm id="{318DCBC2-6B6E-4C2D-8D2E-8A3A9CCD2F7E}"/>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318DCBC2-6B6E-4C2D-8D2E-8A3A9CCD2F7E}"/>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318DCBC2-6B6E-4C2D-8D2E-8A3A9CCD2F7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graphicEl>
                                              <a:dgm id="{4D49FC1B-CC68-4BEE-9D80-AEAFBE8B7D73}"/>
                                            </p:graphicEl>
                                          </p:spTgt>
                                        </p:tgtEl>
                                        <p:attrNameLst>
                                          <p:attrName>style.visibility</p:attrName>
                                        </p:attrNameLst>
                                      </p:cBhvr>
                                      <p:to>
                                        <p:strVal val="visible"/>
                                      </p:to>
                                    </p:set>
                                    <p:anim calcmode="lin" valueType="num">
                                      <p:cBhvr>
                                        <p:cTn id="46" dur="500" fill="hold"/>
                                        <p:tgtEl>
                                          <p:spTgt spid="4">
                                            <p:graphicEl>
                                              <a:dgm id="{4D49FC1B-CC68-4BEE-9D80-AEAFBE8B7D73}"/>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4D49FC1B-CC68-4BEE-9D80-AEAFBE8B7D73}"/>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4D49FC1B-CC68-4BEE-9D80-AEAFBE8B7D73}"/>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Pladsholder til indhold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61" t="24606" r="42388" b="14306"/>
          <a:stretch/>
        </p:blipFill>
        <p:spPr bwMode="auto">
          <a:xfrm>
            <a:off x="1661290" y="1196752"/>
            <a:ext cx="5874359"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251520" y="66802"/>
            <a:ext cx="2304256" cy="307777"/>
          </a:xfrm>
          <a:prstGeom prst="rect">
            <a:avLst/>
          </a:prstGeom>
          <a:noFill/>
        </p:spPr>
        <p:txBody>
          <a:bodyPr wrap="square" rtlCol="0">
            <a:spAutoFit/>
          </a:bodyPr>
          <a:lstStyle/>
          <a:p>
            <a:r>
              <a:rPr lang="da-DK" sz="1400" dirty="0" smtClean="0"/>
              <a:t>Potentiale 1 - </a:t>
            </a:r>
            <a:r>
              <a:rPr lang="da-DK" sz="1400" dirty="0" err="1" smtClean="0"/>
              <a:t>Connectivisme</a:t>
            </a:r>
            <a:endParaRPr lang="en-GB" sz="1400" dirty="0"/>
          </a:p>
        </p:txBody>
      </p:sp>
    </p:spTree>
    <p:extLst>
      <p:ext uri="{BB962C8B-B14F-4D97-AF65-F5344CB8AC3E}">
        <p14:creationId xmlns:p14="http://schemas.microsoft.com/office/powerpoint/2010/main" val="1464452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en-GB" dirty="0"/>
          </a:p>
        </p:txBody>
      </p:sp>
      <p:pic>
        <p:nvPicPr>
          <p:cNvPr id="4" name="Pladsholder til indho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427" y="2841916"/>
            <a:ext cx="3186101" cy="1810285"/>
          </a:xfrm>
          <a:prstGeom prst="rect">
            <a:avLst/>
          </a:prstGeom>
        </p:spPr>
      </p:pic>
      <p:sp>
        <p:nvSpPr>
          <p:cNvPr id="5" name="Titel 1"/>
          <p:cNvSpPr txBox="1">
            <a:spLocks/>
          </p:cNvSpPr>
          <p:nvPr/>
        </p:nvSpPr>
        <p:spPr>
          <a:xfrm>
            <a:off x="545773" y="944760"/>
            <a:ext cx="7920000" cy="648000"/>
          </a:xfrm>
          <a:prstGeom prst="rect">
            <a:avLst/>
          </a:prstGeom>
        </p:spPr>
        <p:txBody>
          <a:bodyPr vert="horz" lIns="91440" tIns="0" rIns="91440" bIns="45720" rtlCol="0" anchor="t" anchorCtr="0">
            <a:noAutofit/>
          </a:bodyPr>
          <a:lstStyle>
            <a:lvl1pPr algn="l" defTabSz="914400" rtl="0" eaLnBrk="1" latinLnBrk="0" hangingPunct="1">
              <a:spcBef>
                <a:spcPct val="0"/>
              </a:spcBef>
              <a:buNone/>
              <a:defRPr sz="2400" b="0" kern="1200" baseline="0">
                <a:solidFill>
                  <a:schemeClr val="tx1"/>
                </a:solidFill>
                <a:latin typeface="Gill Sans MT" pitchFamily="34" charset="0"/>
                <a:ea typeface="+mj-ea"/>
                <a:cs typeface="+mj-cs"/>
              </a:defRPr>
            </a:lvl1pPr>
          </a:lstStyle>
          <a:p>
            <a:r>
              <a:rPr lang="da-DK" dirty="0" smtClean="0"/>
              <a:t>Illustration af forandringen i et CMOOC</a:t>
            </a:r>
            <a:endParaRPr lang="en-GB" dirty="0"/>
          </a:p>
        </p:txBody>
      </p:sp>
      <p:sp>
        <p:nvSpPr>
          <p:cNvPr id="6" name="Ellipse 5"/>
          <p:cNvSpPr/>
          <p:nvPr/>
        </p:nvSpPr>
        <p:spPr>
          <a:xfrm>
            <a:off x="860074" y="1821006"/>
            <a:ext cx="6696744" cy="3840241"/>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boks 6"/>
          <p:cNvSpPr txBox="1"/>
          <p:nvPr/>
        </p:nvSpPr>
        <p:spPr>
          <a:xfrm>
            <a:off x="6030918" y="4027833"/>
            <a:ext cx="720080" cy="369332"/>
          </a:xfrm>
          <a:prstGeom prst="rect">
            <a:avLst/>
          </a:prstGeom>
          <a:noFill/>
          <a:ln>
            <a:solidFill>
              <a:schemeClr val="accent5">
                <a:lumMod val="25000"/>
              </a:schemeClr>
            </a:solidFill>
          </a:ln>
        </p:spPr>
        <p:txBody>
          <a:bodyPr wrap="square" rtlCol="0">
            <a:spAutoFit/>
          </a:bodyPr>
          <a:lstStyle/>
          <a:p>
            <a:r>
              <a:rPr lang="da-DK" dirty="0" smtClean="0"/>
              <a:t>Etc.</a:t>
            </a:r>
          </a:p>
        </p:txBody>
      </p:sp>
      <p:sp>
        <p:nvSpPr>
          <p:cNvPr id="8" name="Tekstboks 7"/>
          <p:cNvSpPr txBox="1"/>
          <p:nvPr/>
        </p:nvSpPr>
        <p:spPr>
          <a:xfrm>
            <a:off x="6241383" y="2931243"/>
            <a:ext cx="708756" cy="369332"/>
          </a:xfrm>
          <a:prstGeom prst="rect">
            <a:avLst/>
          </a:prstGeom>
          <a:noFill/>
          <a:ln>
            <a:solidFill>
              <a:schemeClr val="accent5">
                <a:lumMod val="25000"/>
              </a:schemeClr>
            </a:solidFill>
          </a:ln>
        </p:spPr>
        <p:txBody>
          <a:bodyPr wrap="square" rtlCol="0">
            <a:spAutoFit/>
          </a:bodyPr>
          <a:lstStyle/>
          <a:p>
            <a:r>
              <a:rPr lang="da-DK" dirty="0" smtClean="0"/>
              <a:t>Wiki</a:t>
            </a:r>
          </a:p>
        </p:txBody>
      </p:sp>
      <p:sp>
        <p:nvSpPr>
          <p:cNvPr id="9" name="Tekstboks 8"/>
          <p:cNvSpPr txBox="1"/>
          <p:nvPr/>
        </p:nvSpPr>
        <p:spPr>
          <a:xfrm>
            <a:off x="3940836" y="4724684"/>
            <a:ext cx="1435301" cy="800219"/>
          </a:xfrm>
          <a:prstGeom prst="rect">
            <a:avLst/>
          </a:prstGeom>
          <a:noFill/>
          <a:ln>
            <a:solidFill>
              <a:schemeClr val="accent5">
                <a:lumMod val="25000"/>
              </a:schemeClr>
            </a:solidFill>
          </a:ln>
        </p:spPr>
        <p:txBody>
          <a:bodyPr wrap="square" rtlCol="0">
            <a:spAutoFit/>
          </a:bodyPr>
          <a:lstStyle/>
          <a:p>
            <a:r>
              <a:rPr lang="da-DK" dirty="0" err="1" smtClean="0"/>
              <a:t>Diigo</a:t>
            </a:r>
            <a:endParaRPr lang="da-DK" dirty="0" smtClean="0"/>
          </a:p>
          <a:p>
            <a:r>
              <a:rPr lang="da-DK" sz="1400" dirty="0" smtClean="0"/>
              <a:t>(</a:t>
            </a:r>
            <a:r>
              <a:rPr lang="da-DK" sz="1400" dirty="0" err="1" smtClean="0"/>
              <a:t>Bookmarkings</a:t>
            </a:r>
            <a:r>
              <a:rPr lang="da-DK" sz="1400" dirty="0" smtClean="0"/>
              <a:t>- gruppe)</a:t>
            </a:r>
          </a:p>
        </p:txBody>
      </p:sp>
      <p:sp>
        <p:nvSpPr>
          <p:cNvPr id="10" name="Tekstboks 9"/>
          <p:cNvSpPr txBox="1"/>
          <p:nvPr/>
        </p:nvSpPr>
        <p:spPr>
          <a:xfrm>
            <a:off x="2696236" y="4724684"/>
            <a:ext cx="998308" cy="369332"/>
          </a:xfrm>
          <a:prstGeom prst="rect">
            <a:avLst/>
          </a:prstGeom>
          <a:noFill/>
          <a:ln>
            <a:solidFill>
              <a:schemeClr val="accent5">
                <a:lumMod val="25000"/>
              </a:schemeClr>
            </a:solidFill>
          </a:ln>
        </p:spPr>
        <p:txBody>
          <a:bodyPr wrap="square" rtlCol="0">
            <a:spAutoFit/>
          </a:bodyPr>
          <a:lstStyle/>
          <a:p>
            <a:r>
              <a:rPr lang="da-DK" dirty="0" smtClean="0"/>
              <a:t>Twitter</a:t>
            </a:r>
          </a:p>
        </p:txBody>
      </p:sp>
      <p:sp>
        <p:nvSpPr>
          <p:cNvPr id="11" name="Tekstboks 10"/>
          <p:cNvSpPr txBox="1"/>
          <p:nvPr/>
        </p:nvSpPr>
        <p:spPr>
          <a:xfrm>
            <a:off x="4043926" y="1971034"/>
            <a:ext cx="923694" cy="646331"/>
          </a:xfrm>
          <a:prstGeom prst="rect">
            <a:avLst/>
          </a:prstGeom>
          <a:noFill/>
          <a:ln>
            <a:solidFill>
              <a:schemeClr val="accent5">
                <a:lumMod val="25000"/>
              </a:schemeClr>
            </a:solidFill>
          </a:ln>
        </p:spPr>
        <p:txBody>
          <a:bodyPr wrap="square" rtlCol="0">
            <a:spAutoFit/>
          </a:bodyPr>
          <a:lstStyle/>
          <a:p>
            <a:r>
              <a:rPr lang="da-DK" dirty="0" smtClean="0"/>
              <a:t>Andres blog</a:t>
            </a:r>
          </a:p>
        </p:txBody>
      </p:sp>
      <p:sp>
        <p:nvSpPr>
          <p:cNvPr id="12" name="Tekstboks 11"/>
          <p:cNvSpPr txBox="1"/>
          <p:nvPr/>
        </p:nvSpPr>
        <p:spPr>
          <a:xfrm>
            <a:off x="6241383" y="3556460"/>
            <a:ext cx="1078700" cy="369332"/>
          </a:xfrm>
          <a:prstGeom prst="rect">
            <a:avLst/>
          </a:prstGeom>
          <a:noFill/>
          <a:ln>
            <a:solidFill>
              <a:schemeClr val="accent5">
                <a:lumMod val="25000"/>
              </a:schemeClr>
            </a:solidFill>
          </a:ln>
        </p:spPr>
        <p:txBody>
          <a:bodyPr wrap="square" rtlCol="0">
            <a:spAutoFit/>
          </a:bodyPr>
          <a:lstStyle/>
          <a:p>
            <a:r>
              <a:rPr lang="da-DK" dirty="0" smtClean="0"/>
              <a:t>Facebook</a:t>
            </a:r>
          </a:p>
        </p:txBody>
      </p:sp>
      <p:sp>
        <p:nvSpPr>
          <p:cNvPr id="13" name="Tekstboks 12"/>
          <p:cNvSpPr txBox="1"/>
          <p:nvPr/>
        </p:nvSpPr>
        <p:spPr>
          <a:xfrm>
            <a:off x="1218577" y="3556460"/>
            <a:ext cx="1116123" cy="584775"/>
          </a:xfrm>
          <a:prstGeom prst="rect">
            <a:avLst/>
          </a:prstGeom>
          <a:noFill/>
          <a:ln>
            <a:solidFill>
              <a:schemeClr val="accent5">
                <a:lumMod val="25000"/>
              </a:schemeClr>
            </a:solidFill>
          </a:ln>
        </p:spPr>
        <p:txBody>
          <a:bodyPr wrap="square" rtlCol="0">
            <a:spAutoFit/>
          </a:bodyPr>
          <a:lstStyle/>
          <a:p>
            <a:r>
              <a:rPr lang="da-DK" dirty="0" smtClean="0"/>
              <a:t>Flickr </a:t>
            </a:r>
            <a:r>
              <a:rPr lang="da-DK" sz="1400" dirty="0" smtClean="0"/>
              <a:t>(Billeder)</a:t>
            </a:r>
            <a:endParaRPr lang="da-DK" dirty="0" smtClean="0"/>
          </a:p>
        </p:txBody>
      </p:sp>
      <p:sp>
        <p:nvSpPr>
          <p:cNvPr id="14" name="Tekstboks 13"/>
          <p:cNvSpPr txBox="1"/>
          <p:nvPr/>
        </p:nvSpPr>
        <p:spPr>
          <a:xfrm>
            <a:off x="2632482" y="2140312"/>
            <a:ext cx="1125815" cy="584775"/>
          </a:xfrm>
          <a:prstGeom prst="rect">
            <a:avLst/>
          </a:prstGeom>
          <a:noFill/>
          <a:ln>
            <a:solidFill>
              <a:schemeClr val="accent5">
                <a:lumMod val="25000"/>
              </a:schemeClr>
            </a:solidFill>
          </a:ln>
        </p:spPr>
        <p:txBody>
          <a:bodyPr wrap="square" rtlCol="0">
            <a:spAutoFit/>
          </a:bodyPr>
          <a:lstStyle/>
          <a:p>
            <a:r>
              <a:rPr lang="da-DK" dirty="0" err="1" smtClean="0"/>
              <a:t>ScoopIt</a:t>
            </a:r>
            <a:endParaRPr lang="da-DK" dirty="0" smtClean="0"/>
          </a:p>
          <a:p>
            <a:r>
              <a:rPr lang="da-DK" sz="1400" dirty="0" smtClean="0"/>
              <a:t>(Websteder)</a:t>
            </a:r>
            <a:endParaRPr lang="da-DK" dirty="0" smtClean="0"/>
          </a:p>
        </p:txBody>
      </p:sp>
      <p:sp>
        <p:nvSpPr>
          <p:cNvPr id="15" name="Tekstboks 14"/>
          <p:cNvSpPr txBox="1"/>
          <p:nvPr/>
        </p:nvSpPr>
        <p:spPr>
          <a:xfrm>
            <a:off x="1491231" y="4259320"/>
            <a:ext cx="1352577" cy="369332"/>
          </a:xfrm>
          <a:prstGeom prst="rect">
            <a:avLst/>
          </a:prstGeom>
          <a:noFill/>
          <a:ln>
            <a:solidFill>
              <a:schemeClr val="accent5">
                <a:lumMod val="25000"/>
              </a:schemeClr>
            </a:solidFill>
          </a:ln>
        </p:spPr>
        <p:txBody>
          <a:bodyPr wrap="square" rtlCol="0">
            <a:spAutoFit/>
          </a:bodyPr>
          <a:lstStyle/>
          <a:p>
            <a:r>
              <a:rPr lang="da-DK" dirty="0" smtClean="0"/>
              <a:t>Google </a:t>
            </a:r>
            <a:r>
              <a:rPr lang="da-DK" dirty="0" err="1" smtClean="0"/>
              <a:t>apps</a:t>
            </a:r>
            <a:endParaRPr lang="da-DK" dirty="0" smtClean="0"/>
          </a:p>
        </p:txBody>
      </p:sp>
      <p:sp>
        <p:nvSpPr>
          <p:cNvPr id="16" name="Tekstboks 15"/>
          <p:cNvSpPr txBox="1"/>
          <p:nvPr/>
        </p:nvSpPr>
        <p:spPr>
          <a:xfrm>
            <a:off x="5559059" y="4520915"/>
            <a:ext cx="720080" cy="646331"/>
          </a:xfrm>
          <a:prstGeom prst="rect">
            <a:avLst/>
          </a:prstGeom>
          <a:noFill/>
          <a:ln>
            <a:solidFill>
              <a:schemeClr val="accent5">
                <a:lumMod val="25000"/>
              </a:schemeClr>
            </a:solidFill>
          </a:ln>
        </p:spPr>
        <p:txBody>
          <a:bodyPr wrap="square" rtlCol="0">
            <a:spAutoFit/>
          </a:bodyPr>
          <a:lstStyle/>
          <a:p>
            <a:r>
              <a:rPr lang="da-DK" dirty="0" smtClean="0"/>
              <a:t>Egen blog</a:t>
            </a:r>
          </a:p>
        </p:txBody>
      </p:sp>
      <p:sp>
        <p:nvSpPr>
          <p:cNvPr id="17" name="Tekstboks 16"/>
          <p:cNvSpPr txBox="1"/>
          <p:nvPr/>
        </p:nvSpPr>
        <p:spPr>
          <a:xfrm>
            <a:off x="5364087" y="2432700"/>
            <a:ext cx="1034513" cy="369332"/>
          </a:xfrm>
          <a:prstGeom prst="rect">
            <a:avLst/>
          </a:prstGeom>
          <a:noFill/>
          <a:ln>
            <a:solidFill>
              <a:schemeClr val="accent5">
                <a:lumMod val="25000"/>
              </a:schemeClr>
            </a:solidFill>
          </a:ln>
        </p:spPr>
        <p:txBody>
          <a:bodyPr wrap="square" rtlCol="0">
            <a:spAutoFit/>
          </a:bodyPr>
          <a:lstStyle/>
          <a:p>
            <a:r>
              <a:rPr lang="da-DK" dirty="0" smtClean="0"/>
              <a:t>Mail/RSS</a:t>
            </a:r>
          </a:p>
        </p:txBody>
      </p:sp>
      <p:sp>
        <p:nvSpPr>
          <p:cNvPr id="18" name="Rektangel 17"/>
          <p:cNvSpPr/>
          <p:nvPr/>
        </p:nvSpPr>
        <p:spPr>
          <a:xfrm>
            <a:off x="5588550" y="5775995"/>
            <a:ext cx="3545842" cy="646331"/>
          </a:xfrm>
          <a:prstGeom prst="rect">
            <a:avLst/>
          </a:prstGeom>
        </p:spPr>
        <p:txBody>
          <a:bodyPr wrap="none">
            <a:spAutoFit/>
          </a:bodyPr>
          <a:lstStyle/>
          <a:p>
            <a:r>
              <a:rPr lang="da-DK" dirty="0"/>
              <a:t>Pointe for underviseren:  Giv </a:t>
            </a:r>
            <a:r>
              <a:rPr lang="da-DK" dirty="0" smtClean="0"/>
              <a:t>slip</a:t>
            </a:r>
          </a:p>
          <a:p>
            <a:r>
              <a:rPr lang="da-DK" dirty="0" smtClean="0"/>
              <a:t>Pointe for studerende:  </a:t>
            </a:r>
            <a:r>
              <a:rPr lang="da-DK" dirty="0" err="1" smtClean="0"/>
              <a:t>Webliteracy</a:t>
            </a:r>
            <a:r>
              <a:rPr lang="da-DK" dirty="0" smtClean="0"/>
              <a:t> </a:t>
            </a:r>
            <a:endParaRPr lang="en-GB" dirty="0"/>
          </a:p>
        </p:txBody>
      </p:sp>
      <p:cxnSp>
        <p:nvCxnSpPr>
          <p:cNvPr id="19" name="Lige pilforbindelse 18"/>
          <p:cNvCxnSpPr/>
          <p:nvPr/>
        </p:nvCxnSpPr>
        <p:spPr>
          <a:xfrm>
            <a:off x="2051720" y="1268760"/>
            <a:ext cx="50405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kstboks 19"/>
          <p:cNvSpPr txBox="1"/>
          <p:nvPr/>
        </p:nvSpPr>
        <p:spPr>
          <a:xfrm>
            <a:off x="1381362" y="2835012"/>
            <a:ext cx="1222522" cy="584775"/>
          </a:xfrm>
          <a:prstGeom prst="rect">
            <a:avLst/>
          </a:prstGeom>
          <a:noFill/>
          <a:ln>
            <a:solidFill>
              <a:schemeClr val="accent5">
                <a:lumMod val="25000"/>
              </a:schemeClr>
            </a:solidFill>
          </a:ln>
        </p:spPr>
        <p:txBody>
          <a:bodyPr wrap="square" rtlCol="0">
            <a:spAutoFit/>
          </a:bodyPr>
          <a:lstStyle/>
          <a:p>
            <a:r>
              <a:rPr lang="da-DK" dirty="0" err="1" smtClean="0"/>
              <a:t>Youtube</a:t>
            </a:r>
            <a:r>
              <a:rPr lang="da-DK" dirty="0" smtClean="0"/>
              <a:t> </a:t>
            </a:r>
            <a:r>
              <a:rPr lang="da-DK" sz="1400" dirty="0" smtClean="0"/>
              <a:t>(Videoer)</a:t>
            </a:r>
            <a:endParaRPr lang="da-DK" dirty="0" smtClean="0"/>
          </a:p>
        </p:txBody>
      </p:sp>
      <p:sp>
        <p:nvSpPr>
          <p:cNvPr id="22" name="Tekstboks 21"/>
          <p:cNvSpPr txBox="1"/>
          <p:nvPr/>
        </p:nvSpPr>
        <p:spPr>
          <a:xfrm>
            <a:off x="251520" y="66802"/>
            <a:ext cx="1152128" cy="307777"/>
          </a:xfrm>
          <a:prstGeom prst="rect">
            <a:avLst/>
          </a:prstGeom>
          <a:noFill/>
        </p:spPr>
        <p:txBody>
          <a:bodyPr wrap="square" rtlCol="0">
            <a:spAutoFit/>
          </a:bodyPr>
          <a:lstStyle/>
          <a:p>
            <a:r>
              <a:rPr lang="da-DK" sz="1400" dirty="0" smtClean="0"/>
              <a:t>Potentiale 2</a:t>
            </a:r>
            <a:endParaRPr lang="en-GB" sz="1400" dirty="0"/>
          </a:p>
        </p:txBody>
      </p:sp>
      <p:sp>
        <p:nvSpPr>
          <p:cNvPr id="23" name="Multiplicer 22"/>
          <p:cNvSpPr/>
          <p:nvPr/>
        </p:nvSpPr>
        <p:spPr>
          <a:xfrm>
            <a:off x="5010023" y="3637830"/>
            <a:ext cx="708127" cy="696851"/>
          </a:xfrm>
          <a:prstGeom prst="mathMultiply">
            <a:avLst/>
          </a:prstGeom>
          <a:solidFill>
            <a:schemeClr val="accent1">
              <a:alpha val="1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01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8">
                                            <p:txEl>
                                              <p:pRg st="0" end="0"/>
                                            </p:txEl>
                                          </p:spTgt>
                                        </p:tgtEl>
                                        <p:attrNameLst>
                                          <p:attrName>style.visibility</p:attrName>
                                        </p:attrNameLst>
                                      </p:cBhvr>
                                      <p:to>
                                        <p:strVal val="visible"/>
                                      </p:to>
                                    </p:set>
                                    <p:anim calcmode="lin" valueType="num">
                                      <p:cBhvr>
                                        <p:cTn id="8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18">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8">
                                            <p:txEl>
                                              <p:pRg st="1" end="1"/>
                                            </p:txEl>
                                          </p:spTgt>
                                        </p:tgtEl>
                                        <p:attrNameLst>
                                          <p:attrName>style.visibility</p:attrName>
                                        </p:attrNameLst>
                                      </p:cBhvr>
                                      <p:to>
                                        <p:strVal val="visible"/>
                                      </p:to>
                                    </p:set>
                                    <p:anim calcmode="lin" valueType="num">
                                      <p:cBhvr>
                                        <p:cTn id="91"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92"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93"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229600" cy="648000"/>
          </a:xfrm>
        </p:spPr>
        <p:txBody>
          <a:bodyPr/>
          <a:lstStyle/>
          <a:p>
            <a:r>
              <a:rPr lang="da-DK" dirty="0" smtClean="0"/>
              <a:t>CMOOC – Eks. </a:t>
            </a:r>
            <a:r>
              <a:rPr lang="da-DK" dirty="0" smtClean="0">
                <a:hlinkClick r:id="rId3"/>
              </a:rPr>
              <a:t>Change 11</a:t>
            </a:r>
            <a:endParaRPr lang="en-GB" dirty="0"/>
          </a:p>
        </p:txBody>
      </p:sp>
      <p:sp>
        <p:nvSpPr>
          <p:cNvPr id="3" name="Pladsholder til tekst 2"/>
          <p:cNvSpPr>
            <a:spLocks noGrp="1"/>
          </p:cNvSpPr>
          <p:nvPr>
            <p:ph type="body" idx="1"/>
          </p:nvPr>
        </p:nvSpPr>
        <p:spPr>
          <a:xfrm>
            <a:off x="467544" y="1124744"/>
            <a:ext cx="4040188" cy="402059"/>
          </a:xfrm>
        </p:spPr>
        <p:txBody>
          <a:bodyPr/>
          <a:lstStyle/>
          <a:p>
            <a:r>
              <a:rPr lang="da-DK" dirty="0" smtClean="0"/>
              <a:t>Kerneydelsen fra underviser</a:t>
            </a:r>
          </a:p>
        </p:txBody>
      </p:sp>
      <p:sp>
        <p:nvSpPr>
          <p:cNvPr id="4" name="Pladsholder til indhold 3"/>
          <p:cNvSpPr>
            <a:spLocks noGrp="1"/>
          </p:cNvSpPr>
          <p:nvPr>
            <p:ph sz="half" idx="2"/>
          </p:nvPr>
        </p:nvSpPr>
        <p:spPr>
          <a:xfrm>
            <a:off x="467544" y="1526804"/>
            <a:ext cx="4040188" cy="822077"/>
          </a:xfrm>
        </p:spPr>
        <p:txBody>
          <a:bodyPr/>
          <a:lstStyle/>
          <a:p>
            <a:r>
              <a:rPr lang="da-DK" dirty="0" smtClean="0"/>
              <a:t>Website med program og forum</a:t>
            </a:r>
          </a:p>
          <a:p>
            <a:r>
              <a:rPr lang="da-DK" dirty="0" smtClean="0"/>
              <a:t>Nyhedsmails ud fra hashtag #change11</a:t>
            </a:r>
            <a:endParaRPr lang="en-GB" dirty="0"/>
          </a:p>
        </p:txBody>
      </p:sp>
      <p:sp>
        <p:nvSpPr>
          <p:cNvPr id="5" name="Pladsholder til tekst 4"/>
          <p:cNvSpPr>
            <a:spLocks noGrp="1"/>
          </p:cNvSpPr>
          <p:nvPr>
            <p:ph type="body" sz="quarter" idx="3"/>
          </p:nvPr>
        </p:nvSpPr>
        <p:spPr>
          <a:xfrm>
            <a:off x="4847855" y="628998"/>
            <a:ext cx="4041775" cy="639762"/>
          </a:xfrm>
        </p:spPr>
        <p:txBody>
          <a:bodyPr/>
          <a:lstStyle/>
          <a:p>
            <a:r>
              <a:rPr lang="da-DK" dirty="0" smtClean="0"/>
              <a:t>Webdelen Studerende</a:t>
            </a:r>
            <a:endParaRPr lang="en-GB" dirty="0"/>
          </a:p>
        </p:txBody>
      </p:sp>
      <p:sp>
        <p:nvSpPr>
          <p:cNvPr id="6" name="Pladsholder til indhold 5"/>
          <p:cNvSpPr>
            <a:spLocks noGrp="1"/>
          </p:cNvSpPr>
          <p:nvPr>
            <p:ph sz="quarter" idx="4"/>
          </p:nvPr>
        </p:nvSpPr>
        <p:spPr>
          <a:xfrm>
            <a:off x="4977562" y="1581781"/>
            <a:ext cx="4041775" cy="822076"/>
          </a:xfrm>
        </p:spPr>
        <p:txBody>
          <a:bodyPr>
            <a:normAutofit fontScale="70000" lnSpcReduction="20000"/>
          </a:bodyPr>
          <a:lstStyle/>
          <a:p>
            <a:r>
              <a:rPr lang="da-DK" dirty="0" smtClean="0"/>
              <a:t>Primært på Internettet</a:t>
            </a:r>
          </a:p>
          <a:p>
            <a:r>
              <a:rPr lang="da-DK" dirty="0" smtClean="0"/>
              <a:t>Egen blog</a:t>
            </a:r>
          </a:p>
          <a:p>
            <a:r>
              <a:rPr lang="da-DK" dirty="0" err="1" smtClean="0"/>
              <a:t>Diigo</a:t>
            </a:r>
            <a:r>
              <a:rPr lang="da-DK" dirty="0" smtClean="0"/>
              <a:t>, Twitter, Etc.</a:t>
            </a:r>
          </a:p>
          <a:p>
            <a:endParaRPr lang="en-GB"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462" t="7675" r="25542" b="48753"/>
          <a:stretch/>
        </p:blipFill>
        <p:spPr bwMode="auto">
          <a:xfrm>
            <a:off x="142653" y="2287556"/>
            <a:ext cx="4375098" cy="21026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89" b="3590"/>
          <a:stretch/>
        </p:blipFill>
        <p:spPr bwMode="auto">
          <a:xfrm>
            <a:off x="5004048" y="2420888"/>
            <a:ext cx="3729390" cy="18360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231" t="7717" r="28571" b="3687"/>
          <a:stretch/>
        </p:blipFill>
        <p:spPr bwMode="auto">
          <a:xfrm>
            <a:off x="6868743" y="1268760"/>
            <a:ext cx="1847041" cy="33843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589" t="7517" r="20931" b="4225"/>
          <a:stretch/>
        </p:blipFill>
        <p:spPr bwMode="auto">
          <a:xfrm>
            <a:off x="5220072" y="3282922"/>
            <a:ext cx="2922824" cy="2481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 t="7756" r="245" b="3790"/>
          <a:stretch/>
        </p:blipFill>
        <p:spPr bwMode="auto">
          <a:xfrm>
            <a:off x="5744803" y="4365104"/>
            <a:ext cx="3183959"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274" t="7582" r="26568" b="4052"/>
          <a:stretch/>
        </p:blipFill>
        <p:spPr bwMode="auto">
          <a:xfrm>
            <a:off x="7154594" y="4523558"/>
            <a:ext cx="1665878" cy="1755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Lige forbindelse 7"/>
          <p:cNvCxnSpPr/>
          <p:nvPr/>
        </p:nvCxnSpPr>
        <p:spPr>
          <a:xfrm flipH="1">
            <a:off x="4716016" y="836712"/>
            <a:ext cx="3870" cy="528374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kstboks 14"/>
          <p:cNvSpPr txBox="1"/>
          <p:nvPr/>
        </p:nvSpPr>
        <p:spPr>
          <a:xfrm>
            <a:off x="251520" y="66802"/>
            <a:ext cx="1152128" cy="307777"/>
          </a:xfrm>
          <a:prstGeom prst="rect">
            <a:avLst/>
          </a:prstGeom>
          <a:noFill/>
        </p:spPr>
        <p:txBody>
          <a:bodyPr wrap="square" rtlCol="0">
            <a:spAutoFit/>
          </a:bodyPr>
          <a:lstStyle/>
          <a:p>
            <a:r>
              <a:rPr lang="da-DK" sz="1400" dirty="0" smtClean="0"/>
              <a:t>Eksempel 1</a:t>
            </a:r>
            <a:endParaRPr lang="en-GB" sz="1400" dirty="0"/>
          </a:p>
        </p:txBody>
      </p:sp>
      <p:pic>
        <p:nvPicPr>
          <p:cNvPr id="205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634" t="18838" r="43542" b="9720"/>
          <a:stretch/>
        </p:blipFill>
        <p:spPr bwMode="auto">
          <a:xfrm>
            <a:off x="358309" y="3338891"/>
            <a:ext cx="4159442" cy="27815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5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30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700"/>
                            </p:stCondLst>
                            <p:childTnLst>
                              <p:par>
                                <p:cTn id="14" presetID="1" presetClass="entr" presetSubtype="0" fill="hold" grpId="0" nodeType="afterEffect">
                                  <p:stCondLst>
                                    <p:cond delay="30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500"/>
                                  </p:stCondLst>
                                  <p:childTnLst>
                                    <p:set>
                                      <p:cBhvr>
                                        <p:cTn id="18" dur="1" fill="hold">
                                          <p:stCondLst>
                                            <p:cond delay="0"/>
                                          </p:stCondLst>
                                        </p:cTn>
                                        <p:tgtEl>
                                          <p:spTgt spid="1030"/>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500"/>
                                  </p:stCondLst>
                                  <p:childTnLst>
                                    <p:set>
                                      <p:cBhvr>
                                        <p:cTn id="21" dur="1" fill="hold">
                                          <p:stCondLst>
                                            <p:cond delay="0"/>
                                          </p:stCondLst>
                                        </p:cTn>
                                        <p:tgtEl>
                                          <p:spTgt spid="1029"/>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700"/>
                                  </p:stCondLst>
                                  <p:childTnLst>
                                    <p:set>
                                      <p:cBhvr>
                                        <p:cTn id="24" dur="1" fill="hold">
                                          <p:stCondLst>
                                            <p:cond delay="0"/>
                                          </p:stCondLst>
                                        </p:cTn>
                                        <p:tgtEl>
                                          <p:spTgt spid="1032"/>
                                        </p:tgtEl>
                                        <p:attrNameLst>
                                          <p:attrName>style.visibility</p:attrName>
                                        </p:attrNameLst>
                                      </p:cBhvr>
                                      <p:to>
                                        <p:strVal val="visible"/>
                                      </p:to>
                                    </p:set>
                                  </p:childTnLst>
                                </p:cTn>
                              </p:par>
                            </p:childTnLst>
                          </p:cTn>
                        </p:par>
                        <p:par>
                          <p:cTn id="25" fill="hold">
                            <p:stCondLst>
                              <p:cond delay="2700"/>
                            </p:stCondLst>
                            <p:childTnLst>
                              <p:par>
                                <p:cTn id="26" presetID="1" presetClass="entr" presetSubtype="0" fill="hold" nodeType="afterEffect">
                                  <p:stCondLst>
                                    <p:cond delay="500"/>
                                  </p:stCondLst>
                                  <p:childTnLst>
                                    <p:set>
                                      <p:cBhvr>
                                        <p:cTn id="27" dur="1" fill="hold">
                                          <p:stCondLst>
                                            <p:cond delay="0"/>
                                          </p:stCondLst>
                                        </p:cTn>
                                        <p:tgtEl>
                                          <p:spTgt spid="1033"/>
                                        </p:tgtEl>
                                        <p:attrNameLst>
                                          <p:attrName>style.visibility</p:attrName>
                                        </p:attrNameLst>
                                      </p:cBhvr>
                                      <p:to>
                                        <p:strVal val="visible"/>
                                      </p:to>
                                    </p:set>
                                  </p:childTnLst>
                                </p:cTn>
                              </p:par>
                            </p:childTnLst>
                          </p:cTn>
                        </p:par>
                        <p:par>
                          <p:cTn id="28" fill="hold">
                            <p:stCondLst>
                              <p:cond delay="3200"/>
                            </p:stCondLst>
                            <p:childTnLst>
                              <p:par>
                                <p:cTn id="29" presetID="1" presetClass="entr" presetSubtype="0" fill="hold" nodeType="afterEffect">
                                  <p:stCondLst>
                                    <p:cond delay="50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060848"/>
            <a:ext cx="7920000" cy="648000"/>
          </a:xfrm>
        </p:spPr>
        <p:txBody>
          <a:bodyPr/>
          <a:lstStyle/>
          <a:p>
            <a:r>
              <a:rPr lang="da-DK" dirty="0" smtClean="0"/>
              <a:t>Indtjeningen i Change 11</a:t>
            </a:r>
            <a:endParaRPr lang="en-GB" dirty="0"/>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3697238024"/>
              </p:ext>
            </p:extLst>
          </p:nvPr>
        </p:nvGraphicFramePr>
        <p:xfrm>
          <a:off x="755576" y="2708920"/>
          <a:ext cx="7918449" cy="2570480"/>
        </p:xfrm>
        <a:graphic>
          <a:graphicData uri="http://schemas.openxmlformats.org/drawingml/2006/table">
            <a:tbl>
              <a:tblPr firstRow="1" bandRow="1">
                <a:tableStyleId>{5C22544A-7EE6-4342-B048-85BDC9FD1C3A}</a:tableStyleId>
              </a:tblPr>
              <a:tblGrid>
                <a:gridCol w="2639483"/>
                <a:gridCol w="2639483"/>
                <a:gridCol w="2639483"/>
              </a:tblGrid>
              <a:tr h="370840">
                <a:tc>
                  <a:txBody>
                    <a:bodyPr/>
                    <a:lstStyle/>
                    <a:p>
                      <a:r>
                        <a:rPr lang="da-DK" dirty="0" smtClean="0"/>
                        <a:t>Hvem</a:t>
                      </a:r>
                      <a:endParaRPr lang="en-GB" dirty="0"/>
                    </a:p>
                  </a:txBody>
                  <a:tcPr/>
                </a:tc>
                <a:tc>
                  <a:txBody>
                    <a:bodyPr/>
                    <a:lstStyle/>
                    <a:p>
                      <a:r>
                        <a:rPr lang="da-DK" dirty="0" smtClean="0"/>
                        <a:t>Ydelse</a:t>
                      </a:r>
                      <a:endParaRPr lang="en-GB" dirty="0"/>
                    </a:p>
                  </a:txBody>
                  <a:tcPr/>
                </a:tc>
                <a:tc>
                  <a:txBody>
                    <a:bodyPr/>
                    <a:lstStyle/>
                    <a:p>
                      <a:r>
                        <a:rPr lang="da-DK" dirty="0" smtClean="0"/>
                        <a:t>Betaling</a:t>
                      </a:r>
                      <a:endParaRPr lang="en-GB" dirty="0"/>
                    </a:p>
                  </a:txBody>
                  <a:tcPr/>
                </a:tc>
              </a:tr>
              <a:tr h="370840">
                <a:tc>
                  <a:txBody>
                    <a:bodyPr/>
                    <a:lstStyle/>
                    <a:p>
                      <a:r>
                        <a:rPr lang="da-DK" dirty="0" smtClean="0"/>
                        <a:t>Ordinære</a:t>
                      </a:r>
                      <a:r>
                        <a:rPr lang="da-DK" baseline="0" dirty="0" smtClean="0"/>
                        <a:t> studerende ved </a:t>
                      </a:r>
                      <a:r>
                        <a:rPr lang="da-DK" baseline="0" dirty="0" err="1" smtClean="0"/>
                        <a:t>University</a:t>
                      </a:r>
                      <a:r>
                        <a:rPr lang="da-DK" baseline="0" dirty="0" smtClean="0"/>
                        <a:t> of Athabasca</a:t>
                      </a:r>
                      <a:endParaRPr lang="en-GB" dirty="0"/>
                    </a:p>
                  </a:txBody>
                  <a:tcPr/>
                </a:tc>
                <a:tc>
                  <a:txBody>
                    <a:bodyPr/>
                    <a:lstStyle/>
                    <a:p>
                      <a:pPr marL="285750" indent="-285750">
                        <a:buFont typeface="Arial" panose="020B0604020202020204" pitchFamily="34" charset="0"/>
                        <a:buChar char="•"/>
                      </a:pPr>
                      <a:r>
                        <a:rPr lang="da-DK" dirty="0" smtClean="0"/>
                        <a:t>MOOC</a:t>
                      </a:r>
                      <a:r>
                        <a:rPr lang="da-DK" baseline="0" dirty="0" smtClean="0"/>
                        <a:t> Change11</a:t>
                      </a:r>
                    </a:p>
                    <a:p>
                      <a:pPr marL="285750" indent="-285750">
                        <a:buFont typeface="Arial" panose="020B0604020202020204" pitchFamily="34" charset="0"/>
                        <a:buChar char="•"/>
                      </a:pPr>
                      <a:r>
                        <a:rPr lang="da-DK" baseline="0" dirty="0" smtClean="0"/>
                        <a:t>F2F undervisning</a:t>
                      </a:r>
                    </a:p>
                    <a:p>
                      <a:pPr marL="285750" indent="-285750">
                        <a:buFont typeface="Arial" panose="020B0604020202020204" pitchFamily="34" charset="0"/>
                        <a:buChar char="•"/>
                      </a:pPr>
                      <a:r>
                        <a:rPr lang="da-DK" baseline="0" dirty="0" smtClean="0"/>
                        <a:t>Vejledning</a:t>
                      </a:r>
                    </a:p>
                    <a:p>
                      <a:pPr marL="285750" indent="-285750">
                        <a:buFont typeface="Arial" panose="020B0604020202020204" pitchFamily="34" charset="0"/>
                        <a:buChar char="•"/>
                      </a:pPr>
                      <a:r>
                        <a:rPr lang="da-DK" baseline="0" dirty="0" smtClean="0"/>
                        <a:t>Eksamensbevis</a:t>
                      </a:r>
                      <a:endParaRPr lang="en-GB" dirty="0"/>
                    </a:p>
                  </a:txBody>
                  <a:tcPr/>
                </a:tc>
                <a:tc>
                  <a:txBody>
                    <a:bodyPr/>
                    <a:lstStyle/>
                    <a:p>
                      <a:r>
                        <a:rPr lang="da-DK" dirty="0" smtClean="0"/>
                        <a:t>Fuld</a:t>
                      </a:r>
                      <a:endParaRPr lang="en-GB" dirty="0"/>
                    </a:p>
                  </a:txBody>
                  <a:tcPr/>
                </a:tc>
              </a:tr>
              <a:tr h="370840">
                <a:tc>
                  <a:txBody>
                    <a:bodyPr/>
                    <a:lstStyle/>
                    <a:p>
                      <a:r>
                        <a:rPr lang="da-DK" dirty="0" smtClean="0"/>
                        <a:t>MOOC</a:t>
                      </a:r>
                      <a:r>
                        <a:rPr lang="da-DK" baseline="0" dirty="0" smtClean="0"/>
                        <a:t> studerende</a:t>
                      </a:r>
                      <a:endParaRPr lang="en-GB" dirty="0"/>
                    </a:p>
                  </a:txBody>
                  <a:tcPr/>
                </a:tc>
                <a:tc>
                  <a:txBody>
                    <a:bodyPr/>
                    <a:lstStyle/>
                    <a:p>
                      <a:pPr marL="285750" indent="-285750">
                        <a:buFont typeface="Arial" panose="020B0604020202020204" pitchFamily="34" charset="0"/>
                        <a:buChar char="•"/>
                      </a:pPr>
                      <a:r>
                        <a:rPr lang="da-DK" baseline="0" dirty="0" smtClean="0"/>
                        <a:t>MOOC Change 11</a:t>
                      </a:r>
                    </a:p>
                    <a:p>
                      <a:pPr marL="285750" indent="-285750">
                        <a:buFont typeface="Arial" panose="020B0604020202020204" pitchFamily="34" charset="0"/>
                        <a:buChar char="•"/>
                      </a:pPr>
                      <a:r>
                        <a:rPr lang="da-DK" baseline="0" dirty="0" smtClean="0"/>
                        <a:t>Eksamensbevis</a:t>
                      </a:r>
                      <a:endParaRPr lang="en-GB" dirty="0" smtClean="0"/>
                    </a:p>
                  </a:txBody>
                  <a:tcPr/>
                </a:tc>
                <a:tc>
                  <a:txBody>
                    <a:bodyPr/>
                    <a:lstStyle/>
                    <a:p>
                      <a:r>
                        <a:rPr lang="da-DK" dirty="0" smtClean="0"/>
                        <a:t>Minimal</a:t>
                      </a:r>
                      <a:endParaRPr lang="en-GB" dirty="0"/>
                    </a:p>
                  </a:txBody>
                  <a:tcPr/>
                </a:tc>
              </a:tr>
              <a:tr h="370840">
                <a:tc>
                  <a:txBody>
                    <a:bodyPr/>
                    <a:lstStyle/>
                    <a:p>
                      <a:r>
                        <a:rPr lang="da-DK" dirty="0" smtClean="0"/>
                        <a:t>MOOC</a:t>
                      </a:r>
                      <a:r>
                        <a:rPr lang="da-DK" baseline="0" dirty="0" smtClean="0"/>
                        <a:t> studerende</a:t>
                      </a:r>
                      <a:endParaRPr lang="en-GB"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MOOC Change 11</a:t>
                      </a:r>
                    </a:p>
                  </a:txBody>
                  <a:tcPr/>
                </a:tc>
                <a:tc>
                  <a:txBody>
                    <a:bodyPr/>
                    <a:lstStyle/>
                    <a:p>
                      <a:r>
                        <a:rPr lang="da-DK" dirty="0" smtClean="0"/>
                        <a:t>Ingen</a:t>
                      </a:r>
                      <a:endParaRPr lang="en-GB" dirty="0"/>
                    </a:p>
                  </a:txBody>
                  <a:tcPr/>
                </a:tc>
              </a:tr>
            </a:tbl>
          </a:graphicData>
        </a:graphic>
      </p:graphicFrame>
      <p:sp>
        <p:nvSpPr>
          <p:cNvPr id="4" name="Rektangel 3"/>
          <p:cNvSpPr/>
          <p:nvPr/>
        </p:nvSpPr>
        <p:spPr>
          <a:xfrm>
            <a:off x="1907704" y="5589240"/>
            <a:ext cx="6588732" cy="646331"/>
          </a:xfrm>
          <a:prstGeom prst="rect">
            <a:avLst/>
          </a:prstGeom>
        </p:spPr>
        <p:txBody>
          <a:bodyPr wrap="square">
            <a:spAutoFit/>
          </a:bodyPr>
          <a:lstStyle/>
          <a:p>
            <a:r>
              <a:rPr lang="da-DK" dirty="0" smtClean="0"/>
              <a:t>Pointe: Det </a:t>
            </a:r>
            <a:r>
              <a:rPr lang="da-DK" dirty="0"/>
              <a:t>er </a:t>
            </a:r>
            <a:r>
              <a:rPr lang="da-DK" dirty="0" smtClean="0"/>
              <a:t>muligt at udbyde </a:t>
            </a:r>
            <a:r>
              <a:rPr lang="da-DK" dirty="0"/>
              <a:t>et kursus massivt i hele verden gratis, når det </a:t>
            </a:r>
            <a:r>
              <a:rPr lang="da-DK" dirty="0" smtClean="0"/>
              <a:t>alligevel kører hos udbyderen.</a:t>
            </a:r>
            <a:endParaRPr lang="en-GB" dirty="0"/>
          </a:p>
        </p:txBody>
      </p:sp>
      <p:pic>
        <p:nvPicPr>
          <p:cNvPr id="3" name="Billede 2"/>
          <p:cNvPicPr>
            <a:picLocks noChangeAspect="1"/>
          </p:cNvPicPr>
          <p:nvPr/>
        </p:nvPicPr>
        <p:blipFill rotWithShape="1">
          <a:blip r:embed="rId3" cstate="print">
            <a:extLst>
              <a:ext uri="{28A0092B-C50C-407E-A947-70E740481C1C}">
                <a14:useLocalDpi xmlns:a14="http://schemas.microsoft.com/office/drawing/2010/main" val="0"/>
              </a:ext>
            </a:extLst>
          </a:blip>
          <a:srcRect l="45872" t="64087" r="18359"/>
          <a:stretch/>
        </p:blipFill>
        <p:spPr>
          <a:xfrm>
            <a:off x="6084168" y="1003104"/>
            <a:ext cx="2592288" cy="1461174"/>
          </a:xfrm>
          <a:prstGeom prst="rect">
            <a:avLst/>
          </a:prstGeom>
        </p:spPr>
      </p:pic>
      <p:sp>
        <p:nvSpPr>
          <p:cNvPr id="5" name="Tekstboks 4"/>
          <p:cNvSpPr txBox="1"/>
          <p:nvPr/>
        </p:nvSpPr>
        <p:spPr>
          <a:xfrm>
            <a:off x="6732240" y="1770186"/>
            <a:ext cx="1620180" cy="523220"/>
          </a:xfrm>
          <a:prstGeom prst="rect">
            <a:avLst/>
          </a:prstGeom>
          <a:noFill/>
        </p:spPr>
        <p:txBody>
          <a:bodyPr wrap="square" rtlCol="0">
            <a:spAutoFit/>
          </a:bodyPr>
          <a:lstStyle/>
          <a:p>
            <a:r>
              <a:rPr lang="da-DK" sz="2800" dirty="0" smtClean="0">
                <a:solidFill>
                  <a:schemeClr val="accent6">
                    <a:lumMod val="20000"/>
                    <a:lumOff val="80000"/>
                  </a:schemeClr>
                </a:solidFill>
              </a:rPr>
              <a:t>Løsninger</a:t>
            </a:r>
            <a:endParaRPr lang="en-GB" dirty="0">
              <a:solidFill>
                <a:schemeClr val="accent6">
                  <a:lumMod val="20000"/>
                  <a:lumOff val="80000"/>
                </a:schemeClr>
              </a:solidFill>
            </a:endParaRPr>
          </a:p>
        </p:txBody>
      </p:sp>
    </p:spTree>
    <p:extLst>
      <p:ext uri="{BB962C8B-B14F-4D97-AF65-F5344CB8AC3E}">
        <p14:creationId xmlns:p14="http://schemas.microsoft.com/office/powerpoint/2010/main" val="13339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692696"/>
            <a:ext cx="5946447" cy="4464496"/>
          </a:xfrm>
        </p:spPr>
      </p:pic>
      <p:sp>
        <p:nvSpPr>
          <p:cNvPr id="3" name="Titel 2"/>
          <p:cNvSpPr>
            <a:spLocks noGrp="1"/>
          </p:cNvSpPr>
          <p:nvPr>
            <p:ph type="title"/>
          </p:nvPr>
        </p:nvSpPr>
        <p:spPr/>
        <p:txBody>
          <a:bodyPr/>
          <a:lstStyle/>
          <a:p>
            <a:endParaRPr lang="en-GB"/>
          </a:p>
        </p:txBody>
      </p:sp>
    </p:spTree>
    <p:extLst>
      <p:ext uri="{BB962C8B-B14F-4D97-AF65-F5344CB8AC3E}">
        <p14:creationId xmlns:p14="http://schemas.microsoft.com/office/powerpoint/2010/main" val="2881222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229600" cy="648000"/>
          </a:xfrm>
        </p:spPr>
        <p:txBody>
          <a:bodyPr/>
          <a:lstStyle/>
          <a:p>
            <a:r>
              <a:rPr lang="da-DK" dirty="0"/>
              <a:t>X</a:t>
            </a:r>
            <a:r>
              <a:rPr lang="da-DK" dirty="0" smtClean="0"/>
              <a:t>MOOC – </a:t>
            </a:r>
            <a:r>
              <a:rPr lang="da-DK" dirty="0" smtClean="0">
                <a:hlinkClick r:id="rId3"/>
              </a:rPr>
              <a:t>Eks. Sociale Medier</a:t>
            </a:r>
            <a:endParaRPr lang="en-GB" dirty="0"/>
          </a:p>
        </p:txBody>
      </p:sp>
      <p:sp>
        <p:nvSpPr>
          <p:cNvPr id="3" name="Pladsholder til tekst 2"/>
          <p:cNvSpPr>
            <a:spLocks noGrp="1"/>
          </p:cNvSpPr>
          <p:nvPr>
            <p:ph type="body" idx="1"/>
          </p:nvPr>
        </p:nvSpPr>
        <p:spPr>
          <a:xfrm>
            <a:off x="467544" y="1124744"/>
            <a:ext cx="4040188" cy="402059"/>
          </a:xfrm>
        </p:spPr>
        <p:txBody>
          <a:bodyPr/>
          <a:lstStyle/>
          <a:p>
            <a:r>
              <a:rPr lang="da-DK" dirty="0" smtClean="0"/>
              <a:t>Kerneydelsen fra underviser</a:t>
            </a:r>
          </a:p>
        </p:txBody>
      </p:sp>
      <p:sp>
        <p:nvSpPr>
          <p:cNvPr id="4" name="Pladsholder til indhold 3"/>
          <p:cNvSpPr>
            <a:spLocks noGrp="1"/>
          </p:cNvSpPr>
          <p:nvPr>
            <p:ph sz="half" idx="2"/>
          </p:nvPr>
        </p:nvSpPr>
        <p:spPr>
          <a:xfrm>
            <a:off x="467544" y="1526805"/>
            <a:ext cx="4040188" cy="318020"/>
          </a:xfrm>
        </p:spPr>
        <p:txBody>
          <a:bodyPr>
            <a:normAutofit lnSpcReduction="10000"/>
          </a:bodyPr>
          <a:lstStyle/>
          <a:p>
            <a:r>
              <a:rPr lang="da-DK" dirty="0" smtClean="0"/>
              <a:t>Website med alt</a:t>
            </a:r>
          </a:p>
        </p:txBody>
      </p:sp>
      <p:sp>
        <p:nvSpPr>
          <p:cNvPr id="5" name="Pladsholder til tekst 4"/>
          <p:cNvSpPr>
            <a:spLocks noGrp="1"/>
          </p:cNvSpPr>
          <p:nvPr>
            <p:ph type="body" sz="quarter" idx="3"/>
          </p:nvPr>
        </p:nvSpPr>
        <p:spPr>
          <a:xfrm>
            <a:off x="4655369" y="887042"/>
            <a:ext cx="4041775" cy="639762"/>
          </a:xfrm>
        </p:spPr>
        <p:txBody>
          <a:bodyPr/>
          <a:lstStyle/>
          <a:p>
            <a:r>
              <a:rPr lang="da-DK" dirty="0" smtClean="0"/>
              <a:t>Webdelen studerende</a:t>
            </a:r>
          </a:p>
        </p:txBody>
      </p:sp>
      <p:sp>
        <p:nvSpPr>
          <p:cNvPr id="6" name="Pladsholder til indhold 5"/>
          <p:cNvSpPr>
            <a:spLocks noGrp="1"/>
          </p:cNvSpPr>
          <p:nvPr>
            <p:ph sz="quarter" idx="4"/>
          </p:nvPr>
        </p:nvSpPr>
        <p:spPr>
          <a:xfrm>
            <a:off x="4655369" y="1526805"/>
            <a:ext cx="4041775" cy="318019"/>
          </a:xfrm>
        </p:spPr>
        <p:txBody>
          <a:bodyPr>
            <a:normAutofit fontScale="77500" lnSpcReduction="20000"/>
          </a:bodyPr>
          <a:lstStyle/>
          <a:p>
            <a:pPr marL="0" indent="0">
              <a:buNone/>
            </a:pPr>
            <a:r>
              <a:rPr lang="da-DK" dirty="0" smtClean="0"/>
              <a:t>Primært på websitet</a:t>
            </a:r>
          </a:p>
          <a:p>
            <a:endParaRPr lang="en-GB"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97" r="18738" b="4716"/>
          <a:stretch/>
        </p:blipFill>
        <p:spPr bwMode="auto">
          <a:xfrm>
            <a:off x="251520" y="2060848"/>
            <a:ext cx="3963317" cy="239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359" t="7555" r="44015" b="3870"/>
          <a:stretch/>
        </p:blipFill>
        <p:spPr bwMode="auto">
          <a:xfrm>
            <a:off x="4716016" y="1871767"/>
            <a:ext cx="4220166" cy="450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a:off x="251520" y="66802"/>
            <a:ext cx="1152128" cy="307777"/>
          </a:xfrm>
          <a:prstGeom prst="rect">
            <a:avLst/>
          </a:prstGeom>
          <a:noFill/>
        </p:spPr>
        <p:txBody>
          <a:bodyPr wrap="square" rtlCol="0">
            <a:spAutoFit/>
          </a:bodyPr>
          <a:lstStyle/>
          <a:p>
            <a:r>
              <a:rPr lang="da-DK" sz="1400" dirty="0" smtClean="0"/>
              <a:t>Eksempel </a:t>
            </a:r>
            <a:r>
              <a:rPr lang="da-DK" sz="1400" dirty="0"/>
              <a:t>2</a:t>
            </a:r>
            <a:endParaRPr lang="en-GB" sz="1400" dirty="0"/>
          </a:p>
        </p:txBody>
      </p:sp>
      <p:cxnSp>
        <p:nvCxnSpPr>
          <p:cNvPr id="10" name="Lige forbindelse 9"/>
          <p:cNvCxnSpPr/>
          <p:nvPr/>
        </p:nvCxnSpPr>
        <p:spPr>
          <a:xfrm>
            <a:off x="4499992" y="1052736"/>
            <a:ext cx="0" cy="506772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UCL2012_tema_FINAL">
  <a:themeElements>
    <a:clrScheme name="Brugerdefineret 4">
      <a:dk1>
        <a:sysClr val="windowText" lastClr="000000"/>
      </a:dk1>
      <a:lt1>
        <a:srgbClr val="FDFDFD"/>
      </a:lt1>
      <a:dk2>
        <a:srgbClr val="FDFDFD"/>
      </a:dk2>
      <a:lt2>
        <a:srgbClr val="000000"/>
      </a:lt2>
      <a:accent1>
        <a:srgbClr val="BBBD1C"/>
      </a:accent1>
      <a:accent2>
        <a:srgbClr val="E1E4E3"/>
      </a:accent2>
      <a:accent3>
        <a:srgbClr val="939598"/>
      </a:accent3>
      <a:accent4>
        <a:srgbClr val="BDBDBD"/>
      </a:accent4>
      <a:accent5>
        <a:srgbClr val="F1F3DF"/>
      </a:accent5>
      <a:accent6>
        <a:srgbClr val="E09E32"/>
      </a:accent6>
      <a:hlink>
        <a:srgbClr val="953734"/>
      </a:hlink>
      <a:folHlink>
        <a:srgbClr val="E36C09"/>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UCL2012_tema_FINAL</Template>
  <TotalTime>921</TotalTime>
  <Words>3808</Words>
  <Application>Microsoft Office PowerPoint</Application>
  <PresentationFormat>Skærmshow (4:3)</PresentationFormat>
  <Paragraphs>633</Paragraphs>
  <Slides>19</Slides>
  <Notes>19</Notes>
  <HiddenSlides>0</HiddenSlides>
  <MMClips>0</MMClips>
  <ScaleCrop>false</ScaleCrop>
  <HeadingPairs>
    <vt:vector size="4" baseType="variant">
      <vt:variant>
        <vt:lpstr>Tema</vt:lpstr>
      </vt:variant>
      <vt:variant>
        <vt:i4>1</vt:i4>
      </vt:variant>
      <vt:variant>
        <vt:lpstr>Diastitler</vt:lpstr>
      </vt:variant>
      <vt:variant>
        <vt:i4>19</vt:i4>
      </vt:variant>
    </vt:vector>
  </HeadingPairs>
  <TitlesOfParts>
    <vt:vector size="20" baseType="lpstr">
      <vt:lpstr>UCL2012_tema_FINAL</vt:lpstr>
      <vt:lpstr>MOOCs  Tendenser og Potentialer </vt:lpstr>
      <vt:lpstr>MOOC er ikke gammel </vt:lpstr>
      <vt:lpstr>Undervisning i dag - Blended learning</vt:lpstr>
      <vt:lpstr>PowerPoint-præsentation</vt:lpstr>
      <vt:lpstr>PowerPoint-præsentation</vt:lpstr>
      <vt:lpstr>CMOOC – Eks. Change 11</vt:lpstr>
      <vt:lpstr>Indtjeningen i Change 11</vt:lpstr>
      <vt:lpstr>PowerPoint-præsentation</vt:lpstr>
      <vt:lpstr>XMOOC – Eks. Sociale Medier</vt:lpstr>
      <vt:lpstr>Valg af MOOC?  - Kan vi anvende connectivismen i vores undervisning?</vt:lpstr>
      <vt:lpstr>Nogle af de kameler, som kan være svære at sluge…</vt:lpstr>
      <vt:lpstr>Selvstyrende studerende</vt:lpstr>
      <vt:lpstr>PowerPoint-præsentation</vt:lpstr>
      <vt:lpstr>Vil videnseksperterne finder nye veje?</vt:lpstr>
      <vt:lpstr>Vil arbejdsgiverne acceptere de manglende eksamensbeviser?</vt:lpstr>
      <vt:lpstr>PowerPoint-præsentation</vt:lpstr>
      <vt:lpstr>Er vi klar til den mentale omstilling MOOCs vil betyde??</vt:lpstr>
      <vt:lpstr>PowerPoint-præsentation</vt:lpstr>
      <vt:lpstr>Hurtige links til eksemplerne:</vt:lpstr>
    </vt:vector>
  </TitlesOfParts>
  <Company>University College Lillebælt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Lone Guldbrandt Tønnesen</dc:creator>
  <cp:lastModifiedBy>Lone Guldbrandt Tønnesen</cp:lastModifiedBy>
  <cp:revision>65</cp:revision>
  <cp:lastPrinted>2014-01-21T18:34:32Z</cp:lastPrinted>
  <dcterms:created xsi:type="dcterms:W3CDTF">2014-01-10T07:55:07Z</dcterms:created>
  <dcterms:modified xsi:type="dcterms:W3CDTF">2014-01-30T15:13:23Z</dcterms:modified>
</cp:coreProperties>
</file>