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0" r:id="rId2"/>
  </p:sldMasterIdLst>
  <p:notesMasterIdLst>
    <p:notesMasterId r:id="rId21"/>
  </p:notesMasterIdLst>
  <p:handoutMasterIdLst>
    <p:handoutMasterId r:id="rId22"/>
  </p:handoutMasterIdLst>
  <p:sldIdLst>
    <p:sldId id="292" r:id="rId3"/>
    <p:sldId id="316" r:id="rId4"/>
    <p:sldId id="295" r:id="rId5"/>
    <p:sldId id="296" r:id="rId6"/>
    <p:sldId id="338" r:id="rId7"/>
    <p:sldId id="339" r:id="rId8"/>
    <p:sldId id="298" r:id="rId9"/>
    <p:sldId id="340" r:id="rId10"/>
    <p:sldId id="329" r:id="rId11"/>
    <p:sldId id="334" r:id="rId12"/>
    <p:sldId id="335" r:id="rId13"/>
    <p:sldId id="336" r:id="rId14"/>
    <p:sldId id="337" r:id="rId15"/>
    <p:sldId id="304" r:id="rId16"/>
    <p:sldId id="333" r:id="rId17"/>
    <p:sldId id="310" r:id="rId18"/>
    <p:sldId id="307" r:id="rId19"/>
    <p:sldId id="313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163"/>
    <a:srgbClr val="717073"/>
    <a:srgbClr val="711471"/>
    <a:srgbClr val="642566"/>
    <a:srgbClr val="642066"/>
    <a:srgbClr val="030101"/>
    <a:srgbClr val="B2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07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EB2B0-ABF2-4CB3-BD62-CFD9A9BEC612}" type="doc">
      <dgm:prSet loTypeId="urn:microsoft.com/office/officeart/2005/8/layout/venn3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0ECF05F-D56D-4417-AF76-013138728202}">
      <dgm:prSet phldrT="[Text]"/>
      <dgm:spPr>
        <a:solidFill>
          <a:srgbClr val="572163">
            <a:alpha val="80000"/>
          </a:srgbClr>
        </a:solidFill>
      </dgm:spPr>
      <dgm:t>
        <a:bodyPr/>
        <a:lstStyle/>
        <a:p>
          <a:r>
            <a:rPr lang="en-GB" smtClean="0">
              <a:solidFill>
                <a:schemeClr val="bg1"/>
              </a:solidFill>
            </a:rPr>
            <a:t>LTA</a:t>
          </a:r>
          <a:endParaRPr lang="en-GB" dirty="0">
            <a:solidFill>
              <a:schemeClr val="bg1"/>
            </a:solidFill>
          </a:endParaRPr>
        </a:p>
      </dgm:t>
    </dgm:pt>
    <dgm:pt modelId="{565D7922-9FDB-4658-8C5D-0C0ABBDFFA6D}" type="parTrans" cxnId="{E6A35ED6-4025-4E3C-964F-E852FE2EBC46}">
      <dgm:prSet/>
      <dgm:spPr/>
      <dgm:t>
        <a:bodyPr/>
        <a:lstStyle/>
        <a:p>
          <a:endParaRPr lang="en-GB"/>
        </a:p>
      </dgm:t>
    </dgm:pt>
    <dgm:pt modelId="{0977B884-72A7-4D3C-AE89-56A9B411ED95}" type="sibTrans" cxnId="{E6A35ED6-4025-4E3C-964F-E852FE2EBC46}">
      <dgm:prSet/>
      <dgm:spPr/>
      <dgm:t>
        <a:bodyPr/>
        <a:lstStyle/>
        <a:p>
          <a:endParaRPr lang="en-GB"/>
        </a:p>
      </dgm:t>
    </dgm:pt>
    <dgm:pt modelId="{6F164A72-1DDB-425D-A884-ED53C6F379C5}">
      <dgm:prSet phldrT="[Text]"/>
      <dgm:spPr>
        <a:solidFill>
          <a:srgbClr val="572163">
            <a:alpha val="90000"/>
          </a:srgbClr>
        </a:solidFill>
      </dgm:spPr>
      <dgm:t>
        <a:bodyPr/>
        <a:lstStyle/>
        <a:p>
          <a:r>
            <a:rPr lang="en-GB" smtClean="0">
              <a:solidFill>
                <a:schemeClr val="bg1"/>
              </a:solidFill>
            </a:rPr>
            <a:t>EDU</a:t>
          </a:r>
          <a:endParaRPr lang="en-GB" dirty="0">
            <a:solidFill>
              <a:schemeClr val="bg1"/>
            </a:solidFill>
          </a:endParaRPr>
        </a:p>
      </dgm:t>
    </dgm:pt>
    <dgm:pt modelId="{F2DE78A9-4355-4E5E-94A9-D8CEAAE8A2DD}" type="parTrans" cxnId="{39C422F3-8AC7-4FFD-8D2D-6B63FDA25810}">
      <dgm:prSet/>
      <dgm:spPr/>
      <dgm:t>
        <a:bodyPr/>
        <a:lstStyle/>
        <a:p>
          <a:endParaRPr lang="en-GB"/>
        </a:p>
      </dgm:t>
    </dgm:pt>
    <dgm:pt modelId="{C0AB7D25-3F90-4229-8C80-2ADD79C5795A}" type="sibTrans" cxnId="{39C422F3-8AC7-4FFD-8D2D-6B63FDA25810}">
      <dgm:prSet/>
      <dgm:spPr/>
      <dgm:t>
        <a:bodyPr/>
        <a:lstStyle/>
        <a:p>
          <a:endParaRPr lang="en-GB"/>
        </a:p>
      </dgm:t>
    </dgm:pt>
    <dgm:pt modelId="{9E2CB1D1-B3BC-441E-A9C6-4517E8216095}">
      <dgm:prSet phldrT="[Text]"/>
      <dgm:spPr>
        <a:solidFill>
          <a:srgbClr val="572163"/>
        </a:solidFill>
      </dgm:spPr>
      <dgm:t>
        <a:bodyPr/>
        <a:lstStyle/>
        <a:p>
          <a:r>
            <a:rPr lang="en-GB" smtClean="0">
              <a:solidFill>
                <a:schemeClr val="bg1"/>
              </a:solidFill>
            </a:rPr>
            <a:t>UHID</a:t>
          </a:r>
          <a:endParaRPr lang="en-GB" dirty="0">
            <a:solidFill>
              <a:schemeClr val="bg1"/>
            </a:solidFill>
          </a:endParaRPr>
        </a:p>
      </dgm:t>
    </dgm:pt>
    <dgm:pt modelId="{C7D7A2FA-42AC-42CA-8ED9-0186610F05EB}" type="parTrans" cxnId="{623270E2-1DB5-4FAD-8563-6F0C34BE6F7E}">
      <dgm:prSet/>
      <dgm:spPr/>
      <dgm:t>
        <a:bodyPr/>
        <a:lstStyle/>
        <a:p>
          <a:endParaRPr lang="en-GB"/>
        </a:p>
      </dgm:t>
    </dgm:pt>
    <dgm:pt modelId="{A545E39A-D0D6-42E3-93CF-7CBF9C4FEDC3}" type="sibTrans" cxnId="{623270E2-1DB5-4FAD-8563-6F0C34BE6F7E}">
      <dgm:prSet/>
      <dgm:spPr/>
      <dgm:t>
        <a:bodyPr/>
        <a:lstStyle/>
        <a:p>
          <a:endParaRPr lang="en-GB"/>
        </a:p>
      </dgm:t>
    </dgm:pt>
    <dgm:pt modelId="{69549BAC-DFC0-4F34-805D-311E6595F6B3}" type="pres">
      <dgm:prSet presAssocID="{9A0EB2B0-ABF2-4CB3-BD62-CFD9A9BEC6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97DA434-19B4-40B5-A7F4-BBED11EFFFEA}" type="pres">
      <dgm:prSet presAssocID="{90ECF05F-D56D-4417-AF76-01313872820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62838A8-3A97-4EEE-A625-522DDA0FDBB1}" type="pres">
      <dgm:prSet presAssocID="{0977B884-72A7-4D3C-AE89-56A9B411ED95}" presName="space" presStyleCnt="0"/>
      <dgm:spPr/>
      <dgm:t>
        <a:bodyPr/>
        <a:lstStyle/>
        <a:p>
          <a:endParaRPr lang="en-GB"/>
        </a:p>
      </dgm:t>
    </dgm:pt>
    <dgm:pt modelId="{1E23C704-B427-4D76-9965-8765042630BE}" type="pres">
      <dgm:prSet presAssocID="{6F164A72-1DDB-425D-A884-ED53C6F379C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B4944B-20F9-46D9-9A04-4B78782184C8}" type="pres">
      <dgm:prSet presAssocID="{C0AB7D25-3F90-4229-8C80-2ADD79C5795A}" presName="space" presStyleCnt="0"/>
      <dgm:spPr/>
      <dgm:t>
        <a:bodyPr/>
        <a:lstStyle/>
        <a:p>
          <a:endParaRPr lang="en-GB"/>
        </a:p>
      </dgm:t>
    </dgm:pt>
    <dgm:pt modelId="{0E623AAD-0765-4982-BF66-8B4A8EEA764B}" type="pres">
      <dgm:prSet presAssocID="{9E2CB1D1-B3BC-441E-A9C6-4517E821609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FF7A597-8EF3-4F8F-9A94-D54FACB708E3}" type="presOf" srcId="{9A0EB2B0-ABF2-4CB3-BD62-CFD9A9BEC612}" destId="{69549BAC-DFC0-4F34-805D-311E6595F6B3}" srcOrd="0" destOrd="0" presId="urn:microsoft.com/office/officeart/2005/8/layout/venn3"/>
    <dgm:cxn modelId="{623270E2-1DB5-4FAD-8563-6F0C34BE6F7E}" srcId="{9A0EB2B0-ABF2-4CB3-BD62-CFD9A9BEC612}" destId="{9E2CB1D1-B3BC-441E-A9C6-4517E8216095}" srcOrd="2" destOrd="0" parTransId="{C7D7A2FA-42AC-42CA-8ED9-0186610F05EB}" sibTransId="{A545E39A-D0D6-42E3-93CF-7CBF9C4FEDC3}"/>
    <dgm:cxn modelId="{E6A35ED6-4025-4E3C-964F-E852FE2EBC46}" srcId="{9A0EB2B0-ABF2-4CB3-BD62-CFD9A9BEC612}" destId="{90ECF05F-D56D-4417-AF76-013138728202}" srcOrd="0" destOrd="0" parTransId="{565D7922-9FDB-4658-8C5D-0C0ABBDFFA6D}" sibTransId="{0977B884-72A7-4D3C-AE89-56A9B411ED95}"/>
    <dgm:cxn modelId="{58F0166C-8ADB-4465-AE56-8F628DE49266}" type="presOf" srcId="{9E2CB1D1-B3BC-441E-A9C6-4517E8216095}" destId="{0E623AAD-0765-4982-BF66-8B4A8EEA764B}" srcOrd="0" destOrd="0" presId="urn:microsoft.com/office/officeart/2005/8/layout/venn3"/>
    <dgm:cxn modelId="{21C864A6-61F7-465B-8DDF-BA632D86383E}" type="presOf" srcId="{6F164A72-1DDB-425D-A884-ED53C6F379C5}" destId="{1E23C704-B427-4D76-9965-8765042630BE}" srcOrd="0" destOrd="0" presId="urn:microsoft.com/office/officeart/2005/8/layout/venn3"/>
    <dgm:cxn modelId="{39C422F3-8AC7-4FFD-8D2D-6B63FDA25810}" srcId="{9A0EB2B0-ABF2-4CB3-BD62-CFD9A9BEC612}" destId="{6F164A72-1DDB-425D-A884-ED53C6F379C5}" srcOrd="1" destOrd="0" parTransId="{F2DE78A9-4355-4E5E-94A9-D8CEAAE8A2DD}" sibTransId="{C0AB7D25-3F90-4229-8C80-2ADD79C5795A}"/>
    <dgm:cxn modelId="{7C77D33E-25FD-4FF6-A319-CEB3E4DA472F}" type="presOf" srcId="{90ECF05F-D56D-4417-AF76-013138728202}" destId="{497DA434-19B4-40B5-A7F4-BBED11EFFFEA}" srcOrd="0" destOrd="0" presId="urn:microsoft.com/office/officeart/2005/8/layout/venn3"/>
    <dgm:cxn modelId="{40206D5E-2937-47B9-B732-BF6AD52AE957}" type="presParOf" srcId="{69549BAC-DFC0-4F34-805D-311E6595F6B3}" destId="{497DA434-19B4-40B5-A7F4-BBED11EFFFEA}" srcOrd="0" destOrd="0" presId="urn:microsoft.com/office/officeart/2005/8/layout/venn3"/>
    <dgm:cxn modelId="{24214507-30A1-40D1-8CB1-E26B50AD8CA9}" type="presParOf" srcId="{69549BAC-DFC0-4F34-805D-311E6595F6B3}" destId="{762838A8-3A97-4EEE-A625-522DDA0FDBB1}" srcOrd="1" destOrd="0" presId="urn:microsoft.com/office/officeart/2005/8/layout/venn3"/>
    <dgm:cxn modelId="{DAF09531-757A-4843-AD69-51828C53ABE6}" type="presParOf" srcId="{69549BAC-DFC0-4F34-805D-311E6595F6B3}" destId="{1E23C704-B427-4D76-9965-8765042630BE}" srcOrd="2" destOrd="0" presId="urn:microsoft.com/office/officeart/2005/8/layout/venn3"/>
    <dgm:cxn modelId="{B430533F-FD21-4A34-973B-E226E1734CC0}" type="presParOf" srcId="{69549BAC-DFC0-4F34-805D-311E6595F6B3}" destId="{71B4944B-20F9-46D9-9A04-4B78782184C8}" srcOrd="3" destOrd="0" presId="urn:microsoft.com/office/officeart/2005/8/layout/venn3"/>
    <dgm:cxn modelId="{932D5CC9-DE41-4A96-9ABC-FECF6167011A}" type="presParOf" srcId="{69549BAC-DFC0-4F34-805D-311E6595F6B3}" destId="{0E623AAD-0765-4982-BF66-8B4A8EEA764B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DA434-19B4-40B5-A7F4-BBED11EFFFEA}">
      <dsp:nvSpPr>
        <dsp:cNvPr id="0" name=""/>
        <dsp:cNvSpPr/>
      </dsp:nvSpPr>
      <dsp:spPr>
        <a:xfrm>
          <a:off x="309374" y="697"/>
          <a:ext cx="1700696" cy="1700696"/>
        </a:xfrm>
        <a:prstGeom prst="ellipse">
          <a:avLst/>
        </a:prstGeom>
        <a:solidFill>
          <a:srgbClr val="572163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3595" tIns="45720" rIns="9359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>
              <a:solidFill>
                <a:schemeClr val="bg1"/>
              </a:solidFill>
            </a:rPr>
            <a:t>LTA</a:t>
          </a:r>
          <a:endParaRPr lang="en-GB" sz="3600" kern="1200" dirty="0">
            <a:solidFill>
              <a:schemeClr val="bg1"/>
            </a:solidFill>
          </a:endParaRPr>
        </a:p>
      </dsp:txBody>
      <dsp:txXfrm>
        <a:off x="558435" y="249758"/>
        <a:ext cx="1202574" cy="1202574"/>
      </dsp:txXfrm>
    </dsp:sp>
    <dsp:sp modelId="{1E23C704-B427-4D76-9965-8765042630BE}">
      <dsp:nvSpPr>
        <dsp:cNvPr id="0" name=""/>
        <dsp:cNvSpPr/>
      </dsp:nvSpPr>
      <dsp:spPr>
        <a:xfrm>
          <a:off x="1669931" y="697"/>
          <a:ext cx="1700696" cy="1700696"/>
        </a:xfrm>
        <a:prstGeom prst="ellipse">
          <a:avLst/>
        </a:prstGeom>
        <a:solidFill>
          <a:srgbClr val="572163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3595" tIns="45720" rIns="9359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>
              <a:solidFill>
                <a:schemeClr val="bg1"/>
              </a:solidFill>
            </a:rPr>
            <a:t>EDU</a:t>
          </a:r>
          <a:endParaRPr lang="en-GB" sz="3600" kern="1200" dirty="0">
            <a:solidFill>
              <a:schemeClr val="bg1"/>
            </a:solidFill>
          </a:endParaRPr>
        </a:p>
      </dsp:txBody>
      <dsp:txXfrm>
        <a:off x="1918992" y="249758"/>
        <a:ext cx="1202574" cy="1202574"/>
      </dsp:txXfrm>
    </dsp:sp>
    <dsp:sp modelId="{0E623AAD-0765-4982-BF66-8B4A8EEA764B}">
      <dsp:nvSpPr>
        <dsp:cNvPr id="0" name=""/>
        <dsp:cNvSpPr/>
      </dsp:nvSpPr>
      <dsp:spPr>
        <a:xfrm>
          <a:off x="3030489" y="697"/>
          <a:ext cx="1700696" cy="1700696"/>
        </a:xfrm>
        <a:prstGeom prst="ellipse">
          <a:avLst/>
        </a:prstGeom>
        <a:solidFill>
          <a:srgbClr val="57216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3595" tIns="45720" rIns="9359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>
              <a:solidFill>
                <a:schemeClr val="bg1"/>
              </a:solidFill>
            </a:rPr>
            <a:t>UHID</a:t>
          </a:r>
          <a:endParaRPr lang="en-GB" sz="3600" kern="1200" dirty="0">
            <a:solidFill>
              <a:schemeClr val="bg1"/>
            </a:solidFill>
          </a:endParaRPr>
        </a:p>
      </dsp:txBody>
      <dsp:txXfrm>
        <a:off x="3279550" y="249758"/>
        <a:ext cx="1202574" cy="1202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511A5-6078-4EB5-A6C8-681F97080D51}" type="datetimeFigureOut">
              <a:rPr lang="en-IE" smtClean="0"/>
              <a:t>25/09/2014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8C26C-D8A3-4251-9163-6ABAA8C4A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970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2729-9DD5-4142-896C-79A177D03543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21755-3E0B-4D3E-A4FB-4FE862C99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HI Logo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3838"/>
            <a:ext cx="3575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388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fld id="{10FCD4DD-47A1-4E29-A5D5-F9622AC957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8572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2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06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9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2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2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5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21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7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07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5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 baseline="0">
                <a:solidFill>
                  <a:srgbClr val="4A4C4E"/>
                </a:solidFill>
              </a:defRPr>
            </a:lvl1pPr>
            <a:lvl2pPr>
              <a:defRPr sz="2800" baseline="0">
                <a:solidFill>
                  <a:srgbClr val="4A4C4E"/>
                </a:solidFill>
              </a:defRPr>
            </a:lvl2pPr>
            <a:lvl3pPr>
              <a:defRPr sz="2400" baseline="0">
                <a:solidFill>
                  <a:srgbClr val="4A4C4E"/>
                </a:solidFill>
              </a:defRPr>
            </a:lvl3pPr>
            <a:lvl4pPr>
              <a:defRPr sz="2000" baseline="0">
                <a:solidFill>
                  <a:srgbClr val="4A4C4E"/>
                </a:solidFill>
              </a:defRPr>
            </a:lvl4pPr>
            <a:lvl5pPr>
              <a:defRPr sz="2000" baseline="0">
                <a:solidFill>
                  <a:srgbClr val="4A4C4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A4C4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500188"/>
            <a:ext cx="9144000" cy="0"/>
          </a:xfrm>
          <a:prstGeom prst="line">
            <a:avLst/>
          </a:prstGeom>
          <a:noFill/>
          <a:ln w="44450">
            <a:solidFill>
              <a:srgbClr val="57216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Picture 4" descr="UHI-icon-RG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8214" y="6143644"/>
            <a:ext cx="697738" cy="64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A4C4E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A4C4E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A4C4E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411538" algn="l"/>
        </a:tabLst>
        <a:defRPr sz="2000">
          <a:solidFill>
            <a:srgbClr val="4A4C4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A4C4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24D3F4-512C-4A0D-B20F-4DDDA44522F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25/09/2014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8C2EEF-4EF9-451A-9FA0-AAC2BCBC765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082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2.0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commons.wikimedia.org/wiki/User:NordNordWes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United_Kingdom_location_map.sv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/>
              <a:t>Learning and Teaching</a:t>
            </a:r>
            <a:br>
              <a:rPr lang="en-US" sz="3600" b="1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068960"/>
            <a:ext cx="7632848" cy="1752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FLUID Visit</a:t>
            </a:r>
          </a:p>
          <a:p>
            <a:r>
              <a:rPr lang="en-US" sz="2000" b="1" dirty="0" smtClean="0"/>
              <a:t>Professor Keith Smyth, Head of Learning and Teaching Academy</a:t>
            </a:r>
          </a:p>
          <a:p>
            <a:r>
              <a:rPr lang="en-US" sz="2000" b="1" dirty="0" smtClean="0"/>
              <a:t>26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September 2014</a:t>
            </a:r>
            <a:endParaRPr lang="en-US" sz="20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2967728"/>
              </p:ext>
            </p:extLst>
          </p:nvPr>
        </p:nvGraphicFramePr>
        <p:xfrm>
          <a:off x="2123728" y="4653136"/>
          <a:ext cx="5040560" cy="170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0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144000" cy="57606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Snagit_PPT7EF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8" y="429783"/>
            <a:ext cx="7808006" cy="59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144000" cy="57606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Snagit_PPTC8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75991"/>
            <a:ext cx="7573552" cy="61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144000" cy="57606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Snagit_PPT92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349"/>
            <a:ext cx="6840760" cy="6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144000" cy="57606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Snagit_PPT70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0" y="332656"/>
            <a:ext cx="7891922" cy="61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pPr algn="r"/>
            <a:r>
              <a:rPr lang="en-IE" sz="3600" dirty="0"/>
              <a:t>R</a:t>
            </a:r>
            <a:r>
              <a:rPr lang="en-IE" sz="3600" dirty="0" smtClean="0"/>
              <a:t>ationale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Three original </a:t>
            </a:r>
            <a:r>
              <a:rPr lang="en-GB" dirty="0">
                <a:solidFill>
                  <a:srgbClr val="7030A0"/>
                </a:solidFill>
              </a:rPr>
              <a:t>reasons</a:t>
            </a:r>
            <a:endParaRPr lang="en-GB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SFC independent income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Develop practices for domestic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Enhance our sectorial reputation 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Emerging reason</a:t>
            </a:r>
          </a:p>
          <a:p>
            <a:r>
              <a:rPr lang="en-GB" dirty="0" smtClean="0"/>
              <a:t>Market and network for other programmes</a:t>
            </a:r>
            <a:endParaRPr lang="en-GB" dirty="0"/>
          </a:p>
        </p:txBody>
      </p:sp>
      <p:grpSp>
        <p:nvGrpSpPr>
          <p:cNvPr id="8" name="Diagram group"/>
          <p:cNvGrpSpPr/>
          <p:nvPr/>
        </p:nvGrpSpPr>
        <p:grpSpPr>
          <a:xfrm>
            <a:off x="251520" y="-99392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UHID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pPr algn="r"/>
            <a:r>
              <a:rPr lang="en-IE" sz="3600" dirty="0" smtClean="0"/>
              <a:t>Geography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GB" dirty="0" smtClean="0"/>
              <a:t>Two year Scottish honours programme delivered in England.</a:t>
            </a:r>
          </a:p>
          <a:p>
            <a:r>
              <a:rPr lang="en-GB" dirty="0" smtClean="0"/>
              <a:t>Online with local support</a:t>
            </a:r>
          </a:p>
          <a:p>
            <a:r>
              <a:rPr lang="en-GB" dirty="0" smtClean="0"/>
              <a:t>Based </a:t>
            </a:r>
            <a:r>
              <a:rPr lang="en-GB" dirty="0"/>
              <a:t>on </a:t>
            </a:r>
            <a:r>
              <a:rPr lang="en-GB" dirty="0" smtClean="0"/>
              <a:t>principles of social constructivism</a:t>
            </a:r>
          </a:p>
          <a:p>
            <a:r>
              <a:rPr lang="en-GB" dirty="0" smtClean="0"/>
              <a:t>Three semesters</a:t>
            </a:r>
          </a:p>
          <a:p>
            <a:r>
              <a:rPr lang="en-GB" dirty="0" smtClean="0"/>
              <a:t>Non-SFC funding</a:t>
            </a:r>
          </a:p>
          <a:p>
            <a:r>
              <a:rPr lang="en-GB" dirty="0" smtClean="0"/>
              <a:t>Employability built in</a:t>
            </a:r>
          </a:p>
        </p:txBody>
      </p:sp>
      <p:grpSp>
        <p:nvGrpSpPr>
          <p:cNvPr id="8" name="Diagram group"/>
          <p:cNvGrpSpPr/>
          <p:nvPr/>
        </p:nvGrpSpPr>
        <p:grpSpPr>
          <a:xfrm>
            <a:off x="251520" y="-99392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UHID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7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</p:spPr>
        <p:txBody>
          <a:bodyPr/>
          <a:lstStyle/>
          <a:p>
            <a:pPr algn="r"/>
            <a:r>
              <a:rPr lang="en-GB" sz="3600" dirty="0" smtClean="0"/>
              <a:t>UHI Direct network</a:t>
            </a:r>
            <a:endParaRPr lang="en-GB" sz="3600" dirty="0"/>
          </a:p>
        </p:txBody>
      </p:sp>
      <p:sp>
        <p:nvSpPr>
          <p:cNvPr id="1026" name="AutoShape 2" descr="http://upload.wikimedia.org/wikipedia/commons/d/de/Uk_outline_map.png"/>
          <p:cNvSpPr>
            <a:spLocks noChangeAspect="1" noChangeArrowheads="1"/>
          </p:cNvSpPr>
          <p:nvPr/>
        </p:nvSpPr>
        <p:spPr bwMode="auto">
          <a:xfrm>
            <a:off x="155575" y="-2498725"/>
            <a:ext cx="3905250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http://upload.wikimedia.org/wikipedia/commons/d/de/Uk_outline_map.png"/>
          <p:cNvSpPr>
            <a:spLocks noChangeAspect="1" noChangeArrowheads="1"/>
          </p:cNvSpPr>
          <p:nvPr/>
        </p:nvSpPr>
        <p:spPr bwMode="auto">
          <a:xfrm>
            <a:off x="155575" y="-2498725"/>
            <a:ext cx="3905250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http://www.ssc.education.ed.ac.uk/resources/vi&amp;multi/hinton/pic5.gif"/>
          <p:cNvSpPr>
            <a:spLocks noChangeAspect="1" noChangeArrowheads="1"/>
          </p:cNvSpPr>
          <p:nvPr/>
        </p:nvSpPr>
        <p:spPr bwMode="auto">
          <a:xfrm>
            <a:off x="155575" y="-1790700"/>
            <a:ext cx="283845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fifth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Snagit_PPT4AE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24" y="1780539"/>
            <a:ext cx="2932106" cy="4525832"/>
          </a:xfrm>
          <a:prstGeom prst="rect">
            <a:avLst/>
          </a:prstGeom>
        </p:spPr>
      </p:pic>
      <p:pic>
        <p:nvPicPr>
          <p:cNvPr id="6146" name="Picture 2" descr="C:\Users\Andy\AppData\Local\Temp\SNAGHTML1174c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6" y="2564904"/>
            <a:ext cx="3429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dy\AppData\Local\Temp\SNAGHTML11794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2" y="3692831"/>
            <a:ext cx="3429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ndy\AppData\Local\Temp\SNAGHTML117bf1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3" y="4925603"/>
            <a:ext cx="3429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71600" y="2320855"/>
            <a:ext cx="348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Hopwood Hall College signed for 2015/16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1600" y="342900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 Solihull Colleges applying to host in 2015/16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87802" y="4539888"/>
            <a:ext cx="4456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Ipswich and Southampton Colleges in discussion for 2015/16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016" y="6551541"/>
            <a:ext cx="364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+mn-lt"/>
                <a:hlinkClick r:id="rId6"/>
              </a:rPr>
              <a:t>United Kingdom location map</a:t>
            </a:r>
            <a:r>
              <a:rPr lang="en-GB" sz="1000" dirty="0" smtClean="0">
                <a:latin typeface="+mn-lt"/>
              </a:rPr>
              <a:t> by </a:t>
            </a:r>
            <a:r>
              <a:rPr lang="en-GB" sz="1000" dirty="0" err="1" smtClean="0">
                <a:hlinkClick r:id="rId7" tooltip="User:NordNordWest"/>
              </a:rPr>
              <a:t>NordNordWest</a:t>
            </a:r>
            <a:r>
              <a:rPr lang="en-GB" sz="1000" dirty="0" smtClean="0"/>
              <a:t> </a:t>
            </a:r>
            <a:r>
              <a:rPr lang="en-GB" sz="1000" dirty="0" smtClean="0">
                <a:hlinkClick r:id="rId8"/>
              </a:rPr>
              <a:t>CC BY-SA</a:t>
            </a:r>
            <a:endParaRPr lang="en-GB" sz="1000" dirty="0">
              <a:latin typeface="+mn-lt"/>
            </a:endParaRPr>
          </a:p>
        </p:txBody>
      </p:sp>
      <p:grpSp>
        <p:nvGrpSpPr>
          <p:cNvPr id="19" name="Diagram group"/>
          <p:cNvGrpSpPr/>
          <p:nvPr/>
        </p:nvGrpSpPr>
        <p:grpSpPr>
          <a:xfrm>
            <a:off x="251520" y="-99392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20" name="Group 19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6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UHID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5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</p:spPr>
        <p:txBody>
          <a:bodyPr/>
          <a:lstStyle/>
          <a:p>
            <a:pPr algn="r"/>
            <a:r>
              <a:rPr lang="en-GB" sz="3600" dirty="0"/>
              <a:t>N</a:t>
            </a:r>
            <a:r>
              <a:rPr lang="en-GB" sz="3600" dirty="0" smtClean="0"/>
              <a:t>ear future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608512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Develop </a:t>
            </a:r>
            <a:r>
              <a:rPr lang="en-GB" sz="2800" dirty="0"/>
              <a:t>a network of 8-10 </a:t>
            </a:r>
            <a:r>
              <a:rPr lang="en-GB" sz="2800" dirty="0" smtClean="0"/>
              <a:t>colleges</a:t>
            </a:r>
          </a:p>
          <a:p>
            <a:r>
              <a:rPr lang="en-GB" sz="2800" dirty="0" smtClean="0"/>
              <a:t>Deliver in region </a:t>
            </a:r>
          </a:p>
          <a:p>
            <a:r>
              <a:rPr lang="en-GB" sz="2800" dirty="0"/>
              <a:t>More programmes: BACYS, Applied Science? </a:t>
            </a:r>
          </a:p>
          <a:p>
            <a:r>
              <a:rPr lang="en-GB" sz="2800" dirty="0" smtClean="0"/>
              <a:t>Six </a:t>
            </a:r>
            <a:r>
              <a:rPr lang="en-GB" sz="2800" dirty="0"/>
              <a:t>figure contribution by </a:t>
            </a:r>
            <a:r>
              <a:rPr lang="en-GB" sz="2800" dirty="0" smtClean="0"/>
              <a:t>2016/17</a:t>
            </a:r>
            <a:endParaRPr lang="en-GB" sz="2800" dirty="0"/>
          </a:p>
          <a:p>
            <a:r>
              <a:rPr lang="en-GB" sz="2800" dirty="0" smtClean="0"/>
              <a:t>Direct access to English market FE and HE</a:t>
            </a:r>
          </a:p>
        </p:txBody>
      </p:sp>
      <p:grpSp>
        <p:nvGrpSpPr>
          <p:cNvPr id="8" name="Diagram group"/>
          <p:cNvGrpSpPr/>
          <p:nvPr/>
        </p:nvGrpSpPr>
        <p:grpSpPr>
          <a:xfrm>
            <a:off x="251520" y="-99392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UHID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88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107504" y="0"/>
            <a:ext cx="2736304" cy="1484784"/>
            <a:chOff x="3679" y="1265037"/>
            <a:chExt cx="8368019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Group 4"/>
            <p:cNvGrpSpPr/>
            <p:nvPr/>
          </p:nvGrpSpPr>
          <p:grpSpPr>
            <a:xfrm>
              <a:off x="3679" y="1265037"/>
              <a:ext cx="3218467" cy="3218468"/>
              <a:chOff x="3680" y="1265037"/>
              <a:chExt cx="3218468" cy="3218468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680" y="1265037"/>
                <a:ext cx="3218468" cy="3218468"/>
              </a:xfrm>
              <a:prstGeom prst="ellipse">
                <a:avLst/>
              </a:prstGeom>
              <a:solidFill>
                <a:srgbClr val="572163">
                  <a:alpha val="80000"/>
                </a:srgb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3" name="Oval 4"/>
              <p:cNvSpPr/>
              <p:nvPr/>
            </p:nvSpPr>
            <p:spPr>
              <a:xfrm>
                <a:off x="475014" y="1736372"/>
                <a:ext cx="2275800" cy="22758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b="1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11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578455" y="1265037"/>
              <a:ext cx="3218467" cy="3218468"/>
              <a:chOff x="2578455" y="1265037"/>
              <a:chExt cx="3218468" cy="321846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578455" y="1265037"/>
                <a:ext cx="3218468" cy="3218468"/>
              </a:xfrm>
              <a:prstGeom prst="ellipse">
                <a:avLst/>
              </a:prstGeom>
              <a:solidFill>
                <a:srgbClr val="572163">
                  <a:alpha val="90000"/>
                </a:srgb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1628512"/>
                  <a:satOff val="5598"/>
                  <a:lumOff val="-26863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al 6"/>
              <p:cNvSpPr/>
              <p:nvPr/>
            </p:nvSpPr>
            <p:spPr>
              <a:xfrm>
                <a:off x="3049789" y="1736372"/>
                <a:ext cx="2275800" cy="22758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b="1" kern="1200" dirty="0" smtClean="0">
                    <a:solidFill>
                      <a:schemeClr val="bg1"/>
                    </a:solidFill>
                  </a:rPr>
                  <a:t>EDU</a:t>
                </a:r>
                <a:endParaRPr lang="en-GB" sz="11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53231" y="1265037"/>
              <a:ext cx="3218467" cy="3218468"/>
              <a:chOff x="5153230" y="1265037"/>
              <a:chExt cx="3218468" cy="321846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" name="Oval 8"/>
              <p:cNvSpPr/>
              <p:nvPr/>
            </p:nvSpPr>
            <p:spPr>
              <a:xfrm>
                <a:off x="5624564" y="1736372"/>
                <a:ext cx="2275800" cy="22758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100" b="1" kern="1200" dirty="0" smtClean="0">
                    <a:solidFill>
                      <a:schemeClr val="bg1"/>
                    </a:solidFill>
                  </a:rPr>
                  <a:t>UHID</a:t>
                </a:r>
                <a:endParaRPr lang="en-GB" sz="1100" b="1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/>
          <a:lstStyle/>
          <a:p>
            <a:r>
              <a:rPr lang="en-GB" sz="3600" dirty="0"/>
              <a:t>Increasingly</a:t>
            </a:r>
            <a:r>
              <a:rPr lang="en-GB" sz="3600" dirty="0" smtClean="0"/>
              <a:t>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5544616" cy="366325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3200" dirty="0" smtClean="0"/>
              <a:t>Transparent</a:t>
            </a:r>
          </a:p>
          <a:p>
            <a:r>
              <a:rPr lang="en-GB" sz="3200" dirty="0" smtClean="0"/>
              <a:t>Accountable</a:t>
            </a:r>
          </a:p>
          <a:p>
            <a:r>
              <a:rPr lang="en-GB" sz="3200" dirty="0" smtClean="0"/>
              <a:t>Integrated</a:t>
            </a:r>
          </a:p>
          <a:p>
            <a:r>
              <a:rPr lang="en-GB" sz="3200" dirty="0" smtClean="0"/>
              <a:t>Outward facing</a:t>
            </a:r>
          </a:p>
          <a:p>
            <a:r>
              <a:rPr lang="en-GB" sz="3200" dirty="0" smtClean="0"/>
              <a:t>Forward looking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2843808" y="548680"/>
            <a:ext cx="5832648" cy="639762"/>
          </a:xfrm>
        </p:spPr>
        <p:txBody>
          <a:bodyPr/>
          <a:lstStyle/>
          <a:p>
            <a:pPr algn="r"/>
            <a:r>
              <a:rPr lang="en-IE" sz="3600" b="0" dirty="0" smtClean="0">
                <a:solidFill>
                  <a:srgbClr val="7030A0"/>
                </a:solidFill>
              </a:rPr>
              <a:t>Evolution: How, not what</a:t>
            </a:r>
            <a:endParaRPr lang="en-IE" sz="3600" b="0" dirty="0">
              <a:solidFill>
                <a:srgbClr val="7030A0"/>
              </a:solidFill>
            </a:endParaRPr>
          </a:p>
        </p:txBody>
      </p:sp>
      <p:pic>
        <p:nvPicPr>
          <p:cNvPr id="21" name="Picture 20" descr="The UHI logo (mountain and sea) is on each scre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64" y="1484784"/>
            <a:ext cx="5883734" cy="42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Learning and Teaching</a:t>
            </a:r>
            <a:endParaRPr lang="en-GB" sz="3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IE" dirty="0"/>
          </a:p>
        </p:txBody>
      </p:sp>
      <p:grpSp>
        <p:nvGrpSpPr>
          <p:cNvPr id="20" name="Diagram group"/>
          <p:cNvGrpSpPr/>
          <p:nvPr/>
        </p:nvGrpSpPr>
        <p:grpSpPr>
          <a:xfrm>
            <a:off x="530142" y="1772816"/>
            <a:ext cx="1457060" cy="1440160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21" name="Group 20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3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>
                    <a:solidFill>
                      <a:schemeClr val="bg1"/>
                    </a:solidFill>
                  </a:rPr>
                  <a:t>LTA</a:t>
                </a:r>
                <a:endParaRPr lang="en-GB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Diagram group"/>
          <p:cNvGrpSpPr/>
          <p:nvPr/>
        </p:nvGrpSpPr>
        <p:grpSpPr>
          <a:xfrm>
            <a:off x="587412" y="4814462"/>
            <a:ext cx="1457060" cy="1440160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3" name="Group 32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5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solidFill>
                      <a:schemeClr val="bg1"/>
                    </a:solidFill>
                  </a:rPr>
                  <a:t>UHID</a:t>
                </a:r>
                <a:endParaRPr lang="en-GB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Diagram group"/>
          <p:cNvGrpSpPr/>
          <p:nvPr/>
        </p:nvGrpSpPr>
        <p:grpSpPr>
          <a:xfrm>
            <a:off x="531815" y="3223616"/>
            <a:ext cx="1457060" cy="1440160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7" name="Group 36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>
                    <a:solidFill>
                      <a:schemeClr val="bg1"/>
                    </a:solidFill>
                  </a:rPr>
                  <a:t>EDU</a:t>
                </a:r>
                <a:endParaRPr lang="en-GB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237188" y="1628800"/>
            <a:ext cx="6583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Learning and Teaching Academy</a:t>
            </a:r>
            <a:r>
              <a:rPr lang="en-IE" dirty="0"/>
              <a:t>: </a:t>
            </a:r>
            <a:r>
              <a:rPr lang="en-IE" dirty="0" smtClean="0"/>
              <a:t>Led </a:t>
            </a:r>
            <a:r>
              <a:rPr lang="en-IE" dirty="0"/>
              <a:t>by Keith </a:t>
            </a:r>
            <a:r>
              <a:rPr lang="en-IE" dirty="0" smtClean="0"/>
              <a:t>Smyth</a:t>
            </a:r>
          </a:p>
          <a:p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/>
              <a:t>Academic engagement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Pedagogic scholarship and research</a:t>
            </a: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Professional development </a:t>
            </a:r>
            <a:r>
              <a:rPr lang="en-IE" dirty="0" smtClean="0"/>
              <a:t>and recognition (L&amp;T) </a:t>
            </a: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2229627" y="3227405"/>
            <a:ext cx="6816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Educational development Unit: </a:t>
            </a:r>
            <a:r>
              <a:rPr lang="en-IE" dirty="0" smtClean="0"/>
              <a:t>Led </a:t>
            </a:r>
            <a:r>
              <a:rPr lang="en-IE" dirty="0"/>
              <a:t>by Jacky </a:t>
            </a:r>
            <a:r>
              <a:rPr lang="en-IE" dirty="0" smtClean="0"/>
              <a:t>MacMillan</a:t>
            </a:r>
          </a:p>
          <a:p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Blended learning skills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Curriculum support &amp;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Commercial and other income generation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277259" y="4889927"/>
            <a:ext cx="5808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UHI-Direct: </a:t>
            </a:r>
            <a:r>
              <a:rPr lang="en-IE" dirty="0" smtClean="0"/>
              <a:t>Led </a:t>
            </a:r>
            <a:r>
              <a:rPr lang="en-IE" dirty="0"/>
              <a:t>by </a:t>
            </a:r>
            <a:r>
              <a:rPr lang="en-IE" dirty="0" smtClean="0"/>
              <a:t>Gary Campbell</a:t>
            </a:r>
          </a:p>
          <a:p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Academic innovation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Developing new delivery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Developing new markets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75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pPr algn="r"/>
            <a:r>
              <a:rPr lang="en-IE" sz="3600" dirty="0" smtClean="0"/>
              <a:t>Operation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85" y="1844824"/>
            <a:ext cx="8653503" cy="442535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Enhance student learning </a:t>
            </a:r>
            <a:r>
              <a:rPr lang="en-GB" dirty="0" smtClean="0">
                <a:solidFill>
                  <a:srgbClr val="7030A0"/>
                </a:solidFill>
              </a:rPr>
              <a:t>experience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  <a:p>
            <a:r>
              <a:rPr lang="en-GB" sz="2400" dirty="0" smtClean="0"/>
              <a:t>Act on agreed priorities </a:t>
            </a:r>
            <a:r>
              <a:rPr lang="en-GB" sz="2400" dirty="0"/>
              <a:t>(</a:t>
            </a:r>
            <a:r>
              <a:rPr lang="en-GB" sz="2400" dirty="0" smtClean="0"/>
              <a:t>Steering Group)</a:t>
            </a:r>
          </a:p>
          <a:p>
            <a:r>
              <a:rPr lang="en-GB" sz="2400" dirty="0" smtClean="0"/>
              <a:t>Coordinate and target resources</a:t>
            </a:r>
          </a:p>
          <a:p>
            <a:r>
              <a:rPr lang="en-GB" sz="2400" dirty="0" smtClean="0"/>
              <a:t>Provide openly accessible opportunities in professional </a:t>
            </a:r>
            <a:r>
              <a:rPr lang="en-GB" sz="2400" dirty="0" smtClean="0"/>
              <a:t>development and the sharing of good practice</a:t>
            </a:r>
            <a:endParaRPr lang="en-GB" sz="2400" dirty="0" smtClean="0"/>
          </a:p>
          <a:p>
            <a:r>
              <a:rPr lang="en-GB" sz="2400" dirty="0" smtClean="0"/>
              <a:t>Support and lead on pedagogic research </a:t>
            </a:r>
          </a:p>
          <a:p>
            <a:r>
              <a:rPr lang="en-GB" sz="2400" dirty="0" smtClean="0"/>
              <a:t>Use evidence to inform enhancement policies </a:t>
            </a:r>
            <a:r>
              <a:rPr lang="en-GB" sz="2400" dirty="0" smtClean="0"/>
              <a:t>and </a:t>
            </a:r>
            <a:r>
              <a:rPr lang="en-GB" sz="2400" dirty="0" smtClean="0"/>
              <a:t>practices</a:t>
            </a:r>
          </a:p>
        </p:txBody>
      </p:sp>
      <p:grpSp>
        <p:nvGrpSpPr>
          <p:cNvPr id="12" name="Diagram group"/>
          <p:cNvGrpSpPr/>
          <p:nvPr/>
        </p:nvGrpSpPr>
        <p:grpSpPr>
          <a:xfrm>
            <a:off x="310985" y="-78570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3" name="Group 12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63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pPr algn="r"/>
            <a:r>
              <a:rPr lang="en-IE" sz="3600" dirty="0" smtClean="0"/>
              <a:t>Steering Group</a:t>
            </a:r>
            <a:endParaRPr lang="en-IE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4038600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Dean of L&amp;T (Chair)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Academic </a:t>
            </a:r>
            <a:r>
              <a:rPr lang="en-GB" dirty="0"/>
              <a:t>s</a:t>
            </a:r>
            <a:r>
              <a:rPr lang="en-GB" dirty="0" smtClean="0"/>
              <a:t>taff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Students (UHISA)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Faculties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Quality Management</a:t>
            </a:r>
          </a:p>
          <a:p>
            <a:endParaRPr lang="en-IE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352172" y="2060848"/>
            <a:ext cx="4684324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 Senior Curriculum Managers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Human Resources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Staff Development</a:t>
            </a:r>
            <a:endParaRPr lang="en-GB" dirty="0"/>
          </a:p>
          <a:p>
            <a:r>
              <a:rPr lang="en-IE" dirty="0" smtClean="0"/>
              <a:t>LTA</a:t>
            </a:r>
          </a:p>
          <a:p>
            <a:pPr marL="0" indent="0">
              <a:buNone/>
            </a:pPr>
            <a:endParaRPr lang="en-IE" dirty="0"/>
          </a:p>
        </p:txBody>
      </p:sp>
      <p:grpSp>
        <p:nvGrpSpPr>
          <p:cNvPr id="12" name="Diagram group"/>
          <p:cNvGrpSpPr/>
          <p:nvPr/>
        </p:nvGrpSpPr>
        <p:grpSpPr>
          <a:xfrm>
            <a:off x="302313" y="-171400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3" name="Group 12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09117" y="1655137"/>
            <a:ext cx="808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dirty="0">
                <a:latin typeface="+mn-lt"/>
              </a:rPr>
              <a:t>Representatives and key stakeholders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39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algn="r"/>
            <a:r>
              <a:rPr lang="en-GB" sz="3600" dirty="0" smtClean="0"/>
              <a:t>Professional Recognition</a:t>
            </a:r>
            <a:endParaRPr lang="en-GB" sz="3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600200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0000"/>
                </a:solidFill>
              </a:rPr>
              <a:t>Development of UHI Learning and Teaching Fellowship Scheme</a:t>
            </a:r>
            <a:endParaRPr lang="en-IE" dirty="0" smtClean="0">
              <a:solidFill>
                <a:srgbClr val="000000"/>
              </a:solidFill>
            </a:endParaRPr>
          </a:p>
          <a:p>
            <a:endParaRPr lang="en-IE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Focused on recognising good practice in learning and teaching, or supporting learning and teaching, in a range of relevant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Aligned with HEA’s UK Professional Standards Framework (UKPSF)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Recognition through role and experience or </a:t>
            </a:r>
            <a:r>
              <a:rPr lang="en-IE" dirty="0" err="1" smtClean="0">
                <a:solidFill>
                  <a:srgbClr val="000000"/>
                </a:solidFill>
              </a:rPr>
              <a:t>Pg</a:t>
            </a:r>
            <a:r>
              <a:rPr lang="en-IE" dirty="0" smtClean="0">
                <a:solidFill>
                  <a:srgbClr val="000000"/>
                </a:solidFill>
              </a:rPr>
              <a:t> Cert Teaching in HE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0062" y="3481197"/>
            <a:ext cx="723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0000"/>
                </a:solidFill>
              </a:rPr>
              <a:t>Using scheme as platform for sharing good practice</a:t>
            </a:r>
            <a:endParaRPr lang="en-IE" dirty="0" smtClean="0">
              <a:solidFill>
                <a:srgbClr val="000000"/>
              </a:solidFill>
            </a:endParaRPr>
          </a:p>
          <a:p>
            <a:endParaRPr lang="en-IE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Mentoring and peer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Cross-partner Advisory Panel for supporting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Producing evidence as ‘digital artefacts’ for wider dissemination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9024" y="5085184"/>
            <a:ext cx="808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0000"/>
                </a:solidFill>
              </a:rPr>
              <a:t>Next steps</a:t>
            </a:r>
            <a:endParaRPr lang="en-IE" dirty="0" smtClean="0">
              <a:solidFill>
                <a:srgbClr val="000000"/>
              </a:solidFill>
            </a:endParaRPr>
          </a:p>
          <a:p>
            <a:endParaRPr lang="en-IE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Circulate briefing paper and form reference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000000"/>
                </a:solidFill>
              </a:rPr>
              <a:t>Draft, review and finalise documentation to submit to in HEA December</a:t>
            </a:r>
          </a:p>
        </p:txBody>
      </p:sp>
      <p:grpSp>
        <p:nvGrpSpPr>
          <p:cNvPr id="8" name="Diagram group"/>
          <p:cNvGrpSpPr/>
          <p:nvPr/>
        </p:nvGrpSpPr>
        <p:grpSpPr>
          <a:xfrm>
            <a:off x="302313" y="-171400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83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327080" cy="1143000"/>
          </a:xfrm>
        </p:spPr>
        <p:txBody>
          <a:bodyPr/>
          <a:lstStyle/>
          <a:p>
            <a:pPr algn="r"/>
            <a:r>
              <a:rPr lang="en-GB" sz="3600" dirty="0" smtClean="0"/>
              <a:t>Alignment to UKPSF</a:t>
            </a:r>
            <a:endParaRPr lang="en-GB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620210" cy="4802259"/>
          </a:xfrm>
        </p:spPr>
      </p:pic>
      <p:grpSp>
        <p:nvGrpSpPr>
          <p:cNvPr id="5" name="Diagram group"/>
          <p:cNvGrpSpPr/>
          <p:nvPr/>
        </p:nvGrpSpPr>
        <p:grpSpPr>
          <a:xfrm>
            <a:off x="302313" y="-171400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8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35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03144" cy="1143000"/>
          </a:xfrm>
        </p:spPr>
        <p:txBody>
          <a:bodyPr/>
          <a:lstStyle/>
          <a:p>
            <a:pPr algn="r"/>
            <a:r>
              <a:rPr lang="en-GB" sz="3600" dirty="0" smtClean="0"/>
              <a:t>PDF:</a:t>
            </a:r>
            <a:r>
              <a:rPr lang="en-GB" sz="3600" dirty="0"/>
              <a:t> </a:t>
            </a:r>
            <a:r>
              <a:rPr lang="en-GB" sz="3600" dirty="0" smtClean="0"/>
              <a:t>transparent funding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39369"/>
              </p:ext>
            </p:extLst>
          </p:nvPr>
        </p:nvGraphicFramePr>
        <p:xfrm>
          <a:off x="467544" y="1844824"/>
          <a:ext cx="7992888" cy="43931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8222"/>
                <a:gridCol w="4529303"/>
                <a:gridCol w="1465363"/>
              </a:tblGrid>
              <a:tr h="76474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Fund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Enhancement  aim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Amount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/>
                    </a:solidFill>
                  </a:tcPr>
                </a:tc>
              </a:tr>
              <a:tr h="78599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SD1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+mj-lt"/>
                        </a:rPr>
                        <a:t>Individual Professional</a:t>
                      </a:r>
                      <a:r>
                        <a:rPr lang="en-GB" sz="2400" baseline="0" dirty="0" smtClean="0">
                          <a:latin typeface="+mj-lt"/>
                        </a:rPr>
                        <a:t> </a:t>
                      </a:r>
                      <a:r>
                        <a:rPr lang="en-GB" sz="2400" dirty="0" smtClean="0">
                          <a:latin typeface="+mj-lt"/>
                        </a:rPr>
                        <a:t>Development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£35K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</a:tr>
              <a:tr h="76474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Team Fund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+mj-lt"/>
                        </a:rPr>
                        <a:t>Team Professional Development</a:t>
                      </a:r>
                    </a:p>
                  </a:txBody>
                  <a:tcPr marL="78203" marR="78203" marT="41476" marB="41476">
                    <a:solidFill>
                      <a:srgbClr val="57216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£15K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25000"/>
                      </a:srgbClr>
                    </a:solidFill>
                  </a:tcPr>
                </a:tc>
              </a:tr>
              <a:tr h="78599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Scholarship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+mj-lt"/>
                        </a:rPr>
                        <a:t>Institutional</a:t>
                      </a:r>
                      <a:r>
                        <a:rPr lang="en-GB" sz="2400" baseline="0" dirty="0" smtClean="0">
                          <a:latin typeface="+mj-lt"/>
                        </a:rPr>
                        <a:t> research / scholarship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£20K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</a:tr>
              <a:tr h="4330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Sabbatical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+mj-lt"/>
                        </a:rPr>
                        <a:t>Research support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£35K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25000"/>
                      </a:srgbClr>
                    </a:solidFill>
                  </a:tcPr>
                </a:tc>
              </a:tr>
              <a:tr h="78599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Conference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+mj-lt"/>
                        </a:rPr>
                        <a:t>Research support/external</a:t>
                      </a:r>
                      <a:r>
                        <a:rPr lang="en-GB" sz="2400" baseline="0" dirty="0" smtClean="0">
                          <a:latin typeface="+mj-lt"/>
                        </a:rPr>
                        <a:t> promotion 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j-lt"/>
                        </a:rPr>
                        <a:t>£15K</a:t>
                      </a:r>
                      <a:endParaRPr lang="en-GB" sz="2400" dirty="0">
                        <a:latin typeface="+mj-lt"/>
                      </a:endParaRPr>
                    </a:p>
                  </a:txBody>
                  <a:tcPr marL="78203" marR="78203" marT="41476" marB="41476">
                    <a:solidFill>
                      <a:srgbClr val="57216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" name="Diagram group"/>
          <p:cNvGrpSpPr/>
          <p:nvPr/>
        </p:nvGrpSpPr>
        <p:grpSpPr>
          <a:xfrm>
            <a:off x="0" y="-171400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8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87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92" y="274638"/>
            <a:ext cx="6527807" cy="1143000"/>
          </a:xfrm>
        </p:spPr>
        <p:txBody>
          <a:bodyPr/>
          <a:lstStyle/>
          <a:p>
            <a:pPr algn="r"/>
            <a:r>
              <a:rPr lang="en-GB" sz="3600" dirty="0" smtClean="0"/>
              <a:t>Developing </a:t>
            </a:r>
            <a:r>
              <a:rPr lang="en-GB" sz="3600" dirty="0" smtClean="0"/>
              <a:t>Pedagogic </a:t>
            </a:r>
            <a:r>
              <a:rPr lang="en-GB" sz="3600" dirty="0"/>
              <a:t>R</a:t>
            </a:r>
            <a:r>
              <a:rPr lang="en-GB" sz="3600" dirty="0" smtClean="0"/>
              <a:t>esearch</a:t>
            </a:r>
            <a:endParaRPr lang="en-GB" sz="3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IE" dirty="0"/>
          </a:p>
        </p:txBody>
      </p:sp>
      <p:grpSp>
        <p:nvGrpSpPr>
          <p:cNvPr id="20" name="Diagram group"/>
          <p:cNvGrpSpPr/>
          <p:nvPr/>
        </p:nvGrpSpPr>
        <p:grpSpPr>
          <a:xfrm>
            <a:off x="251520" y="1607945"/>
            <a:ext cx="1844436" cy="1533248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21" name="Group 20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3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E" sz="2000" dirty="0" smtClean="0">
                    <a:solidFill>
                      <a:schemeClr val="bg1"/>
                    </a:solidFill>
                  </a:rPr>
                  <a:t>Two strands</a:t>
                </a:r>
                <a:endParaRPr lang="en-GB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Diagram group"/>
          <p:cNvGrpSpPr/>
          <p:nvPr/>
        </p:nvGrpSpPr>
        <p:grpSpPr>
          <a:xfrm>
            <a:off x="251521" y="4814462"/>
            <a:ext cx="1792952" cy="1440160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3" name="Group 32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5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Diagram group"/>
          <p:cNvGrpSpPr/>
          <p:nvPr/>
        </p:nvGrpSpPr>
        <p:grpSpPr>
          <a:xfrm>
            <a:off x="251520" y="3223616"/>
            <a:ext cx="1792952" cy="1440160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7" name="Group 36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E" sz="2000" dirty="0" smtClean="0">
                    <a:solidFill>
                      <a:schemeClr val="bg1"/>
                    </a:solidFill>
                  </a:rPr>
                  <a:t>Short term</a:t>
                </a:r>
                <a:endParaRPr lang="en-GB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238572" y="1962338"/>
            <a:ext cx="672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Seeking external funding for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Supporting colleagues in pedagogic scholarship and research </a:t>
            </a:r>
          </a:p>
          <a:p>
            <a:pPr marL="285750" indent="-285750">
              <a:buFont typeface="Arial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2229627" y="3227405"/>
            <a:ext cx="681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Providing direct and peer-peer support opportunities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Special issue of JPAAP for publication in Spring 2015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Producing three year plan related to LTA and </a:t>
            </a:r>
            <a:r>
              <a:rPr lang="en-IE" dirty="0" err="1" smtClean="0"/>
              <a:t>Beechwood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277259" y="4713065"/>
            <a:ext cx="6687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Activities of various kinds will be offered through LTA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/>
              <a:t>W</a:t>
            </a:r>
            <a:r>
              <a:rPr lang="en-IE" dirty="0" smtClean="0"/>
              <a:t>ebinar series featuring internal and external speakers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Open online course to support writing for publication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/>
              <a:t>PDF funding, Special Interest Groups, possible secondments</a:t>
            </a:r>
            <a:endParaRPr lang="en-IE" dirty="0"/>
          </a:p>
        </p:txBody>
      </p:sp>
      <p:grpSp>
        <p:nvGrpSpPr>
          <p:cNvPr id="19" name="Diagram group"/>
          <p:cNvGrpSpPr/>
          <p:nvPr/>
        </p:nvGrpSpPr>
        <p:grpSpPr>
          <a:xfrm>
            <a:off x="302313" y="-171400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24" name="Group 23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6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4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03144" cy="1143000"/>
          </a:xfrm>
        </p:spPr>
        <p:txBody>
          <a:bodyPr/>
          <a:lstStyle/>
          <a:p>
            <a:pPr algn="r"/>
            <a:r>
              <a:rPr lang="en-GB" sz="3600" dirty="0" smtClean="0"/>
              <a:t>Developing P</a:t>
            </a:r>
            <a:r>
              <a:rPr lang="en-GB" sz="3600" dirty="0" smtClean="0"/>
              <a:t>edagogic Research</a:t>
            </a:r>
            <a:endParaRPr lang="en-GB" sz="3600" dirty="0"/>
          </a:p>
        </p:txBody>
      </p:sp>
      <p:grpSp>
        <p:nvGrpSpPr>
          <p:cNvPr id="5" name="Diagram group"/>
          <p:cNvGrpSpPr/>
          <p:nvPr/>
        </p:nvGrpSpPr>
        <p:grpSpPr>
          <a:xfrm>
            <a:off x="0" y="-171400"/>
            <a:ext cx="1856680" cy="1656184"/>
            <a:chOff x="5153230" y="1265037"/>
            <a:chExt cx="3218468" cy="321846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5153230" y="1265037"/>
              <a:ext cx="3218468" cy="3218468"/>
              <a:chOff x="5153230" y="1265037"/>
              <a:chExt cx="3218468" cy="321846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153230" y="1265037"/>
                <a:ext cx="3218468" cy="3218468"/>
              </a:xfrm>
              <a:prstGeom prst="ellipse">
                <a:avLst/>
              </a:prstGeom>
              <a:solidFill>
                <a:srgbClr val="572163"/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alpha val="50000"/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8" name="Oval 4"/>
              <p:cNvSpPr/>
              <p:nvPr/>
            </p:nvSpPr>
            <p:spPr>
              <a:xfrm>
                <a:off x="5624564" y="1736371"/>
                <a:ext cx="2275800" cy="2275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77123" tIns="82550" rIns="177123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>
                    <a:solidFill>
                      <a:schemeClr val="bg1"/>
                    </a:solidFill>
                  </a:rPr>
                  <a:t>LTA</a:t>
                </a:r>
                <a:endParaRPr lang="en-GB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525963"/>
          </a:xfrm>
        </p:spPr>
        <p:txBody>
          <a:bodyPr/>
          <a:lstStyle/>
          <a:p>
            <a:r>
              <a:rPr lang="en-IE" dirty="0" smtClean="0"/>
              <a:t>Supportive - building </a:t>
            </a:r>
            <a:r>
              <a:rPr lang="en-IE" dirty="0" smtClean="0"/>
              <a:t>confidence </a:t>
            </a:r>
            <a:r>
              <a:rPr lang="en-IE" dirty="0" smtClean="0"/>
              <a:t>and </a:t>
            </a:r>
            <a:r>
              <a:rPr lang="en-IE" dirty="0" smtClean="0"/>
              <a:t>capacity</a:t>
            </a:r>
          </a:p>
          <a:p>
            <a:r>
              <a:rPr lang="en-IE" dirty="0" smtClean="0"/>
              <a:t>Informing practice</a:t>
            </a:r>
          </a:p>
          <a:p>
            <a:r>
              <a:rPr lang="en-IE" dirty="0" smtClean="0"/>
              <a:t>Strategic - towards future REF submission</a:t>
            </a:r>
            <a:endParaRPr lang="en-IE" dirty="0"/>
          </a:p>
          <a:p>
            <a:r>
              <a:rPr lang="en-IE" dirty="0" smtClean="0"/>
              <a:t>Reputation and collaboration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>
                <a:solidFill>
                  <a:srgbClr val="7030A0"/>
                </a:solidFill>
              </a:rPr>
              <a:t>Foundation for the future of our core business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0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-icon[1]">
  <a:themeElements>
    <a:clrScheme name="ThinkUHI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nkUHI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inkUHI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university-icon[1]</Template>
  <TotalTime>1607</TotalTime>
  <Words>555</Words>
  <Application>Microsoft Office PowerPoint</Application>
  <PresentationFormat>On-screen Show (4:3)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Myriad Pro</vt:lpstr>
      <vt:lpstr>university-icon[1]</vt:lpstr>
      <vt:lpstr>Office Theme</vt:lpstr>
      <vt:lpstr> Learning and Teaching  </vt:lpstr>
      <vt:lpstr>Learning and Teaching</vt:lpstr>
      <vt:lpstr>Operation</vt:lpstr>
      <vt:lpstr>Steering Group</vt:lpstr>
      <vt:lpstr>Professional Recognition</vt:lpstr>
      <vt:lpstr>Alignment to UKPSF</vt:lpstr>
      <vt:lpstr>PDF: transparent funding</vt:lpstr>
      <vt:lpstr>Developing Pedagogic Research</vt:lpstr>
      <vt:lpstr>Developing Pedagogic Research</vt:lpstr>
      <vt:lpstr>PowerPoint Presentation</vt:lpstr>
      <vt:lpstr>PowerPoint Presentation</vt:lpstr>
      <vt:lpstr>PowerPoint Presentation</vt:lpstr>
      <vt:lpstr>PowerPoint Presentation</vt:lpstr>
      <vt:lpstr>Rationale</vt:lpstr>
      <vt:lpstr>Geography</vt:lpstr>
      <vt:lpstr>UHI Direct network</vt:lpstr>
      <vt:lpstr>Near future</vt:lpstr>
      <vt:lpstr>PowerPoint Presentation</vt:lpstr>
    </vt:vector>
  </TitlesOfParts>
  <Company>UHI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Tinsley</dc:creator>
  <cp:lastModifiedBy>Keith Smyth</cp:lastModifiedBy>
  <cp:revision>105</cp:revision>
  <cp:lastPrinted>2014-05-14T14:17:38Z</cp:lastPrinted>
  <dcterms:created xsi:type="dcterms:W3CDTF">2011-11-28T17:02:40Z</dcterms:created>
  <dcterms:modified xsi:type="dcterms:W3CDTF">2014-09-25T12:31:34Z</dcterms:modified>
</cp:coreProperties>
</file>