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2" r:id="rId4"/>
    <p:sldId id="280" r:id="rId5"/>
    <p:sldId id="259" r:id="rId6"/>
    <p:sldId id="263" r:id="rId7"/>
    <p:sldId id="271" r:id="rId8"/>
    <p:sldId id="272" r:id="rId9"/>
    <p:sldId id="269" r:id="rId10"/>
    <p:sldId id="277" r:id="rId11"/>
    <p:sldId id="264" r:id="rId12"/>
    <p:sldId id="273" r:id="rId13"/>
    <p:sldId id="274" r:id="rId14"/>
    <p:sldId id="275" r:id="rId15"/>
    <p:sldId id="278" r:id="rId16"/>
    <p:sldId id="281" r:id="rId17"/>
    <p:sldId id="276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46"/>
  </p:normalViewPr>
  <p:slideViewPr>
    <p:cSldViewPr snapToGrid="0" snapToObjects="1">
      <p:cViewPr>
        <p:scale>
          <a:sx n="63" d="100"/>
          <a:sy n="63" d="100"/>
        </p:scale>
        <p:origin x="220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99486-D1C1-2F4E-ADCA-B63D4F56DD21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9AB7-B725-3349-BC16-2846B65036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51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7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90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19575" y="207383"/>
            <a:ext cx="11787163" cy="6453233"/>
          </a:xfrm>
          <a:prstGeom prst="rect">
            <a:avLst/>
          </a:prstGeom>
          <a:solidFill>
            <a:srgbClr val="D8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3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74442"/>
            <a:ext cx="10515600" cy="2366592"/>
          </a:xfrm>
          <a:prstGeom prst="rect">
            <a:avLst/>
          </a:prstGeom>
        </p:spPr>
        <p:txBody>
          <a:bodyPr anchor="ctr"/>
          <a:lstStyle>
            <a:lvl1pPr algn="l">
              <a:defRPr sz="54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 smtClean="0"/>
              <a:t>INDSÆT TEKST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16153"/>
            <a:ext cx="1477462" cy="5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2244604"/>
            <a:ext cx="10515600" cy="373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7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da-DK" dirty="0" smtClean="0"/>
              <a:t>Indsæt tekst</a:t>
            </a:r>
            <a:endParaRPr lang="en-US" dirty="0"/>
          </a:p>
        </p:txBody>
      </p:sp>
      <p:sp>
        <p:nvSpPr>
          <p:cNvPr id="9" name="Vertical Title 1"/>
          <p:cNvSpPr>
            <a:spLocks noGrp="1"/>
          </p:cNvSpPr>
          <p:nvPr>
            <p:ph type="title" orient="vert" hasCustomPrompt="1"/>
          </p:nvPr>
        </p:nvSpPr>
        <p:spPr>
          <a:xfrm rot="16200000">
            <a:off x="5771543" y="-3557242"/>
            <a:ext cx="658737" cy="10505781"/>
          </a:xfrm>
          <a:prstGeom prst="rect">
            <a:avLst/>
          </a:prstGeom>
        </p:spPr>
        <p:txBody>
          <a:bodyPr vert="eaVert"/>
          <a:lstStyle>
            <a:lvl1pPr>
              <a:defRPr sz="36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 smtClean="0"/>
              <a:t>INDSÆT TEKST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48021" y="0"/>
            <a:ext cx="394462" cy="866124"/>
          </a:xfrm>
          <a:prstGeom prst="rect">
            <a:avLst/>
          </a:prstGeom>
          <a:solidFill>
            <a:srgbClr val="97A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33"/>
          </a:p>
        </p:txBody>
      </p:sp>
    </p:spTree>
    <p:extLst>
      <p:ext uri="{BB962C8B-B14F-4D97-AF65-F5344CB8AC3E}">
        <p14:creationId xmlns:p14="http://schemas.microsoft.com/office/powerpoint/2010/main" val="48260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5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55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48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310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7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91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6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FF55-86F8-3B43-AACC-659E9361A9E0}" type="datetimeFigureOut">
              <a:rPr lang="da-DK" smtClean="0"/>
              <a:t>02/03/2017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F77F-A0CD-6544-853E-7EA08F7E7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8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uffr@ucsj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Kontrolleret forsøg med VR i de sundhedsfaglige uddannelser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386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a-DK" sz="1800" dirty="0" smtClean="0">
                <a:latin typeface="Foundry Monoline OT" charset="0"/>
                <a:ea typeface="Foundry Monoline OT" charset="0"/>
                <a:cs typeface="Foundry Monoline OT" charset="0"/>
              </a:rPr>
              <a:t>At teste læringsudbyttet af 360 graders video</a:t>
            </a:r>
          </a:p>
          <a:p>
            <a:pPr marL="285750" indent="-285750">
              <a:buFont typeface="Arial" charset="0"/>
              <a:buChar char="•"/>
            </a:pP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800" dirty="0" smtClean="0">
                <a:latin typeface="Foundry Monoline OT" charset="0"/>
                <a:ea typeface="Foundry Monoline OT" charset="0"/>
                <a:cs typeface="Foundry Monoline OT" charset="0"/>
              </a:rPr>
              <a:t>At lave en model for hvordan man kan teste teknologi</a:t>
            </a: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  <p:sp>
        <p:nvSpPr>
          <p:cNvPr id="4" name="Lodret titel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Formålet med forsøget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59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/>
          <a:lstStyle/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 rot="16200000">
            <a:off x="5761723" y="-3929189"/>
            <a:ext cx="658737" cy="10505781"/>
          </a:xfrm>
        </p:spPr>
        <p:txBody>
          <a:bodyPr>
            <a:normAutofit fontScale="90000"/>
          </a:bodyPr>
          <a:lstStyle/>
          <a:p>
            <a:r>
              <a:rPr lang="da-DK" sz="4000" dirty="0">
                <a:latin typeface="Foundry Monoline OT" charset="0"/>
                <a:ea typeface="Foundry Monoline OT" charset="0"/>
                <a:cs typeface="Foundry Monoline OT" charset="0"/>
              </a:rPr>
              <a:t/>
            </a:r>
            <a:br>
              <a:rPr lang="da-DK" sz="4000" dirty="0">
                <a:latin typeface="Foundry Monoline OT" charset="0"/>
                <a:ea typeface="Foundry Monoline OT" charset="0"/>
                <a:cs typeface="Foundry Monoline OT" charset="0"/>
              </a:rPr>
            </a:br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Forsøget </a:t>
            </a:r>
            <a:r>
              <a:rPr lang="da-DK" sz="4000" dirty="0">
                <a:latin typeface="Foundry Monoline OT" charset="0"/>
                <a:ea typeface="Foundry Monoline OT" charset="0"/>
                <a:cs typeface="Foundry Monoline OT" charset="0"/>
              </a:rPr>
              <a:t>– baggrund,  opsætning og </a:t>
            </a:r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resultater</a:t>
            </a:r>
            <a:r>
              <a:rPr lang="da-DK" sz="4355" dirty="0">
                <a:latin typeface="Foundry Monoline OT" charset="0"/>
                <a:ea typeface="Foundry Monoline OT" charset="0"/>
                <a:cs typeface="Foundry Monoline OT" charset="0"/>
              </a:rPr>
              <a:t/>
            </a:r>
            <a:br>
              <a:rPr lang="da-DK" sz="4355" dirty="0">
                <a:latin typeface="Foundry Monoline OT" charset="0"/>
                <a:ea typeface="Foundry Monoline OT" charset="0"/>
                <a:cs typeface="Foundry Monoline OT" charset="0"/>
              </a:rPr>
            </a:br>
            <a:endParaRPr lang="da-DK" sz="4355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49" y="2028983"/>
            <a:ext cx="4324884" cy="43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00" y="2964172"/>
            <a:ext cx="3563600" cy="237573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7" y="2012837"/>
            <a:ext cx="2583754" cy="258375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35" y="219593"/>
            <a:ext cx="1592565" cy="2411599"/>
          </a:xfrm>
          <a:prstGeom prst="rect">
            <a:avLst/>
          </a:prstGeom>
        </p:spPr>
      </p:pic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/>
          <a:lstStyle/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Udstyr:</a:t>
            </a: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Kamera </a:t>
            </a: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HMD – Head </a:t>
            </a:r>
            <a:r>
              <a:rPr lang="da-DK" sz="1814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Mounted</a:t>
            </a:r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 Display</a:t>
            </a: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Lys</a:t>
            </a: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Lyd</a:t>
            </a:r>
          </a:p>
          <a:p>
            <a:r>
              <a:rPr lang="da-DK" sz="1814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lokation</a:t>
            </a:r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Hvordan udnytter man bedst potentialet i mediet?</a:t>
            </a: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Hvilket udstyr?</a:t>
            </a:r>
            <a:endParaRPr lang="da-DK" sz="4355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01" y="209436"/>
            <a:ext cx="2298213" cy="229821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78" y="4721489"/>
            <a:ext cx="2627045" cy="16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Deltagelse af ca. 80 nye studerende på FYS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>
                <a:latin typeface="Foundry Monoline OT" charset="0"/>
                <a:ea typeface="Foundry Monoline OT" charset="0"/>
                <a:cs typeface="Foundry Monoline OT" charset="0"/>
              </a:rPr>
              <a:t>o</a:t>
            </a: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pdelt i tre forskellige grupper med tre forskellige formidlingsformer:</a:t>
            </a:r>
          </a:p>
          <a:p>
            <a:pPr marL="342900" indent="-342900">
              <a:buFont typeface="Arial" charset="0"/>
              <a:buChar char="•"/>
            </a:pPr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Instruktion af underviser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Instruktion af underviser på video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Instruktion af underviser på 360 graders video</a:t>
            </a:r>
          </a:p>
          <a:p>
            <a:pPr marL="342900" indent="-342900">
              <a:buFont typeface="Arial" charset="0"/>
              <a:buChar char="•"/>
            </a:pPr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Hvordan foregik forsøget</a:t>
            </a:r>
            <a:endParaRPr lang="da-DK" sz="4355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20356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Læringsudbytte</a:t>
            </a:r>
          </a:p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Tilfredshed med mediet</a:t>
            </a:r>
          </a:p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Opfattelse af læringsmiljø</a:t>
            </a:r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Måling på følgende parametre før og efter:</a:t>
            </a:r>
            <a:endParaRPr lang="da-DK" sz="4355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Læringsudbyttet var stort set det samme fordelt på de forskellige medietyper</a:t>
            </a:r>
          </a:p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Forsøgspersonerne opfattede 360 graders video som værende langt bedre end almindelig video når det kom til læringsmiljøet</a:t>
            </a:r>
          </a:p>
          <a:p>
            <a:pPr marL="342900" indent="-342900">
              <a:buFont typeface="Arial" charset="0"/>
              <a:buChar char="•"/>
            </a:pPr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Man behøver ikke det dyreste udstyr for at </a:t>
            </a:r>
            <a:r>
              <a:rPr lang="da-DK" sz="2400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ekperimentere</a:t>
            </a:r>
            <a:r>
              <a:rPr lang="da-DK" sz="2400" dirty="0" smtClean="0">
                <a:latin typeface="Foundry Monoline OT" charset="0"/>
                <a:ea typeface="Foundry Monoline OT" charset="0"/>
                <a:cs typeface="Foundry Monoline OT" charset="0"/>
              </a:rPr>
              <a:t> med VR video</a:t>
            </a:r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Vigtigste resultater fra forsøget</a:t>
            </a:r>
            <a:endParaRPr lang="da-DK" sz="4355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1212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32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2800" b="1" dirty="0" smtClean="0">
                <a:latin typeface="Foundry Monoline OT" charset="0"/>
                <a:ea typeface="Foundry Monoline OT" charset="0"/>
                <a:cs typeface="Foundry Monoline OT" charset="0"/>
              </a:rPr>
              <a:t>Ja, det var lige så effektivt som andre medier og også andre potentialer.</a:t>
            </a:r>
            <a:endParaRPr lang="da-DK" sz="2800" b="1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>
                <a:latin typeface="Foundry Monoline OT" charset="0"/>
                <a:ea typeface="Foundry Monoline OT" charset="0"/>
                <a:cs typeface="Foundry Monoline OT" charset="0"/>
              </a:rPr>
              <a:t>Var VR-video effektivt til læring?</a:t>
            </a:r>
            <a:endParaRPr lang="da-DK" b="1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2693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>
            <a:normAutofit/>
          </a:bodyPr>
          <a:lstStyle/>
          <a:p>
            <a:endParaRPr lang="da-DK" sz="32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3200" dirty="0" smtClean="0">
                <a:latin typeface="Foundry Monoline OT" charset="0"/>
                <a:ea typeface="Foundry Monoline OT" charset="0"/>
                <a:cs typeface="Foundry Monoline OT" charset="0"/>
              </a:rPr>
              <a:t>Videojournalist Uffe Frandsen</a:t>
            </a:r>
          </a:p>
          <a:p>
            <a:r>
              <a:rPr lang="da-DK" sz="3200" dirty="0" smtClean="0">
                <a:latin typeface="Foundry Monoline OT" charset="0"/>
                <a:ea typeface="Foundry Monoline OT" charset="0"/>
                <a:cs typeface="Foundry Monoline OT" charset="0"/>
              </a:rPr>
              <a:t>Mobil: 72483018</a:t>
            </a:r>
          </a:p>
          <a:p>
            <a:r>
              <a:rPr lang="da-DK" sz="3200" dirty="0" smtClean="0">
                <a:latin typeface="Foundry Monoline OT" charset="0"/>
                <a:ea typeface="Foundry Monoline OT" charset="0"/>
                <a:cs typeface="Foundry Monoline OT" charset="0"/>
              </a:rPr>
              <a:t>Mail: </a:t>
            </a:r>
            <a:r>
              <a:rPr lang="da-DK" sz="3200" dirty="0" smtClean="0">
                <a:latin typeface="Foundry Monoline OT" charset="0"/>
                <a:ea typeface="Foundry Monoline OT" charset="0"/>
                <a:cs typeface="Foundry Monoline OT" charset="0"/>
                <a:hlinkClick r:id="rId2"/>
              </a:rPr>
              <a:t>uffr@ucsj.dk</a:t>
            </a:r>
            <a:endParaRPr lang="da-DK" sz="32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3200" dirty="0" smtClean="0">
                <a:latin typeface="Foundry Monoline OT" charset="0"/>
                <a:ea typeface="Foundry Monoline OT" charset="0"/>
                <a:cs typeface="Foundry Monoline OT" charset="0"/>
              </a:rPr>
              <a:t>Twitter: </a:t>
            </a:r>
            <a:r>
              <a:rPr lang="da-DK" sz="3200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U_frandsen</a:t>
            </a:r>
            <a:endParaRPr lang="da-DK" sz="32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32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32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3200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da-DK" sz="4400" dirty="0" smtClean="0">
                <a:latin typeface="Foundry Monoline OT" charset="0"/>
                <a:ea typeface="Foundry Monoline OT" charset="0"/>
                <a:cs typeface="Foundry Monoline OT" charset="0"/>
              </a:rPr>
              <a:t>Spørgsmål?</a:t>
            </a:r>
            <a:endParaRPr lang="da-DK" sz="4400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826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0" y="2244604"/>
            <a:ext cx="10515600" cy="4211952"/>
          </a:xfrm>
        </p:spPr>
        <p:txBody>
          <a:bodyPr/>
          <a:lstStyle/>
          <a:p>
            <a:pPr marL="207386" indent="-207386">
              <a:lnSpc>
                <a:spcPct val="150000"/>
              </a:lnSpc>
              <a:buAutoNum type="arabicPeriod"/>
            </a:pP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 Min baggrund og kort om forsøget </a:t>
            </a:r>
          </a:p>
          <a:p>
            <a:pPr marL="207386" indent="-207386">
              <a:lnSpc>
                <a:spcPct val="150000"/>
              </a:lnSpc>
              <a:buAutoNum type="arabicPeriod"/>
            </a:pP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 Evolutionen i video til uddannelsesbrug: Eksempler</a:t>
            </a:r>
          </a:p>
          <a:p>
            <a:pPr marL="207386" indent="-207386">
              <a:lnSpc>
                <a:spcPct val="150000"/>
              </a:lnSpc>
              <a:buAutoNum type="arabicPeriod"/>
            </a:pP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 Hvorfor lave forsøg med 360 graders video?</a:t>
            </a:r>
          </a:p>
          <a:p>
            <a:pPr marL="207386" indent="-207386">
              <a:lnSpc>
                <a:spcPct val="150000"/>
              </a:lnSpc>
              <a:buAutoNum type="arabicPeriod"/>
            </a:pP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 Er 360 graders video VR?</a:t>
            </a:r>
          </a:p>
          <a:p>
            <a:pPr marL="207386" indent="-207386">
              <a:lnSpc>
                <a:spcPct val="150000"/>
              </a:lnSpc>
              <a:buAutoNum type="arabicPeriod"/>
            </a:pP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 Forsøget – baggrund,  opsætning og resultater</a:t>
            </a:r>
            <a:endParaRPr lang="da-DK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07386" indent="-207386">
              <a:lnSpc>
                <a:spcPct val="150000"/>
              </a:lnSpc>
              <a:buAutoNum type="arabicPeriod"/>
            </a:pP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 Hvad kan vi bruge forsøget til fremadrettet?</a:t>
            </a:r>
          </a:p>
          <a:p>
            <a:pPr marL="207386" indent="-207386">
              <a:buAutoNum type="arabicPeriod"/>
            </a:pPr>
            <a:endParaRPr lang="da-DK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07386" indent="-207386">
              <a:buAutoNum type="arabicPeriod"/>
            </a:pPr>
            <a:endParaRPr lang="da-DK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07386" indent="-207386">
              <a:buAutoNum type="arabicPeriod"/>
            </a:pPr>
            <a:endParaRPr lang="da-DK" dirty="0" smtClean="0"/>
          </a:p>
          <a:p>
            <a:pPr marL="207386" indent="-207386">
              <a:buAutoNum type="arabicPeriod"/>
            </a:pPr>
            <a:endParaRPr lang="da-DK" dirty="0" smtClean="0"/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Overskrifter</a:t>
            </a:r>
            <a:endParaRPr lang="da-DK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1814" b="1" dirty="0" smtClean="0">
                <a:latin typeface="Foundry Monoline OT" charset="0"/>
                <a:ea typeface="Foundry Monoline OT" charset="0"/>
                <a:cs typeface="Foundry Monoline OT" charset="0"/>
              </a:rPr>
              <a:t>Kontrolleret forsøg med VR i de sundhedsfaglige uddannelser</a:t>
            </a:r>
            <a:endParaRPr lang="da-DK" sz="1814" b="1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Videojournalist Uffe Frandsen</a:t>
            </a:r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Forsker: Frank Ulrich</a:t>
            </a: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Underviser Anne </a:t>
            </a:r>
            <a:r>
              <a:rPr lang="da-DK" sz="1814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Vollen</a:t>
            </a:r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 fra Fysioterapeut Uddannelsen på UCSJ</a:t>
            </a:r>
          </a:p>
          <a:p>
            <a:r>
              <a:rPr lang="da-DK" sz="1814" dirty="0" smtClean="0">
                <a:latin typeface="Foundry Monoline OT" charset="0"/>
                <a:ea typeface="Foundry Monoline OT" charset="0"/>
                <a:cs typeface="Foundry Monoline OT" charset="0"/>
              </a:rPr>
              <a:t>Budget: Max 50.000</a:t>
            </a: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Kort om forsøget</a:t>
            </a:r>
            <a:endParaRPr lang="da-DK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5499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32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32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2800" b="1" dirty="0" smtClean="0">
                <a:latin typeface="Foundry Monoline OT" charset="0"/>
                <a:ea typeface="Foundry Monoline OT" charset="0"/>
                <a:cs typeface="Foundry Monoline OT" charset="0"/>
              </a:rPr>
              <a:t>Er VR video effektivt ift. til læring?  – Mere om det senere.</a:t>
            </a:r>
            <a:endParaRPr lang="da-DK" sz="2800" b="1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Cliffhanger</a:t>
            </a:r>
            <a:endParaRPr lang="da-DK" b="1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8596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Foundry Monoline OT" charset="0"/>
                <a:ea typeface="Foundry Monoline OT" charset="0"/>
                <a:cs typeface="Foundry Monoline OT" charset="0"/>
              </a:rPr>
              <a:t>Evolutionen i video til uddannelsesbrug: Eksempler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9532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1089" dirty="0"/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Film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18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79" y="17900"/>
            <a:ext cx="5952021" cy="6840100"/>
          </a:xfrm>
          <a:prstGeom prst="rect">
            <a:avLst/>
          </a:prstGeom>
        </p:spPr>
      </p:pic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 rot="16200000">
            <a:off x="2905576" y="-691275"/>
            <a:ext cx="658737" cy="47738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VR og ”VR” video</a:t>
            </a:r>
            <a:endParaRPr lang="da-DK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268490" y="5844672"/>
            <a:ext cx="26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Sensorama</a:t>
            </a:r>
            <a:r>
              <a:rPr lang="da-DK" dirty="0" smtClean="0"/>
              <a:t> - Morton </a:t>
            </a:r>
            <a:r>
              <a:rPr lang="da-DK" dirty="0" err="1" smtClean="0"/>
              <a:t>Heilig</a:t>
            </a:r>
            <a:r>
              <a:rPr lang="da-DK" dirty="0" smtClean="0"/>
              <a:t>, 1962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11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78" y="436033"/>
            <a:ext cx="8731202" cy="5778499"/>
          </a:xfrm>
          <a:prstGeom prst="rect">
            <a:avLst/>
          </a:prstGeom>
        </p:spPr>
      </p:pic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38201" y="2298213"/>
            <a:ext cx="10515600" cy="3732773"/>
          </a:xfrm>
        </p:spPr>
        <p:txBody>
          <a:bodyPr/>
          <a:lstStyle/>
          <a:p>
            <a:endParaRPr lang="da-DK" sz="2400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i="1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i="1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i="1" dirty="0" smtClean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2400" i="1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r>
              <a:rPr lang="da-DK" sz="2800" i="1" dirty="0" smtClean="0">
                <a:latin typeface="Foundry Monoline OT" charset="0"/>
                <a:ea typeface="Foundry Monoline OT" charset="0"/>
                <a:cs typeface="Foundry Monoline OT" charset="0"/>
              </a:rPr>
              <a:t>6 </a:t>
            </a:r>
            <a:r>
              <a:rPr lang="da-DK" sz="2800" i="1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Degrees</a:t>
            </a:r>
            <a:r>
              <a:rPr lang="da-DK" sz="2800" i="1" dirty="0" smtClean="0">
                <a:latin typeface="Foundry Monoline OT" charset="0"/>
                <a:ea typeface="Foundry Monoline OT" charset="0"/>
                <a:cs typeface="Foundry Monoline OT" charset="0"/>
              </a:rPr>
              <a:t> of </a:t>
            </a:r>
            <a:r>
              <a:rPr lang="da-DK" sz="2800" i="1" dirty="0" err="1" smtClean="0">
                <a:latin typeface="Foundry Monoline OT" charset="0"/>
                <a:ea typeface="Foundry Monoline OT" charset="0"/>
                <a:cs typeface="Foundry Monoline OT" charset="0"/>
              </a:rPr>
              <a:t>Freedom</a:t>
            </a:r>
            <a:r>
              <a:rPr lang="da-DK" sz="2800" i="1" dirty="0" smtClean="0">
                <a:latin typeface="Foundry Monoline OT" charset="0"/>
                <a:ea typeface="Foundry Monoline OT" charset="0"/>
                <a:cs typeface="Foundry Monoline OT" charset="0"/>
              </a:rPr>
              <a:t> (6DoF)</a:t>
            </a:r>
            <a:endParaRPr lang="da-DK" sz="2800" i="1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 rot="16200000">
            <a:off x="5766633" y="-3562153"/>
            <a:ext cx="658737" cy="10515601"/>
          </a:xfrm>
        </p:spPr>
        <p:txBody>
          <a:bodyPr>
            <a:normAutofit fontScale="90000"/>
          </a:bodyPr>
          <a:lstStyle/>
          <a:p>
            <a:r>
              <a:rPr lang="da-DK" sz="4000" dirty="0" smtClean="0">
                <a:latin typeface="Foundry Monoline OT" charset="0"/>
                <a:ea typeface="Foundry Monoline OT" charset="0"/>
                <a:cs typeface="Foundry Monoline OT" charset="0"/>
              </a:rPr>
              <a:t>Er 360 graders video VR?</a:t>
            </a:r>
            <a:endParaRPr lang="da-DK" sz="4355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8610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a-DK" sz="1800" dirty="0" smtClean="0">
                <a:latin typeface="Foundry Monoline OT" charset="0"/>
                <a:ea typeface="Foundry Monoline OT" charset="0"/>
                <a:cs typeface="Foundry Monoline OT" charset="0"/>
              </a:rPr>
              <a:t>Stigende grad af undervisning uden fysisk tilstedeværelse</a:t>
            </a:r>
          </a:p>
          <a:p>
            <a:pPr marL="285750" indent="-285750">
              <a:buFont typeface="Arial" charset="0"/>
              <a:buChar char="•"/>
            </a:pP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800" dirty="0" smtClean="0">
                <a:latin typeface="Foundry Monoline OT" charset="0"/>
                <a:ea typeface="Foundry Monoline OT" charset="0"/>
                <a:cs typeface="Foundry Monoline OT" charset="0"/>
              </a:rPr>
              <a:t>Mulighed for øget tilstedeværelse, selvom den studerende ikke er fysisk til stede</a:t>
            </a: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800" dirty="0" smtClean="0">
                <a:latin typeface="Foundry Monoline OT" charset="0"/>
                <a:ea typeface="Foundry Monoline OT" charset="0"/>
                <a:cs typeface="Foundry Monoline OT" charset="0"/>
              </a:rPr>
              <a:t>Derfor: Er </a:t>
            </a:r>
            <a:r>
              <a:rPr lang="da-DK" sz="1800" dirty="0">
                <a:latin typeface="Foundry Monoline OT" charset="0"/>
                <a:ea typeface="Foundry Monoline OT" charset="0"/>
                <a:cs typeface="Foundry Monoline OT" charset="0"/>
              </a:rPr>
              <a:t>sfærisk VR et effektivt medie til e-læring? </a:t>
            </a:r>
          </a:p>
          <a:p>
            <a:pPr marL="285750" indent="-285750">
              <a:buFont typeface="Arial" charset="0"/>
              <a:buChar char="•"/>
            </a:pP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sz="1800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  <a:p>
            <a:endParaRPr lang="da-DK" sz="1814" dirty="0">
              <a:latin typeface="Foundry Monoline OT" charset="0"/>
              <a:ea typeface="Foundry Monoline OT" charset="0"/>
              <a:cs typeface="Foundry Monoline OT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  <p:sp>
        <p:nvSpPr>
          <p:cNvPr id="4" name="Lodret titel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Foundry Monoline OT" charset="0"/>
                <a:ea typeface="Foundry Monoline OT" charset="0"/>
                <a:cs typeface="Foundry Monoline OT" charset="0"/>
              </a:rPr>
              <a:t>Hvorfor lave forsøg med 360 graders </a:t>
            </a:r>
            <a:r>
              <a:rPr lang="da-DK" dirty="0" smtClean="0">
                <a:latin typeface="Foundry Monoline OT" charset="0"/>
                <a:ea typeface="Foundry Monoline OT" charset="0"/>
                <a:cs typeface="Foundry Monoline OT" charset="0"/>
              </a:rPr>
              <a:t>video?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39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348</Words>
  <Application>Microsoft Macintosh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Foundry Monoline OT</vt:lpstr>
      <vt:lpstr>Verdana</vt:lpstr>
      <vt:lpstr>Kontortema</vt:lpstr>
      <vt:lpstr>Kontrolleret forsøg med VR i de sundhedsfaglige uddannelser</vt:lpstr>
      <vt:lpstr>Overskrifter</vt:lpstr>
      <vt:lpstr>Kort om forsøget</vt:lpstr>
      <vt:lpstr>Cliffhanger</vt:lpstr>
      <vt:lpstr>Evolutionen i video til uddannelsesbrug: Eksempler</vt:lpstr>
      <vt:lpstr>Film</vt:lpstr>
      <vt:lpstr>VR og ”VR” video</vt:lpstr>
      <vt:lpstr>Er 360 graders video VR?</vt:lpstr>
      <vt:lpstr>Hvorfor lave forsøg med 360 graders video?</vt:lpstr>
      <vt:lpstr>Formålet med forsøget</vt:lpstr>
      <vt:lpstr> Forsøget – baggrund,  opsætning og resultater </vt:lpstr>
      <vt:lpstr>Hvilket udstyr?</vt:lpstr>
      <vt:lpstr>Hvordan foregik forsøget</vt:lpstr>
      <vt:lpstr>Måling på følgende parametre før og efter:</vt:lpstr>
      <vt:lpstr>Vigtigste resultater fra forsøget</vt:lpstr>
      <vt:lpstr>Var VR-video effektivt til læring?</vt:lpstr>
      <vt:lpstr>Spørgsmål?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Uffe Poulsgaard Frandsen (uffr)</dc:creator>
  <cp:lastModifiedBy>Uffe Poulsgaard Frandsen (uffr)</cp:lastModifiedBy>
  <cp:revision>27</cp:revision>
  <dcterms:created xsi:type="dcterms:W3CDTF">2017-03-01T09:03:39Z</dcterms:created>
  <dcterms:modified xsi:type="dcterms:W3CDTF">2017-03-02T08:10:28Z</dcterms:modified>
</cp:coreProperties>
</file>