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2" d="100"/>
          <a:sy n="72" d="100"/>
        </p:scale>
        <p:origin x="1242" y="84"/>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143000" y="685800"/>
            <a:ext cx="4572000" cy="3429000"/>
          </a:xfrm>
          <a:prstGeom prst="rect">
            <a:avLst/>
          </a:prstGeom>
        </p:spPr>
        <p:txBody>
          <a:bodyPr/>
          <a:lstStyle/>
          <a:p>
            <a:endParaRPr/>
          </a:p>
        </p:txBody>
      </p:sp>
      <p:sp>
        <p:nvSpPr>
          <p:cNvPr id="159" name="Shape 15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dertitel">
    <p:spTree>
      <p:nvGrpSpPr>
        <p:cNvPr id="1" name=""/>
        <p:cNvGrpSpPr/>
        <p:nvPr/>
      </p:nvGrpSpPr>
      <p:grpSpPr>
        <a:xfrm>
          <a:off x="0" y="0"/>
          <a:ext cx="0" cy="0"/>
          <a:chOff x="0" y="0"/>
          <a:chExt cx="0" cy="0"/>
        </a:xfrm>
      </p:grpSpPr>
      <p:sp>
        <p:nvSpPr>
          <p:cNvPr id="11" name="Titeltekst"/>
          <p:cNvSpPr txBox="1">
            <a:spLocks noGrp="1"/>
          </p:cNvSpPr>
          <p:nvPr>
            <p:ph type="title"/>
          </p:nvPr>
        </p:nvSpPr>
        <p:spPr>
          <a:xfrm>
            <a:off x="1270000" y="1638300"/>
            <a:ext cx="10464800" cy="3302000"/>
          </a:xfrm>
          <a:prstGeom prst="rect">
            <a:avLst/>
          </a:prstGeom>
        </p:spPr>
        <p:txBody>
          <a:bodyPr anchor="b"/>
          <a:lstStyle/>
          <a:p>
            <a:r>
              <a:t>Titeltekst</a:t>
            </a:r>
          </a:p>
        </p:txBody>
      </p:sp>
      <p:sp>
        <p:nvSpPr>
          <p:cNvPr id="12" name="Brødtekst, niveau et…"/>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3"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3" name="–Jon Hansen"/>
          <p:cNvSpPr txBox="1">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r>
              <a:t>–Jon Hansen</a:t>
            </a:r>
          </a:p>
        </p:txBody>
      </p:sp>
      <p:sp>
        <p:nvSpPr>
          <p:cNvPr id="94" name="“Skriv et citat her”."/>
          <p:cNvSpPr txBox="1">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r>
              <a:t>“Skriv et citat her”.</a:t>
            </a:r>
          </a:p>
        </p:txBody>
      </p:sp>
      <p:sp>
        <p:nvSpPr>
          <p:cNvPr id="95"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Billed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17" name="DTU-DK-A1" descr="DTU-DK-A1"/>
          <p:cNvPicPr>
            <a:picLocks noChangeAspect="1"/>
          </p:cNvPicPr>
          <p:nvPr/>
        </p:nvPicPr>
        <p:blipFill>
          <a:blip r:embed="rId2">
            <a:extLst/>
          </a:blip>
          <a:srcRect l="78432"/>
          <a:stretch>
            <a:fillRect/>
          </a:stretch>
        </p:blipFill>
        <p:spPr>
          <a:xfrm>
            <a:off x="11763022" y="397368"/>
            <a:ext cx="681850" cy="758615"/>
          </a:xfrm>
          <a:prstGeom prst="rect">
            <a:avLst/>
          </a:prstGeom>
          <a:ln w="12700">
            <a:miter lim="400000"/>
          </a:ln>
        </p:spPr>
      </p:pic>
      <p:sp>
        <p:nvSpPr>
          <p:cNvPr id="118" name="‹#›"/>
          <p:cNvSpPr txBox="1"/>
          <p:nvPr/>
        </p:nvSpPr>
        <p:spPr>
          <a:xfrm>
            <a:off x="866986" y="9211733"/>
            <a:ext cx="433494" cy="1905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1300480">
              <a:defRPr sz="1200">
                <a:latin typeface="Verdana"/>
                <a:ea typeface="Verdana"/>
                <a:cs typeface="Verdana"/>
                <a:sym typeface="Verdana"/>
              </a:defRPr>
            </a:lvl1pPr>
          </a:lstStyle>
          <a:p>
            <a:pPr>
              <a:defRPr sz="2400"/>
            </a:pPr>
            <a:r>
              <a:rPr sz="1200"/>
              <a:t>‹#›</a:t>
            </a:r>
          </a:p>
        </p:txBody>
      </p:sp>
      <p:sp>
        <p:nvSpPr>
          <p:cNvPr id="119" name="DTU Compute, Technical University of Denmark"/>
          <p:cNvSpPr txBox="1"/>
          <p:nvPr/>
        </p:nvSpPr>
        <p:spPr>
          <a:xfrm>
            <a:off x="1406596" y="9211733"/>
            <a:ext cx="5251592" cy="1651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1300480">
              <a:defRPr sz="1100">
                <a:latin typeface="Verdana"/>
                <a:ea typeface="Verdana"/>
                <a:cs typeface="Verdana"/>
                <a:sym typeface="Verdana"/>
              </a:defRPr>
            </a:lvl1pPr>
          </a:lstStyle>
          <a:p>
            <a:pPr>
              <a:defRPr sz="2400"/>
            </a:pPr>
            <a:r>
              <a:rPr sz="1100"/>
              <a:t>DTU Compute, Technical University of Denmark</a:t>
            </a:r>
          </a:p>
        </p:txBody>
      </p:sp>
      <p:sp>
        <p:nvSpPr>
          <p:cNvPr id="120" name="Lysbillednummer"/>
          <p:cNvSpPr txBox="1">
            <a:spLocks noGrp="1"/>
          </p:cNvSpPr>
          <p:nvPr>
            <p:ph type="sldNum" sz="quarter" idx="2"/>
          </p:nvPr>
        </p:nvSpPr>
        <p:spPr>
          <a:xfrm>
            <a:off x="9320107" y="8779792"/>
            <a:ext cx="3034454" cy="520701"/>
          </a:xfrm>
          <a:prstGeom prst="rect">
            <a:avLst/>
          </a:prstGeom>
        </p:spPr>
        <p:txBody>
          <a:bodyPr wrap="square" lIns="65023" tIns="65023" rIns="65023" bIns="65023" anchor="ctr"/>
          <a:lstStyle>
            <a:lvl1pPr algn="r" defTabSz="1300480">
              <a:defRPr sz="1600">
                <a:latin typeface="Verdana"/>
                <a:ea typeface="Verdana"/>
                <a:cs typeface="Verdana"/>
                <a:sym typeface="Verdana"/>
              </a:defRPr>
            </a:lvl1p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7" name="Lysbillednummer"/>
          <p:cNvSpPr txBox="1">
            <a:spLocks noGrp="1"/>
          </p:cNvSpPr>
          <p:nvPr>
            <p:ph type="sldNum" sz="quarter" idx="2"/>
          </p:nvPr>
        </p:nvSpPr>
        <p:spPr>
          <a:xfrm>
            <a:off x="866986" y="9211733"/>
            <a:ext cx="435201" cy="190501"/>
          </a:xfrm>
          <a:prstGeom prst="rect">
            <a:avLst/>
          </a:prstGeom>
        </p:spPr>
        <p:txBody>
          <a:bodyPr wrap="square" lIns="0" tIns="0" rIns="0" bIns="0"/>
          <a:lstStyle>
            <a:lvl1pPr algn="l" defTabSz="1300480">
              <a:spcBef>
                <a:spcPts val="700"/>
              </a:spcBef>
              <a:defRPr sz="1200">
                <a:latin typeface="Verdana"/>
                <a:ea typeface="Verdana"/>
                <a:cs typeface="Verdana"/>
                <a:sym typeface="Verdana"/>
              </a:defRPr>
            </a:lvl1pPr>
          </a:lstStyle>
          <a:p>
            <a:fld id="{86CB4B4D-7CA3-9044-876B-883B54F8677D}" type="slidenum">
              <a:t>‹nr.›</a:t>
            </a:fld>
            <a:endParaRPr/>
          </a:p>
        </p:txBody>
      </p:sp>
      <p:sp>
        <p:nvSpPr>
          <p:cNvPr id="128" name="Rektangel"/>
          <p:cNvSpPr/>
          <p:nvPr/>
        </p:nvSpPr>
        <p:spPr>
          <a:xfrm>
            <a:off x="-1" y="-1"/>
            <a:ext cx="13004801" cy="9753601"/>
          </a:xfrm>
          <a:prstGeom prst="rect">
            <a:avLst/>
          </a:prstGeom>
          <a:solidFill>
            <a:srgbClr val="FFFFFF"/>
          </a:solidFill>
          <a:ln w="12700">
            <a:miter lim="400000"/>
          </a:ln>
        </p:spPr>
        <p:txBody>
          <a:bodyPr lIns="0" tIns="0" rIns="0" bIns="0"/>
          <a:lstStyle/>
          <a:p>
            <a:pPr algn="l" defTabSz="1300480">
              <a:spcBef>
                <a:spcPts val="1300"/>
              </a:spcBef>
              <a:defRPr sz="2200">
                <a:latin typeface="Verdana"/>
                <a:ea typeface="Verdana"/>
                <a:cs typeface="Verdana"/>
                <a:sym typeface="Verdana"/>
              </a:defRPr>
            </a:pPr>
            <a:endParaRPr/>
          </a:p>
        </p:txBody>
      </p:sp>
      <p:sp>
        <p:nvSpPr>
          <p:cNvPr id="129" name="Titeltekst"/>
          <p:cNvSpPr txBox="1">
            <a:spLocks noGrp="1"/>
          </p:cNvSpPr>
          <p:nvPr>
            <p:ph type="title"/>
          </p:nvPr>
        </p:nvSpPr>
        <p:spPr>
          <a:xfrm>
            <a:off x="866986" y="-1"/>
            <a:ext cx="9105620" cy="3034455"/>
          </a:xfrm>
          <a:prstGeom prst="rect">
            <a:avLst/>
          </a:prstGeom>
        </p:spPr>
        <p:txBody>
          <a:bodyPr lIns="0" tIns="0" rIns="0" bIns="0" anchor="b">
            <a:noAutofit/>
          </a:bodyPr>
          <a:lstStyle>
            <a:lvl1pPr algn="l" defTabSz="1300480">
              <a:defRPr sz="3400">
                <a:latin typeface="Verdana"/>
                <a:ea typeface="Verdana"/>
                <a:cs typeface="Verdana"/>
                <a:sym typeface="Verdana"/>
              </a:defRPr>
            </a:lvl1pPr>
          </a:lstStyle>
          <a:p>
            <a:r>
              <a:t>Titeltekst</a:t>
            </a:r>
          </a:p>
        </p:txBody>
      </p:sp>
      <p:sp>
        <p:nvSpPr>
          <p:cNvPr id="130" name="Brødtekst, niveau et…"/>
          <p:cNvSpPr txBox="1">
            <a:spLocks noGrp="1"/>
          </p:cNvSpPr>
          <p:nvPr>
            <p:ph type="body" sz="half" idx="1"/>
          </p:nvPr>
        </p:nvSpPr>
        <p:spPr>
          <a:xfrm>
            <a:off x="866986" y="3251200"/>
            <a:ext cx="9103361" cy="4930987"/>
          </a:xfrm>
          <a:prstGeom prst="rect">
            <a:avLst/>
          </a:prstGeom>
        </p:spPr>
        <p:txBody>
          <a:bodyPr lIns="0" tIns="0" rIns="0" bIns="0" anchor="t">
            <a:noAutofit/>
          </a:bodyPr>
          <a:lstStyle>
            <a:lvl1pPr marL="0" indent="0" defTabSz="1300480">
              <a:spcBef>
                <a:spcPts val="500"/>
              </a:spcBef>
              <a:buSzTx/>
              <a:buNone/>
              <a:defRPr sz="2200">
                <a:latin typeface="Verdana"/>
                <a:ea typeface="Verdana"/>
                <a:cs typeface="Verdana"/>
                <a:sym typeface="Verdana"/>
              </a:defRPr>
            </a:lvl1pPr>
            <a:lvl2pPr marL="647898" indent="-268486" defTabSz="1300480">
              <a:spcBef>
                <a:spcPts val="500"/>
              </a:spcBef>
              <a:buSzPct val="100000"/>
              <a:buChar char="–"/>
              <a:defRPr sz="2200">
                <a:latin typeface="Verdana"/>
                <a:ea typeface="Verdana"/>
                <a:cs typeface="Verdana"/>
                <a:sym typeface="Verdana"/>
              </a:defRPr>
            </a:lvl2pPr>
            <a:lvl3pPr marL="1365250" indent="-314325" defTabSz="1300480">
              <a:spcBef>
                <a:spcPts val="500"/>
              </a:spcBef>
              <a:buSzPct val="100000"/>
              <a:defRPr sz="2200">
                <a:latin typeface="Verdana"/>
                <a:ea typeface="Verdana"/>
                <a:cs typeface="Verdana"/>
                <a:sym typeface="Verdana"/>
              </a:defRPr>
            </a:lvl3pPr>
            <a:lvl4pPr marL="1784350" indent="-314325" defTabSz="1300480">
              <a:spcBef>
                <a:spcPts val="500"/>
              </a:spcBef>
              <a:buSzPct val="100000"/>
              <a:buChar char="–"/>
              <a:defRPr sz="2200">
                <a:latin typeface="Verdana"/>
                <a:ea typeface="Verdana"/>
                <a:cs typeface="Verdana"/>
                <a:sym typeface="Verdana"/>
              </a:defRPr>
            </a:lvl4pPr>
            <a:lvl5pPr marL="2203450" indent="-314325" defTabSz="1300480">
              <a:spcBef>
                <a:spcPts val="500"/>
              </a:spcBef>
              <a:buSzPct val="100000"/>
              <a:buChar char="»"/>
              <a:defRPr sz="2200">
                <a:latin typeface="Verdana"/>
                <a:ea typeface="Verdana"/>
                <a:cs typeface="Verdana"/>
                <a:sym typeface="Verdana"/>
              </a:defRPr>
            </a:lvl5pPr>
          </a:lstStyle>
          <a:p>
            <a:r>
              <a:t>Brødtekst, niveau et</a:t>
            </a:r>
          </a:p>
          <a:p>
            <a:pPr lvl="1"/>
            <a:r>
              <a:t>Brødtekst, niveau to</a:t>
            </a:r>
          </a:p>
          <a:p>
            <a:pPr lvl="2"/>
            <a:r>
              <a:t>Brødtekst, niveau tre</a:t>
            </a:r>
          </a:p>
          <a:p>
            <a:pPr lvl="3"/>
            <a:r>
              <a:t>Brødtekst, niveau fire</a:t>
            </a:r>
          </a:p>
          <a:p>
            <a:pPr lvl="4"/>
            <a:r>
              <a:t>Brødtekst, niveau fem</a:t>
            </a:r>
          </a:p>
        </p:txBody>
      </p:sp>
      <p:pic>
        <p:nvPicPr>
          <p:cNvPr id="131" name="image2.png" descr="image2.png"/>
          <p:cNvPicPr>
            <a:picLocks noChangeAspect="1"/>
          </p:cNvPicPr>
          <p:nvPr/>
        </p:nvPicPr>
        <p:blipFill>
          <a:blip r:embed="rId2">
            <a:extLst/>
          </a:blip>
          <a:stretch>
            <a:fillRect/>
          </a:stretch>
        </p:blipFill>
        <p:spPr>
          <a:xfrm>
            <a:off x="880533" y="8575376"/>
            <a:ext cx="7413761" cy="893121"/>
          </a:xfrm>
          <a:prstGeom prst="rect">
            <a:avLst/>
          </a:prstGeom>
          <a:ln w="12700">
            <a:miter lim="400000"/>
          </a:ln>
        </p:spPr>
      </p:pic>
      <p:pic>
        <p:nvPicPr>
          <p:cNvPr id="132" name="image3.png" descr="image3.png"/>
          <p:cNvPicPr>
            <a:picLocks noChangeAspect="1"/>
          </p:cNvPicPr>
          <p:nvPr/>
        </p:nvPicPr>
        <p:blipFill>
          <a:blip r:embed="rId3">
            <a:extLst/>
          </a:blip>
          <a:stretch>
            <a:fillRect/>
          </a:stretch>
        </p:blipFill>
        <p:spPr>
          <a:xfrm>
            <a:off x="880533" y="8575376"/>
            <a:ext cx="5529119" cy="893121"/>
          </a:xfrm>
          <a:prstGeom prst="rect">
            <a:avLst/>
          </a:prstGeom>
          <a:ln w="12700">
            <a:miter lim="400000"/>
          </a:ln>
        </p:spPr>
      </p:pic>
      <p:pic>
        <p:nvPicPr>
          <p:cNvPr id="133" name="image3.png" descr="image3.png"/>
          <p:cNvPicPr>
            <a:picLocks noChangeAspect="1"/>
          </p:cNvPicPr>
          <p:nvPr/>
        </p:nvPicPr>
        <p:blipFill>
          <a:blip r:embed="rId3">
            <a:extLst/>
          </a:blip>
          <a:stretch>
            <a:fillRect/>
          </a:stretch>
        </p:blipFill>
        <p:spPr>
          <a:xfrm>
            <a:off x="880533" y="8575376"/>
            <a:ext cx="5529119" cy="893121"/>
          </a:xfrm>
          <a:prstGeom prst="rect">
            <a:avLst/>
          </a:prstGeom>
          <a:ln w="12700">
            <a:miter lim="400000"/>
          </a:ln>
        </p:spPr>
      </p:pic>
      <p:pic>
        <p:nvPicPr>
          <p:cNvPr id="134" name="image4.png" descr="image4.png"/>
          <p:cNvPicPr>
            <a:picLocks noChangeAspect="1"/>
          </p:cNvPicPr>
          <p:nvPr/>
        </p:nvPicPr>
        <p:blipFill>
          <a:blip r:embed="rId4">
            <a:extLst/>
          </a:blip>
          <a:stretch>
            <a:fillRect/>
          </a:stretch>
        </p:blipFill>
        <p:spPr>
          <a:xfrm>
            <a:off x="5831680" y="4444160"/>
            <a:ext cx="7168001" cy="3328311"/>
          </a:xfrm>
          <a:prstGeom prst="rect">
            <a:avLst/>
          </a:prstGeom>
          <a:ln w="12700">
            <a:miter lim="400000"/>
          </a:ln>
        </p:spPr>
      </p:pic>
      <p:pic>
        <p:nvPicPr>
          <p:cNvPr id="135" name="image4.png" descr="image4.png"/>
          <p:cNvPicPr>
            <a:picLocks noChangeAspect="1"/>
          </p:cNvPicPr>
          <p:nvPr/>
        </p:nvPicPr>
        <p:blipFill>
          <a:blip r:embed="rId4">
            <a:extLst/>
          </a:blip>
          <a:stretch>
            <a:fillRect/>
          </a:stretch>
        </p:blipFill>
        <p:spPr>
          <a:xfrm>
            <a:off x="5831680" y="4444160"/>
            <a:ext cx="7168001" cy="3328311"/>
          </a:xfrm>
          <a:prstGeom prst="rect">
            <a:avLst/>
          </a:prstGeom>
          <a:ln w="12700">
            <a:miter lim="400000"/>
          </a:ln>
        </p:spPr>
      </p:pic>
      <p:pic>
        <p:nvPicPr>
          <p:cNvPr id="136" name="image1.jpeg" descr="image1.jpeg"/>
          <p:cNvPicPr>
            <a:picLocks noChangeAspect="1"/>
          </p:cNvPicPr>
          <p:nvPr/>
        </p:nvPicPr>
        <p:blipFill>
          <a:blip r:embed="rId5">
            <a:extLst/>
          </a:blip>
          <a:stretch>
            <a:fillRect/>
          </a:stretch>
        </p:blipFill>
        <p:spPr>
          <a:xfrm>
            <a:off x="11926930" y="397368"/>
            <a:ext cx="519290" cy="754099"/>
          </a:xfrm>
          <a:prstGeom prst="rect">
            <a:avLst/>
          </a:prstGeom>
          <a:ln w="12700">
            <a:miter lim="400000"/>
          </a:ln>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el - øverst">
    <p:spTree>
      <p:nvGrpSpPr>
        <p:cNvPr id="1" name=""/>
        <p:cNvGrpSpPr/>
        <p:nvPr/>
      </p:nvGrpSpPr>
      <p:grpSpPr>
        <a:xfrm>
          <a:off x="0" y="0"/>
          <a:ext cx="0" cy="0"/>
          <a:chOff x="0" y="0"/>
          <a:chExt cx="0" cy="0"/>
        </a:xfrm>
      </p:grpSpPr>
      <p:sp>
        <p:nvSpPr>
          <p:cNvPr id="143" name="Titeltekst"/>
          <p:cNvSpPr txBox="1">
            <a:spLocks noGrp="1"/>
          </p:cNvSpPr>
          <p:nvPr>
            <p:ph type="title"/>
          </p:nvPr>
        </p:nvSpPr>
        <p:spPr>
          <a:xfrm>
            <a:off x="952499" y="444499"/>
            <a:ext cx="11099801" cy="2159001"/>
          </a:xfrm>
          <a:prstGeom prst="rect">
            <a:avLst/>
          </a:prstGeom>
        </p:spPr>
        <p:txBody>
          <a:bodyPr/>
          <a:lstStyle>
            <a:lvl1pPr>
              <a:defRPr sz="7800"/>
            </a:lvl1pPr>
          </a:lstStyle>
          <a:p>
            <a:r>
              <a:t>Titeltekst</a:t>
            </a:r>
          </a:p>
        </p:txBody>
      </p:sp>
      <p:sp>
        <p:nvSpPr>
          <p:cNvPr id="144" name="Lysbillednummer"/>
          <p:cNvSpPr txBox="1">
            <a:spLocks noGrp="1"/>
          </p:cNvSpPr>
          <p:nvPr>
            <p:ph type="sldNum" sz="quarter" idx="2"/>
          </p:nvPr>
        </p:nvSpPr>
        <p:spPr>
          <a:xfrm>
            <a:off x="6325920" y="9251950"/>
            <a:ext cx="340260" cy="342900"/>
          </a:xfrm>
          <a:prstGeom prst="rect">
            <a:avLst/>
          </a:prstGeom>
        </p:spPr>
        <p:txBody>
          <a:bodyPr/>
          <a:lstStyle>
            <a:lvl1pPr>
              <a:defRPr sz="1600"/>
            </a:lvl1p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Indholdsobjekt">
    <p:spTree>
      <p:nvGrpSpPr>
        <p:cNvPr id="1" name=""/>
        <p:cNvGrpSpPr/>
        <p:nvPr/>
      </p:nvGrpSpPr>
      <p:grpSpPr>
        <a:xfrm>
          <a:off x="0" y="0"/>
          <a:ext cx="0" cy="0"/>
          <a:chOff x="0" y="0"/>
          <a:chExt cx="0" cy="0"/>
        </a:xfrm>
      </p:grpSpPr>
      <p:sp>
        <p:nvSpPr>
          <p:cNvPr id="151" name="Brødtekst, niveau et…"/>
          <p:cNvSpPr txBox="1">
            <a:spLocks noGrp="1"/>
          </p:cNvSpPr>
          <p:nvPr>
            <p:ph type="body" idx="1"/>
          </p:nvPr>
        </p:nvSpPr>
        <p:spPr>
          <a:xfrm>
            <a:off x="650239" y="390596"/>
            <a:ext cx="11704322" cy="8322169"/>
          </a:xfrm>
          <a:prstGeom prst="rect">
            <a:avLst/>
          </a:prstGeom>
        </p:spPr>
        <p:txBody>
          <a:bodyPr lIns="65023" tIns="65023" rIns="65023" bIns="65023" anchor="t"/>
          <a:lstStyle>
            <a:lvl1pPr marL="471487" indent="-471487" defTabSz="1300480">
              <a:spcBef>
                <a:spcPts val="1000"/>
              </a:spcBef>
              <a:buSzPct val="100000"/>
              <a:defRPr sz="4400">
                <a:latin typeface="Arial"/>
                <a:ea typeface="Arial"/>
                <a:cs typeface="Arial"/>
                <a:sym typeface="Arial"/>
              </a:defRPr>
            </a:lvl1pPr>
            <a:lvl2pPr marL="906235" indent="-449035" defTabSz="1300480">
              <a:spcBef>
                <a:spcPts val="1000"/>
              </a:spcBef>
              <a:buSzPct val="100000"/>
              <a:buChar char="–"/>
              <a:defRPr sz="4400">
                <a:latin typeface="Arial"/>
                <a:ea typeface="Arial"/>
                <a:cs typeface="Arial"/>
                <a:sym typeface="Arial"/>
              </a:defRPr>
            </a:lvl2pPr>
            <a:lvl3pPr indent="-419100" defTabSz="1300480">
              <a:spcBef>
                <a:spcPts val="1000"/>
              </a:spcBef>
              <a:buSzPct val="100000"/>
              <a:defRPr sz="4400">
                <a:latin typeface="Arial"/>
                <a:ea typeface="Arial"/>
                <a:cs typeface="Arial"/>
                <a:sym typeface="Arial"/>
              </a:defRPr>
            </a:lvl3pPr>
            <a:lvl4pPr marL="1874520" indent="-502920" defTabSz="1300480">
              <a:spcBef>
                <a:spcPts val="1000"/>
              </a:spcBef>
              <a:buSzPct val="100000"/>
              <a:buChar char="–"/>
              <a:defRPr sz="4400">
                <a:latin typeface="Arial"/>
                <a:ea typeface="Arial"/>
                <a:cs typeface="Arial"/>
                <a:sym typeface="Arial"/>
              </a:defRPr>
            </a:lvl4pPr>
            <a:lvl5pPr marL="2331720" indent="-502920" defTabSz="1300480">
              <a:spcBef>
                <a:spcPts val="1000"/>
              </a:spcBef>
              <a:buSzPct val="100000"/>
              <a:buChar char="»"/>
              <a:defRPr sz="4400">
                <a:latin typeface="Arial"/>
                <a:ea typeface="Arial"/>
                <a:cs typeface="Arial"/>
                <a:sym typeface="Arial"/>
              </a:defRPr>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52" name="Lysbillednummer"/>
          <p:cNvSpPr txBox="1">
            <a:spLocks noGrp="1"/>
          </p:cNvSpPr>
          <p:nvPr>
            <p:ph type="sldNum" sz="quarter" idx="2"/>
          </p:nvPr>
        </p:nvSpPr>
        <p:spPr>
          <a:xfrm>
            <a:off x="11957539" y="8882098"/>
            <a:ext cx="397021" cy="389270"/>
          </a:xfrm>
          <a:prstGeom prst="rect">
            <a:avLst/>
          </a:prstGeom>
        </p:spPr>
        <p:txBody>
          <a:bodyPr lIns="65023" tIns="65023" rIns="65023" bIns="65023"/>
          <a:lstStyle>
            <a:lvl1pPr algn="r" defTabSz="1300480">
              <a:defRPr>
                <a:latin typeface="Arial"/>
                <a:ea typeface="Arial"/>
                <a:cs typeface="Arial"/>
                <a:sym typeface="Arial"/>
              </a:defRPr>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vandret">
    <p:spTree>
      <p:nvGrpSpPr>
        <p:cNvPr id="1" name=""/>
        <p:cNvGrpSpPr/>
        <p:nvPr/>
      </p:nvGrpSpPr>
      <p:grpSpPr>
        <a:xfrm>
          <a:off x="0" y="0"/>
          <a:ext cx="0" cy="0"/>
          <a:chOff x="0" y="0"/>
          <a:chExt cx="0" cy="0"/>
        </a:xfrm>
      </p:grpSpPr>
      <p:sp>
        <p:nvSpPr>
          <p:cNvPr id="20" name="Billed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21" name="Titeltekst"/>
          <p:cNvSpPr txBox="1">
            <a:spLocks noGrp="1"/>
          </p:cNvSpPr>
          <p:nvPr>
            <p:ph type="title"/>
          </p:nvPr>
        </p:nvSpPr>
        <p:spPr>
          <a:xfrm>
            <a:off x="1270000" y="6718300"/>
            <a:ext cx="10464800" cy="1422400"/>
          </a:xfrm>
          <a:prstGeom prst="rect">
            <a:avLst/>
          </a:prstGeom>
        </p:spPr>
        <p:txBody>
          <a:bodyPr anchor="b"/>
          <a:lstStyle/>
          <a:p>
            <a:r>
              <a:t>Titeltekst</a:t>
            </a:r>
          </a:p>
        </p:txBody>
      </p:sp>
      <p:sp>
        <p:nvSpPr>
          <p:cNvPr id="22" name="Brødtekst, niveau et…"/>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23" name="Lysbillednumm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centreret">
    <p:spTree>
      <p:nvGrpSpPr>
        <p:cNvPr id="1" name=""/>
        <p:cNvGrpSpPr/>
        <p:nvPr/>
      </p:nvGrpSpPr>
      <p:grpSpPr>
        <a:xfrm>
          <a:off x="0" y="0"/>
          <a:ext cx="0" cy="0"/>
          <a:chOff x="0" y="0"/>
          <a:chExt cx="0" cy="0"/>
        </a:xfrm>
      </p:grpSpPr>
      <p:sp>
        <p:nvSpPr>
          <p:cNvPr id="30" name="Titeltekst"/>
          <p:cNvSpPr txBox="1">
            <a:spLocks noGrp="1"/>
          </p:cNvSpPr>
          <p:nvPr>
            <p:ph type="title"/>
          </p:nvPr>
        </p:nvSpPr>
        <p:spPr>
          <a:xfrm>
            <a:off x="1270000" y="3225800"/>
            <a:ext cx="10464800" cy="3302000"/>
          </a:xfrm>
          <a:prstGeom prst="rect">
            <a:avLst/>
          </a:prstGeom>
        </p:spPr>
        <p:txBody>
          <a:bodyPr/>
          <a:lstStyle/>
          <a:p>
            <a:r>
              <a:t>Titeltekst</a:t>
            </a:r>
          </a:p>
        </p:txBody>
      </p:sp>
      <p:sp>
        <p:nvSpPr>
          <p:cNvPr id="31"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lodret">
    <p:spTree>
      <p:nvGrpSpPr>
        <p:cNvPr id="1" name=""/>
        <p:cNvGrpSpPr/>
        <p:nvPr/>
      </p:nvGrpSpPr>
      <p:grpSpPr>
        <a:xfrm>
          <a:off x="0" y="0"/>
          <a:ext cx="0" cy="0"/>
          <a:chOff x="0" y="0"/>
          <a:chExt cx="0" cy="0"/>
        </a:xfrm>
      </p:grpSpPr>
      <p:sp>
        <p:nvSpPr>
          <p:cNvPr id="38" name="Billed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39" name="Titeltekst"/>
          <p:cNvSpPr txBox="1">
            <a:spLocks noGrp="1"/>
          </p:cNvSpPr>
          <p:nvPr>
            <p:ph type="title"/>
          </p:nvPr>
        </p:nvSpPr>
        <p:spPr>
          <a:xfrm>
            <a:off x="952500" y="635000"/>
            <a:ext cx="5334000" cy="3987800"/>
          </a:xfrm>
          <a:prstGeom prst="rect">
            <a:avLst/>
          </a:prstGeom>
        </p:spPr>
        <p:txBody>
          <a:bodyPr anchor="b"/>
          <a:lstStyle>
            <a:lvl1pPr>
              <a:defRPr sz="6000"/>
            </a:lvl1pPr>
          </a:lstStyle>
          <a:p>
            <a:r>
              <a:t>Titeltekst</a:t>
            </a:r>
          </a:p>
        </p:txBody>
      </p:sp>
      <p:sp>
        <p:nvSpPr>
          <p:cNvPr id="40" name="Brødtekst, niveau et…"/>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41"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øverst">
    <p:spTree>
      <p:nvGrpSpPr>
        <p:cNvPr id="1" name=""/>
        <p:cNvGrpSpPr/>
        <p:nvPr/>
      </p:nvGrpSpPr>
      <p:grpSpPr>
        <a:xfrm>
          <a:off x="0" y="0"/>
          <a:ext cx="0" cy="0"/>
          <a:chOff x="0" y="0"/>
          <a:chExt cx="0" cy="0"/>
        </a:xfrm>
      </p:grpSpPr>
      <p:sp>
        <p:nvSpPr>
          <p:cNvPr id="48" name="Titeltekst"/>
          <p:cNvSpPr txBox="1">
            <a:spLocks noGrp="1"/>
          </p:cNvSpPr>
          <p:nvPr>
            <p:ph type="title"/>
          </p:nvPr>
        </p:nvSpPr>
        <p:spPr>
          <a:prstGeom prst="rect">
            <a:avLst/>
          </a:prstGeom>
        </p:spPr>
        <p:txBody>
          <a:bodyPr/>
          <a:lstStyle/>
          <a:p>
            <a:r>
              <a:t>Titeltekst</a:t>
            </a:r>
          </a:p>
        </p:txBody>
      </p:sp>
      <p:sp>
        <p:nvSpPr>
          <p:cNvPr id="49"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punkter">
    <p:spTree>
      <p:nvGrpSpPr>
        <p:cNvPr id="1" name=""/>
        <p:cNvGrpSpPr/>
        <p:nvPr/>
      </p:nvGrpSpPr>
      <p:grpSpPr>
        <a:xfrm>
          <a:off x="0" y="0"/>
          <a:ext cx="0" cy="0"/>
          <a:chOff x="0" y="0"/>
          <a:chExt cx="0" cy="0"/>
        </a:xfrm>
      </p:grpSpPr>
      <p:sp>
        <p:nvSpPr>
          <p:cNvPr id="56" name="Titeltekst"/>
          <p:cNvSpPr txBox="1">
            <a:spLocks noGrp="1"/>
          </p:cNvSpPr>
          <p:nvPr>
            <p:ph type="title"/>
          </p:nvPr>
        </p:nvSpPr>
        <p:spPr>
          <a:prstGeom prst="rect">
            <a:avLst/>
          </a:prstGeom>
        </p:spPr>
        <p:txBody>
          <a:bodyPr/>
          <a:lstStyle/>
          <a:p>
            <a:r>
              <a:t>Titeltekst</a:t>
            </a:r>
          </a:p>
        </p:txBody>
      </p:sp>
      <p:sp>
        <p:nvSpPr>
          <p:cNvPr id="57" name="Brødtekst, niveau et…"/>
          <p:cNvSpPr txBox="1">
            <a:spLocks noGrp="1"/>
          </p:cNvSpPr>
          <p:nvPr>
            <p:ph type="body" idx="1"/>
          </p:nvPr>
        </p:nvSpPr>
        <p:spPr>
          <a:prstGeom prst="rect">
            <a:avLst/>
          </a:prstGeom>
        </p:spPr>
        <p:txBody>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58"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punkter &amp; foto">
    <p:spTree>
      <p:nvGrpSpPr>
        <p:cNvPr id="1" name=""/>
        <p:cNvGrpSpPr/>
        <p:nvPr/>
      </p:nvGrpSpPr>
      <p:grpSpPr>
        <a:xfrm>
          <a:off x="0" y="0"/>
          <a:ext cx="0" cy="0"/>
          <a:chOff x="0" y="0"/>
          <a:chExt cx="0" cy="0"/>
        </a:xfrm>
      </p:grpSpPr>
      <p:sp>
        <p:nvSpPr>
          <p:cNvPr id="65" name="Billed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66" name="Titeltekst"/>
          <p:cNvSpPr txBox="1">
            <a:spLocks noGrp="1"/>
          </p:cNvSpPr>
          <p:nvPr>
            <p:ph type="title"/>
          </p:nvPr>
        </p:nvSpPr>
        <p:spPr>
          <a:prstGeom prst="rect">
            <a:avLst/>
          </a:prstGeom>
        </p:spPr>
        <p:txBody>
          <a:bodyPr/>
          <a:lstStyle/>
          <a:p>
            <a:r>
              <a:t>Titeltekst</a:t>
            </a:r>
          </a:p>
        </p:txBody>
      </p:sp>
      <p:sp>
        <p:nvSpPr>
          <p:cNvPr id="67" name="Brødtekst, niveau et…"/>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68"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75" name="Brødtekst, niveau et…"/>
          <p:cNvSpPr txBox="1">
            <a:spLocks noGrp="1"/>
          </p:cNvSpPr>
          <p:nvPr>
            <p:ph type="body" idx="1"/>
          </p:nvPr>
        </p:nvSpPr>
        <p:spPr>
          <a:xfrm>
            <a:off x="952500" y="1270000"/>
            <a:ext cx="11099800" cy="7213600"/>
          </a:xfrm>
          <a:prstGeom prst="rect">
            <a:avLst/>
          </a:prstGeom>
        </p:spPr>
        <p:txBody>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76"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r. ark">
    <p:spTree>
      <p:nvGrpSpPr>
        <p:cNvPr id="1" name=""/>
        <p:cNvGrpSpPr/>
        <p:nvPr/>
      </p:nvGrpSpPr>
      <p:grpSpPr>
        <a:xfrm>
          <a:off x="0" y="0"/>
          <a:ext cx="0" cy="0"/>
          <a:chOff x="0" y="0"/>
          <a:chExt cx="0" cy="0"/>
        </a:xfrm>
      </p:grpSpPr>
      <p:sp>
        <p:nvSpPr>
          <p:cNvPr id="83" name="Billed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Billede"/>
          <p:cNvSpPr>
            <a:spLocks noGrp="1"/>
          </p:cNvSpPr>
          <p:nvPr>
            <p:ph type="pic" sz="quarter" idx="14"/>
          </p:nvPr>
        </p:nvSpPr>
        <p:spPr>
          <a:xfrm>
            <a:off x="6724518" y="889000"/>
            <a:ext cx="5334001" cy="3771900"/>
          </a:xfrm>
          <a:prstGeom prst="rect">
            <a:avLst/>
          </a:prstGeom>
        </p:spPr>
        <p:txBody>
          <a:bodyPr lIns="91439" tIns="45719" rIns="91439" bIns="45719" anchor="t">
            <a:noAutofit/>
          </a:bodyPr>
          <a:lstStyle/>
          <a:p>
            <a:endParaRPr/>
          </a:p>
        </p:txBody>
      </p:sp>
      <p:sp>
        <p:nvSpPr>
          <p:cNvPr id="85" name="Billed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Titeltekst</a:t>
            </a:r>
          </a:p>
        </p:txBody>
      </p:sp>
      <p:sp>
        <p:nvSpPr>
          <p:cNvPr id="3" name="Brødtekst, niveau et…"/>
          <p:cNvSpPr txBox="1">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4" name="Lysbillednumm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en.m.wikipedia.org/wiki/Learning_analytics" TargetMode="External"/><Relationship Id="rId2" Type="http://schemas.openxmlformats.org/officeDocument/2006/relationships/hyperlink" Target="https://en.m.wikipedia.org/wiki/Educational_data_mining"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en.m.wikipedia.org/wiki/Educational_data_mining" TargetMode="External"/><Relationship Id="rId3" Type="http://schemas.openxmlformats.org/officeDocument/2006/relationships/hyperlink" Target="https://en.m.wikipedia.org/wiki/Data_mining" TargetMode="External"/><Relationship Id="rId7" Type="http://schemas.openxmlformats.org/officeDocument/2006/relationships/hyperlink" Target="https://en.m.wikipedia.org/wiki/Intelligent_tutoring_systems" TargetMode="External"/><Relationship Id="rId2" Type="http://schemas.openxmlformats.org/officeDocument/2006/relationships/hyperlink" Target="https://en.m.wikipedia.org/wiki/Research" TargetMode="External"/><Relationship Id="rId1" Type="http://schemas.openxmlformats.org/officeDocument/2006/relationships/slideLayout" Target="../slideLayouts/slideLayout5.xml"/><Relationship Id="rId6" Type="http://schemas.openxmlformats.org/officeDocument/2006/relationships/hyperlink" Target="https://en.m.wikipedia.org/wiki/Universities" TargetMode="External"/><Relationship Id="rId5" Type="http://schemas.openxmlformats.org/officeDocument/2006/relationships/hyperlink" Target="https://en.m.wikipedia.org/wiki/Statistics" TargetMode="External"/><Relationship Id="rId4" Type="http://schemas.openxmlformats.org/officeDocument/2006/relationships/hyperlink" Target="https://en.m.wikipedia.org/wiki/Machine_learni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e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rødtekst"/>
          <p:cNvSpPr txBox="1">
            <a:spLocks noGrp="1"/>
          </p:cNvSpPr>
          <p:nvPr>
            <p:ph type="body" sz="quarter" idx="1"/>
          </p:nvPr>
        </p:nvSpPr>
        <p:spPr>
          <a:xfrm>
            <a:off x="402986" y="8001455"/>
            <a:ext cx="10813946" cy="1523090"/>
          </a:xfrm>
          <a:prstGeom prst="rect">
            <a:avLst/>
          </a:prstGeom>
        </p:spPr>
        <p:txBody>
          <a:bodyPr/>
          <a:lstStyle/>
          <a:p>
            <a:pPr algn="l" defTabSz="549148">
              <a:defRPr sz="4700"/>
            </a:pPr>
            <a:endParaRPr/>
          </a:p>
        </p:txBody>
      </p:sp>
      <p:sp>
        <p:nvSpPr>
          <p:cNvPr id="162" name="The world’s largest media has no content, the world’s largest hotel has no rooms, and the world’s largest transportation company has no vehicles ....... how will the world’s educational institutions look in the future? Will they have classrooms? Will they have teachers? (SingularityU Copenhagen)…"/>
          <p:cNvSpPr txBox="1"/>
          <p:nvPr/>
        </p:nvSpPr>
        <p:spPr>
          <a:xfrm>
            <a:off x="254819" y="-1986297"/>
            <a:ext cx="12495161" cy="12001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just">
              <a:defRPr b="1">
                <a:latin typeface="Helvetica"/>
                <a:ea typeface="Helvetica"/>
                <a:cs typeface="Helvetica"/>
                <a:sym typeface="Helvetica"/>
              </a:defRPr>
            </a:pPr>
            <a:endParaRPr/>
          </a:p>
          <a:p>
            <a:pPr algn="just">
              <a:defRPr b="1">
                <a:latin typeface="Helvetica"/>
                <a:ea typeface="Helvetica"/>
                <a:cs typeface="Helvetica"/>
                <a:sym typeface="Helvetica"/>
              </a:defRPr>
            </a:pPr>
            <a:endParaRPr/>
          </a:p>
          <a:p>
            <a:pPr algn="just">
              <a:defRPr b="1">
                <a:latin typeface="Helvetica"/>
                <a:ea typeface="Helvetica"/>
                <a:cs typeface="Helvetica"/>
                <a:sym typeface="Helvetica"/>
              </a:defRPr>
            </a:pPr>
            <a:endParaRPr/>
          </a:p>
          <a:p>
            <a:pPr algn="just">
              <a:defRPr b="1">
                <a:latin typeface="Helvetica"/>
                <a:ea typeface="Helvetica"/>
                <a:cs typeface="Helvetica"/>
                <a:sym typeface="Helvetica"/>
              </a:defRPr>
            </a:pPr>
            <a:endParaRPr/>
          </a:p>
          <a:p>
            <a:pPr algn="just">
              <a:defRPr sz="3000"/>
            </a:pPr>
            <a:r>
              <a:t>The world’s largest media has no content, the world’s largest hotel has no rooms, and the world’s largest transportation company has no vehicles ....... how will the world’s educational institutions look in the future? Will they have classrooms? Will they have teachers? (SingularityU Copenhagen)</a:t>
            </a:r>
          </a:p>
          <a:p>
            <a:pPr algn="just">
              <a:defRPr b="1">
                <a:latin typeface="Helvetica"/>
                <a:ea typeface="Helvetica"/>
                <a:cs typeface="Helvetica"/>
                <a:sym typeface="Helvetica"/>
              </a:defRPr>
            </a:pPr>
            <a:endParaRPr/>
          </a:p>
          <a:p>
            <a:pPr algn="l" defTabSz="457200">
              <a:defRPr sz="5000">
                <a:solidFill>
                  <a:srgbClr val="F6BB2B"/>
                </a:solidFill>
                <a:latin typeface="Helvetica"/>
                <a:ea typeface="Helvetica"/>
                <a:cs typeface="Helvetica"/>
                <a:sym typeface="Helvetica"/>
              </a:defRPr>
            </a:pPr>
            <a:r>
              <a:t>Hvad handler Learning Analytics om? </a:t>
            </a:r>
          </a:p>
          <a:p>
            <a:pPr algn="l" defTabSz="457200">
              <a:defRPr sz="5000">
                <a:solidFill>
                  <a:srgbClr val="F6BB2B"/>
                </a:solidFill>
                <a:latin typeface="Helvetica"/>
                <a:ea typeface="Helvetica"/>
                <a:cs typeface="Helvetica"/>
                <a:sym typeface="Helvetica"/>
              </a:defRPr>
            </a:pPr>
            <a:r>
              <a:t>Big Data og Adaptiv Læring</a:t>
            </a:r>
          </a:p>
          <a:p>
            <a:pPr algn="just">
              <a:defRPr b="1">
                <a:solidFill>
                  <a:srgbClr val="F8C042"/>
                </a:solidFill>
                <a:latin typeface="Helvetica"/>
                <a:ea typeface="Helvetica"/>
                <a:cs typeface="Helvetica"/>
                <a:sym typeface="Helvetica"/>
              </a:defRPr>
            </a:pPr>
            <a:endParaRPr/>
          </a:p>
          <a:p>
            <a:pPr algn="just">
              <a:defRPr b="1">
                <a:solidFill>
                  <a:srgbClr val="4C1066"/>
                </a:solidFill>
                <a:latin typeface="Helvetica"/>
                <a:ea typeface="Helvetica"/>
                <a:cs typeface="Helvetica"/>
                <a:sym typeface="Helvetica"/>
              </a:defRPr>
            </a:pPr>
            <a:endParaRPr/>
          </a:p>
          <a:p>
            <a:pPr algn="just">
              <a:defRPr sz="4700">
                <a:solidFill>
                  <a:srgbClr val="4C1066"/>
                </a:solidFill>
              </a:defRPr>
            </a:pPr>
            <a:r>
              <a:t>Helle Rootzen - @hellehero</a:t>
            </a:r>
          </a:p>
          <a:p>
            <a:pPr algn="l">
              <a:defRPr sz="3000"/>
            </a:pPr>
            <a:r>
              <a:t>Professor in Learning Technology and Digitalization and </a:t>
            </a:r>
          </a:p>
          <a:p>
            <a:pPr algn="l">
              <a:defRPr sz="3000"/>
            </a:pPr>
            <a:r>
              <a:t>Head of learnT DTU - Centre for Digital Learning Technology</a:t>
            </a:r>
          </a:p>
          <a:p>
            <a:pPr algn="l">
              <a:defRPr sz="3000"/>
            </a:pPr>
            <a:r>
              <a:t>DTU Compute</a:t>
            </a:r>
          </a:p>
          <a:p>
            <a:pPr algn="just"/>
            <a:endParaRPr/>
          </a:p>
          <a:p>
            <a:pPr algn="just"/>
            <a:endParaRPr/>
          </a:p>
          <a:p>
            <a:pPr algn="just"/>
            <a:endParaRPr/>
          </a:p>
        </p:txBody>
      </p:sp>
      <p:pic>
        <p:nvPicPr>
          <p:cNvPr id="163" name="Billede" descr="Billede"/>
          <p:cNvPicPr>
            <a:picLocks noChangeAspect="1"/>
          </p:cNvPicPr>
          <p:nvPr/>
        </p:nvPicPr>
        <p:blipFill>
          <a:blip r:embed="rId2">
            <a:extLst/>
          </a:blip>
          <a:stretch>
            <a:fillRect/>
          </a:stretch>
        </p:blipFill>
        <p:spPr>
          <a:xfrm>
            <a:off x="8486695" y="7507680"/>
            <a:ext cx="3783734" cy="2011134"/>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el"/>
          <p:cNvSpPr txBox="1">
            <a:spLocks noGrp="1"/>
          </p:cNvSpPr>
          <p:nvPr>
            <p:ph type="title"/>
          </p:nvPr>
        </p:nvSpPr>
        <p:spPr>
          <a:prstGeom prst="rect">
            <a:avLst/>
          </a:prstGeom>
        </p:spPr>
        <p:txBody>
          <a:bodyPr/>
          <a:lstStyle/>
          <a:p>
            <a:pPr defTabSz="496570">
              <a:defRPr sz="6800"/>
            </a:pPr>
            <a:endParaRPr/>
          </a:p>
        </p:txBody>
      </p:sp>
      <p:pic>
        <p:nvPicPr>
          <p:cNvPr id="191" name="010061EE-049B-4D6D-9BD3-F78513BB0F65-L0-001.png" descr="010061EE-049B-4D6D-9BD3-F78513BB0F65-L0-001.png"/>
          <p:cNvPicPr>
            <a:picLocks noChangeAspect="1"/>
          </p:cNvPicPr>
          <p:nvPr/>
        </p:nvPicPr>
        <p:blipFill>
          <a:blip r:embed="rId2">
            <a:extLst/>
          </a:blip>
          <a:stretch>
            <a:fillRect/>
          </a:stretch>
        </p:blipFill>
        <p:spPr>
          <a:xfrm>
            <a:off x="31334" y="-3751286"/>
            <a:ext cx="13032043" cy="17376055"/>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F9AEE606-5ABC-4D3A-A509-409B2B96B5D1-L0-001.jpeg" descr="F9AEE606-5ABC-4D3A-A509-409B2B96B5D1-L0-001.jpeg"/>
          <p:cNvPicPr>
            <a:picLocks noChangeAspect="1"/>
          </p:cNvPicPr>
          <p:nvPr/>
        </p:nvPicPr>
        <p:blipFill>
          <a:blip r:embed="rId2">
            <a:extLst/>
          </a:blip>
          <a:stretch>
            <a:fillRect/>
          </a:stretch>
        </p:blipFill>
        <p:spPr>
          <a:xfrm>
            <a:off x="73314" y="0"/>
            <a:ext cx="12858172" cy="9753600"/>
          </a:xfrm>
          <a:prstGeom prst="rect">
            <a:avLst/>
          </a:prstGeom>
          <a:ln w="12700">
            <a:miter lim="400000"/>
          </a:ln>
        </p:spPr>
      </p:pic>
      <p:pic>
        <p:nvPicPr>
          <p:cNvPr id="194" name="F1BF25E1-81A4-41B3-8B4F-A1B5367EE0C8-L0-001.jpeg" descr="F1BF25E1-81A4-41B3-8B4F-A1B5367EE0C8-L0-001.jpeg"/>
          <p:cNvPicPr>
            <a:picLocks noChangeAspect="1"/>
          </p:cNvPicPr>
          <p:nvPr/>
        </p:nvPicPr>
        <p:blipFill>
          <a:blip r:embed="rId3">
            <a:extLst/>
          </a:blip>
          <a:stretch>
            <a:fillRect/>
          </a:stretch>
        </p:blipFill>
        <p:spPr>
          <a:xfrm>
            <a:off x="811285" y="7134882"/>
            <a:ext cx="11108361" cy="218431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9D73D29F-3920-4AF2-B124-2E50F8BBC187-L0-001.jpeg" descr="9D73D29F-3920-4AF2-B124-2E50F8BBC187-L0-001.jpeg"/>
          <p:cNvPicPr>
            <a:picLocks noChangeAspect="1"/>
          </p:cNvPicPr>
          <p:nvPr/>
        </p:nvPicPr>
        <p:blipFill>
          <a:blip r:embed="rId2">
            <a:extLst/>
          </a:blip>
          <a:stretch>
            <a:fillRect/>
          </a:stretch>
        </p:blipFill>
        <p:spPr>
          <a:xfrm>
            <a:off x="2487862" y="118533"/>
            <a:ext cx="8977342" cy="9753601"/>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AB3DE189-06DF-4573-BF08-FDBBA97709AC-L0-001.png" descr="AB3DE189-06DF-4573-BF08-FDBBA97709AC-L0-001.png"/>
          <p:cNvPicPr>
            <a:picLocks noChangeAspect="1"/>
          </p:cNvPicPr>
          <p:nvPr/>
        </p:nvPicPr>
        <p:blipFill>
          <a:blip r:embed="rId2">
            <a:extLst/>
          </a:blip>
          <a:stretch>
            <a:fillRect/>
          </a:stretch>
        </p:blipFill>
        <p:spPr>
          <a:xfrm>
            <a:off x="-160075" y="-2405821"/>
            <a:ext cx="10923932" cy="14565242"/>
          </a:xfrm>
          <a:prstGeom prst="rect">
            <a:avLst/>
          </a:prstGeom>
          <a:ln w="12700">
            <a:miter lim="400000"/>
          </a:ln>
        </p:spPr>
      </p:pic>
      <p:pic>
        <p:nvPicPr>
          <p:cNvPr id="199" name="2DFA9AB5-D451-4314-98D9-A0137332198F-L0-001.png" descr="2DFA9AB5-D451-4314-98D9-A0137332198F-L0-001.png"/>
          <p:cNvPicPr>
            <a:picLocks noChangeAspect="1"/>
          </p:cNvPicPr>
          <p:nvPr/>
        </p:nvPicPr>
        <p:blipFill>
          <a:blip r:embed="rId3">
            <a:extLst/>
          </a:blip>
          <a:stretch>
            <a:fillRect/>
          </a:stretch>
        </p:blipFill>
        <p:spPr>
          <a:xfrm>
            <a:off x="7098230" y="-8953203"/>
            <a:ext cx="14209644" cy="1894619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EC158E3F-5A05-450E-8B8C-E7911EA34274-L0-001.jpeg" descr="EC158E3F-5A05-450E-8B8C-E7911EA34274-L0-001.jpeg"/>
          <p:cNvPicPr>
            <a:picLocks noChangeAspect="1"/>
          </p:cNvPicPr>
          <p:nvPr/>
        </p:nvPicPr>
        <p:blipFill>
          <a:blip r:embed="rId2">
            <a:extLst/>
          </a:blip>
          <a:stretch>
            <a:fillRect/>
          </a:stretch>
        </p:blipFill>
        <p:spPr>
          <a:xfrm>
            <a:off x="2238362" y="0"/>
            <a:ext cx="8528076" cy="97536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792A5E2A-152D-476F-916B-6F93338C688C-L0-001.jpeg" descr="792A5E2A-152D-476F-916B-6F93338C688C-L0-001.jpeg"/>
          <p:cNvPicPr>
            <a:picLocks noChangeAspect="1"/>
          </p:cNvPicPr>
          <p:nvPr/>
        </p:nvPicPr>
        <p:blipFill>
          <a:blip r:embed="rId2">
            <a:extLst/>
          </a:blip>
          <a:stretch>
            <a:fillRect/>
          </a:stretch>
        </p:blipFill>
        <p:spPr>
          <a:xfrm>
            <a:off x="0" y="2269560"/>
            <a:ext cx="13004801" cy="7222068"/>
          </a:xfrm>
          <a:prstGeom prst="rect">
            <a:avLst/>
          </a:prstGeom>
          <a:ln w="12700">
            <a:miter lim="400000"/>
          </a:ln>
        </p:spPr>
      </p:pic>
      <p:pic>
        <p:nvPicPr>
          <p:cNvPr id="204" name="CCB924D6-CA3F-4E3A-901B-C973826E0AEC-L0-001.jpeg" descr="CCB924D6-CA3F-4E3A-901B-C973826E0AEC-L0-001.jpeg"/>
          <p:cNvPicPr>
            <a:picLocks noChangeAspect="1"/>
          </p:cNvPicPr>
          <p:nvPr/>
        </p:nvPicPr>
        <p:blipFill>
          <a:blip r:embed="rId3">
            <a:extLst/>
          </a:blip>
          <a:stretch>
            <a:fillRect/>
          </a:stretch>
        </p:blipFill>
        <p:spPr>
          <a:xfrm>
            <a:off x="6757284" y="197795"/>
            <a:ext cx="6069014" cy="298227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LA og EDM"/>
          <p:cNvSpPr txBox="1">
            <a:spLocks noGrp="1"/>
          </p:cNvSpPr>
          <p:nvPr>
            <p:ph type="title"/>
          </p:nvPr>
        </p:nvSpPr>
        <p:spPr>
          <a:xfrm>
            <a:off x="952500" y="2997627"/>
            <a:ext cx="11099800" cy="2159001"/>
          </a:xfrm>
          <a:prstGeom prst="rect">
            <a:avLst/>
          </a:prstGeom>
        </p:spPr>
        <p:txBody>
          <a:bodyPr/>
          <a:lstStyle>
            <a:lvl1pPr>
              <a:defRPr b="1">
                <a:solidFill>
                  <a:srgbClr val="F6BB2B"/>
                </a:solidFill>
                <a:latin typeface="Helvetica"/>
                <a:ea typeface="Helvetica"/>
                <a:cs typeface="Helvetica"/>
                <a:sym typeface="Helvetica"/>
              </a:defRPr>
            </a:lvl1pPr>
          </a:lstStyle>
          <a:p>
            <a:r>
              <a:t>LA og EDM</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Learning Analytics…"/>
          <p:cNvSpPr txBox="1">
            <a:spLocks noGrp="1"/>
          </p:cNvSpPr>
          <p:nvPr>
            <p:ph type="title"/>
          </p:nvPr>
        </p:nvSpPr>
        <p:spPr>
          <a:xfrm>
            <a:off x="1270000" y="275300"/>
            <a:ext cx="10464800" cy="9202999"/>
          </a:xfrm>
          <a:prstGeom prst="rect">
            <a:avLst/>
          </a:prstGeom>
        </p:spPr>
        <p:txBody>
          <a:bodyPr/>
          <a:lstStyle/>
          <a:p>
            <a:pPr defTabSz="350520">
              <a:defRPr sz="5400" b="1">
                <a:solidFill>
                  <a:srgbClr val="F59926"/>
                </a:solidFill>
                <a:latin typeface="Helvetica"/>
                <a:ea typeface="Helvetica"/>
                <a:cs typeface="Helvetica"/>
                <a:sym typeface="Helvetica"/>
              </a:defRPr>
            </a:pPr>
            <a:r>
              <a:t>Learning Analytics</a:t>
            </a:r>
          </a:p>
          <a:p>
            <a:pPr defTabSz="350520">
              <a:defRPr sz="4800"/>
            </a:pPr>
            <a:endParaRPr/>
          </a:p>
          <a:p>
            <a:pPr algn="l" defTabSz="274320">
              <a:defRPr sz="4200">
                <a:solidFill>
                  <a:srgbClr val="222222"/>
                </a:solidFill>
                <a:latin typeface="Helvetica Neue"/>
                <a:ea typeface="Helvetica Neue"/>
                <a:cs typeface="Helvetica Neue"/>
                <a:sym typeface="Helvetica Neue"/>
              </a:defRPr>
            </a:pPr>
            <a:r>
              <a:rPr b="1"/>
              <a:t>Learning analytics</a:t>
            </a:r>
            <a:r>
              <a:t> is the measurement, collection, analysis and reporting of data about learners and their contexts, for purposes of understanding and optimizing learning and the environments in which it occurs. A related field is </a:t>
            </a:r>
            <a:r>
              <a:rPr>
                <a:solidFill>
                  <a:srgbClr val="002BB8"/>
                </a:solidFill>
                <a:hlinkClick r:id="rId2"/>
              </a:rPr>
              <a:t>educational data mining</a:t>
            </a:r>
            <a:r>
              <a:t>.</a:t>
            </a:r>
          </a:p>
          <a:p>
            <a:pPr defTabSz="350520">
              <a:defRPr sz="4800"/>
            </a:pPr>
            <a:endParaRPr/>
          </a:p>
          <a:p>
            <a:pPr defTabSz="350520">
              <a:defRPr sz="4800"/>
            </a:pPr>
            <a:r>
              <a:rPr u="sng">
                <a:hlinkClick r:id="rId3"/>
              </a:rPr>
              <a:t>https://en.m.wikipedia.org/wiki/Learning_analytics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Educational Data Mining…"/>
          <p:cNvSpPr txBox="1">
            <a:spLocks noGrp="1"/>
          </p:cNvSpPr>
          <p:nvPr>
            <p:ph type="title"/>
          </p:nvPr>
        </p:nvSpPr>
        <p:spPr>
          <a:xfrm>
            <a:off x="952500" y="475557"/>
            <a:ext cx="11099800" cy="9069380"/>
          </a:xfrm>
          <a:prstGeom prst="rect">
            <a:avLst/>
          </a:prstGeom>
        </p:spPr>
        <p:txBody>
          <a:bodyPr/>
          <a:lstStyle/>
          <a:p>
            <a:pPr defTabSz="572516">
              <a:defRPr sz="4900" b="1">
                <a:solidFill>
                  <a:srgbClr val="F59926"/>
                </a:solidFill>
                <a:latin typeface="Helvetica"/>
                <a:ea typeface="Helvetica"/>
                <a:cs typeface="Helvetica"/>
                <a:sym typeface="Helvetica"/>
              </a:defRPr>
            </a:pPr>
            <a:r>
              <a:t>Educational Data Mining</a:t>
            </a:r>
          </a:p>
          <a:p>
            <a:pPr defTabSz="572516">
              <a:defRPr sz="4900" b="1">
                <a:solidFill>
                  <a:srgbClr val="F59926"/>
                </a:solidFill>
                <a:latin typeface="Helvetica"/>
                <a:ea typeface="Helvetica"/>
                <a:cs typeface="Helvetica"/>
                <a:sym typeface="Helvetica"/>
              </a:defRPr>
            </a:pPr>
            <a:endParaRPr/>
          </a:p>
          <a:p>
            <a:pPr algn="l" defTabSz="448055">
              <a:defRPr sz="4900">
                <a:solidFill>
                  <a:srgbClr val="222222"/>
                </a:solidFill>
                <a:latin typeface="Helvetica Neue"/>
                <a:ea typeface="Helvetica Neue"/>
                <a:cs typeface="Helvetica Neue"/>
                <a:sym typeface="Helvetica Neue"/>
              </a:defRPr>
            </a:pPr>
            <a:r>
              <a:rPr b="1"/>
              <a:t>Educational data mining</a:t>
            </a:r>
            <a:r>
              <a:t> describes a </a:t>
            </a:r>
            <a:r>
              <a:rPr>
                <a:solidFill>
                  <a:srgbClr val="002BB8"/>
                </a:solidFill>
                <a:hlinkClick r:id="rId2"/>
              </a:rPr>
              <a:t>research</a:t>
            </a:r>
            <a:r>
              <a:t> field concerned with the application of </a:t>
            </a:r>
            <a:r>
              <a:rPr>
                <a:solidFill>
                  <a:srgbClr val="002BB8"/>
                </a:solidFill>
                <a:hlinkClick r:id="rId3"/>
              </a:rPr>
              <a:t>data mining</a:t>
            </a:r>
            <a:r>
              <a:t>, </a:t>
            </a:r>
            <a:r>
              <a:rPr>
                <a:solidFill>
                  <a:srgbClr val="002BB8"/>
                </a:solidFill>
                <a:hlinkClick r:id="rId4"/>
              </a:rPr>
              <a:t>machine learning</a:t>
            </a:r>
            <a:r>
              <a:t> and </a:t>
            </a:r>
            <a:r>
              <a:rPr>
                <a:solidFill>
                  <a:srgbClr val="002BB8"/>
                </a:solidFill>
                <a:hlinkClick r:id="rId5"/>
              </a:rPr>
              <a:t>statistics</a:t>
            </a:r>
            <a:r>
              <a:t> to information generated from educational settings (e.g., </a:t>
            </a:r>
            <a:r>
              <a:rPr>
                <a:solidFill>
                  <a:srgbClr val="002BB8"/>
                </a:solidFill>
                <a:hlinkClick r:id="rId6"/>
              </a:rPr>
              <a:t>universities</a:t>
            </a:r>
            <a:r>
              <a:t> and </a:t>
            </a:r>
            <a:r>
              <a:rPr>
                <a:solidFill>
                  <a:srgbClr val="002BB8"/>
                </a:solidFill>
                <a:hlinkClick r:id="rId7"/>
              </a:rPr>
              <a:t>intelligent tutoring systems</a:t>
            </a:r>
            <a:r>
              <a:t>). </a:t>
            </a:r>
          </a:p>
          <a:p>
            <a:pPr algn="l" defTabSz="448055">
              <a:defRPr sz="4900">
                <a:solidFill>
                  <a:srgbClr val="222222"/>
                </a:solidFill>
                <a:latin typeface="Helvetica Neue"/>
                <a:ea typeface="Helvetica Neue"/>
                <a:cs typeface="Helvetica Neue"/>
                <a:sym typeface="Helvetica Neue"/>
              </a:defRPr>
            </a:pPr>
            <a:endParaRPr/>
          </a:p>
          <a:p>
            <a:pPr algn="l" defTabSz="448055">
              <a:defRPr sz="4900">
                <a:solidFill>
                  <a:srgbClr val="222222"/>
                </a:solidFill>
                <a:latin typeface="Helvetica Neue"/>
                <a:ea typeface="Helvetica Neue"/>
                <a:cs typeface="Helvetica Neue"/>
                <a:sym typeface="Helvetica Neue"/>
              </a:defRPr>
            </a:pPr>
            <a:r>
              <a:rPr u="sng">
                <a:hlinkClick r:id="rId8"/>
              </a:rPr>
              <a:t>https://en.m.wikipedia.org/wiki/Educational_data_mining</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Formål med data…"/>
          <p:cNvSpPr txBox="1">
            <a:spLocks noGrp="1"/>
          </p:cNvSpPr>
          <p:nvPr>
            <p:ph type="title"/>
          </p:nvPr>
        </p:nvSpPr>
        <p:spPr>
          <a:xfrm>
            <a:off x="1170715" y="466321"/>
            <a:ext cx="11099801" cy="7951296"/>
          </a:xfrm>
          <a:prstGeom prst="rect">
            <a:avLst/>
          </a:prstGeom>
        </p:spPr>
        <p:txBody>
          <a:bodyPr/>
          <a:lstStyle/>
          <a:p>
            <a:pPr algn="l" defTabSz="268731">
              <a:defRPr sz="4140" b="1">
                <a:solidFill>
                  <a:srgbClr val="F6BB2B"/>
                </a:solidFill>
                <a:latin typeface="Helvetica"/>
                <a:ea typeface="Helvetica"/>
                <a:cs typeface="Helvetica"/>
                <a:sym typeface="Helvetica"/>
              </a:defRPr>
            </a:pPr>
            <a:r>
              <a:t>Formål med data</a:t>
            </a:r>
          </a:p>
          <a:p>
            <a:pPr marL="454377" indent="-454377" algn="l" defTabSz="268731">
              <a:buSzPct val="75000"/>
              <a:defRPr sz="3680"/>
            </a:pPr>
            <a:endParaRPr/>
          </a:p>
          <a:p>
            <a:pPr marL="454377" indent="-454377" algn="l" defTabSz="268731">
              <a:buSzPct val="75000"/>
              <a:defRPr sz="3680"/>
            </a:pPr>
            <a:r>
              <a:t>Validere et stykke læringsteknologi, en undervisningsmetode, ...... Evidens, kvantitativ/kvalitativ</a:t>
            </a:r>
          </a:p>
          <a:p>
            <a:pPr marL="454377" indent="-454377" algn="l" defTabSz="268731">
              <a:buSzPct val="75000"/>
              <a:defRPr sz="3680"/>
            </a:pPr>
            <a:endParaRPr/>
          </a:p>
          <a:p>
            <a:pPr marL="454377" indent="-454377" algn="l" defTabSz="268731">
              <a:buSzPct val="75000"/>
              <a:defRPr sz="3680"/>
            </a:pPr>
            <a:r>
              <a:t>Give information til elever, lærere, skole, kommune, ministerium, virksomhed</a:t>
            </a:r>
          </a:p>
          <a:p>
            <a:pPr marL="454377" indent="-454377" algn="l" defTabSz="268731">
              <a:buSzPct val="75000"/>
              <a:defRPr sz="3680"/>
            </a:pPr>
            <a:endParaRPr/>
          </a:p>
          <a:p>
            <a:pPr marL="454377" indent="-454377" algn="l" defTabSz="268731">
              <a:buSzPct val="75000"/>
              <a:defRPr sz="3680"/>
            </a:pPr>
            <a:r>
              <a:t>Forbedre et stykke læringsteknologi, en undervisningsmetode</a:t>
            </a:r>
          </a:p>
          <a:p>
            <a:pPr marL="454377" indent="-454377" algn="l" defTabSz="268731">
              <a:buSzPct val="75000"/>
              <a:defRPr sz="3680"/>
            </a:pPr>
            <a:endParaRPr/>
          </a:p>
          <a:p>
            <a:pPr marL="454377" indent="-454377" algn="l" defTabSz="268731">
              <a:buSzPct val="75000"/>
              <a:defRPr sz="3680"/>
            </a:pPr>
            <a:r>
              <a:t>Eksperimentere med et stykke læringsteknologi, en undervisningsmetode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57F2D209-B9D7-4FA3-959B-FF7E62744E3D-L0-001.jpeg" descr="57F2D209-B9D7-4FA3-959B-FF7E62744E3D-L0-001.jpeg"/>
          <p:cNvPicPr>
            <a:picLocks noChangeAspect="1"/>
          </p:cNvPicPr>
          <p:nvPr/>
        </p:nvPicPr>
        <p:blipFill>
          <a:blip r:embed="rId2">
            <a:extLst/>
          </a:blip>
          <a:stretch>
            <a:fillRect/>
          </a:stretch>
        </p:blipFill>
        <p:spPr>
          <a:xfrm>
            <a:off x="0" y="36124"/>
            <a:ext cx="13004800" cy="9681352"/>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22F5B8C3-F2AE-43D4-B417-0F3883F33627-L0-001.jpeg" descr="22F5B8C3-F2AE-43D4-B417-0F3883F33627-L0-001.jpeg"/>
          <p:cNvPicPr>
            <a:picLocks noChangeAspect="1"/>
          </p:cNvPicPr>
          <p:nvPr/>
        </p:nvPicPr>
        <p:blipFill>
          <a:blip r:embed="rId2">
            <a:extLst/>
          </a:blip>
          <a:stretch>
            <a:fillRect/>
          </a:stretch>
        </p:blipFill>
        <p:spPr>
          <a:xfrm>
            <a:off x="5962547" y="454782"/>
            <a:ext cx="6379520" cy="2861647"/>
          </a:xfrm>
          <a:prstGeom prst="rect">
            <a:avLst/>
          </a:prstGeom>
          <a:ln w="12700">
            <a:miter lim="400000"/>
          </a:ln>
        </p:spPr>
      </p:pic>
      <p:pic>
        <p:nvPicPr>
          <p:cNvPr id="215" name="8459BE80-6653-4839-BA37-D3061B9A09AC-L0-001.jpeg" descr="8459BE80-6653-4839-BA37-D3061B9A09AC-L0-001.jpeg"/>
          <p:cNvPicPr>
            <a:picLocks noChangeAspect="1"/>
          </p:cNvPicPr>
          <p:nvPr/>
        </p:nvPicPr>
        <p:blipFill>
          <a:blip r:embed="rId3">
            <a:extLst/>
          </a:blip>
          <a:stretch>
            <a:fillRect/>
          </a:stretch>
        </p:blipFill>
        <p:spPr>
          <a:xfrm>
            <a:off x="108026" y="5270334"/>
            <a:ext cx="7853814" cy="2147528"/>
          </a:xfrm>
          <a:prstGeom prst="rect">
            <a:avLst/>
          </a:prstGeom>
          <a:ln w="12700">
            <a:miter lim="400000"/>
          </a:ln>
        </p:spPr>
      </p:pic>
      <p:pic>
        <p:nvPicPr>
          <p:cNvPr id="216" name="07213507-78B1-426D-9DCC-FC58CB695C12-L0-001.jpeg" descr="07213507-78B1-426D-9DCC-FC58CB695C12-L0-001.jpeg"/>
          <p:cNvPicPr>
            <a:picLocks noChangeAspect="1"/>
          </p:cNvPicPr>
          <p:nvPr/>
        </p:nvPicPr>
        <p:blipFill>
          <a:blip r:embed="rId4">
            <a:extLst/>
          </a:blip>
          <a:stretch>
            <a:fillRect/>
          </a:stretch>
        </p:blipFill>
        <p:spPr>
          <a:xfrm>
            <a:off x="4554104" y="7301019"/>
            <a:ext cx="7434033" cy="2322407"/>
          </a:xfrm>
          <a:prstGeom prst="rect">
            <a:avLst/>
          </a:prstGeom>
          <a:ln w="12700">
            <a:miter lim="400000"/>
          </a:ln>
        </p:spPr>
      </p:pic>
      <p:pic>
        <p:nvPicPr>
          <p:cNvPr id="217" name="85D8681E-8906-4EAC-85C6-88AE2963C6D7-L0-001.jpeg" descr="85D8681E-8906-4EAC-85C6-88AE2963C6D7-L0-001.jpeg"/>
          <p:cNvPicPr>
            <a:picLocks noChangeAspect="1"/>
          </p:cNvPicPr>
          <p:nvPr/>
        </p:nvPicPr>
        <p:blipFill>
          <a:blip r:embed="rId5">
            <a:extLst/>
          </a:blip>
          <a:stretch>
            <a:fillRect/>
          </a:stretch>
        </p:blipFill>
        <p:spPr>
          <a:xfrm>
            <a:off x="218533" y="346177"/>
            <a:ext cx="5433498" cy="3947776"/>
          </a:xfrm>
          <a:prstGeom prst="rect">
            <a:avLst/>
          </a:prstGeom>
          <a:ln w="12700">
            <a:miter lim="400000"/>
          </a:ln>
        </p:spPr>
      </p:pic>
      <p:pic>
        <p:nvPicPr>
          <p:cNvPr id="218" name="E26F5276-222B-4031-968B-9350A5783153-L0-001.jpeg" descr="E26F5276-222B-4031-968B-9350A5783153-L0-001.jpeg"/>
          <p:cNvPicPr>
            <a:picLocks noChangeAspect="1"/>
          </p:cNvPicPr>
          <p:nvPr/>
        </p:nvPicPr>
        <p:blipFill>
          <a:blip r:embed="rId6">
            <a:extLst/>
          </a:blip>
          <a:stretch>
            <a:fillRect/>
          </a:stretch>
        </p:blipFill>
        <p:spPr>
          <a:xfrm>
            <a:off x="7756319" y="3420366"/>
            <a:ext cx="4872516" cy="3866925"/>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Big data in Learning"/>
          <p:cNvSpPr txBox="1">
            <a:spLocks noGrp="1"/>
          </p:cNvSpPr>
          <p:nvPr>
            <p:ph type="title"/>
          </p:nvPr>
        </p:nvSpPr>
        <p:spPr>
          <a:prstGeom prst="rect">
            <a:avLst/>
          </a:prstGeom>
        </p:spPr>
        <p:txBody>
          <a:bodyPr/>
          <a:lstStyle>
            <a:lvl1pPr defTabSz="490727">
              <a:defRPr sz="6719"/>
            </a:lvl1pPr>
          </a:lstStyle>
          <a:p>
            <a:r>
              <a:t>Big data in Learning</a:t>
            </a:r>
          </a:p>
        </p:txBody>
      </p:sp>
      <p:pic>
        <p:nvPicPr>
          <p:cNvPr id="221" name="120204CB-974C-49E6-A9A2-874A5C736F97-L0-001.jpeg" descr="120204CB-974C-49E6-A9A2-874A5C736F97-L0-001.jpeg"/>
          <p:cNvPicPr>
            <a:picLocks noChangeAspect="1"/>
          </p:cNvPicPr>
          <p:nvPr/>
        </p:nvPicPr>
        <p:blipFill>
          <a:blip r:embed="rId2">
            <a:extLst/>
          </a:blip>
          <a:stretch>
            <a:fillRect/>
          </a:stretch>
        </p:blipFill>
        <p:spPr>
          <a:xfrm>
            <a:off x="0" y="243260"/>
            <a:ext cx="13004800" cy="926708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el"/>
          <p:cNvSpPr txBox="1">
            <a:spLocks noGrp="1"/>
          </p:cNvSpPr>
          <p:nvPr>
            <p:ph type="title"/>
          </p:nvPr>
        </p:nvSpPr>
        <p:spPr>
          <a:prstGeom prst="rect">
            <a:avLst/>
          </a:prstGeom>
        </p:spPr>
        <p:txBody>
          <a:bodyPr/>
          <a:lstStyle/>
          <a:p>
            <a:pPr defTabSz="496570">
              <a:defRPr sz="6800"/>
            </a:pPr>
            <a:endParaRPr/>
          </a:p>
        </p:txBody>
      </p:sp>
      <p:pic>
        <p:nvPicPr>
          <p:cNvPr id="224" name="E7310833-C296-4D03-BECC-D50D00B51B92-L0-001.jpeg" descr="E7310833-C296-4D03-BECC-D50D00B51B92-L0-001.jpeg"/>
          <p:cNvPicPr>
            <a:picLocks noChangeAspect="1"/>
          </p:cNvPicPr>
          <p:nvPr/>
        </p:nvPicPr>
        <p:blipFill>
          <a:blip r:embed="rId2">
            <a:extLst/>
          </a:blip>
          <a:stretch>
            <a:fillRect/>
          </a:stretch>
        </p:blipFill>
        <p:spPr>
          <a:xfrm>
            <a:off x="0" y="217798"/>
            <a:ext cx="13004800" cy="931800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itel"/>
          <p:cNvSpPr txBox="1">
            <a:spLocks noGrp="1"/>
          </p:cNvSpPr>
          <p:nvPr>
            <p:ph type="title"/>
          </p:nvPr>
        </p:nvSpPr>
        <p:spPr>
          <a:prstGeom prst="rect">
            <a:avLst/>
          </a:prstGeom>
        </p:spPr>
        <p:txBody>
          <a:bodyPr/>
          <a:lstStyle/>
          <a:p>
            <a:pPr defTabSz="496570">
              <a:defRPr sz="6800"/>
            </a:pPr>
            <a:endParaRPr/>
          </a:p>
        </p:txBody>
      </p:sp>
      <p:pic>
        <p:nvPicPr>
          <p:cNvPr id="227" name="7FEC58E6-302E-4994-AAA9-6C0B4FF463C1-L0-001.jpeg" descr="7FEC58E6-302E-4994-AAA9-6C0B4FF463C1-L0-001.jpeg"/>
          <p:cNvPicPr>
            <a:picLocks noChangeAspect="1"/>
          </p:cNvPicPr>
          <p:nvPr/>
        </p:nvPicPr>
        <p:blipFill>
          <a:blip r:embed="rId2">
            <a:extLst/>
          </a:blip>
          <a:stretch>
            <a:fillRect/>
          </a:stretch>
        </p:blipFill>
        <p:spPr>
          <a:xfrm>
            <a:off x="0" y="533419"/>
            <a:ext cx="13004800" cy="868676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1.jpg" descr="image1.jpg"/>
          <p:cNvPicPr>
            <a:picLocks noChangeAspect="1"/>
          </p:cNvPicPr>
          <p:nvPr/>
        </p:nvPicPr>
        <p:blipFill>
          <a:blip r:embed="rId2">
            <a:extLst/>
          </a:blip>
          <a:srcRect l="78432"/>
          <a:stretch>
            <a:fillRect/>
          </a:stretch>
        </p:blipFill>
        <p:spPr>
          <a:xfrm>
            <a:off x="11680144" y="312571"/>
            <a:ext cx="969742" cy="1078918"/>
          </a:xfrm>
          <a:prstGeom prst="rect">
            <a:avLst/>
          </a:prstGeom>
          <a:ln w="12700">
            <a:miter lim="400000"/>
          </a:ln>
        </p:spPr>
      </p:pic>
      <p:pic>
        <p:nvPicPr>
          <p:cNvPr id="230" name="Billede" descr="Billede"/>
          <p:cNvPicPr>
            <a:picLocks noChangeAspect="1"/>
          </p:cNvPicPr>
          <p:nvPr/>
        </p:nvPicPr>
        <p:blipFill>
          <a:blip r:embed="rId3">
            <a:extLst/>
          </a:blip>
          <a:stretch>
            <a:fillRect/>
          </a:stretch>
        </p:blipFill>
        <p:spPr>
          <a:xfrm>
            <a:off x="9624505" y="7081918"/>
            <a:ext cx="2832728" cy="1505655"/>
          </a:xfrm>
          <a:prstGeom prst="rect">
            <a:avLst/>
          </a:prstGeom>
          <a:ln w="12700">
            <a:miter lim="400000"/>
          </a:ln>
        </p:spPr>
      </p:pic>
      <p:pic>
        <p:nvPicPr>
          <p:cNvPr id="231" name="Billede" descr="Billede"/>
          <p:cNvPicPr>
            <a:picLocks noChangeAspect="1"/>
          </p:cNvPicPr>
          <p:nvPr/>
        </p:nvPicPr>
        <p:blipFill>
          <a:blip r:embed="rId4">
            <a:extLst/>
          </a:blip>
          <a:stretch>
            <a:fillRect/>
          </a:stretch>
        </p:blipFill>
        <p:spPr>
          <a:xfrm>
            <a:off x="9626286" y="8753140"/>
            <a:ext cx="2829165" cy="672748"/>
          </a:xfrm>
          <a:prstGeom prst="rect">
            <a:avLst/>
          </a:prstGeom>
          <a:ln w="12700">
            <a:miter lim="400000"/>
          </a:ln>
        </p:spPr>
      </p:pic>
      <p:sp>
        <p:nvSpPr>
          <p:cNvPr id="232" name="Combine Technology and people…"/>
          <p:cNvSpPr txBox="1"/>
          <p:nvPr/>
        </p:nvSpPr>
        <p:spPr>
          <a:xfrm>
            <a:off x="681419" y="2349357"/>
            <a:ext cx="10943957" cy="3352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654402" indent="-654402" algn="l">
              <a:buSzPct val="75000"/>
              <a:buChar char="•"/>
              <a:defRPr sz="5300"/>
            </a:pPr>
            <a:r>
              <a:t>Combine Technology and people</a:t>
            </a:r>
          </a:p>
          <a:p>
            <a:pPr marL="654402" indent="-654402" algn="l">
              <a:buSzPct val="75000"/>
              <a:buChar char="•"/>
              <a:defRPr sz="5300"/>
            </a:pPr>
            <a:r>
              <a:t>Dare technology</a:t>
            </a:r>
          </a:p>
          <a:p>
            <a:pPr marL="654402" indent="-654402" algn="l">
              <a:buSzPct val="75000"/>
              <a:buChar char="•"/>
              <a:defRPr sz="5300"/>
            </a:pPr>
            <a:r>
              <a:t>Invite new players</a:t>
            </a:r>
          </a:p>
          <a:p>
            <a:pPr marL="654402" indent="-654402" algn="l">
              <a:buSzPct val="75000"/>
              <a:buChar char="•"/>
              <a:defRPr sz="5300"/>
            </a:pPr>
            <a:r>
              <a:t>Learning everywhere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46500EEA-25FF-41B0-BA02-D7EF610B4258-L0-001.jpeg" descr="46500EEA-25FF-41B0-BA02-D7EF610B4258-L0-001.jpeg"/>
          <p:cNvPicPr>
            <a:picLocks noChangeAspect="1"/>
          </p:cNvPicPr>
          <p:nvPr/>
        </p:nvPicPr>
        <p:blipFill>
          <a:blip r:embed="rId2">
            <a:extLst/>
          </a:blip>
          <a:stretch>
            <a:fillRect/>
          </a:stretch>
        </p:blipFill>
        <p:spPr>
          <a:xfrm>
            <a:off x="-152752" y="875271"/>
            <a:ext cx="13004801" cy="6606475"/>
          </a:xfrm>
          <a:prstGeom prst="rect">
            <a:avLst/>
          </a:prstGeom>
          <a:ln w="12700">
            <a:miter lim="400000"/>
          </a:ln>
        </p:spPr>
      </p:pic>
      <p:pic>
        <p:nvPicPr>
          <p:cNvPr id="235" name="image1.jpg" descr="image1.jpg"/>
          <p:cNvPicPr>
            <a:picLocks noChangeAspect="1"/>
          </p:cNvPicPr>
          <p:nvPr/>
        </p:nvPicPr>
        <p:blipFill>
          <a:blip r:embed="rId3">
            <a:extLst/>
          </a:blip>
          <a:srcRect l="78432"/>
          <a:stretch>
            <a:fillRect/>
          </a:stretch>
        </p:blipFill>
        <p:spPr>
          <a:xfrm>
            <a:off x="11680144" y="312571"/>
            <a:ext cx="969742" cy="1078918"/>
          </a:xfrm>
          <a:prstGeom prst="rect">
            <a:avLst/>
          </a:prstGeom>
          <a:ln w="12700">
            <a:miter lim="400000"/>
          </a:ln>
        </p:spPr>
      </p:pic>
      <p:pic>
        <p:nvPicPr>
          <p:cNvPr id="236" name="Billede" descr="Billede"/>
          <p:cNvPicPr>
            <a:picLocks noChangeAspect="1"/>
          </p:cNvPicPr>
          <p:nvPr/>
        </p:nvPicPr>
        <p:blipFill>
          <a:blip r:embed="rId4">
            <a:extLst/>
          </a:blip>
          <a:stretch>
            <a:fillRect/>
          </a:stretch>
        </p:blipFill>
        <p:spPr>
          <a:xfrm>
            <a:off x="9624505" y="7081918"/>
            <a:ext cx="2832728" cy="1505655"/>
          </a:xfrm>
          <a:prstGeom prst="rect">
            <a:avLst/>
          </a:prstGeom>
          <a:ln w="12700">
            <a:miter lim="400000"/>
          </a:ln>
        </p:spPr>
      </p:pic>
      <p:pic>
        <p:nvPicPr>
          <p:cNvPr id="237" name="Billede" descr="Billede"/>
          <p:cNvPicPr>
            <a:picLocks noChangeAspect="1"/>
          </p:cNvPicPr>
          <p:nvPr/>
        </p:nvPicPr>
        <p:blipFill>
          <a:blip r:embed="rId5">
            <a:extLst/>
          </a:blip>
          <a:stretch>
            <a:fillRect/>
          </a:stretch>
        </p:blipFill>
        <p:spPr>
          <a:xfrm>
            <a:off x="9626286" y="8753140"/>
            <a:ext cx="2829165" cy="67274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0777D3CC-565C-434D-9BAF-FDF9D1FE878D-L0-001.jpeg" descr="0777D3CC-565C-434D-9BAF-FDF9D1FE878D-L0-001.jpeg"/>
          <p:cNvPicPr>
            <a:picLocks noChangeAspect="1"/>
          </p:cNvPicPr>
          <p:nvPr/>
        </p:nvPicPr>
        <p:blipFill>
          <a:blip r:embed="rId2">
            <a:extLst/>
          </a:blip>
          <a:stretch>
            <a:fillRect/>
          </a:stretch>
        </p:blipFill>
        <p:spPr>
          <a:xfrm>
            <a:off x="2720965" y="0"/>
            <a:ext cx="7562871" cy="97536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We live in the most exiting time ever ......."/>
          <p:cNvSpPr txBox="1"/>
          <p:nvPr/>
        </p:nvSpPr>
        <p:spPr>
          <a:xfrm>
            <a:off x="813389" y="833686"/>
            <a:ext cx="10938379" cy="18326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lgn="l" defTabSz="1300480">
              <a:spcBef>
                <a:spcPts val="1300"/>
              </a:spcBef>
              <a:defRPr sz="3200" b="1">
                <a:latin typeface="Verdana"/>
                <a:ea typeface="Verdana"/>
                <a:cs typeface="Verdana"/>
                <a:sym typeface="Verdana"/>
              </a:defRPr>
            </a:pPr>
            <a:r>
              <a:t>We live in the most exiting time ever .......</a:t>
            </a:r>
          </a:p>
          <a:p>
            <a:pPr algn="l" defTabSz="1300480">
              <a:spcBef>
                <a:spcPts val="1300"/>
              </a:spcBef>
              <a:defRPr sz="3200">
                <a:latin typeface="Verdana"/>
                <a:ea typeface="Verdana"/>
                <a:cs typeface="Verdana"/>
                <a:sym typeface="Verdana"/>
              </a:defRPr>
            </a:pPr>
            <a:endParaRPr/>
          </a:p>
        </p:txBody>
      </p:sp>
      <p:sp>
        <p:nvSpPr>
          <p:cNvPr id="170" name="Everybody, from schools through universities to companies and organizations - need the right learning technology at the right time"/>
          <p:cNvSpPr txBox="1"/>
          <p:nvPr/>
        </p:nvSpPr>
        <p:spPr>
          <a:xfrm>
            <a:off x="320172" y="7876307"/>
            <a:ext cx="12364456" cy="14859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1300480">
              <a:spcBef>
                <a:spcPts val="1300"/>
              </a:spcBef>
              <a:defRPr sz="3200">
                <a:solidFill>
                  <a:srgbClr val="F8C042"/>
                </a:solidFill>
                <a:latin typeface="Verdana"/>
                <a:ea typeface="Verdana"/>
                <a:cs typeface="Verdana"/>
                <a:sym typeface="Verdana"/>
              </a:defRPr>
            </a:lvl1pPr>
          </a:lstStyle>
          <a:p>
            <a:r>
              <a:t>Everybody, from schools through universities to companies and organizations - need the right learning technology at the right time</a:t>
            </a:r>
          </a:p>
        </p:txBody>
      </p:sp>
      <p:pic>
        <p:nvPicPr>
          <p:cNvPr id="171" name="E677FBC7-985D-41D3-A9A9-8B4DF9E39AFF-L0-001.jpeg" descr="E677FBC7-985D-41D3-A9A9-8B4DF9E39AFF-L0-001.jpeg"/>
          <p:cNvPicPr>
            <a:picLocks noChangeAspect="1"/>
          </p:cNvPicPr>
          <p:nvPr/>
        </p:nvPicPr>
        <p:blipFill>
          <a:blip r:embed="rId2">
            <a:extLst/>
          </a:blip>
          <a:stretch>
            <a:fillRect/>
          </a:stretch>
        </p:blipFill>
        <p:spPr>
          <a:xfrm>
            <a:off x="1151284" y="3384372"/>
            <a:ext cx="4651031" cy="3630130"/>
          </a:xfrm>
          <a:prstGeom prst="rect">
            <a:avLst/>
          </a:prstGeom>
          <a:ln w="12700">
            <a:miter lim="400000"/>
          </a:ln>
        </p:spPr>
      </p:pic>
      <p:pic>
        <p:nvPicPr>
          <p:cNvPr id="172" name="09B17B52-28D2-4120-B966-15174B816003-L0-001.jpeg" descr="09B17B52-28D2-4120-B966-15174B816003-L0-001.jpeg"/>
          <p:cNvPicPr>
            <a:picLocks noChangeAspect="1"/>
          </p:cNvPicPr>
          <p:nvPr/>
        </p:nvPicPr>
        <p:blipFill>
          <a:blip r:embed="rId3">
            <a:extLst/>
          </a:blip>
          <a:stretch>
            <a:fillRect/>
          </a:stretch>
        </p:blipFill>
        <p:spPr>
          <a:xfrm>
            <a:off x="7019496" y="3445020"/>
            <a:ext cx="3796779" cy="365264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Fremtidens digitale læringsteknologi -…"/>
          <p:cNvSpPr txBox="1">
            <a:spLocks noGrp="1"/>
          </p:cNvSpPr>
          <p:nvPr>
            <p:ph type="title"/>
          </p:nvPr>
        </p:nvSpPr>
        <p:spPr>
          <a:prstGeom prst="rect">
            <a:avLst/>
          </a:prstGeom>
        </p:spPr>
        <p:txBody>
          <a:bodyPr/>
          <a:lstStyle/>
          <a:p>
            <a:pPr defTabSz="514095">
              <a:defRPr sz="7040" b="1">
                <a:solidFill>
                  <a:srgbClr val="F6BB2B"/>
                </a:solidFill>
                <a:latin typeface="Helvetica"/>
                <a:ea typeface="Helvetica"/>
                <a:cs typeface="Helvetica"/>
                <a:sym typeface="Helvetica"/>
              </a:defRPr>
            </a:pPr>
            <a:r>
              <a:t>Fremtidens digitale læringsteknologi - </a:t>
            </a:r>
          </a:p>
          <a:p>
            <a:pPr defTabSz="514095">
              <a:defRPr sz="7040" b="1">
                <a:solidFill>
                  <a:srgbClr val="F6BB2B"/>
                </a:solidFill>
                <a:latin typeface="Helvetica"/>
                <a:ea typeface="Helvetica"/>
                <a:cs typeface="Helvetica"/>
                <a:sym typeface="Helvetica"/>
              </a:defRPr>
            </a:pPr>
            <a:r>
              <a:t>nogle tendenser</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el"/>
          <p:cNvSpPr txBox="1">
            <a:spLocks noGrp="1"/>
          </p:cNvSpPr>
          <p:nvPr>
            <p:ph type="title"/>
          </p:nvPr>
        </p:nvSpPr>
        <p:spPr>
          <a:prstGeom prst="rect">
            <a:avLst/>
          </a:prstGeom>
        </p:spPr>
        <p:txBody>
          <a:bodyPr/>
          <a:lstStyle/>
          <a:p>
            <a:pPr defTabSz="496570">
              <a:defRPr sz="6800"/>
            </a:pPr>
            <a:endParaRPr/>
          </a:p>
        </p:txBody>
      </p:sp>
      <p:pic>
        <p:nvPicPr>
          <p:cNvPr id="177" name="28372473-CAD4-4F84-BDAE-A2D52E748291-L0-001.jpeg" descr="28372473-CAD4-4F84-BDAE-A2D52E748291-L0-001.jpeg"/>
          <p:cNvPicPr>
            <a:picLocks noChangeAspect="1"/>
          </p:cNvPicPr>
          <p:nvPr/>
        </p:nvPicPr>
        <p:blipFill>
          <a:blip r:embed="rId2">
            <a:extLst/>
          </a:blip>
          <a:stretch>
            <a:fillRect/>
          </a:stretch>
        </p:blipFill>
        <p:spPr>
          <a:xfrm>
            <a:off x="0" y="382307"/>
            <a:ext cx="13004800" cy="8988986"/>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6A9F2696-A0AB-4360-9AD7-13104CFD99F0-L0-001.jpeg" descr="6A9F2696-A0AB-4360-9AD7-13104CFD99F0-L0-001.jpeg"/>
          <p:cNvPicPr>
            <a:picLocks noChangeAspect="1"/>
          </p:cNvPicPr>
          <p:nvPr/>
        </p:nvPicPr>
        <p:blipFill>
          <a:blip r:embed="rId2">
            <a:extLst/>
          </a:blip>
          <a:stretch>
            <a:fillRect/>
          </a:stretch>
        </p:blipFill>
        <p:spPr>
          <a:xfrm>
            <a:off x="222667" y="8233539"/>
            <a:ext cx="9766301" cy="1447801"/>
          </a:xfrm>
          <a:prstGeom prst="rect">
            <a:avLst/>
          </a:prstGeom>
          <a:ln w="12700">
            <a:miter lim="400000"/>
          </a:ln>
        </p:spPr>
      </p:pic>
      <p:pic>
        <p:nvPicPr>
          <p:cNvPr id="180" name="6A9F2696-A0AB-4360-9AD7-13104CFD99F0-L0-001.jpeg" descr="6A9F2696-A0AB-4360-9AD7-13104CFD99F0-L0-001.jpeg"/>
          <p:cNvPicPr>
            <a:picLocks noChangeAspect="1"/>
          </p:cNvPicPr>
          <p:nvPr/>
        </p:nvPicPr>
        <p:blipFill>
          <a:blip r:embed="rId2">
            <a:extLst/>
          </a:blip>
          <a:stretch>
            <a:fillRect/>
          </a:stretch>
        </p:blipFill>
        <p:spPr>
          <a:xfrm>
            <a:off x="11373504" y="52682"/>
            <a:ext cx="9766301" cy="1447801"/>
          </a:xfrm>
          <a:prstGeom prst="rect">
            <a:avLst/>
          </a:prstGeom>
          <a:ln w="12700">
            <a:miter lim="400000"/>
          </a:ln>
        </p:spPr>
      </p:pic>
      <p:pic>
        <p:nvPicPr>
          <p:cNvPr id="181" name="406BE8ED-CBE2-44EC-96FD-88A2A1188E57-L0-001.gif" descr="406BE8ED-CBE2-44EC-96FD-88A2A1188E57-L0-001.gif"/>
          <p:cNvPicPr>
            <a:picLocks noChangeAspect="1"/>
          </p:cNvPicPr>
          <p:nvPr/>
        </p:nvPicPr>
        <p:blipFill>
          <a:blip r:embed="rId3">
            <a:extLst/>
          </a:blip>
          <a:stretch>
            <a:fillRect/>
          </a:stretch>
        </p:blipFill>
        <p:spPr>
          <a:xfrm>
            <a:off x="7151653" y="6707989"/>
            <a:ext cx="5516381" cy="2758191"/>
          </a:xfrm>
          <a:prstGeom prst="rect">
            <a:avLst/>
          </a:prstGeom>
          <a:ln w="12700">
            <a:miter lim="400000"/>
          </a:ln>
        </p:spPr>
      </p:pic>
      <p:pic>
        <p:nvPicPr>
          <p:cNvPr id="182" name="9F01D4E4-F2E8-4A94-984F-AFA06E5C8D7A-L0-001.jpeg" descr="9F01D4E4-F2E8-4A94-984F-AFA06E5C8D7A-L0-001.jpeg"/>
          <p:cNvPicPr>
            <a:picLocks noChangeAspect="1"/>
          </p:cNvPicPr>
          <p:nvPr/>
        </p:nvPicPr>
        <p:blipFill>
          <a:blip r:embed="rId4">
            <a:extLst/>
          </a:blip>
          <a:stretch>
            <a:fillRect/>
          </a:stretch>
        </p:blipFill>
        <p:spPr>
          <a:xfrm>
            <a:off x="210840" y="51882"/>
            <a:ext cx="4438220" cy="3405480"/>
          </a:xfrm>
          <a:prstGeom prst="rect">
            <a:avLst/>
          </a:prstGeom>
          <a:ln w="12700">
            <a:miter lim="400000"/>
          </a:ln>
        </p:spPr>
      </p:pic>
      <p:pic>
        <p:nvPicPr>
          <p:cNvPr id="183" name="0E213384-6C82-48BA-9C25-FC4C15BF56D8-L0-001.jpeg" descr="0E213384-6C82-48BA-9C25-FC4C15BF56D8-L0-001.jpeg"/>
          <p:cNvPicPr>
            <a:picLocks noChangeAspect="1"/>
          </p:cNvPicPr>
          <p:nvPr/>
        </p:nvPicPr>
        <p:blipFill>
          <a:blip r:embed="rId5">
            <a:extLst/>
          </a:blip>
          <a:stretch>
            <a:fillRect/>
          </a:stretch>
        </p:blipFill>
        <p:spPr>
          <a:xfrm>
            <a:off x="5299220" y="-32234"/>
            <a:ext cx="4523318" cy="3573711"/>
          </a:xfrm>
          <a:prstGeom prst="rect">
            <a:avLst/>
          </a:prstGeom>
          <a:ln w="12700">
            <a:miter lim="400000"/>
          </a:ln>
        </p:spPr>
      </p:pic>
      <p:pic>
        <p:nvPicPr>
          <p:cNvPr id="184" name="image2.png" descr="image2.png"/>
          <p:cNvPicPr>
            <a:picLocks noChangeAspect="1"/>
          </p:cNvPicPr>
          <p:nvPr/>
        </p:nvPicPr>
        <p:blipFill>
          <a:blip r:embed="rId6">
            <a:extLst/>
          </a:blip>
          <a:stretch>
            <a:fillRect/>
          </a:stretch>
        </p:blipFill>
        <p:spPr>
          <a:xfrm>
            <a:off x="317996" y="4836595"/>
            <a:ext cx="6519740" cy="4889807"/>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5ED54B7A-94B2-4FA3-A55E-BD8527FDDD7B-L0-001.jpeg" descr="5ED54B7A-94B2-4FA3-A55E-BD8527FDDD7B-L0-001.jpeg"/>
          <p:cNvPicPr>
            <a:picLocks noChangeAspect="1"/>
          </p:cNvPicPr>
          <p:nvPr/>
        </p:nvPicPr>
        <p:blipFill>
          <a:blip r:embed="rId2">
            <a:extLst/>
          </a:blip>
          <a:stretch>
            <a:fillRect/>
          </a:stretch>
        </p:blipFill>
        <p:spPr>
          <a:xfrm>
            <a:off x="0" y="21389"/>
            <a:ext cx="13004800" cy="971082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F5D443F6-3BC1-4A23-8305-D4DE9AC66822-L0-001.jpeg" descr="F5D443F6-3BC1-4A23-8305-D4DE9AC66822-L0-001.jpeg"/>
          <p:cNvPicPr>
            <a:picLocks noChangeAspect="1"/>
          </p:cNvPicPr>
          <p:nvPr/>
        </p:nvPicPr>
        <p:blipFill>
          <a:blip r:embed="rId2">
            <a:extLst/>
          </a:blip>
          <a:stretch>
            <a:fillRect/>
          </a:stretch>
        </p:blipFill>
        <p:spPr>
          <a:xfrm>
            <a:off x="1758407" y="0"/>
            <a:ext cx="9487986" cy="9753600"/>
          </a:xfrm>
          <a:prstGeom prst="rect">
            <a:avLst/>
          </a:prstGeom>
          <a:ln w="12700">
            <a:miter lim="400000"/>
          </a:ln>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300</Words>
  <Application>Microsoft Office PowerPoint</Application>
  <PresentationFormat>Brugerdefineret</PresentationFormat>
  <Paragraphs>44</Paragraphs>
  <Slides>25</Slides>
  <Notes>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25</vt:i4>
      </vt:variant>
    </vt:vector>
  </HeadingPairs>
  <TitlesOfParts>
    <vt:vector size="31" baseType="lpstr">
      <vt:lpstr>Arial</vt:lpstr>
      <vt:lpstr>Helvetica</vt:lpstr>
      <vt:lpstr>Helvetica Light</vt:lpstr>
      <vt:lpstr>Helvetica Neue</vt:lpstr>
      <vt:lpstr>Verdana</vt:lpstr>
      <vt:lpstr>White</vt:lpstr>
      <vt:lpstr>PowerPoint-præsentation</vt:lpstr>
      <vt:lpstr>PowerPoint-præsentation</vt:lpstr>
      <vt:lpstr>PowerPoint-præsentation</vt:lpstr>
      <vt:lpstr>PowerPoint-præsentation</vt:lpstr>
      <vt:lpstr>Fremtidens digitale læringsteknologi -  nogle tendenser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LA og EDM</vt:lpstr>
      <vt:lpstr>Learning Analytics  Learning analytics is the measurement, collection, analysis and reporting of data about learners and their contexts, for purposes of understanding and optimizing learning and the environments in which it occurs. A related field is educational data mining.  https://en.m.wikipedia.org/wiki/Learning_analytics</vt:lpstr>
      <vt:lpstr>Educational Data Mining  Educational data mining describes a research field concerned with the application of data mining, machine learning and statistics to information generated from educational settings (e.g., universities and intelligent tutoring systems).   https://en.m.wikipedia.org/wiki/Educational_data_mining</vt:lpstr>
      <vt:lpstr>Formål med data  Validere et stykke læringsteknologi, en undervisningsmetode, ...... Evidens, kvantitativ/kvalitativ  Give information til elever, lærere, skole, kommune, ministerium, virksomhed  Forbedre et stykke læringsteknologi, en undervisningsmetode  Eksperimentere med et stykke læringsteknologi, en undervisningsmetode</vt:lpstr>
      <vt:lpstr>PowerPoint-præsentation</vt:lpstr>
      <vt:lpstr>Big data in Learning</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cp:lastModifiedBy>Poul Tang</cp:lastModifiedBy>
  <cp:revision>1</cp:revision>
  <dcterms:modified xsi:type="dcterms:W3CDTF">2018-01-31T10:05:23Z</dcterms:modified>
</cp:coreProperties>
</file>