
<file path=[Content_Types].xml><?xml version="1.0" encoding="utf-8"?>
<Types xmlns="http://schemas.openxmlformats.org/package/2006/content-types">
  <Default Extension="xml" ContentType="application/xml"/>
  <Default Extension="bin" ContentType="image/x-emf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5.bin" ContentType="image/png"/>
  <Override PartName="/ppt/media/image6.bin" ContentType="image/png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5" r:id="rId2"/>
    <p:sldId id="341" r:id="rId3"/>
    <p:sldId id="314" r:id="rId4"/>
    <p:sldId id="306" r:id="rId5"/>
    <p:sldId id="338" r:id="rId6"/>
    <p:sldId id="339" r:id="rId7"/>
    <p:sldId id="307" r:id="rId8"/>
    <p:sldId id="308" r:id="rId9"/>
    <p:sldId id="313" r:id="rId10"/>
    <p:sldId id="316" r:id="rId11"/>
    <p:sldId id="318" r:id="rId12"/>
    <p:sldId id="321" r:id="rId13"/>
    <p:sldId id="322" r:id="rId14"/>
    <p:sldId id="324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7" r:id="rId23"/>
  </p:sldIdLst>
  <p:sldSz cx="9144000" cy="5143500" type="screen16x9"/>
  <p:notesSz cx="6805613" cy="99393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orient="horz" pos="1469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284">
          <p15:clr>
            <a:srgbClr val="A4A3A4"/>
          </p15:clr>
        </p15:guide>
        <p15:guide id="5" pos="567">
          <p15:clr>
            <a:srgbClr val="A4A3A4"/>
          </p15:clr>
        </p15:guide>
        <p15:guide id="6" orient="horz" pos="1076">
          <p15:clr>
            <a:srgbClr val="A4A3A4"/>
          </p15:clr>
        </p15:guide>
        <p15:guide id="7" orient="horz" pos="1102">
          <p15:clr>
            <a:srgbClr val="A4A3A4"/>
          </p15:clr>
        </p15:guide>
        <p15:guide id="8" orient="horz" pos="2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92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4660"/>
  </p:normalViewPr>
  <p:slideViewPr>
    <p:cSldViewPr snapToObjects="1">
      <p:cViewPr>
        <p:scale>
          <a:sx n="129" d="100"/>
          <a:sy n="129" d="100"/>
        </p:scale>
        <p:origin x="216" y="480"/>
      </p:cViewPr>
      <p:guideLst>
        <p:guide orient="horz" pos="1434"/>
        <p:guide orient="horz" pos="1469"/>
        <p:guide orient="horz" pos="3929"/>
        <p:guide pos="5284"/>
        <p:guide pos="567"/>
        <p:guide orient="horz" pos="1076"/>
        <p:guide orient="horz" pos="1102"/>
        <p:guide orient="horz"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240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E93FF-AE0C-440A-A7AD-E34BF6AC00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9576F0E-0148-489D-A621-C33316D43D3B}">
      <dgm:prSet phldrT="[Tekst]"/>
      <dgm:spPr/>
      <dgm:t>
        <a:bodyPr/>
        <a:lstStyle/>
        <a:p>
          <a:pPr algn="l"/>
          <a:r>
            <a:rPr lang="da-DK" b="1" dirty="0"/>
            <a:t>Følge og </a:t>
          </a:r>
          <a:r>
            <a:rPr lang="da-DK" b="1" dirty="0" smtClean="0"/>
            <a:t>understøtte deltagernes læring</a:t>
          </a:r>
          <a:endParaRPr lang="da-DK" b="1" dirty="0"/>
        </a:p>
      </dgm:t>
    </dgm:pt>
    <dgm:pt modelId="{99603745-6F9E-43E1-9681-FFC75133932D}" type="parTrans" cxnId="{1C6F992F-8315-4019-8D1A-E179D3068D15}">
      <dgm:prSet/>
      <dgm:spPr/>
      <dgm:t>
        <a:bodyPr/>
        <a:lstStyle/>
        <a:p>
          <a:endParaRPr lang="da-DK"/>
        </a:p>
      </dgm:t>
    </dgm:pt>
    <dgm:pt modelId="{CDFC0DF4-CD13-4BEB-8E3E-3EED608B3D12}" type="sibTrans" cxnId="{1C6F992F-8315-4019-8D1A-E179D3068D15}">
      <dgm:prSet/>
      <dgm:spPr/>
      <dgm:t>
        <a:bodyPr/>
        <a:lstStyle/>
        <a:p>
          <a:endParaRPr lang="da-DK"/>
        </a:p>
      </dgm:t>
    </dgm:pt>
    <dgm:pt modelId="{84628856-9352-4D86-ABD0-21B772AB7677}">
      <dgm:prSet phldrT="[Tekst]"/>
      <dgm:spPr/>
      <dgm:t>
        <a:bodyPr/>
        <a:lstStyle/>
        <a:p>
          <a:r>
            <a:rPr lang="da-DK" b="1" dirty="0"/>
            <a:t>Måle deltagerens samlede aktivitet på platformen </a:t>
          </a:r>
        </a:p>
      </dgm:t>
    </dgm:pt>
    <dgm:pt modelId="{A6D490C2-75BF-44DB-860A-481AA5C5C849}" type="parTrans" cxnId="{DB4B7F09-5491-4742-A786-DC0F2B484A83}">
      <dgm:prSet/>
      <dgm:spPr/>
      <dgm:t>
        <a:bodyPr/>
        <a:lstStyle/>
        <a:p>
          <a:endParaRPr lang="da-DK"/>
        </a:p>
      </dgm:t>
    </dgm:pt>
    <dgm:pt modelId="{E8FDED27-2B8C-4664-9B69-EFCD2C0405B0}" type="sibTrans" cxnId="{DB4B7F09-5491-4742-A786-DC0F2B484A83}">
      <dgm:prSet/>
      <dgm:spPr/>
      <dgm:t>
        <a:bodyPr/>
        <a:lstStyle/>
        <a:p>
          <a:endParaRPr lang="da-DK"/>
        </a:p>
      </dgm:t>
    </dgm:pt>
    <dgm:pt modelId="{DA4D8EE1-6114-497D-A058-EE2D76ABAD8B}" type="pres">
      <dgm:prSet presAssocID="{C21E93FF-AE0C-440A-A7AD-E34BF6AC00C4}" presName="CompostProcess" presStyleCnt="0">
        <dgm:presLayoutVars>
          <dgm:dir/>
          <dgm:resizeHandles val="exact"/>
        </dgm:presLayoutVars>
      </dgm:prSet>
      <dgm:spPr/>
    </dgm:pt>
    <dgm:pt modelId="{EF5C10E6-54D5-446F-ADF2-336C7C678A80}" type="pres">
      <dgm:prSet presAssocID="{C21E93FF-AE0C-440A-A7AD-E34BF6AC00C4}" presName="arrow" presStyleLbl="bgShp" presStyleIdx="0" presStyleCnt="1" custScaleX="79899" custScaleY="82806" custLinFactNeighborX="-20578"/>
      <dgm:spPr/>
    </dgm:pt>
    <dgm:pt modelId="{86C60CDB-7D38-421C-A868-549366A8ABB0}" type="pres">
      <dgm:prSet presAssocID="{C21E93FF-AE0C-440A-A7AD-E34BF6AC00C4}" presName="linearProcess" presStyleCnt="0"/>
      <dgm:spPr/>
    </dgm:pt>
    <dgm:pt modelId="{23307D55-07E3-4C02-A2F2-C45007C98FAB}" type="pres">
      <dgm:prSet presAssocID="{79576F0E-0148-489D-A621-C33316D43D3B}" presName="textNode" presStyleLbl="node1" presStyleIdx="0" presStyleCnt="2" custScaleX="186108" custScaleY="44777" custLinFactX="-4857" custLinFactNeighborX="-100000" custLinFactNeighborY="-69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CB92766-093C-43E8-8C2B-EAA96E383EFF}" type="pres">
      <dgm:prSet presAssocID="{CDFC0DF4-CD13-4BEB-8E3E-3EED608B3D12}" presName="sibTrans" presStyleCnt="0"/>
      <dgm:spPr/>
    </dgm:pt>
    <dgm:pt modelId="{8E07AD5A-82C1-4808-B80A-012A74C07C7B}" type="pres">
      <dgm:prSet presAssocID="{84628856-9352-4D86-ABD0-21B772AB7677}" presName="textNode" presStyleLbl="node1" presStyleIdx="1" presStyleCnt="2" custScaleX="99555" custScaleY="44777" custLinFactNeighborY="-208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B4B7F09-5491-4742-A786-DC0F2B484A83}" srcId="{C21E93FF-AE0C-440A-A7AD-E34BF6AC00C4}" destId="{84628856-9352-4D86-ABD0-21B772AB7677}" srcOrd="1" destOrd="0" parTransId="{A6D490C2-75BF-44DB-860A-481AA5C5C849}" sibTransId="{E8FDED27-2B8C-4664-9B69-EFCD2C0405B0}"/>
    <dgm:cxn modelId="{4E2F0A10-634C-5A4C-93DD-36B0B228E1EB}" type="presOf" srcId="{C21E93FF-AE0C-440A-A7AD-E34BF6AC00C4}" destId="{DA4D8EE1-6114-497D-A058-EE2D76ABAD8B}" srcOrd="0" destOrd="0" presId="urn:microsoft.com/office/officeart/2005/8/layout/hProcess9"/>
    <dgm:cxn modelId="{CBE2C9E8-2F8C-5C4E-B6BE-68082362D5B8}" type="presOf" srcId="{84628856-9352-4D86-ABD0-21B772AB7677}" destId="{8E07AD5A-82C1-4808-B80A-012A74C07C7B}" srcOrd="0" destOrd="0" presId="urn:microsoft.com/office/officeart/2005/8/layout/hProcess9"/>
    <dgm:cxn modelId="{9336CBD3-0ED6-6D4C-B722-EF81A34E4BBA}" type="presOf" srcId="{79576F0E-0148-489D-A621-C33316D43D3B}" destId="{23307D55-07E3-4C02-A2F2-C45007C98FAB}" srcOrd="0" destOrd="0" presId="urn:microsoft.com/office/officeart/2005/8/layout/hProcess9"/>
    <dgm:cxn modelId="{1C6F992F-8315-4019-8D1A-E179D3068D15}" srcId="{C21E93FF-AE0C-440A-A7AD-E34BF6AC00C4}" destId="{79576F0E-0148-489D-A621-C33316D43D3B}" srcOrd="0" destOrd="0" parTransId="{99603745-6F9E-43E1-9681-FFC75133932D}" sibTransId="{CDFC0DF4-CD13-4BEB-8E3E-3EED608B3D12}"/>
    <dgm:cxn modelId="{FED195D8-55BA-4449-BCC5-567242886D29}" type="presParOf" srcId="{DA4D8EE1-6114-497D-A058-EE2D76ABAD8B}" destId="{EF5C10E6-54D5-446F-ADF2-336C7C678A80}" srcOrd="0" destOrd="0" presId="urn:microsoft.com/office/officeart/2005/8/layout/hProcess9"/>
    <dgm:cxn modelId="{C5894649-CD71-B04B-A6E2-775339E17268}" type="presParOf" srcId="{DA4D8EE1-6114-497D-A058-EE2D76ABAD8B}" destId="{86C60CDB-7D38-421C-A868-549366A8ABB0}" srcOrd="1" destOrd="0" presId="urn:microsoft.com/office/officeart/2005/8/layout/hProcess9"/>
    <dgm:cxn modelId="{5D2865E3-0440-D14B-B13E-2C42E64066B7}" type="presParOf" srcId="{86C60CDB-7D38-421C-A868-549366A8ABB0}" destId="{23307D55-07E3-4C02-A2F2-C45007C98FAB}" srcOrd="0" destOrd="0" presId="urn:microsoft.com/office/officeart/2005/8/layout/hProcess9"/>
    <dgm:cxn modelId="{27E1FC84-DAB4-A04E-AFDC-E25E00807DB5}" type="presParOf" srcId="{86C60CDB-7D38-421C-A868-549366A8ABB0}" destId="{6CB92766-093C-43E8-8C2B-EAA96E383EFF}" srcOrd="1" destOrd="0" presId="urn:microsoft.com/office/officeart/2005/8/layout/hProcess9"/>
    <dgm:cxn modelId="{6A1BEE99-E256-614E-A48B-38C5D9E2E53B}" type="presParOf" srcId="{86C60CDB-7D38-421C-A868-549366A8ABB0}" destId="{8E07AD5A-82C1-4808-B80A-012A74C07C7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C10E6-54D5-446F-ADF2-336C7C678A80}">
      <dsp:nvSpPr>
        <dsp:cNvPr id="0" name=""/>
        <dsp:cNvSpPr/>
      </dsp:nvSpPr>
      <dsp:spPr>
        <a:xfrm>
          <a:off x="0" y="161055"/>
          <a:ext cx="2925084" cy="155128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07D55-07E3-4C02-A2F2-C45007C98FAB}">
      <dsp:nvSpPr>
        <dsp:cNvPr id="0" name=""/>
        <dsp:cNvSpPr/>
      </dsp:nvSpPr>
      <dsp:spPr>
        <a:xfrm>
          <a:off x="0" y="763734"/>
          <a:ext cx="2580063" cy="335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b="1" kern="1200" dirty="0"/>
            <a:t>Følge og </a:t>
          </a:r>
          <a:r>
            <a:rPr lang="da-DK" sz="800" b="1" kern="1200" dirty="0" smtClean="0"/>
            <a:t>understøtte deltagernes læring</a:t>
          </a:r>
          <a:endParaRPr lang="da-DK" sz="800" b="1" kern="1200" dirty="0"/>
        </a:p>
      </dsp:txBody>
      <dsp:txXfrm>
        <a:off x="16380" y="780114"/>
        <a:ext cx="2547303" cy="302779"/>
      </dsp:txXfrm>
    </dsp:sp>
    <dsp:sp modelId="{8E07AD5A-82C1-4808-B80A-012A74C07C7B}">
      <dsp:nvSpPr>
        <dsp:cNvPr id="0" name=""/>
        <dsp:cNvSpPr/>
      </dsp:nvSpPr>
      <dsp:spPr>
        <a:xfrm>
          <a:off x="2790482" y="753325"/>
          <a:ext cx="1380156" cy="335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b="1" kern="1200" dirty="0"/>
            <a:t>Måle deltagerens samlede aktivitet på platformen </a:t>
          </a:r>
        </a:p>
      </dsp:txBody>
      <dsp:txXfrm>
        <a:off x="2806862" y="769705"/>
        <a:ext cx="1347396" cy="302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BD347-9913-4ABB-8A43-9B8FF372A2DD}" type="datetimeFigureOut">
              <a:rPr lang="en-US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16402-ABF7-47D5-AC3C-5EC41B4152DB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20F30-42D0-4B58-B5B5-52B23DE7A863}" type="datetimeFigureOut">
              <a:rPr lang="da-DK"/>
              <a:pPr/>
              <a:t>31/01/2018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6C548-B58F-4577-956A-A567C758940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28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a-DK" altLang="da-DK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23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40905B89-AA1D-DC49-9763-1B31F0E9F616}" type="slidenum">
              <a:rPr lang="da-DK" altLang="da-DK"/>
              <a:pPr/>
              <a:t>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211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64B3-D9E5-4846-9666-487BAC20DEAA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64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bin"/><Relationship Id="rId3" Type="http://schemas.openxmlformats.org/officeDocument/2006/relationships/image" Target="../media/image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4" Type="http://schemas.openxmlformats.org/officeDocument/2006/relationships/image" Target="../media/image1.bin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4" Type="http://schemas.openxmlformats.org/officeDocument/2006/relationships/image" Target="../media/image1.bin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4" Type="http://schemas.openxmlformats.org/officeDocument/2006/relationships/image" Target="../media/image1.bin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ø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4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resentationTitle"/>
          <p:cNvSpPr>
            <a:spLocks noGrp="1"/>
          </p:cNvSpPr>
          <p:nvPr>
            <p:ph type="ctrTitle"/>
          </p:nvPr>
        </p:nvSpPr>
        <p:spPr>
          <a:xfrm>
            <a:off x="900113" y="675000"/>
            <a:ext cx="6480200" cy="93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789" y="1707356"/>
            <a:ext cx="6569531" cy="594364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10"/>
          </p:nvPr>
        </p:nvSpPr>
        <p:spPr>
          <a:xfrm>
            <a:off x="900113" y="4515984"/>
            <a:ext cx="2865847" cy="162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12. oktober 2017</a:t>
            </a:r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9251950" y="15339"/>
            <a:ext cx="1836738" cy="74379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Vis</a:t>
            </a:r>
            <a:r>
              <a:rPr 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h</a:t>
            </a:r>
            <a:r>
              <a:rPr 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jælpelinjer</a:t>
            </a:r>
            <a:endParaRPr lang="da-DK"/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For at se hjælpelinjer</a:t>
            </a:r>
            <a:endParaRPr lang="da-DK"/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cs typeface="Arial" charset="0"/>
              </a:rPr>
              <a:t>1.</a:t>
            </a:r>
            <a:r>
              <a:rPr lang="da-DK" sz="1000" noProof="1">
                <a:solidFill>
                  <a:schemeClr val="tx1"/>
                </a:solidFill>
                <a:cs typeface="Arial" charset="0"/>
              </a:rPr>
              <a:t> Klik på </a:t>
            </a:r>
            <a:r>
              <a:rPr lang="da-DK" sz="1000" b="1" noProof="1">
                <a:solidFill>
                  <a:schemeClr val="tx1"/>
                </a:solidFill>
                <a:cs typeface="Arial" charset="0"/>
              </a:rPr>
              <a:t>Vis</a:t>
            </a:r>
            <a:endParaRPr lang="da-DK" sz="100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Vælg </a:t>
            </a:r>
            <a:r>
              <a:rPr 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</a:t>
            </a:r>
            <a:endParaRPr lang="da-DK" sz="1000" noProof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330450" y="5254"/>
            <a:ext cx="2209800" cy="16671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endParaRPr lang="da-DK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Højreklik på</a:t>
            </a:r>
            <a:r>
              <a:rPr 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dit slide i venstremenuen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da-DK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“layout” menuen, der er fx 4 foskellige</a:t>
            </a:r>
            <a:r>
              <a:rPr 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forsider at vælge imellem</a:t>
            </a:r>
            <a:endParaRPr lang="da-DK" sz="10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du vælge vælge layout direkte under knappen </a:t>
            </a:r>
            <a:r>
              <a:rPr lang="da-DK" sz="10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</a:t>
            </a:r>
            <a:r>
              <a:rPr lang="da-DK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i="1" noProof="1">
                <a:solidFill>
                  <a:schemeClr val="tx1"/>
                </a:solidFill>
                <a:cs typeface="Arial" panose="020B0604020202020204" pitchFamily="34" charset="0"/>
              </a:rPr>
              <a:t>når du laver et nyt slide</a:t>
            </a:r>
            <a:endParaRPr lang="da-DK" sz="10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3342564" y="2151263"/>
            <a:ext cx="5801436" cy="2992237"/>
          </a:xfrm>
          <a:custGeom>
            <a:avLst/>
            <a:gdLst>
              <a:gd name="T0" fmla="*/ 0 w 4469"/>
              <a:gd name="T1" fmla="*/ 629 h 2305"/>
              <a:gd name="T2" fmla="*/ 2223 w 4469"/>
              <a:gd name="T3" fmla="*/ 2305 h 2305"/>
              <a:gd name="T4" fmla="*/ 2241 w 4469"/>
              <a:gd name="T5" fmla="*/ 2305 h 2305"/>
              <a:gd name="T6" fmla="*/ 3398 w 4469"/>
              <a:gd name="T7" fmla="*/ 2142 h 2305"/>
              <a:gd name="T8" fmla="*/ 1538 w 4469"/>
              <a:gd name="T9" fmla="*/ 741 h 2305"/>
              <a:gd name="T10" fmla="*/ 1568 w 4469"/>
              <a:gd name="T11" fmla="*/ 736 h 2305"/>
              <a:gd name="T12" fmla="*/ 4417 w 4469"/>
              <a:gd name="T13" fmla="*/ 1976 h 2305"/>
              <a:gd name="T14" fmla="*/ 4469 w 4469"/>
              <a:gd name="T15" fmla="*/ 1968 h 2305"/>
              <a:gd name="T16" fmla="*/ 4469 w 4469"/>
              <a:gd name="T17" fmla="*/ 1444 h 2305"/>
              <a:gd name="T18" fmla="*/ 1978 w 4469"/>
              <a:gd name="T19" fmla="*/ 351 h 2305"/>
              <a:gd name="T20" fmla="*/ 0 w 4469"/>
              <a:gd name="T21" fmla="*/ 629 h 2305"/>
              <a:gd name="T22" fmla="*/ 3919 w 4469"/>
              <a:gd name="T23" fmla="*/ 78 h 2305"/>
              <a:gd name="T24" fmla="*/ 4469 w 4469"/>
              <a:gd name="T25" fmla="*/ 1047 h 2305"/>
              <a:gd name="T26" fmla="*/ 4469 w 4469"/>
              <a:gd name="T27" fmla="*/ 0 h 2305"/>
              <a:gd name="T28" fmla="*/ 3919 w 4469"/>
              <a:gd name="T29" fmla="*/ 78 h 2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69" h="2305">
                <a:moveTo>
                  <a:pt x="0" y="629"/>
                </a:moveTo>
                <a:lnTo>
                  <a:pt x="2223" y="2305"/>
                </a:lnTo>
                <a:lnTo>
                  <a:pt x="2241" y="2305"/>
                </a:lnTo>
                <a:lnTo>
                  <a:pt x="3398" y="2142"/>
                </a:lnTo>
                <a:lnTo>
                  <a:pt x="1538" y="741"/>
                </a:lnTo>
                <a:lnTo>
                  <a:pt x="1568" y="736"/>
                </a:lnTo>
                <a:lnTo>
                  <a:pt x="4417" y="1976"/>
                </a:lnTo>
                <a:lnTo>
                  <a:pt x="4469" y="1968"/>
                </a:lnTo>
                <a:lnTo>
                  <a:pt x="4469" y="1444"/>
                </a:lnTo>
                <a:lnTo>
                  <a:pt x="1978" y="351"/>
                </a:lnTo>
                <a:lnTo>
                  <a:pt x="0" y="629"/>
                </a:lnTo>
                <a:close/>
                <a:moveTo>
                  <a:pt x="3919" y="78"/>
                </a:moveTo>
                <a:lnTo>
                  <a:pt x="4469" y="1047"/>
                </a:lnTo>
                <a:lnTo>
                  <a:pt x="4469" y="0"/>
                </a:lnTo>
                <a:lnTo>
                  <a:pt x="3919" y="78"/>
                </a:lnTo>
                <a:close/>
              </a:path>
            </a:pathLst>
          </a:custGeom>
          <a:solidFill>
            <a:srgbClr val="EE7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40" y="339502"/>
            <a:ext cx="1152000" cy="555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07356"/>
            <a:ext cx="7488758" cy="2970610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Date_DateCustomE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12. oktober 2017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/>
              <a:t>Side </a:t>
            </a:r>
            <a:fld id="{D2BB8891-0308-5A4D-8D26-8DC2A8B0D26B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8" y="231490"/>
            <a:ext cx="1152189" cy="309969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724"/>
            <a:ext cx="399229" cy="726306"/>
          </a:xfrm>
          <a:prstGeom prst="rect">
            <a:avLst/>
          </a:prstGeom>
        </p:spPr>
      </p:pic>
      <p:pic>
        <p:nvPicPr>
          <p:cNvPr id="10" name="Picture 2" descr="P:\Projekter\Designprojekt\Grafiske elementer\PNG\Single\L_front_warmgray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7505" y="123478"/>
            <a:ext cx="139059" cy="3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12. oktober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Side </a:t>
            </a:r>
            <a:fld id="{D2BB8891-0308-5A4D-8D26-8DC2A8B0D26B}" type="slidenum">
              <a:rPr lang="da-DK" noProof="0"/>
              <a:pPr/>
              <a:t>‹nr.›</a:t>
            </a:fld>
            <a:endParaRPr lang="da-DK" noProof="0"/>
          </a:p>
        </p:txBody>
      </p:sp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8" y="231490"/>
            <a:ext cx="1152189" cy="30996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724"/>
            <a:ext cx="399229" cy="726306"/>
          </a:xfrm>
          <a:prstGeom prst="rect">
            <a:avLst/>
          </a:prstGeom>
        </p:spPr>
      </p:pic>
      <p:pic>
        <p:nvPicPr>
          <p:cNvPr id="10" name="Picture 2" descr="P:\Projekter\Designprojekt\Grafiske elementer\PNG\Single\L_front_warmgray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7505" y="123478"/>
            <a:ext cx="139059" cy="3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 userDrawn="1"/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1923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solidFill>
                <a:srgbClr val="1923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8891-0308-5A4D-8D26-8DC2A8B0D26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8" name="TextBox 7"/>
          <p:cNvSpPr txBox="1"/>
          <p:nvPr userDrawn="1"/>
        </p:nvSpPr>
        <p:spPr>
          <a:xfrm>
            <a:off x="567358" y="4679925"/>
            <a:ext cx="5562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b="1" noProof="0" dirty="0">
                <a:solidFill>
                  <a:schemeClr val="bg1"/>
                </a:solidFill>
                <a:latin typeface="Arial Bold"/>
                <a:cs typeface="Arial Bold"/>
              </a:rPr>
              <a:t>www.phmetropol.dk</a:t>
            </a:r>
            <a:endParaRPr lang="da-DK"/>
          </a:p>
        </p:txBody>
      </p:sp>
      <p:pic>
        <p:nvPicPr>
          <p:cNvPr id="7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40" y="4286567"/>
            <a:ext cx="1152000" cy="555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9CB5F-1128-D54D-8D55-4F86C83ACFF7}" type="datetime3">
              <a:rPr lang="da-DK" altLang="da-DK"/>
              <a:pPr/>
              <a:t>31.01.2018</a:t>
            </a:fld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Slide </a:t>
            </a:r>
            <a:fld id="{99AEF674-5B8B-B848-9C21-ED9828F9B5C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9082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473AC6-389C-C048-AA47-049B9D2B7EC0}" type="datetime3">
              <a:rPr lang="da-DK" altLang="da-DK"/>
              <a:pPr/>
              <a:t>31.01.2018</a:t>
            </a:fld>
            <a:endParaRPr lang="da-DK" alt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Slide </a:t>
            </a:r>
            <a:fld id="{37C3CAFA-539C-8440-B830-FFD7EF5CC46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9146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 b="1"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EF4908-5FBD-644F-BCA9-09756F5F6EC9}" type="datetime3">
              <a:rPr lang="da-DK" altLang="da-DK"/>
              <a:pPr/>
              <a:t>31.01.2018</a:t>
            </a:fld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Slide </a:t>
            </a:r>
            <a:fld id="{4BBB8440-CB38-C949-A0C2-93C71319CCF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3682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å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923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resentationTitle1"/>
          <p:cNvSpPr>
            <a:spLocks noGrp="1"/>
          </p:cNvSpPr>
          <p:nvPr>
            <p:ph type="ctrTitle"/>
          </p:nvPr>
        </p:nvSpPr>
        <p:spPr>
          <a:xfrm>
            <a:off x="900113" y="675000"/>
            <a:ext cx="6480200" cy="934263"/>
          </a:xfrm>
        </p:spPr>
        <p:txBody>
          <a:bodyPr/>
          <a:lstStyle>
            <a:lvl1pPr>
              <a:defRPr>
                <a:solidFill>
                  <a:srgbClr val="FF4338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789" y="1707356"/>
            <a:ext cx="6569531" cy="594364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2000">
                <a:solidFill>
                  <a:srgbClr val="FF43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10"/>
          </p:nvPr>
        </p:nvSpPr>
        <p:spPr>
          <a:xfrm>
            <a:off x="900113" y="4515984"/>
            <a:ext cx="2865847" cy="162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12. oktober 2017</a:t>
            </a:r>
          </a:p>
        </p:txBody>
      </p:sp>
      <p:sp>
        <p:nvSpPr>
          <p:cNvPr id="13" name="TextBox 15"/>
          <p:cNvSpPr txBox="1"/>
          <p:nvPr userDrawn="1"/>
        </p:nvSpPr>
        <p:spPr>
          <a:xfrm>
            <a:off x="-2330450" y="5254"/>
            <a:ext cx="2209800" cy="16671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endParaRPr lang="da-DK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Højreklik på</a:t>
            </a:r>
            <a:r>
              <a:rPr 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dit slide i venstremenuen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da-DK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“layout” menuen, der er fx 4 foskellige</a:t>
            </a:r>
            <a:r>
              <a:rPr 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forsider at vælge imellem</a:t>
            </a:r>
            <a:endParaRPr lang="da-DK" sz="10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du vælge vælge layout direkte under knappen </a:t>
            </a:r>
            <a:r>
              <a:rPr lang="da-DK" sz="10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</a:t>
            </a:r>
            <a:r>
              <a:rPr lang="da-DK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i="1" noProof="1">
                <a:solidFill>
                  <a:schemeClr val="tx1"/>
                </a:solidFill>
                <a:cs typeface="Arial" panose="020B0604020202020204" pitchFamily="34" charset="0"/>
              </a:rPr>
              <a:t>når du laver et nyt slide</a:t>
            </a:r>
            <a:endParaRPr lang="da-DK" sz="10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40" y="339502"/>
            <a:ext cx="1152000" cy="555647"/>
          </a:xfrm>
          <a:prstGeom prst="rect">
            <a:avLst/>
          </a:prstGeom>
        </p:spPr>
      </p:pic>
      <p:sp>
        <p:nvSpPr>
          <p:cNvPr id="16" name="Freeform 5"/>
          <p:cNvSpPr>
            <a:spLocks/>
          </p:cNvSpPr>
          <p:nvPr userDrawn="1"/>
        </p:nvSpPr>
        <p:spPr bwMode="auto">
          <a:xfrm>
            <a:off x="2831745" y="1851670"/>
            <a:ext cx="6312255" cy="3291830"/>
          </a:xfrm>
          <a:custGeom>
            <a:avLst/>
            <a:gdLst>
              <a:gd name="T0" fmla="*/ 0 w 4512"/>
              <a:gd name="T1" fmla="*/ 640 h 2353"/>
              <a:gd name="T2" fmla="*/ 657 w 4512"/>
              <a:gd name="T3" fmla="*/ 1139 h 2353"/>
              <a:gd name="T4" fmla="*/ 2561 w 4512"/>
              <a:gd name="T5" fmla="*/ 869 h 2353"/>
              <a:gd name="T6" fmla="*/ 4512 w 4512"/>
              <a:gd name="T7" fmla="*/ 2353 h 2353"/>
              <a:gd name="T8" fmla="*/ 4512 w 4512"/>
              <a:gd name="T9" fmla="*/ 1065 h 2353"/>
              <a:gd name="T10" fmla="*/ 3988 w 4512"/>
              <a:gd name="T11" fmla="*/ 666 h 2353"/>
              <a:gd name="T12" fmla="*/ 4512 w 4512"/>
              <a:gd name="T13" fmla="*/ 592 h 2353"/>
              <a:gd name="T14" fmla="*/ 4512 w 4512"/>
              <a:gd name="T15" fmla="*/ 0 h 2353"/>
              <a:gd name="T16" fmla="*/ 0 w 4512"/>
              <a:gd name="T17" fmla="*/ 640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12" h="2353">
                <a:moveTo>
                  <a:pt x="0" y="640"/>
                </a:moveTo>
                <a:lnTo>
                  <a:pt x="657" y="1139"/>
                </a:lnTo>
                <a:lnTo>
                  <a:pt x="2561" y="869"/>
                </a:lnTo>
                <a:lnTo>
                  <a:pt x="4512" y="2353"/>
                </a:lnTo>
                <a:lnTo>
                  <a:pt x="4512" y="1065"/>
                </a:lnTo>
                <a:lnTo>
                  <a:pt x="3988" y="666"/>
                </a:lnTo>
                <a:lnTo>
                  <a:pt x="4512" y="592"/>
                </a:lnTo>
                <a:lnTo>
                  <a:pt x="4512" y="0"/>
                </a:lnTo>
                <a:lnTo>
                  <a:pt x="0" y="640"/>
                </a:lnTo>
                <a:close/>
              </a:path>
            </a:pathLst>
          </a:custGeom>
          <a:solidFill>
            <a:srgbClr val="4F55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78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å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resentationTitle2"/>
          <p:cNvSpPr>
            <a:spLocks noGrp="1"/>
          </p:cNvSpPr>
          <p:nvPr>
            <p:ph type="ctrTitle"/>
          </p:nvPr>
        </p:nvSpPr>
        <p:spPr>
          <a:xfrm>
            <a:off x="900113" y="675000"/>
            <a:ext cx="6480200" cy="934263"/>
          </a:xfrm>
        </p:spPr>
        <p:txBody>
          <a:bodyPr/>
          <a:lstStyle>
            <a:lvl1pPr>
              <a:defRPr>
                <a:solidFill>
                  <a:srgbClr val="F08217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789" y="1707356"/>
            <a:ext cx="6569531" cy="594364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2000">
                <a:solidFill>
                  <a:srgbClr val="F0821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10"/>
          </p:nvPr>
        </p:nvSpPr>
        <p:spPr>
          <a:xfrm>
            <a:off x="900113" y="4515984"/>
            <a:ext cx="2865847" cy="162000"/>
          </a:xfrm>
        </p:spPr>
        <p:txBody>
          <a:bodyPr/>
          <a:lstStyle>
            <a:lvl1pPr>
              <a:defRPr sz="1400">
                <a:solidFill>
                  <a:srgbClr val="192337"/>
                </a:solidFill>
              </a:defRPr>
            </a:lvl1pPr>
          </a:lstStyle>
          <a:p>
            <a:r>
              <a:rPr lang="da-DK" dirty="0"/>
              <a:t>12. oktober 2017</a:t>
            </a:r>
          </a:p>
        </p:txBody>
      </p:sp>
      <p:sp>
        <p:nvSpPr>
          <p:cNvPr id="14" name="TextBox 15"/>
          <p:cNvSpPr txBox="1"/>
          <p:nvPr userDrawn="1"/>
        </p:nvSpPr>
        <p:spPr>
          <a:xfrm>
            <a:off x="-2330450" y="5254"/>
            <a:ext cx="2209800" cy="16671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endParaRPr lang="da-DK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Højreklik på</a:t>
            </a:r>
            <a:r>
              <a:rPr 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dit slide i venstremenuen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da-DK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“layout” menuen, der er fx 4 foskellige</a:t>
            </a:r>
            <a:r>
              <a:rPr 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forsider at vælge imellem</a:t>
            </a:r>
            <a:endParaRPr lang="da-DK" sz="10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du vælge vælge layout direkte under knappen </a:t>
            </a:r>
            <a:r>
              <a:rPr lang="da-DK" sz="10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</a:t>
            </a:r>
            <a:r>
              <a:rPr lang="da-DK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i="1" noProof="1">
                <a:solidFill>
                  <a:schemeClr val="tx1"/>
                </a:solidFill>
                <a:cs typeface="Arial" panose="020B0604020202020204" pitchFamily="34" charset="0"/>
              </a:rPr>
              <a:t>når du laver et nyt slide</a:t>
            </a:r>
            <a:endParaRPr lang="da-DK" sz="10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6" y="303497"/>
            <a:ext cx="1152000" cy="556630"/>
          </a:xfrm>
          <a:prstGeom prst="rect">
            <a:avLst/>
          </a:prstGeom>
        </p:spPr>
      </p:pic>
      <p:sp>
        <p:nvSpPr>
          <p:cNvPr id="13" name="Freeform 5"/>
          <p:cNvSpPr>
            <a:spLocks/>
          </p:cNvSpPr>
          <p:nvPr userDrawn="1"/>
        </p:nvSpPr>
        <p:spPr bwMode="auto">
          <a:xfrm>
            <a:off x="4634482" y="2139913"/>
            <a:ext cx="4509518" cy="3003587"/>
          </a:xfrm>
          <a:custGeom>
            <a:avLst/>
            <a:gdLst>
              <a:gd name="T0" fmla="*/ 2804 w 4479"/>
              <a:gd name="T1" fmla="*/ 1811 h 2982"/>
              <a:gd name="T2" fmla="*/ 3959 w 4479"/>
              <a:gd name="T3" fmla="*/ 737 h 2982"/>
              <a:gd name="T4" fmla="*/ 4479 w 4479"/>
              <a:gd name="T5" fmla="*/ 687 h 2982"/>
              <a:gd name="T6" fmla="*/ 4479 w 4479"/>
              <a:gd name="T7" fmla="*/ 0 h 2982"/>
              <a:gd name="T8" fmla="*/ 3133 w 4479"/>
              <a:gd name="T9" fmla="*/ 105 h 2982"/>
              <a:gd name="T10" fmla="*/ 1031 w 4479"/>
              <a:gd name="T11" fmla="*/ 2060 h 2982"/>
              <a:gd name="T12" fmla="*/ 4479 w 4479"/>
              <a:gd name="T13" fmla="*/ 2982 h 2982"/>
              <a:gd name="T14" fmla="*/ 4479 w 4479"/>
              <a:gd name="T15" fmla="*/ 2301 h 2982"/>
              <a:gd name="T16" fmla="*/ 2804 w 4479"/>
              <a:gd name="T17" fmla="*/ 1811 h 2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79" h="2982">
                <a:moveTo>
                  <a:pt x="2804" y="1811"/>
                </a:moveTo>
                <a:cubicBezTo>
                  <a:pt x="2238" y="1387"/>
                  <a:pt x="2753" y="907"/>
                  <a:pt x="3959" y="737"/>
                </a:cubicBezTo>
                <a:cubicBezTo>
                  <a:pt x="4128" y="713"/>
                  <a:pt x="4303" y="697"/>
                  <a:pt x="4479" y="687"/>
                </a:cubicBezTo>
                <a:cubicBezTo>
                  <a:pt x="4479" y="0"/>
                  <a:pt x="4479" y="0"/>
                  <a:pt x="4479" y="0"/>
                </a:cubicBezTo>
                <a:cubicBezTo>
                  <a:pt x="4024" y="9"/>
                  <a:pt x="3570" y="44"/>
                  <a:pt x="3133" y="105"/>
                </a:cubicBezTo>
                <a:cubicBezTo>
                  <a:pt x="941" y="413"/>
                  <a:pt x="0" y="1288"/>
                  <a:pt x="1031" y="2060"/>
                </a:cubicBezTo>
                <a:cubicBezTo>
                  <a:pt x="1699" y="2560"/>
                  <a:pt x="3029" y="2893"/>
                  <a:pt x="4479" y="2982"/>
                </a:cubicBezTo>
                <a:cubicBezTo>
                  <a:pt x="4479" y="2301"/>
                  <a:pt x="4479" y="2301"/>
                  <a:pt x="4479" y="2301"/>
                </a:cubicBezTo>
                <a:cubicBezTo>
                  <a:pt x="3769" y="2234"/>
                  <a:pt x="3137" y="2060"/>
                  <a:pt x="2804" y="1811"/>
                </a:cubicBezTo>
                <a:close/>
              </a:path>
            </a:pathLst>
          </a:custGeom>
          <a:solidFill>
            <a:srgbClr val="F7F0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822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resentationTitle3"/>
          <p:cNvSpPr>
            <a:spLocks noGrp="1"/>
          </p:cNvSpPr>
          <p:nvPr>
            <p:ph type="ctrTitle"/>
          </p:nvPr>
        </p:nvSpPr>
        <p:spPr>
          <a:xfrm>
            <a:off x="900113" y="675000"/>
            <a:ext cx="6480200" cy="934263"/>
          </a:xfrm>
        </p:spPr>
        <p:txBody>
          <a:bodyPr/>
          <a:lstStyle>
            <a:lvl1pPr>
              <a:defRPr>
                <a:solidFill>
                  <a:srgbClr val="192337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789" y="1707356"/>
            <a:ext cx="6569531" cy="594364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2000">
                <a:solidFill>
                  <a:srgbClr val="1923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10"/>
          </p:nvPr>
        </p:nvSpPr>
        <p:spPr>
          <a:xfrm>
            <a:off x="900113" y="4515984"/>
            <a:ext cx="2865847" cy="162000"/>
          </a:xfrm>
        </p:spPr>
        <p:txBody>
          <a:bodyPr/>
          <a:lstStyle>
            <a:lvl1pPr>
              <a:defRPr sz="1400">
                <a:solidFill>
                  <a:srgbClr val="192337"/>
                </a:solidFill>
              </a:defRPr>
            </a:lvl1pPr>
          </a:lstStyle>
          <a:p>
            <a:r>
              <a:rPr lang="da-DK" dirty="0"/>
              <a:t>12. oktober 2017</a:t>
            </a:r>
          </a:p>
        </p:txBody>
      </p:sp>
      <p:sp>
        <p:nvSpPr>
          <p:cNvPr id="13" name="TextBox 15"/>
          <p:cNvSpPr txBox="1"/>
          <p:nvPr userDrawn="1"/>
        </p:nvSpPr>
        <p:spPr>
          <a:xfrm>
            <a:off x="-2330450" y="5254"/>
            <a:ext cx="2209800" cy="16671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endParaRPr lang="da-DK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Højreklik på</a:t>
            </a:r>
            <a:r>
              <a:rPr 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dit slide i venstremenuen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da-DK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“layout” menuen, der er fx 4 foskellige</a:t>
            </a:r>
            <a:r>
              <a:rPr 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forsider at vælge imellem</a:t>
            </a:r>
            <a:endParaRPr lang="da-DK" sz="10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du vælge vælge layout direkte under knappen </a:t>
            </a:r>
            <a:r>
              <a:rPr lang="da-DK" sz="10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</a:t>
            </a:r>
            <a:r>
              <a:rPr lang="da-DK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i="1" noProof="1">
                <a:solidFill>
                  <a:schemeClr val="tx1"/>
                </a:solidFill>
                <a:cs typeface="Arial" panose="020B0604020202020204" pitchFamily="34" charset="0"/>
              </a:rPr>
              <a:t>når du laver et nyt slide</a:t>
            </a:r>
            <a:endParaRPr lang="da-DK" sz="10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6" y="303497"/>
            <a:ext cx="1152000" cy="556630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13" y="1832459"/>
            <a:ext cx="3720787" cy="28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2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2051720" y="951570"/>
            <a:ext cx="3386138" cy="2425304"/>
            <a:chOff x="1788" y="1046"/>
            <a:chExt cx="2133" cy="2037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939" y="1046"/>
              <a:ext cx="466" cy="1121"/>
            </a:xfrm>
            <a:custGeom>
              <a:avLst/>
              <a:gdLst>
                <a:gd name="T0" fmla="*/ 301 w 466"/>
                <a:gd name="T1" fmla="*/ 23 h 1121"/>
                <a:gd name="T2" fmla="*/ 466 w 466"/>
                <a:gd name="T3" fmla="*/ 0 h 1121"/>
                <a:gd name="T4" fmla="*/ 466 w 466"/>
                <a:gd name="T5" fmla="*/ 1055 h 1121"/>
                <a:gd name="T6" fmla="*/ 0 w 466"/>
                <a:gd name="T7" fmla="*/ 1121 h 1121"/>
                <a:gd name="T8" fmla="*/ 0 w 466"/>
                <a:gd name="T9" fmla="*/ 949 h 1121"/>
                <a:gd name="T10" fmla="*/ 301 w 466"/>
                <a:gd name="T11" fmla="*/ 908 h 1121"/>
                <a:gd name="T12" fmla="*/ 301 w 466"/>
                <a:gd name="T13" fmla="*/ 23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1121">
                  <a:moveTo>
                    <a:pt x="301" y="23"/>
                  </a:moveTo>
                  <a:lnTo>
                    <a:pt x="466" y="0"/>
                  </a:lnTo>
                  <a:lnTo>
                    <a:pt x="466" y="1055"/>
                  </a:lnTo>
                  <a:lnTo>
                    <a:pt x="0" y="1121"/>
                  </a:lnTo>
                  <a:lnTo>
                    <a:pt x="0" y="949"/>
                  </a:lnTo>
                  <a:lnTo>
                    <a:pt x="301" y="908"/>
                  </a:lnTo>
                  <a:lnTo>
                    <a:pt x="301" y="23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788" y="1100"/>
              <a:ext cx="233" cy="561"/>
            </a:xfrm>
            <a:custGeom>
              <a:avLst/>
              <a:gdLst>
                <a:gd name="T0" fmla="*/ 151 w 233"/>
                <a:gd name="T1" fmla="*/ 11 h 561"/>
                <a:gd name="T2" fmla="*/ 233 w 233"/>
                <a:gd name="T3" fmla="*/ 0 h 561"/>
                <a:gd name="T4" fmla="*/ 233 w 233"/>
                <a:gd name="T5" fmla="*/ 528 h 561"/>
                <a:gd name="T6" fmla="*/ 0 w 233"/>
                <a:gd name="T7" fmla="*/ 561 h 561"/>
                <a:gd name="T8" fmla="*/ 0 w 233"/>
                <a:gd name="T9" fmla="*/ 475 h 561"/>
                <a:gd name="T10" fmla="*/ 151 w 233"/>
                <a:gd name="T11" fmla="*/ 453 h 561"/>
                <a:gd name="T12" fmla="*/ 151 w 233"/>
                <a:gd name="T13" fmla="*/ 1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561">
                  <a:moveTo>
                    <a:pt x="151" y="11"/>
                  </a:moveTo>
                  <a:lnTo>
                    <a:pt x="233" y="0"/>
                  </a:lnTo>
                  <a:lnTo>
                    <a:pt x="233" y="528"/>
                  </a:lnTo>
                  <a:lnTo>
                    <a:pt x="0" y="561"/>
                  </a:lnTo>
                  <a:lnTo>
                    <a:pt x="0" y="475"/>
                  </a:lnTo>
                  <a:lnTo>
                    <a:pt x="151" y="453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689" y="2662"/>
              <a:ext cx="176" cy="421"/>
            </a:xfrm>
            <a:custGeom>
              <a:avLst/>
              <a:gdLst>
                <a:gd name="T0" fmla="*/ 62 w 176"/>
                <a:gd name="T1" fmla="*/ 8 h 421"/>
                <a:gd name="T2" fmla="*/ 0 w 176"/>
                <a:gd name="T3" fmla="*/ 0 h 421"/>
                <a:gd name="T4" fmla="*/ 0 w 176"/>
                <a:gd name="T5" fmla="*/ 397 h 421"/>
                <a:gd name="T6" fmla="*/ 176 w 176"/>
                <a:gd name="T7" fmla="*/ 421 h 421"/>
                <a:gd name="T8" fmla="*/ 176 w 176"/>
                <a:gd name="T9" fmla="*/ 357 h 421"/>
                <a:gd name="T10" fmla="*/ 62 w 176"/>
                <a:gd name="T11" fmla="*/ 341 h 421"/>
                <a:gd name="T12" fmla="*/ 62 w 176"/>
                <a:gd name="T13" fmla="*/ 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21">
                  <a:moveTo>
                    <a:pt x="62" y="8"/>
                  </a:moveTo>
                  <a:lnTo>
                    <a:pt x="0" y="0"/>
                  </a:lnTo>
                  <a:lnTo>
                    <a:pt x="0" y="397"/>
                  </a:lnTo>
                  <a:lnTo>
                    <a:pt x="176" y="421"/>
                  </a:lnTo>
                  <a:lnTo>
                    <a:pt x="176" y="357"/>
                  </a:lnTo>
                  <a:lnTo>
                    <a:pt x="62" y="341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3834" y="2682"/>
              <a:ext cx="87" cy="211"/>
            </a:xfrm>
            <a:custGeom>
              <a:avLst/>
              <a:gdLst>
                <a:gd name="T0" fmla="*/ 31 w 87"/>
                <a:gd name="T1" fmla="*/ 4 h 211"/>
                <a:gd name="T2" fmla="*/ 0 w 87"/>
                <a:gd name="T3" fmla="*/ 0 h 211"/>
                <a:gd name="T4" fmla="*/ 0 w 87"/>
                <a:gd name="T5" fmla="*/ 198 h 211"/>
                <a:gd name="T6" fmla="*/ 87 w 87"/>
                <a:gd name="T7" fmla="*/ 211 h 211"/>
                <a:gd name="T8" fmla="*/ 87 w 87"/>
                <a:gd name="T9" fmla="*/ 178 h 211"/>
                <a:gd name="T10" fmla="*/ 31 w 87"/>
                <a:gd name="T11" fmla="*/ 170 h 211"/>
                <a:gd name="T12" fmla="*/ 31 w 87"/>
                <a:gd name="T13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11">
                  <a:moveTo>
                    <a:pt x="31" y="4"/>
                  </a:moveTo>
                  <a:lnTo>
                    <a:pt x="0" y="0"/>
                  </a:lnTo>
                  <a:lnTo>
                    <a:pt x="0" y="198"/>
                  </a:lnTo>
                  <a:lnTo>
                    <a:pt x="87" y="211"/>
                  </a:lnTo>
                  <a:lnTo>
                    <a:pt x="87" y="178"/>
                  </a:lnTo>
                  <a:lnTo>
                    <a:pt x="31" y="17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3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12. oktober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/>
              <a:t>Side </a:t>
            </a:r>
            <a:fld id="{D2BB8891-0308-5A4D-8D26-8DC2A8B0D26B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9" name="Agenda tekst"/>
          <p:cNvSpPr txBox="1"/>
          <p:nvPr userDrawn="1"/>
        </p:nvSpPr>
        <p:spPr>
          <a:xfrm>
            <a:off x="2849166" y="1197806"/>
            <a:ext cx="47524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>
                <a:solidFill>
                  <a:srgbClr val="F08217"/>
                </a:solidFill>
                <a:latin typeface="+mj-lt"/>
                <a:cs typeface="Arial" pitchFamily="34" charset="0"/>
              </a:rPr>
              <a:t>Agenda</a:t>
            </a:r>
            <a:endParaRPr lang="da-DK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868595" y="1818298"/>
            <a:ext cx="4733025" cy="2565844"/>
          </a:xfrm>
        </p:spPr>
        <p:txBody>
          <a:bodyPr>
            <a:normAutofit/>
          </a:bodyPr>
          <a:lstStyle>
            <a:lvl1pPr marL="396000" indent="-396000">
              <a:buClr>
                <a:schemeClr val="bg2"/>
              </a:buClr>
              <a:buFont typeface="Arial" panose="020B0604020202020204" pitchFamily="34" charset="0"/>
              <a:buChar char="■"/>
              <a:defRPr sz="1800">
                <a:solidFill>
                  <a:srgbClr val="000000"/>
                </a:solidFill>
              </a:defRPr>
            </a:lvl1pPr>
            <a:lvl2pPr marL="576000" indent="-180975">
              <a:buClr>
                <a:schemeClr val="bg2"/>
              </a:buClr>
              <a:defRPr sz="1600">
                <a:solidFill>
                  <a:srgbClr val="000000"/>
                </a:solidFill>
              </a:defRPr>
            </a:lvl2pPr>
            <a:lvl3pPr marL="756000">
              <a:buClr>
                <a:schemeClr val="bg2"/>
              </a:buClr>
              <a:defRPr sz="1600">
                <a:solidFill>
                  <a:srgbClr val="000000"/>
                </a:solidFill>
              </a:defRPr>
            </a:lvl3pPr>
            <a:lvl4pPr marL="936000">
              <a:buClr>
                <a:schemeClr val="bg2"/>
              </a:buClr>
              <a:defRPr sz="1600">
                <a:solidFill>
                  <a:srgbClr val="000000"/>
                </a:solidFill>
              </a:defRPr>
            </a:lvl4pPr>
            <a:lvl5pPr marL="1116000">
              <a:buClr>
                <a:schemeClr val="bg2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pic>
        <p:nvPicPr>
          <p:cNvPr id="17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8" y="231490"/>
            <a:ext cx="1152189" cy="3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/Bullets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dirty="0"/>
              <a:t>12. oktober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Side </a:t>
            </a:r>
            <a:fld id="{D2BB8891-0308-5A4D-8D26-8DC2A8B0D26B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24028" y="1749028"/>
            <a:ext cx="3564322" cy="2928938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20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99592" y="1707356"/>
            <a:ext cx="3564000" cy="2970610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grpSp>
        <p:nvGrpSpPr>
          <p:cNvPr id="9" name="Gruppe 20"/>
          <p:cNvGrpSpPr>
            <a:grpSpLocks/>
          </p:cNvGrpSpPr>
          <p:nvPr userDrawn="1"/>
        </p:nvGrpSpPr>
        <p:grpSpPr bwMode="auto">
          <a:xfrm>
            <a:off x="-2160748" y="2994384"/>
            <a:ext cx="2032000" cy="2872581"/>
            <a:chOff x="6573838" y="3603625"/>
            <a:chExt cx="2032000" cy="3829908"/>
          </a:xfrm>
        </p:grpSpPr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3829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Indsæt billede</a:t>
              </a:r>
              <a:endParaRPr lang="da-DK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</a:rPr>
                <a:t> Klik på det lille billede-indsættelsesikon i midten</a:t>
              </a:r>
              <a:endParaRPr lang="da-DK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</a:rPr>
                <a:t>af pladsholderen</a:t>
              </a:r>
              <a:endParaRPr lang="da-DK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</a:rPr>
                <a:t>Indsæt det ønskede billede</a:t>
              </a:r>
              <a:endParaRPr lang="da-DK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3. </a:t>
              </a:r>
              <a:r>
                <a:rPr lang="da-DK" sz="1000" noProof="1">
                  <a:solidFill>
                    <a:schemeClr val="tx1"/>
                  </a:solidFill>
                </a:rPr>
                <a:t>Klik </a:t>
              </a:r>
              <a:r>
                <a:rPr lang="da-DK" sz="1000" b="1" noProof="1">
                  <a:solidFill>
                    <a:schemeClr val="tx1"/>
                  </a:solidFill>
                </a:rPr>
                <a:t>Beskær </a:t>
              </a:r>
              <a:r>
                <a:rPr lang="da-DK" sz="1000" noProof="1">
                  <a:solidFill>
                    <a:schemeClr val="tx1"/>
                  </a:solidFill>
                </a:rPr>
                <a:t>til at ændre</a:t>
              </a:r>
              <a:endParaRPr lang="da-DK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</a:rPr>
                <a:t>billedets fokus/størrelse</a:t>
              </a:r>
              <a:endParaRPr lang="da-DK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/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cs typeface="Arial" pitchFamily="34" charset="0"/>
                </a:rPr>
                <a:t>-knappen nede, mens der trækkes i billedets hjørner</a:t>
              </a:r>
              <a:endParaRPr lang="da-DK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5.</a:t>
              </a:r>
              <a:r>
                <a:rPr lang="da-DK" sz="1000" noProof="1">
                  <a:solidFill>
                    <a:schemeClr val="tx1"/>
                  </a:solidFill>
                </a:rPr>
                <a:t> Højreklik på billedet </a:t>
              </a:r>
              <a:br>
                <a:rPr lang="da-DK" sz="1000" noProof="1">
                  <a:solidFill>
                    <a:schemeClr val="tx1"/>
                  </a:solidFill>
                </a:rPr>
              </a:br>
              <a:r>
                <a:rPr lang="da-DK" sz="1000" noProof="1">
                  <a:solidFill>
                    <a:schemeClr val="tx1"/>
                  </a:solidFill>
                </a:rPr>
                <a:t>og vælg </a:t>
              </a:r>
              <a:r>
                <a:rPr lang="da-DK" sz="1000" b="1" noProof="1">
                  <a:solidFill>
                    <a:schemeClr val="tx1"/>
                  </a:solidFill>
                </a:rPr>
                <a:t>Send bagerst</a:t>
              </a:r>
              <a:endParaRPr lang="da-DK"/>
            </a:p>
          </p:txBody>
        </p:sp>
        <p:grpSp>
          <p:nvGrpSpPr>
            <p:cNvPr id="11" name="Gruppe 1"/>
            <p:cNvGrpSpPr>
              <a:grpSpLocks/>
            </p:cNvGrpSpPr>
            <p:nvPr/>
          </p:nvGrpSpPr>
          <p:grpSpPr bwMode="auto">
            <a:xfrm>
              <a:off x="8269287" y="5754692"/>
              <a:ext cx="331788" cy="342899"/>
              <a:chOff x="8269445" y="5755170"/>
              <a:chExt cx="331632" cy="343551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755170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8269446" y="5755053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dirty="0"/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875998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8" y="231490"/>
            <a:ext cx="1152189" cy="309969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724"/>
            <a:ext cx="399229" cy="726306"/>
          </a:xfrm>
          <a:prstGeom prst="rect">
            <a:avLst/>
          </a:prstGeom>
        </p:spPr>
      </p:pic>
      <p:pic>
        <p:nvPicPr>
          <p:cNvPr id="1026" name="Picture 2" descr="P:\Projekter\Designprojekt\Grafiske elementer\PNG\Single\L_front_warmgray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7505" y="123478"/>
            <a:ext cx="139059" cy="3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dirty="0"/>
              <a:t>12. oktober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Side </a:t>
            </a:r>
            <a:fld id="{D2BB8891-0308-5A4D-8D26-8DC2A8B0D26B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00113" y="1749028"/>
            <a:ext cx="3564000" cy="2928938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20" name="Header 1"/>
          <p:cNvSpPr>
            <a:spLocks noGrp="1"/>
          </p:cNvSpPr>
          <p:nvPr>
            <p:ph type="title"/>
          </p:nvPr>
        </p:nvSpPr>
        <p:spPr>
          <a:xfrm>
            <a:off x="899593" y="670181"/>
            <a:ext cx="3564521" cy="754049"/>
          </a:xfrm>
        </p:spPr>
        <p:txBody>
          <a:bodyPr/>
          <a:lstStyle>
            <a:lvl1pPr>
              <a:defRPr sz="2100"/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24028" y="1749028"/>
            <a:ext cx="3564322" cy="2928938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7380" y="670181"/>
            <a:ext cx="3564000" cy="753300"/>
          </a:xfrm>
        </p:spPr>
        <p:txBody>
          <a:bodyPr anchor="b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2100" b="1" kern="1200" dirty="0">
                <a:solidFill>
                  <a:srgbClr val="F08217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</p:txBody>
      </p:sp>
      <p:grpSp>
        <p:nvGrpSpPr>
          <p:cNvPr id="10" name="Gruppe 20"/>
          <p:cNvGrpSpPr>
            <a:grpSpLocks/>
          </p:cNvGrpSpPr>
          <p:nvPr userDrawn="1"/>
        </p:nvGrpSpPr>
        <p:grpSpPr bwMode="auto">
          <a:xfrm>
            <a:off x="-2160748" y="2994384"/>
            <a:ext cx="2032000" cy="2872581"/>
            <a:chOff x="6573838" y="3603625"/>
            <a:chExt cx="2032000" cy="3829908"/>
          </a:xfrm>
        </p:grpSpPr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3829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Indsæt billede</a:t>
              </a:r>
              <a:endParaRPr lang="da-DK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</a:rPr>
                <a:t> Klik på det lille billede-indsættelsesikon i midten</a:t>
              </a:r>
              <a:endParaRPr lang="da-DK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</a:rPr>
                <a:t>af pladsholderen</a:t>
              </a:r>
              <a:endParaRPr lang="da-DK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</a:rPr>
                <a:t>Indsæt det ønskede billede</a:t>
              </a:r>
              <a:endParaRPr lang="da-DK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3. </a:t>
              </a:r>
              <a:r>
                <a:rPr lang="da-DK" sz="1000" noProof="1">
                  <a:solidFill>
                    <a:schemeClr val="tx1"/>
                  </a:solidFill>
                </a:rPr>
                <a:t>Klik </a:t>
              </a:r>
              <a:r>
                <a:rPr lang="da-DK" sz="1000" b="1" noProof="1">
                  <a:solidFill>
                    <a:schemeClr val="tx1"/>
                  </a:solidFill>
                </a:rPr>
                <a:t>Beskær </a:t>
              </a:r>
              <a:r>
                <a:rPr lang="da-DK" sz="1000" noProof="1">
                  <a:solidFill>
                    <a:schemeClr val="tx1"/>
                  </a:solidFill>
                </a:rPr>
                <a:t>til at ændre</a:t>
              </a:r>
              <a:endParaRPr lang="da-DK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</a:rPr>
                <a:t>billedets fokus/størrelse</a:t>
              </a:r>
              <a:endParaRPr lang="da-DK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/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cs typeface="Arial" pitchFamily="34" charset="0"/>
                </a:rPr>
                <a:t>-knappen nede, mens der trækkes i billedets hjørner</a:t>
              </a:r>
              <a:endParaRPr lang="da-DK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5.</a:t>
              </a:r>
              <a:r>
                <a:rPr lang="da-DK" sz="1000" noProof="1">
                  <a:solidFill>
                    <a:schemeClr val="tx1"/>
                  </a:solidFill>
                </a:rPr>
                <a:t> Højreklik på billedet </a:t>
              </a:r>
              <a:br>
                <a:rPr lang="da-DK" sz="1000" noProof="1">
                  <a:solidFill>
                    <a:schemeClr val="tx1"/>
                  </a:solidFill>
                </a:rPr>
              </a:br>
              <a:r>
                <a:rPr lang="da-DK" sz="1000" noProof="1">
                  <a:solidFill>
                    <a:schemeClr val="tx1"/>
                  </a:solidFill>
                </a:rPr>
                <a:t>og vælg </a:t>
              </a:r>
              <a:r>
                <a:rPr lang="da-DK" sz="1000" b="1" noProof="1">
                  <a:solidFill>
                    <a:schemeClr val="tx1"/>
                  </a:solidFill>
                </a:rPr>
                <a:t>Send bagerst</a:t>
              </a:r>
              <a:endParaRPr lang="da-DK"/>
            </a:p>
          </p:txBody>
        </p:sp>
        <p:grpSp>
          <p:nvGrpSpPr>
            <p:cNvPr id="13" name="Gruppe 1"/>
            <p:cNvGrpSpPr>
              <a:grpSpLocks/>
            </p:cNvGrpSpPr>
            <p:nvPr/>
          </p:nvGrpSpPr>
          <p:grpSpPr bwMode="auto">
            <a:xfrm>
              <a:off x="8269287" y="5754692"/>
              <a:ext cx="331788" cy="342899"/>
              <a:chOff x="8269445" y="5755170"/>
              <a:chExt cx="331632" cy="34355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755170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8269446" y="5755053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dirty="0"/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875998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8" y="231490"/>
            <a:ext cx="1152189" cy="309969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724"/>
            <a:ext cx="399229" cy="726306"/>
          </a:xfrm>
          <a:prstGeom prst="rect">
            <a:avLst/>
          </a:prstGeom>
        </p:spPr>
      </p:pic>
      <p:pic>
        <p:nvPicPr>
          <p:cNvPr id="23" name="Picture 2" descr="P:\Projekter\Designprojekt\Grafiske elementer\PNG\Single\L_front_warmgray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7505" y="123478"/>
            <a:ext cx="139059" cy="3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06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07356"/>
            <a:ext cx="3564000" cy="2970610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824350" y="1707356"/>
            <a:ext cx="3564000" cy="2970610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Date_DateCustomE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12. oktober 2017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/>
              <a:t>Side </a:t>
            </a:r>
            <a:fld id="{D2BB8891-0308-5A4D-8D26-8DC2A8B0D26B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8" y="231490"/>
            <a:ext cx="1152189" cy="309969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724"/>
            <a:ext cx="399229" cy="726306"/>
          </a:xfrm>
          <a:prstGeom prst="rect">
            <a:avLst/>
          </a:prstGeom>
        </p:spPr>
      </p:pic>
      <p:pic>
        <p:nvPicPr>
          <p:cNvPr id="11" name="Picture 2" descr="P:\Projekter\Designprojekt\Grafiske elementer\PNG\Single\L_front_warmgray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7505" y="123478"/>
            <a:ext cx="139059" cy="3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9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12. oktober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Side </a:t>
            </a:r>
            <a:fld id="{D2BB8891-0308-5A4D-8D26-8DC2A8B0D26B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0114" y="1749028"/>
            <a:ext cx="7488237" cy="2928938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20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grpSp>
        <p:nvGrpSpPr>
          <p:cNvPr id="8" name="Gruppe 20"/>
          <p:cNvGrpSpPr>
            <a:grpSpLocks/>
          </p:cNvGrpSpPr>
          <p:nvPr userDrawn="1"/>
        </p:nvGrpSpPr>
        <p:grpSpPr bwMode="auto">
          <a:xfrm>
            <a:off x="-2160748" y="2994384"/>
            <a:ext cx="2032000" cy="2872581"/>
            <a:chOff x="6573838" y="3603625"/>
            <a:chExt cx="2032000" cy="3829908"/>
          </a:xfrm>
        </p:grpSpPr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3829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Indsæt billede</a:t>
              </a:r>
              <a:endParaRPr lang="da-DK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</a:rPr>
                <a:t> Klik på det lille billede-indsættelsesikon i midten</a:t>
              </a:r>
              <a:endParaRPr lang="da-DK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</a:rPr>
                <a:t>af pladsholderen</a:t>
              </a:r>
              <a:endParaRPr lang="da-DK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</a:rPr>
                <a:t>Indsæt det ønskede billede</a:t>
              </a:r>
              <a:endParaRPr lang="da-DK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3. </a:t>
              </a:r>
              <a:r>
                <a:rPr lang="da-DK" sz="1000" noProof="1">
                  <a:solidFill>
                    <a:schemeClr val="tx1"/>
                  </a:solidFill>
                </a:rPr>
                <a:t>Klik </a:t>
              </a:r>
              <a:r>
                <a:rPr lang="da-DK" sz="1000" b="1" noProof="1">
                  <a:solidFill>
                    <a:schemeClr val="tx1"/>
                  </a:solidFill>
                </a:rPr>
                <a:t>Beskær </a:t>
              </a:r>
              <a:r>
                <a:rPr lang="da-DK" sz="1000" noProof="1">
                  <a:solidFill>
                    <a:schemeClr val="tx1"/>
                  </a:solidFill>
                </a:rPr>
                <a:t>til at ændre</a:t>
              </a:r>
              <a:endParaRPr lang="da-DK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</a:rPr>
                <a:t>billedets fokus/størrelse</a:t>
              </a:r>
              <a:endParaRPr lang="da-DK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/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cs typeface="Arial" pitchFamily="34" charset="0"/>
                </a:rPr>
                <a:t>-knappen nede, mens der trækkes i billedets hjørner</a:t>
              </a:r>
              <a:endParaRPr lang="da-DK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5.</a:t>
              </a:r>
              <a:r>
                <a:rPr lang="da-DK" sz="1000" noProof="1">
                  <a:solidFill>
                    <a:schemeClr val="tx1"/>
                  </a:solidFill>
                </a:rPr>
                <a:t> Højreklik på billedet </a:t>
              </a:r>
              <a:br>
                <a:rPr lang="da-DK" sz="1000" noProof="1">
                  <a:solidFill>
                    <a:schemeClr val="tx1"/>
                  </a:solidFill>
                </a:rPr>
              </a:br>
              <a:r>
                <a:rPr lang="da-DK" sz="1000" noProof="1">
                  <a:solidFill>
                    <a:schemeClr val="tx1"/>
                  </a:solidFill>
                </a:rPr>
                <a:t>og vælg </a:t>
              </a:r>
              <a:r>
                <a:rPr lang="da-DK" sz="1000" b="1" noProof="1">
                  <a:solidFill>
                    <a:schemeClr val="tx1"/>
                  </a:solidFill>
                </a:rPr>
                <a:t>Send bagerst</a:t>
              </a:r>
              <a:endParaRPr lang="da-DK"/>
            </a:p>
          </p:txBody>
        </p:sp>
        <p:grpSp>
          <p:nvGrpSpPr>
            <p:cNvPr id="10" name="Gruppe 1"/>
            <p:cNvGrpSpPr>
              <a:grpSpLocks/>
            </p:cNvGrpSpPr>
            <p:nvPr/>
          </p:nvGrpSpPr>
          <p:grpSpPr bwMode="auto">
            <a:xfrm>
              <a:off x="8269287" y="5754692"/>
              <a:ext cx="331788" cy="342899"/>
              <a:chOff x="8269445" y="5755170"/>
              <a:chExt cx="331632" cy="343551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755170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ounded Rectangle 12"/>
              <p:cNvSpPr/>
              <p:nvPr/>
            </p:nvSpPr>
            <p:spPr>
              <a:xfrm>
                <a:off x="8269446" y="5755053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dirty="0"/>
              </a:p>
            </p:txBody>
          </p: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875998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8" y="231490"/>
            <a:ext cx="1152189" cy="309969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724"/>
            <a:ext cx="399229" cy="726306"/>
          </a:xfrm>
          <a:prstGeom prst="rect">
            <a:avLst/>
          </a:prstGeom>
        </p:spPr>
      </p:pic>
      <p:pic>
        <p:nvPicPr>
          <p:cNvPr id="19" name="Picture 2" descr="P:\Projekter\Designprojekt\Grafiske elementer\PNG\Single\L_front_warmgray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7505" y="123478"/>
            <a:ext cx="139059" cy="3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4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title"/>
          </p:nvPr>
        </p:nvSpPr>
        <p:spPr>
          <a:xfrm>
            <a:off x="899592" y="656573"/>
            <a:ext cx="7488758" cy="80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707357"/>
            <a:ext cx="7488758" cy="29706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2"/>
          </p:nvPr>
        </p:nvSpPr>
        <p:spPr>
          <a:xfrm>
            <a:off x="900114" y="4939385"/>
            <a:ext cx="1767487" cy="1917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da-DK" dirty="0"/>
              <a:t>12. oktober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4939385"/>
            <a:ext cx="641236" cy="1906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 b="1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da-DK"/>
              <a:t>Side </a:t>
            </a:r>
            <a:fld id="{D2BB8891-0308-5A4D-8D26-8DC2A8B0D26B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119672" y="4462308"/>
            <a:ext cx="327813" cy="604607"/>
          </a:xfrm>
          <a:custGeom>
            <a:avLst/>
            <a:gdLst>
              <a:gd name="T0" fmla="*/ 81 w 230"/>
              <a:gd name="T1" fmla="*/ 12 h 551"/>
              <a:gd name="T2" fmla="*/ 0 w 230"/>
              <a:gd name="T3" fmla="*/ 0 h 551"/>
              <a:gd name="T4" fmla="*/ 0 w 230"/>
              <a:gd name="T5" fmla="*/ 519 h 551"/>
              <a:gd name="T6" fmla="*/ 230 w 230"/>
              <a:gd name="T7" fmla="*/ 551 h 551"/>
              <a:gd name="T8" fmla="*/ 230 w 230"/>
              <a:gd name="T9" fmla="*/ 466 h 551"/>
              <a:gd name="T10" fmla="*/ 81 w 230"/>
              <a:gd name="T11" fmla="*/ 446 h 551"/>
              <a:gd name="T12" fmla="*/ 81 w 230"/>
              <a:gd name="T13" fmla="*/ 12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" h="551">
                <a:moveTo>
                  <a:pt x="81" y="12"/>
                </a:moveTo>
                <a:lnTo>
                  <a:pt x="0" y="0"/>
                </a:lnTo>
                <a:lnTo>
                  <a:pt x="0" y="519"/>
                </a:lnTo>
                <a:lnTo>
                  <a:pt x="230" y="551"/>
                </a:lnTo>
                <a:lnTo>
                  <a:pt x="230" y="466"/>
                </a:lnTo>
                <a:lnTo>
                  <a:pt x="81" y="446"/>
                </a:lnTo>
                <a:lnTo>
                  <a:pt x="81" y="12"/>
                </a:lnTo>
                <a:close/>
              </a:path>
            </a:pathLst>
          </a:custGeom>
          <a:solidFill>
            <a:srgbClr val="E8E4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91405" y="4495028"/>
            <a:ext cx="165332" cy="301755"/>
          </a:xfrm>
          <a:custGeom>
            <a:avLst/>
            <a:gdLst>
              <a:gd name="T0" fmla="*/ 41 w 116"/>
              <a:gd name="T1" fmla="*/ 5 h 275"/>
              <a:gd name="T2" fmla="*/ 0 w 116"/>
              <a:gd name="T3" fmla="*/ 0 h 275"/>
              <a:gd name="T4" fmla="*/ 0 w 116"/>
              <a:gd name="T5" fmla="*/ 259 h 275"/>
              <a:gd name="T6" fmla="*/ 116 w 116"/>
              <a:gd name="T7" fmla="*/ 275 h 275"/>
              <a:gd name="T8" fmla="*/ 116 w 116"/>
              <a:gd name="T9" fmla="*/ 233 h 275"/>
              <a:gd name="T10" fmla="*/ 41 w 116"/>
              <a:gd name="T11" fmla="*/ 223 h 275"/>
              <a:gd name="T12" fmla="*/ 41 w 116"/>
              <a:gd name="T13" fmla="*/ 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275">
                <a:moveTo>
                  <a:pt x="41" y="5"/>
                </a:moveTo>
                <a:lnTo>
                  <a:pt x="0" y="0"/>
                </a:lnTo>
                <a:lnTo>
                  <a:pt x="0" y="259"/>
                </a:lnTo>
                <a:lnTo>
                  <a:pt x="116" y="275"/>
                </a:lnTo>
                <a:lnTo>
                  <a:pt x="116" y="233"/>
                </a:lnTo>
                <a:lnTo>
                  <a:pt x="41" y="223"/>
                </a:lnTo>
                <a:lnTo>
                  <a:pt x="41" y="5"/>
                </a:lnTo>
                <a:close/>
              </a:path>
            </a:pathLst>
          </a:custGeom>
          <a:solidFill>
            <a:srgbClr val="E8E4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>
            <a:off x="119672" y="87474"/>
            <a:ext cx="128275" cy="227139"/>
          </a:xfrm>
          <a:custGeom>
            <a:avLst/>
            <a:gdLst>
              <a:gd name="T0" fmla="*/ 31 w 90"/>
              <a:gd name="T1" fmla="*/ 207 h 207"/>
              <a:gd name="T2" fmla="*/ 31 w 90"/>
              <a:gd name="T3" fmla="*/ 38 h 207"/>
              <a:gd name="T4" fmla="*/ 90 w 90"/>
              <a:gd name="T5" fmla="*/ 45 h 207"/>
              <a:gd name="T6" fmla="*/ 90 w 90"/>
              <a:gd name="T7" fmla="*/ 13 h 207"/>
              <a:gd name="T8" fmla="*/ 0 w 90"/>
              <a:gd name="T9" fmla="*/ 0 h 207"/>
              <a:gd name="T10" fmla="*/ 0 w 90"/>
              <a:gd name="T11" fmla="*/ 202 h 207"/>
              <a:gd name="T12" fmla="*/ 31 w 90"/>
              <a:gd name="T13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" h="207">
                <a:moveTo>
                  <a:pt x="31" y="207"/>
                </a:moveTo>
                <a:lnTo>
                  <a:pt x="31" y="38"/>
                </a:lnTo>
                <a:lnTo>
                  <a:pt x="90" y="45"/>
                </a:lnTo>
                <a:lnTo>
                  <a:pt x="90" y="13"/>
                </a:lnTo>
                <a:lnTo>
                  <a:pt x="0" y="0"/>
                </a:lnTo>
                <a:lnTo>
                  <a:pt x="0" y="202"/>
                </a:lnTo>
                <a:lnTo>
                  <a:pt x="31" y="207"/>
                </a:lnTo>
                <a:close/>
              </a:path>
            </a:pathLst>
          </a:custGeom>
          <a:solidFill>
            <a:srgbClr val="E8E4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9" y="229920"/>
            <a:ext cx="1152189" cy="2324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0" r:id="rId3"/>
    <p:sldLayoutId id="2147483659" r:id="rId4"/>
    <p:sldLayoutId id="2147483657" r:id="rId5"/>
    <p:sldLayoutId id="2147483655" r:id="rId6"/>
    <p:sldLayoutId id="2147483651" r:id="rId7"/>
    <p:sldLayoutId id="2147483649" r:id="rId8"/>
    <p:sldLayoutId id="2147483660" r:id="rId9"/>
    <p:sldLayoutId id="2147483658" r:id="rId10"/>
    <p:sldLayoutId id="2147483656" r:id="rId11"/>
    <p:sldLayoutId id="2147483652" r:id="rId12"/>
    <p:sldLayoutId id="2147483661" r:id="rId13"/>
    <p:sldLayoutId id="2147483663" r:id="rId14"/>
    <p:sldLayoutId id="2147483664" r:id="rId1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08217"/>
          </a:solidFill>
          <a:latin typeface="+mj-lt"/>
          <a:ea typeface="+mj-ea"/>
          <a:cs typeface="Arial" pitchFamily="34" charset="0"/>
        </a:defRPr>
      </a:lvl1pPr>
    </p:titleStyle>
    <p:bodyStyle>
      <a:lvl1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1pPr>
      <a:lvl2pPr marL="361950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2pPr>
      <a:lvl3pPr marL="534988" indent="-173038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3pPr>
      <a:lvl4pPr marL="715963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4pPr>
      <a:lvl5pPr marL="896938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6" y="1419225"/>
            <a:ext cx="4202038" cy="213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2789" y="1101940"/>
            <a:ext cx="6480200" cy="9342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da-DK" altLang="da-DK" sz="3675" dirty="0">
                <a:ea typeface="ＭＳ Ｐゴシック" charset="-128"/>
                <a:cs typeface="ＭＳ Ｐゴシック" charset="-128"/>
              </a:rPr>
              <a:t/>
            </a:r>
            <a:br>
              <a:rPr lang="da-DK" altLang="da-DK" sz="3675" dirty="0">
                <a:ea typeface="ＭＳ Ｐゴシック" charset="-128"/>
                <a:cs typeface="ＭＳ Ｐゴシック" charset="-128"/>
              </a:rPr>
            </a:br>
            <a:r>
              <a:rPr lang="da-DK" altLang="da-DK" sz="3675" dirty="0">
                <a:ea typeface="ＭＳ Ｐゴシック" charset="-128"/>
                <a:cs typeface="ＭＳ Ｐゴシック" charset="-128"/>
              </a:rPr>
              <a:t/>
            </a:r>
            <a:br>
              <a:rPr lang="da-DK" altLang="da-DK" sz="3675" dirty="0">
                <a:ea typeface="ＭＳ Ｐゴシック" charset="-128"/>
                <a:cs typeface="ＭＳ Ｐゴシック" charset="-128"/>
              </a:rPr>
            </a:br>
            <a:r>
              <a:rPr lang="da-DK" altLang="da-DK" sz="3675" dirty="0">
                <a:ea typeface="ＭＳ Ｐゴシック" charset="-128"/>
                <a:cs typeface="ＭＳ Ｐゴシック" charset="-128"/>
              </a:rPr>
              <a:t/>
            </a:r>
            <a:br>
              <a:rPr lang="da-DK" altLang="da-DK" sz="3675" dirty="0">
                <a:ea typeface="ＭＳ Ｐゴシック" charset="-128"/>
                <a:cs typeface="ＭＳ Ｐゴシック" charset="-128"/>
              </a:rPr>
            </a:br>
            <a:r>
              <a:rPr lang="da-DK" altLang="da-DK" sz="3675" dirty="0">
                <a:ea typeface="ＭＳ Ｐゴシック" charset="-128"/>
                <a:cs typeface="ＭＳ Ｐゴシック" charset="-128"/>
              </a:rPr>
              <a:t/>
            </a:r>
            <a:br>
              <a:rPr lang="da-DK" altLang="da-DK" sz="3675" dirty="0">
                <a:ea typeface="ＭＳ Ｐゴシック" charset="-128"/>
                <a:cs typeface="ＭＳ Ｐゴシック" charset="-128"/>
              </a:rPr>
            </a:br>
            <a:r>
              <a:rPr lang="da-DK" altLang="da-DK" sz="2700" dirty="0">
                <a:ea typeface="ＭＳ Ｐゴシック" charset="-128"/>
                <a:cs typeface="ＭＳ Ｐゴシック" charset="-128"/>
              </a:rPr>
              <a:t>Digital læring &amp;</a:t>
            </a:r>
            <a:br>
              <a:rPr lang="da-DK" altLang="da-DK" sz="2700" dirty="0">
                <a:ea typeface="ＭＳ Ｐゴシック" charset="-128"/>
                <a:cs typeface="ＭＳ Ｐゴシック" charset="-128"/>
              </a:rPr>
            </a:br>
            <a:r>
              <a:rPr lang="da-DK" altLang="da-DK" sz="2700" dirty="0">
                <a:ea typeface="ＭＳ Ｐゴシック" charset="-128"/>
                <a:cs typeface="ＭＳ Ｐゴシック" charset="-128"/>
              </a:rPr>
              <a:t>Learning Analytics </a:t>
            </a:r>
            <a:r>
              <a:rPr lang="da-DK" altLang="da-DK" sz="3675" dirty="0">
                <a:ea typeface="ＭＳ Ｐゴシック" charset="-128"/>
                <a:cs typeface="ＭＳ Ｐゴシック" charset="-128"/>
              </a:rPr>
              <a:t/>
            </a:r>
            <a:br>
              <a:rPr lang="da-DK" altLang="da-DK" sz="3675" dirty="0">
                <a:ea typeface="ＭＳ Ｐゴシック" charset="-128"/>
                <a:cs typeface="ＭＳ Ｐゴシック" charset="-128"/>
              </a:rPr>
            </a:br>
            <a:endParaRPr lang="da-DK" altLang="da-DK" sz="3675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4283968" y="4154116"/>
            <a:ext cx="6569531" cy="594364"/>
          </a:xfrm>
        </p:spPr>
        <p:txBody>
          <a:bodyPr/>
          <a:lstStyle/>
          <a:p>
            <a:r>
              <a:rPr lang="da-DK" dirty="0" smtClean="0"/>
              <a:t>Ydre og indre didaktisk design</a:t>
            </a:r>
            <a:endParaRPr lang="da-DK" dirty="0"/>
          </a:p>
        </p:txBody>
      </p:sp>
      <p:sp>
        <p:nvSpPr>
          <p:cNvPr id="52228" name="Tekstboks 1"/>
          <p:cNvSpPr txBox="1">
            <a:spLocks noChangeArrowheads="1"/>
          </p:cNvSpPr>
          <p:nvPr/>
        </p:nvSpPr>
        <p:spPr bwMode="auto">
          <a:xfrm>
            <a:off x="896075" y="3556402"/>
            <a:ext cx="4806554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a-DK" altLang="da-DK" sz="135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350" dirty="0">
                <a:latin typeface="Arial" charset="0"/>
              </a:rPr>
              <a:t>Niels Henrik </a:t>
            </a:r>
            <a:r>
              <a:rPr lang="da-DK" altLang="da-DK" sz="1350" dirty="0" smtClean="0">
                <a:latin typeface="Arial" charset="0"/>
              </a:rPr>
              <a:t>Helms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350" dirty="0" smtClean="0">
                <a:latin typeface="Arial" charset="0"/>
              </a:rPr>
              <a:t>NCE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350" dirty="0" smtClean="0">
                <a:latin typeface="Arial" charset="0"/>
              </a:rPr>
              <a:t>&amp;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350" dirty="0" smtClean="0">
                <a:latin typeface="Arial" charset="0"/>
              </a:rPr>
              <a:t>Steen Grønbæk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350" dirty="0" err="1" smtClean="0">
                <a:latin typeface="Arial" charset="0"/>
              </a:rPr>
              <a:t>Mercantec</a:t>
            </a:r>
            <a:endParaRPr lang="da-DK" altLang="da-DK" sz="1350" dirty="0"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a-DK" altLang="da-DK" sz="135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altLang="da-DK">
                <a:ea typeface="ＭＳ Ｐゴシック" charset="-128"/>
              </a:rPr>
              <a:t>Personaliserede læringsveje</a:t>
            </a:r>
          </a:p>
        </p:txBody>
      </p:sp>
      <p:sp>
        <p:nvSpPr>
          <p:cNvPr id="66562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70000"/>
              </a:lnSpc>
              <a:buNone/>
            </a:pPr>
            <a:r>
              <a:rPr lang="da-DK" altLang="da-DK" sz="1350" dirty="0">
                <a:ea typeface="ＭＳ Ｐゴシック" charset="-128"/>
                <a:cs typeface="ＭＳ Ｐゴシック" charset="-128"/>
              </a:rPr>
              <a:t>Tid og rum: En uddannelse,  hvor der skabes samspil med læring i </a:t>
            </a:r>
            <a:r>
              <a:rPr lang="da-DK" altLang="da-DK" sz="1350" dirty="0" smtClean="0">
                <a:ea typeface="ＭＳ Ｐゴシック" charset="-128"/>
                <a:cs typeface="ＭＳ Ｐゴシック" charset="-128"/>
              </a:rPr>
              <a:t>arbejds- og </a:t>
            </a:r>
            <a:r>
              <a:rPr lang="da-DK" altLang="da-DK" sz="1350" dirty="0">
                <a:ea typeface="ＭＳ Ｐゴシック" charset="-128"/>
                <a:cs typeface="ＭＳ Ｐゴシック" charset="-128"/>
              </a:rPr>
              <a:t>hverdagsliv</a:t>
            </a:r>
          </a:p>
          <a:p>
            <a:pPr marL="0" indent="0" eaLnBrk="1" hangingPunct="1">
              <a:lnSpc>
                <a:spcPct val="70000"/>
              </a:lnSpc>
              <a:buNone/>
            </a:pPr>
            <a:endParaRPr lang="da-DK" altLang="da-DK" sz="1350" dirty="0">
              <a:ea typeface="ＭＳ Ｐゴシック" charset="-128"/>
              <a:cs typeface="ＭＳ Ｐゴシック" charset="-128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da-DK" altLang="da-DK" sz="1350" dirty="0">
                <a:ea typeface="ＭＳ Ｐゴシック" charset="-128"/>
                <a:cs typeface="ＭＳ Ｐゴシック" charset="-128"/>
              </a:rPr>
              <a:t>Kompetencebaseret læring: En uddannelse, som bygger videre på allerede erhvervede kompetencer.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endParaRPr lang="da-DK" altLang="da-DK" sz="1350" dirty="0">
              <a:ea typeface="ＭＳ Ｐゴシック" charset="-128"/>
              <a:cs typeface="ＭＳ Ｐゴシック" charset="-128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da-DK" altLang="da-DK" sz="1350" dirty="0">
                <a:ea typeface="ＭＳ Ｐゴシック" charset="-128"/>
                <a:cs typeface="ＭＳ Ｐゴシック" charset="-128"/>
              </a:rPr>
              <a:t>Foretrukne læringsveje (pædagogisk kode): Et læringsmiljø, der tilpasser sig foretrukne læringsveje og former. </a:t>
            </a:r>
          </a:p>
          <a:p>
            <a:pPr marL="0" indent="0" eaLnBrk="1" hangingPunct="1">
              <a:lnSpc>
                <a:spcPct val="70000"/>
              </a:lnSpc>
              <a:buNone/>
            </a:pPr>
            <a:endParaRPr lang="da-DK" altLang="da-DK" sz="1350" dirty="0">
              <a:ea typeface="ＭＳ Ｐゴシック" charset="-128"/>
              <a:cs typeface="ＭＳ Ｐゴシック" charset="-128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da-DK" altLang="da-DK" sz="1350" dirty="0">
                <a:ea typeface="ＭＳ Ｐゴシック" charset="-128"/>
                <a:cs typeface="ＭＳ Ｐゴシック" charset="-128"/>
              </a:rPr>
              <a:t>Tilgængelige læringskulturer(kulturel kode): Et læringsmiljø, der er tilgængeligt </a:t>
            </a:r>
            <a:r>
              <a:rPr lang="da-DK" altLang="da-DK" sz="1350" dirty="0" err="1">
                <a:ea typeface="ＭＳ Ｐゴシック" charset="-128"/>
                <a:cs typeface="ＭＳ Ｐゴシック" charset="-128"/>
              </a:rPr>
              <a:t>ift</a:t>
            </a:r>
            <a:r>
              <a:rPr lang="da-DK" altLang="da-DK" sz="1350" dirty="0">
                <a:ea typeface="ＭＳ Ｐゴシック" charset="-128"/>
                <a:cs typeface="ＭＳ Ｐゴシック" charset="-128"/>
              </a:rPr>
              <a:t> de digitale (mv) formater, som kurssten behersker (video – sociale medier)</a:t>
            </a:r>
          </a:p>
          <a:p>
            <a:pPr marL="0" indent="0" eaLnBrk="1" hangingPunct="1">
              <a:lnSpc>
                <a:spcPct val="70000"/>
              </a:lnSpc>
              <a:buNone/>
            </a:pPr>
            <a:endParaRPr lang="da-DK" altLang="da-DK" sz="825" dirty="0">
              <a:ea typeface="ＭＳ Ｐゴシック" charset="-128"/>
              <a:cs typeface="ＭＳ Ｐゴシック" charset="-128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endParaRPr lang="da-DK" altLang="da-DK" sz="825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3" name="Pladsholder til dato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EC6C1BF-4743-A04D-B54E-6C50FF1CF950}" type="datetime3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31.01.2018</a:t>
            </a:fld>
            <a:endParaRPr lang="da-DK" altLang="da-DK" sz="675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66564" name="Pladsholder til dias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675">
                <a:solidFill>
                  <a:schemeClr val="bg1"/>
                </a:solidFill>
                <a:latin typeface="Verdana" charset="0"/>
              </a:rPr>
              <a:t>Slide </a:t>
            </a:r>
            <a:fld id="{251C9807-41FA-6142-ACC3-60559735DCE2}" type="slidenum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da-DK" altLang="da-DK" sz="675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altLang="da-DK" dirty="0">
                <a:ea typeface="ＭＳ Ｐゴシック" charset="-128"/>
              </a:rPr>
              <a:t>Adaptivt uddannelsesdesign – et design-</a:t>
            </a:r>
            <a:r>
              <a:rPr lang="da-DK" altLang="da-DK" dirty="0" err="1">
                <a:ea typeface="ＭＳ Ｐゴシック" charset="-128"/>
              </a:rPr>
              <a:t>framework</a:t>
            </a:r>
            <a:r>
              <a:rPr lang="da-DK" altLang="da-DK" dirty="0">
                <a:ea typeface="ＭＳ Ｐゴシック" charset="-128"/>
              </a:rPr>
              <a:t> for et </a:t>
            </a:r>
            <a:r>
              <a:rPr lang="da-DK" altLang="da-DK" dirty="0" smtClean="0">
                <a:ea typeface="ＭＳ Ｐゴシック" charset="-128"/>
              </a:rPr>
              <a:t>efteruddannelseskoncept</a:t>
            </a:r>
            <a:endParaRPr lang="da-DK" altLang="da-DK" dirty="0">
              <a:ea typeface="ＭＳ Ｐゴシック" charset="-128"/>
            </a:endParaRPr>
          </a:p>
        </p:txBody>
      </p:sp>
      <p:sp>
        <p:nvSpPr>
          <p:cNvPr id="68610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70000"/>
              </a:lnSpc>
              <a:buNone/>
            </a:pPr>
            <a:r>
              <a:rPr lang="da-DK" altLang="da-DK" sz="1400" dirty="0">
                <a:ea typeface="ＭＳ Ｐゴシック" charset="-128"/>
                <a:cs typeface="ＭＳ Ｐゴシック" charset="-128"/>
              </a:rPr>
              <a:t>Uddannelsen skal kunne tilgås uafhængigt af tid og rum –  </a:t>
            </a:r>
            <a:r>
              <a:rPr lang="da-DK" altLang="da-DK" sz="1400" dirty="0" smtClean="0">
                <a:ea typeface="ＭＳ Ｐゴシック" charset="-128"/>
                <a:cs typeface="ＭＳ Ｐゴシック" charset="-128"/>
              </a:rPr>
              <a:t>ofte også </a:t>
            </a:r>
            <a:r>
              <a:rPr lang="da-DK" altLang="da-DK" sz="1400" dirty="0">
                <a:ea typeface="ＭＳ Ｐゴシック" charset="-128"/>
                <a:cs typeface="ＭＳ Ｐゴシック" charset="-128"/>
              </a:rPr>
              <a:t>fysisk samt i hybride formater. (Flere formater)</a:t>
            </a:r>
          </a:p>
          <a:p>
            <a:pPr marL="0" indent="0" eaLnBrk="1" hangingPunct="1">
              <a:lnSpc>
                <a:spcPct val="70000"/>
              </a:lnSpc>
              <a:buNone/>
            </a:pPr>
            <a:endParaRPr lang="da-DK" altLang="da-DK" sz="1400" dirty="0">
              <a:ea typeface="ＭＳ Ｐゴシック" charset="-128"/>
              <a:cs typeface="ＭＳ Ｐゴシック" charset="-128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da-DK" altLang="da-DK" sz="1400" dirty="0">
                <a:ea typeface="ＭＳ Ｐゴシック" charset="-128"/>
                <a:cs typeface="ＭＳ Ｐゴシック" charset="-128"/>
              </a:rPr>
              <a:t>Uddannelsen skal kunne identificere allerede erhvervede kompetencer og udpege, hvilke kompetencer den studerende mangler at udvikle (kompetencetænkning og </a:t>
            </a:r>
            <a:r>
              <a:rPr lang="da-DK" altLang="da-DK" sz="1400" dirty="0" err="1">
                <a:ea typeface="ＭＳ Ｐゴシック" charset="-128"/>
                <a:cs typeface="ＭＳ Ｐゴシック" charset="-128"/>
              </a:rPr>
              <a:t>modulisering</a:t>
            </a:r>
            <a:r>
              <a:rPr lang="da-DK" altLang="da-DK" sz="1400" dirty="0">
                <a:ea typeface="ＭＳ Ｐゴシック" charset="-128"/>
                <a:cs typeface="ＭＳ Ｐゴシック" charset="-128"/>
              </a:rPr>
              <a:t>).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endParaRPr lang="da-DK" altLang="da-DK" sz="1400" dirty="0">
              <a:ea typeface="ＭＳ Ｐゴシック" charset="-128"/>
              <a:cs typeface="ＭＳ Ｐゴシック" charset="-128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da-DK" altLang="da-DK" sz="1400" dirty="0">
                <a:ea typeface="ＭＳ Ｐゴシック" charset="-128"/>
                <a:cs typeface="ＭＳ Ｐゴシック" charset="-128"/>
              </a:rPr>
              <a:t>Kompetencer skal kunne tilegnes på multiple måder, og der skal etableres en vifte af pædagogiske designs</a:t>
            </a:r>
          </a:p>
        </p:txBody>
      </p:sp>
      <p:sp>
        <p:nvSpPr>
          <p:cNvPr id="68611" name="Pladsholder til dato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F54FBD1-46C1-834A-8B16-E5494446F357}" type="datetime3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31.01.2018</a:t>
            </a:fld>
            <a:endParaRPr lang="da-DK" altLang="da-DK" sz="675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68612" name="Pladsholder til dias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675">
                <a:solidFill>
                  <a:schemeClr val="bg1"/>
                </a:solidFill>
                <a:latin typeface="Verdana" charset="0"/>
              </a:rPr>
              <a:t>Slide </a:t>
            </a:r>
            <a:fld id="{680499B5-1ADB-9C40-AD84-D35AED072476}" type="slidenum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da-DK" altLang="da-DK" sz="675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Altså</a:t>
            </a:r>
            <a:endParaRPr lang="da-DK" dirty="0"/>
          </a:p>
        </p:txBody>
      </p:sp>
      <p:sp>
        <p:nvSpPr>
          <p:cNvPr id="78850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/>
              <a:t>Mulighed og behov for at afsøge nye modaliteter i uddannelse. Nye krav til arbejdskraften </a:t>
            </a:r>
            <a:r>
              <a:rPr lang="da-DK" altLang="da-DK" dirty="0" smtClean="0"/>
              <a:t>op </a:t>
            </a:r>
            <a:r>
              <a:rPr lang="da-DK" altLang="da-DK" dirty="0"/>
              <a:t>samtidig muligheder for og erfaringer med i højere grad at kunne udbyde uddannelse i digitalt medierede formater.</a:t>
            </a:r>
          </a:p>
          <a:p>
            <a:r>
              <a:rPr lang="da-DK" altLang="da-DK" dirty="0"/>
              <a:t>Her </a:t>
            </a:r>
            <a:r>
              <a:rPr lang="da-DK" altLang="da-DK" dirty="0" smtClean="0"/>
              <a:t>tilbydes </a:t>
            </a:r>
            <a:r>
              <a:rPr lang="da-DK" altLang="da-DK" dirty="0"/>
              <a:t>uddannelsesdesigns/læringsplatforme med form og indhold, der </a:t>
            </a:r>
            <a:r>
              <a:rPr lang="da-DK" altLang="da-DK" b="1" dirty="0"/>
              <a:t>skaber rum, retning og </a:t>
            </a:r>
            <a:r>
              <a:rPr lang="da-DK" altLang="da-DK" b="1" u="sng" dirty="0" smtClean="0"/>
              <a:t>synlige</a:t>
            </a:r>
            <a:r>
              <a:rPr lang="da-DK" altLang="da-DK" b="1" dirty="0" smtClean="0"/>
              <a:t> resultater </a:t>
            </a:r>
            <a:r>
              <a:rPr lang="da-DK" altLang="da-DK" b="1" dirty="0"/>
              <a:t>for deltagernes læring</a:t>
            </a:r>
            <a:endParaRPr lang="da-DK" altLang="da-DK" dirty="0"/>
          </a:p>
          <a:p>
            <a:endParaRPr lang="da-DK" altLang="da-DK" dirty="0"/>
          </a:p>
          <a:p>
            <a:endParaRPr lang="da-DK" altLang="da-DK" dirty="0"/>
          </a:p>
          <a:p>
            <a:endParaRPr lang="da-DK" altLang="da-DK" dirty="0"/>
          </a:p>
        </p:txBody>
      </p:sp>
      <p:sp>
        <p:nvSpPr>
          <p:cNvPr id="78851" name="Pladsholder til dato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905F2B23-2745-5848-99E6-2A86466D86B5}" type="datetime3">
              <a:rPr lang="da-DK" altLang="da-DK">
                <a:solidFill>
                  <a:srgbClr val="FFFFFF"/>
                </a:solidFill>
              </a:rPr>
              <a:pPr/>
              <a:t>31.01.2018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78852" name="Pladsholder til slide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a-DK" altLang="da-DK">
                <a:solidFill>
                  <a:srgbClr val="FFFFFF"/>
                </a:solidFill>
              </a:rPr>
              <a:t>Slide </a:t>
            </a:r>
            <a:fld id="{C310FB0E-52B3-1246-A716-7706BA22F2E0}" type="slidenum">
              <a:rPr lang="da-DK" altLang="da-DK">
                <a:solidFill>
                  <a:srgbClr val="FFFFFF"/>
                </a:solidFill>
              </a:rPr>
              <a:pPr/>
              <a:t>12</a:t>
            </a:fld>
            <a:endParaRPr lang="da-DK" alt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Voldsomt behov for </a:t>
            </a:r>
            <a:r>
              <a:rPr lang="da-DK" dirty="0" err="1" smtClean="0"/>
              <a:t>feed</a:t>
            </a:r>
            <a:r>
              <a:rPr lang="da-DK" dirty="0" smtClean="0"/>
              <a:t> back ( og forward)</a:t>
            </a:r>
            <a:endParaRPr lang="da-DK" dirty="0"/>
          </a:p>
        </p:txBody>
      </p:sp>
      <p:sp>
        <p:nvSpPr>
          <p:cNvPr id="79874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da-DK" dirty="0"/>
              <a:t>“the measurement, collection, analysis and reporting of data about learners and their contexts, for purposes of understanding and </a:t>
            </a:r>
            <a:r>
              <a:rPr lang="en-US" altLang="da-DK" dirty="0" err="1"/>
              <a:t>optimising</a:t>
            </a:r>
            <a:r>
              <a:rPr lang="en-US" altLang="da-DK" dirty="0"/>
              <a:t> learning and the environments in which it occurs” </a:t>
            </a:r>
            <a:endParaRPr lang="en-US" altLang="da-DK" dirty="0" smtClean="0"/>
          </a:p>
          <a:p>
            <a:pPr marL="0" indent="0">
              <a:buNone/>
            </a:pPr>
            <a:r>
              <a:rPr lang="da-DK" altLang="da-DK" dirty="0">
                <a:solidFill>
                  <a:schemeClr val="tx1"/>
                </a:solidFill>
              </a:rPr>
              <a:t>På systemniveau</a:t>
            </a:r>
          </a:p>
          <a:p>
            <a:pPr marL="0" indent="0">
              <a:buNone/>
            </a:pPr>
            <a:r>
              <a:rPr lang="da-DK" altLang="da-DK" dirty="0">
                <a:solidFill>
                  <a:schemeClr val="tx1"/>
                </a:solidFill>
              </a:rPr>
              <a:t>På institutionsniveau</a:t>
            </a:r>
          </a:p>
          <a:p>
            <a:pPr marL="0" indent="0">
              <a:buNone/>
            </a:pPr>
            <a:r>
              <a:rPr lang="da-DK" altLang="da-DK" dirty="0">
                <a:solidFill>
                  <a:schemeClr val="tx1"/>
                </a:solidFill>
              </a:rPr>
              <a:t>På uddannelsesdidaktisk niveau</a:t>
            </a:r>
          </a:p>
          <a:p>
            <a:pPr marL="0" indent="0">
              <a:buNone/>
            </a:pPr>
            <a:r>
              <a:rPr lang="da-DK" altLang="da-DK" u="sng" dirty="0">
                <a:solidFill>
                  <a:schemeClr val="tx1"/>
                </a:solidFill>
              </a:rPr>
              <a:t>På undervisningsdidaktisk niveau</a:t>
            </a:r>
          </a:p>
          <a:p>
            <a:pPr marL="0" indent="0">
              <a:buNone/>
            </a:pPr>
            <a:r>
              <a:rPr lang="da-DK" altLang="da-DK" u="sng" dirty="0" err="1">
                <a:solidFill>
                  <a:schemeClr val="tx1"/>
                </a:solidFill>
              </a:rPr>
              <a:t>Ift</a:t>
            </a:r>
            <a:r>
              <a:rPr lang="da-DK" altLang="da-DK" u="sng" dirty="0">
                <a:solidFill>
                  <a:schemeClr val="tx1"/>
                </a:solidFill>
              </a:rPr>
              <a:t> deltagerne</a:t>
            </a:r>
          </a:p>
          <a:p>
            <a:pPr marL="0" indent="0">
              <a:buNone/>
            </a:pPr>
            <a:endParaRPr lang="en-US" altLang="da-DK" dirty="0" smtClean="0"/>
          </a:p>
          <a:p>
            <a:pPr marL="0" indent="0">
              <a:buNone/>
            </a:pPr>
            <a:endParaRPr lang="da-DK" altLang="da-DK" dirty="0"/>
          </a:p>
        </p:txBody>
      </p:sp>
      <p:sp>
        <p:nvSpPr>
          <p:cNvPr id="79875" name="Pladsholder til dato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A65229A1-D9B5-254F-97F5-B5CE634E449D}" type="datetime3">
              <a:rPr lang="da-DK" altLang="da-DK">
                <a:solidFill>
                  <a:srgbClr val="FFFFFF"/>
                </a:solidFill>
              </a:rPr>
              <a:pPr/>
              <a:t>31.01.2018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79876" name="Pladsholder til slide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a-DK" altLang="da-DK">
                <a:solidFill>
                  <a:srgbClr val="FFFFFF"/>
                </a:solidFill>
              </a:rPr>
              <a:t>Slide </a:t>
            </a:r>
            <a:fld id="{8CD5B3DC-4330-C84A-921D-B526194B3352}" type="slidenum">
              <a:rPr lang="da-DK" altLang="da-DK">
                <a:solidFill>
                  <a:srgbClr val="FFFFFF"/>
                </a:solidFill>
              </a:rPr>
              <a:pPr/>
              <a:t>13</a:t>
            </a:fld>
            <a:endParaRPr lang="da-DK" alt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De almindelige overvejelser </a:t>
            </a:r>
            <a:r>
              <a:rPr lang="mr-IN" dirty="0" smtClean="0"/>
              <a:t>–</a:t>
            </a:r>
            <a:r>
              <a:rPr lang="da-DK" dirty="0" smtClean="0"/>
              <a:t> men med forskelligt indhold på strategisk, operativt mv niveau</a:t>
            </a:r>
            <a:endParaRPr lang="da-DK" dirty="0"/>
          </a:p>
        </p:txBody>
      </p:sp>
      <p:sp>
        <p:nvSpPr>
          <p:cNvPr id="81922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altLang="da-DK" dirty="0"/>
              <a:t>Måle det rigtige</a:t>
            </a:r>
          </a:p>
          <a:p>
            <a:pPr marL="0" indent="0">
              <a:buNone/>
            </a:pPr>
            <a:r>
              <a:rPr lang="da-DK" altLang="da-DK" dirty="0"/>
              <a:t>På den rigtige måde</a:t>
            </a:r>
          </a:p>
          <a:p>
            <a:pPr marL="0" indent="0">
              <a:buNone/>
            </a:pPr>
            <a:r>
              <a:rPr lang="da-DK" altLang="da-DK" dirty="0"/>
              <a:t>Så vi genererer relevante data</a:t>
            </a:r>
          </a:p>
          <a:p>
            <a:pPr marL="0" indent="0">
              <a:buNone/>
            </a:pPr>
            <a:r>
              <a:rPr lang="da-DK" altLang="da-DK" dirty="0"/>
              <a:t>Som formidles </a:t>
            </a:r>
            <a:r>
              <a:rPr lang="da-DK" altLang="da-DK" dirty="0" smtClean="0"/>
              <a:t>operationelt</a:t>
            </a:r>
          </a:p>
          <a:p>
            <a:pPr marL="0" indent="0">
              <a:buNone/>
            </a:pPr>
            <a:r>
              <a:rPr lang="da-DK" altLang="da-DK" dirty="0" smtClean="0"/>
              <a:t>Informeret indre didaktisk design og med dynamiske justeringer </a:t>
            </a:r>
            <a:endParaRPr lang="da-DK" altLang="da-DK" dirty="0"/>
          </a:p>
          <a:p>
            <a:pPr marL="0" indent="0">
              <a:buNone/>
            </a:pPr>
            <a:r>
              <a:rPr lang="da-DK" altLang="da-DK" dirty="0" smtClean="0"/>
              <a:t>Fra statisk til adaptiv dynamisk e-læring </a:t>
            </a:r>
            <a:endParaRPr lang="da-DK" altLang="da-DK" dirty="0"/>
          </a:p>
          <a:p>
            <a:endParaRPr lang="da-DK" altLang="da-DK" dirty="0"/>
          </a:p>
        </p:txBody>
      </p:sp>
      <p:sp>
        <p:nvSpPr>
          <p:cNvPr id="81923" name="Pladsholder til dato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3AF0A6B0-E5F9-D845-92B3-B41F15090465}" type="datetime3">
              <a:rPr lang="da-DK" altLang="da-DK">
                <a:solidFill>
                  <a:srgbClr val="FFFFFF"/>
                </a:solidFill>
              </a:rPr>
              <a:pPr/>
              <a:t>31.01.2018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81924" name="Pladsholder til slide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a-DK" altLang="da-DK">
                <a:solidFill>
                  <a:srgbClr val="FFFFFF"/>
                </a:solidFill>
              </a:rPr>
              <a:t>Slide </a:t>
            </a:r>
            <a:fld id="{4BC2E59E-D0EF-C64E-A04D-1C4C72B8C50C}" type="slidenum">
              <a:rPr lang="da-DK" altLang="da-DK">
                <a:solidFill>
                  <a:srgbClr val="FFFFFF"/>
                </a:solidFill>
              </a:rPr>
              <a:pPr/>
              <a:t>14</a:t>
            </a:fld>
            <a:endParaRPr lang="da-DK" alt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Learning Analytics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13" name="Gruppe 12"/>
          <p:cNvGrpSpPr/>
          <p:nvPr/>
        </p:nvGrpSpPr>
        <p:grpSpPr>
          <a:xfrm>
            <a:off x="2434143" y="1268977"/>
            <a:ext cx="4328861" cy="1873394"/>
            <a:chOff x="2068946" y="2567709"/>
            <a:chExt cx="7695752" cy="3330478"/>
          </a:xfrm>
        </p:grpSpPr>
        <p:graphicFrame>
          <p:nvGraphicFramePr>
            <p:cNvPr id="5" name="Diagram 4"/>
            <p:cNvGraphicFramePr/>
            <p:nvPr>
              <p:extLst/>
            </p:nvPr>
          </p:nvGraphicFramePr>
          <p:xfrm>
            <a:off x="2068946" y="2567709"/>
            <a:ext cx="7656945" cy="33304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kstfelt 5"/>
            <p:cNvSpPr txBox="1"/>
            <p:nvPr/>
          </p:nvSpPr>
          <p:spPr>
            <a:xfrm>
              <a:off x="2798617" y="2773028"/>
              <a:ext cx="3186545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350" b="1" dirty="0"/>
                <a:t>Undervejs</a:t>
              </a:r>
            </a:p>
          </p:txBody>
        </p:sp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9BBCDE"/>
                </a:clrFrom>
                <a:clrTo>
                  <a:srgbClr val="9BBC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656" y="4057595"/>
              <a:ext cx="536116" cy="468450"/>
            </a:xfrm>
            <a:prstGeom prst="rect">
              <a:avLst/>
            </a:prstGeom>
          </p:spPr>
        </p:pic>
        <p:sp>
          <p:nvSpPr>
            <p:cNvPr id="10" name="Tekstfelt 9"/>
            <p:cNvSpPr txBox="1"/>
            <p:nvPr/>
          </p:nvSpPr>
          <p:spPr>
            <a:xfrm>
              <a:off x="6578153" y="2774301"/>
              <a:ext cx="3186545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350" b="1" dirty="0"/>
                <a:t>Afsluttende</a:t>
              </a:r>
            </a:p>
          </p:txBody>
        </p:sp>
        <p:pic>
          <p:nvPicPr>
            <p:cNvPr id="11" name="Billed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218" y="3995733"/>
              <a:ext cx="364718" cy="474430"/>
            </a:xfrm>
            <a:prstGeom prst="rect">
              <a:avLst/>
            </a:prstGeom>
          </p:spPr>
        </p:pic>
      </p:grpSp>
      <p:sp>
        <p:nvSpPr>
          <p:cNvPr id="3" name="Tekstfelt 2"/>
          <p:cNvSpPr txBox="1"/>
          <p:nvPr/>
        </p:nvSpPr>
        <p:spPr>
          <a:xfrm>
            <a:off x="1485226" y="3067048"/>
            <a:ext cx="594947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/>
              <a:t>Her vises en model for et kursusforløb, hvor deltagerens aktivitet og læringsproces følges via Learning Analytics værktøjerne.</a:t>
            </a:r>
          </a:p>
          <a:p>
            <a:endParaRPr lang="da-DK" sz="1350" dirty="0"/>
          </a:p>
          <a:p>
            <a:r>
              <a:rPr lang="da-DK" sz="1350" dirty="0"/>
              <a:t>Afsluttende, kan der trækkes en rapport ud, der viser hvor </a:t>
            </a:r>
            <a:r>
              <a:rPr lang="da-DK" sz="1350" dirty="0"/>
              <a:t>aktive </a:t>
            </a:r>
            <a:r>
              <a:rPr lang="da-DK" sz="1350" dirty="0"/>
              <a:t>deltageren har været i forhold til det internetbaserede materiale.</a:t>
            </a:r>
          </a:p>
        </p:txBody>
      </p:sp>
    </p:spTree>
    <p:extLst>
      <p:ext uri="{BB962C8B-B14F-4D97-AF65-F5344CB8AC3E}">
        <p14:creationId xmlns:p14="http://schemas.microsoft.com/office/powerpoint/2010/main" val="15401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236519" y="1741015"/>
            <a:ext cx="3979718" cy="241727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4" name="Pladsholder til indho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700" y="3136031"/>
            <a:ext cx="1351705" cy="10125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57" y="3145787"/>
            <a:ext cx="2276743" cy="101250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332191" y="1718893"/>
            <a:ext cx="17716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350" b="1" i="1" dirty="0"/>
              <a:t>Overordnet rapport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79" y="2152140"/>
            <a:ext cx="1989863" cy="9118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699" y="1415845"/>
            <a:ext cx="1198741" cy="42065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3928933" y="1261117"/>
            <a:ext cx="12330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350" b="1" i="1" dirty="0"/>
              <a:t>Blog i kurset</a:t>
            </a:r>
          </a:p>
        </p:txBody>
      </p:sp>
      <p:sp>
        <p:nvSpPr>
          <p:cNvPr id="10" name="Rektangel 9"/>
          <p:cNvSpPr/>
          <p:nvPr/>
        </p:nvSpPr>
        <p:spPr>
          <a:xfrm>
            <a:off x="3485163" y="2967053"/>
            <a:ext cx="20409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350" b="1" i="1" dirty="0"/>
              <a:t>Bruger rapport for test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936948" y="2962390"/>
            <a:ext cx="312778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350" b="1" i="1" dirty="0"/>
              <a:t>Bruger-rapport for kursuselementer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875169" y="1957882"/>
            <a:ext cx="15696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350" b="1" i="1" dirty="0"/>
              <a:t>Aktivitetsrapport</a:t>
            </a:r>
          </a:p>
        </p:txBody>
      </p:sp>
      <p:cxnSp>
        <p:nvCxnSpPr>
          <p:cNvPr id="13" name="Lige pilforbindelse 12"/>
          <p:cNvCxnSpPr/>
          <p:nvPr/>
        </p:nvCxnSpPr>
        <p:spPr>
          <a:xfrm flipH="1">
            <a:off x="3771901" y="1671639"/>
            <a:ext cx="199426" cy="164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>
            <a:off x="4505632" y="1741015"/>
            <a:ext cx="1588637" cy="335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5591907" y="1738417"/>
            <a:ext cx="2246447" cy="241727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6" name="Tekstfelt 15"/>
          <p:cNvSpPr txBox="1"/>
          <p:nvPr/>
        </p:nvSpPr>
        <p:spPr>
          <a:xfrm>
            <a:off x="5591907" y="1719869"/>
            <a:ext cx="1347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b="1" u="sng" dirty="0"/>
              <a:t>Efter kurset</a:t>
            </a: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1014" y="3004601"/>
            <a:ext cx="219671" cy="241102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64" y="1887846"/>
            <a:ext cx="2403688" cy="995723"/>
          </a:xfrm>
          <a:prstGeom prst="rect">
            <a:avLst/>
          </a:prstGeom>
        </p:spPr>
      </p:pic>
      <p:cxnSp>
        <p:nvCxnSpPr>
          <p:cNvPr id="19" name="Lige pilforbindelse 18"/>
          <p:cNvCxnSpPr/>
          <p:nvPr/>
        </p:nvCxnSpPr>
        <p:spPr>
          <a:xfrm flipH="1">
            <a:off x="2668905" y="2378869"/>
            <a:ext cx="467203" cy="625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>
            <a:off x="3776187" y="2378869"/>
            <a:ext cx="657065" cy="625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felt 20"/>
          <p:cNvSpPr txBox="1"/>
          <p:nvPr/>
        </p:nvSpPr>
        <p:spPr>
          <a:xfrm>
            <a:off x="1236519" y="1708755"/>
            <a:ext cx="13950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b="1" u="sng" dirty="0"/>
              <a:t>Under kurset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xmlns="" id="{CB1E7803-6BE2-4A15-9D1E-B47CBA32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Nyudviklede Learning Analytics værktøjer</a:t>
            </a:r>
            <a:r>
              <a:rPr lang="da-DK" sz="1125" dirty="0"/>
              <a:t/>
            </a:r>
            <a:br>
              <a:rPr lang="da-DK" sz="1125" dirty="0"/>
            </a:br>
            <a:r>
              <a:rPr lang="da-DK" sz="1125" dirty="0"/>
              <a:t>Udviklet til </a:t>
            </a:r>
            <a:r>
              <a:rPr lang="da-DK" sz="1125" dirty="0" err="1"/>
              <a:t>Moodle</a:t>
            </a:r>
            <a:r>
              <a:rPr lang="da-DK" sz="1125" dirty="0"/>
              <a:t> 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4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>
            <a:extLst>
              <a:ext uri="{FF2B5EF4-FFF2-40B4-BE49-F238E27FC236}">
                <a16:creationId xmlns:a16="http://schemas.microsoft.com/office/drawing/2014/main" xmlns="" id="{F3E98333-8B29-49BE-822D-40BE5195A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6" y="1346778"/>
            <a:ext cx="6732275" cy="27974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Learning Analytics værktøj</a:t>
            </a:r>
            <a:r>
              <a:rPr lang="da-DK" sz="1125" dirty="0"/>
              <a:t/>
            </a:r>
            <a:br>
              <a:rPr lang="da-DK" sz="1125" dirty="0"/>
            </a:br>
            <a:r>
              <a:rPr lang="da-DK" sz="1125" dirty="0"/>
              <a:t>Eksempel på ‘Overordnet rapport’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Afrundet rektangulær billedforklaring 6"/>
          <p:cNvSpPr/>
          <p:nvPr/>
        </p:nvSpPr>
        <p:spPr>
          <a:xfrm>
            <a:off x="4426241" y="3828444"/>
            <a:ext cx="1236518" cy="275360"/>
          </a:xfrm>
          <a:prstGeom prst="wedgeRoundRectCallout">
            <a:avLst>
              <a:gd name="adj1" fmla="val -56158"/>
              <a:gd name="adj2" fmla="val -31368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Se Bruger-rapport for kursuselementer</a:t>
            </a:r>
          </a:p>
        </p:txBody>
      </p:sp>
      <p:sp>
        <p:nvSpPr>
          <p:cNvPr id="8" name="Afrundet rektangulær billedforklaring 7"/>
          <p:cNvSpPr/>
          <p:nvPr/>
        </p:nvSpPr>
        <p:spPr>
          <a:xfrm>
            <a:off x="5750855" y="3828444"/>
            <a:ext cx="1236518" cy="275360"/>
          </a:xfrm>
          <a:prstGeom prst="wedgeRoundRectCallout">
            <a:avLst>
              <a:gd name="adj1" fmla="val -21249"/>
              <a:gd name="adj2" fmla="val -16941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Se Bruger-rapport for tests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581307" y="2095798"/>
            <a:ext cx="1637522" cy="153172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Rektangel 11"/>
          <p:cNvSpPr/>
          <p:nvPr/>
        </p:nvSpPr>
        <p:spPr>
          <a:xfrm>
            <a:off x="5359466" y="2097547"/>
            <a:ext cx="1637522" cy="153172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3" name="Afrundet rektangulær billedforklaring 12"/>
          <p:cNvSpPr/>
          <p:nvPr/>
        </p:nvSpPr>
        <p:spPr>
          <a:xfrm>
            <a:off x="2749261" y="3241487"/>
            <a:ext cx="1544522" cy="866886"/>
          </a:xfrm>
          <a:prstGeom prst="wedgeRoundRectCallout">
            <a:avLst>
              <a:gd name="adj1" fmla="val 25123"/>
              <a:gd name="adj2" fmla="val -6323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Afsluttet i % for alle kursuselementer</a:t>
            </a:r>
          </a:p>
          <a:p>
            <a:pPr algn="ctr"/>
            <a:r>
              <a:rPr lang="da-DK" sz="900" dirty="0"/>
              <a:t>Grafen bliver rød, hvis deltageren er under gennemsnittet for alle deltagerne</a:t>
            </a:r>
          </a:p>
        </p:txBody>
      </p:sp>
      <p:sp>
        <p:nvSpPr>
          <p:cNvPr id="14" name="Afrundet rektangulær billedforklaring 13"/>
          <p:cNvSpPr/>
          <p:nvPr/>
        </p:nvSpPr>
        <p:spPr>
          <a:xfrm>
            <a:off x="4395790" y="3002603"/>
            <a:ext cx="1349666" cy="801723"/>
          </a:xfrm>
          <a:prstGeom prst="wedgeRoundRectCallout">
            <a:avLst>
              <a:gd name="adj1" fmla="val -30206"/>
              <a:gd name="adj2" fmla="val -5645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Samlet antal besøg i alle kursuselementer. Gul hvis deltageren er 10% under gennemsnittet for alle deltagerne og grøn hvis 10% over.</a:t>
            </a:r>
          </a:p>
        </p:txBody>
      </p:sp>
      <p:sp>
        <p:nvSpPr>
          <p:cNvPr id="15" name="Afrundet rektangulær billedforklaring 14"/>
          <p:cNvSpPr/>
          <p:nvPr/>
        </p:nvSpPr>
        <p:spPr>
          <a:xfrm>
            <a:off x="6691147" y="2467884"/>
            <a:ext cx="1236518" cy="275360"/>
          </a:xfrm>
          <a:prstGeom prst="wedgeRoundRectCallout">
            <a:avLst>
              <a:gd name="adj1" fmla="val -101037"/>
              <a:gd name="adj2" fmla="val -60675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Hvor mange tests der er bestået med 80%</a:t>
            </a:r>
          </a:p>
        </p:txBody>
      </p:sp>
      <p:sp>
        <p:nvSpPr>
          <p:cNvPr id="16" name="Afrundet rektangulær billedforklaring 15"/>
          <p:cNvSpPr/>
          <p:nvPr/>
        </p:nvSpPr>
        <p:spPr>
          <a:xfrm>
            <a:off x="6692098" y="3175998"/>
            <a:ext cx="1236518" cy="324442"/>
          </a:xfrm>
          <a:prstGeom prst="wedgeRoundRectCallout">
            <a:avLst>
              <a:gd name="adj1" fmla="val -37102"/>
              <a:gd name="adj2" fmla="val -1470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Gennemsnitlig score i % for gennemførte test</a:t>
            </a:r>
          </a:p>
        </p:txBody>
      </p:sp>
      <p:sp>
        <p:nvSpPr>
          <p:cNvPr id="17" name="Afrundet rektangulær billedforklaring 16"/>
          <p:cNvSpPr/>
          <p:nvPr/>
        </p:nvSpPr>
        <p:spPr>
          <a:xfrm>
            <a:off x="1276351" y="2802834"/>
            <a:ext cx="1512095" cy="892867"/>
          </a:xfrm>
          <a:prstGeom prst="wedgeRoundRectCallout">
            <a:avLst>
              <a:gd name="adj1" fmla="val 65593"/>
              <a:gd name="adj2" fmla="val -1014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Røde indikationer af hvilke deltagere man skal være opmærksomme på.</a:t>
            </a:r>
            <a:br>
              <a:rPr lang="da-DK" sz="900" dirty="0"/>
            </a:br>
            <a:r>
              <a:rPr lang="da-DK" sz="900" dirty="0"/>
              <a:t>Et klik på den farvede indikator giver nærmere oplysninger.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5119835" y="770010"/>
            <a:ext cx="2848412" cy="1962076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350" dirty="0"/>
              <a:t>Denne rapport viser deltagernes aktivitet i kursuselementerne, og via de indlagte tests, hvordan de klarer sig undervejs. Deltagere der ligger under det forventede vises med en rød markering.</a:t>
            </a:r>
          </a:p>
          <a:p>
            <a:r>
              <a:rPr lang="da-DK" sz="1350" dirty="0"/>
              <a:t>Den enkelte kursists aktivitet og testresultater kan åbnes fra denne rapport.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xmlns="" id="{A2AE936B-17CA-4064-985B-54AF85A3CD44}"/>
              </a:ext>
            </a:extLst>
          </p:cNvPr>
          <p:cNvSpPr/>
          <p:nvPr/>
        </p:nvSpPr>
        <p:spPr>
          <a:xfrm>
            <a:off x="2781208" y="2205039"/>
            <a:ext cx="709706" cy="158233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  <p:extLst>
      <p:ext uri="{BB962C8B-B14F-4D97-AF65-F5344CB8AC3E}">
        <p14:creationId xmlns:p14="http://schemas.microsoft.com/office/powerpoint/2010/main" val="13461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Learning Analytics værktøj</a:t>
            </a:r>
            <a:r>
              <a:rPr lang="da-DK" sz="1125" dirty="0"/>
              <a:t/>
            </a:r>
            <a:br>
              <a:rPr lang="da-DK" sz="1125" dirty="0"/>
            </a:br>
            <a:r>
              <a:rPr lang="da-DK" sz="1125" dirty="0"/>
              <a:t>Vurdering ud fra overordnet rapport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Tekstfelt 3"/>
          <p:cNvSpPr txBox="1"/>
          <p:nvPr/>
        </p:nvSpPr>
        <p:spPr>
          <a:xfrm>
            <a:off x="1309255" y="1463818"/>
            <a:ext cx="5746173" cy="30008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350" dirty="0"/>
              <a:t>Ud fra den samlede rapport, kan følgende vurderinger foretages.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xmlns="" id="{7FFB5131-9230-45E6-853C-7BDDDDF40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258805"/>
              </p:ext>
            </p:extLst>
          </p:nvPr>
        </p:nvGraphicFramePr>
        <p:xfrm>
          <a:off x="1543051" y="1757673"/>
          <a:ext cx="6067425" cy="1972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314">
                  <a:extLst>
                    <a:ext uri="{9D8B030D-6E8A-4147-A177-3AD203B41FA5}">
                      <a16:colId xmlns:a16="http://schemas.microsoft.com/office/drawing/2014/main" xmlns="" val="3909712266"/>
                    </a:ext>
                  </a:extLst>
                </a:gridCol>
                <a:gridCol w="1433102">
                  <a:extLst>
                    <a:ext uri="{9D8B030D-6E8A-4147-A177-3AD203B41FA5}">
                      <a16:colId xmlns:a16="http://schemas.microsoft.com/office/drawing/2014/main" xmlns="" val="845244839"/>
                    </a:ext>
                  </a:extLst>
                </a:gridCol>
                <a:gridCol w="2388951">
                  <a:extLst>
                    <a:ext uri="{9D8B030D-6E8A-4147-A177-3AD203B41FA5}">
                      <a16:colId xmlns:a16="http://schemas.microsoft.com/office/drawing/2014/main" xmlns="" val="1285143944"/>
                    </a:ext>
                  </a:extLst>
                </a:gridCol>
                <a:gridCol w="914058">
                  <a:extLst>
                    <a:ext uri="{9D8B030D-6E8A-4147-A177-3AD203B41FA5}">
                      <a16:colId xmlns:a16="http://schemas.microsoft.com/office/drawing/2014/main" xmlns="" val="2091113755"/>
                    </a:ext>
                  </a:extLst>
                </a:gridCol>
              </a:tblGrid>
              <a:tr h="809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Brugeraktivitet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LAV (I snit mindre end 2 gange på element)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HØJ = (I snit mere end 2 gange på element)</a:t>
                      </a:r>
                      <a:endParaRPr lang="da-DK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Beståelsesprocent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LAV (Under 100%)</a:t>
                      </a:r>
                      <a:endParaRPr lang="da-DK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Deltageren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Indikator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763270121"/>
                  </a:ext>
                </a:extLst>
              </a:tr>
              <a:tr h="290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LAV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LAV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Ikke så aktiv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714704389"/>
                  </a:ext>
                </a:extLst>
              </a:tr>
              <a:tr h="290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LAV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100%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Har nemt ved det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780724435"/>
                  </a:ext>
                </a:extLst>
              </a:tr>
              <a:tr h="290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HØJ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100%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Energisk og opnår gode resultater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495958078"/>
                  </a:ext>
                </a:extLst>
              </a:tr>
              <a:tr h="290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HØJ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LAV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Energisk, men har svært ved det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770374521"/>
                  </a:ext>
                </a:extLst>
              </a:tr>
            </a:tbl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327A4DA3-20DE-45E8-BE1C-FEFCFAAB7265}"/>
              </a:ext>
            </a:extLst>
          </p:cNvPr>
          <p:cNvSpPr/>
          <p:nvPr/>
        </p:nvSpPr>
        <p:spPr>
          <a:xfrm>
            <a:off x="7119291" y="2643487"/>
            <a:ext cx="101084" cy="10108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35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FBB244B8-FE91-4FFF-B9BD-83734107F1D3}"/>
              </a:ext>
            </a:extLst>
          </p:cNvPr>
          <p:cNvSpPr/>
          <p:nvPr/>
        </p:nvSpPr>
        <p:spPr>
          <a:xfrm>
            <a:off x="7124292" y="3189507"/>
            <a:ext cx="101084" cy="101084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35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C8416147-63E1-4EAA-BF6C-EC380FB424BB}"/>
              </a:ext>
            </a:extLst>
          </p:cNvPr>
          <p:cNvSpPr/>
          <p:nvPr/>
        </p:nvSpPr>
        <p:spPr>
          <a:xfrm>
            <a:off x="7124293" y="2927572"/>
            <a:ext cx="101084" cy="101084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35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896B5808-1374-4271-8D5B-D731F46F5F5C}"/>
              </a:ext>
            </a:extLst>
          </p:cNvPr>
          <p:cNvSpPr/>
          <p:nvPr/>
        </p:nvSpPr>
        <p:spPr>
          <a:xfrm>
            <a:off x="7119292" y="3495974"/>
            <a:ext cx="101084" cy="10108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350"/>
          </a:p>
        </p:txBody>
      </p:sp>
    </p:spTree>
    <p:extLst>
      <p:ext uri="{BB962C8B-B14F-4D97-AF65-F5344CB8AC3E}">
        <p14:creationId xmlns:p14="http://schemas.microsoft.com/office/powerpoint/2010/main" val="5896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23" y="1355991"/>
            <a:ext cx="3747433" cy="2807030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Learning Analytics værktøj</a:t>
            </a:r>
            <a:r>
              <a:rPr lang="da-DK" sz="1125" dirty="0"/>
              <a:t/>
            </a:r>
            <a:br>
              <a:rPr lang="da-DK" sz="1125" dirty="0"/>
            </a:br>
            <a:r>
              <a:rPr lang="da-DK" sz="1125" dirty="0"/>
              <a:t>Eksempel på ‘Brugerrapport’ for tests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Afrundet rektangulær billedforklaring 6"/>
          <p:cNvSpPr/>
          <p:nvPr/>
        </p:nvSpPr>
        <p:spPr>
          <a:xfrm>
            <a:off x="6160770" y="2661502"/>
            <a:ext cx="1329759" cy="275360"/>
          </a:xfrm>
          <a:prstGeom prst="wedgeRoundRectCallout">
            <a:avLst>
              <a:gd name="adj1" fmla="val -78002"/>
              <a:gd name="adj2" fmla="val 107782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Bruger har bestået / ikke bestået (80%)</a:t>
            </a:r>
          </a:p>
        </p:txBody>
      </p:sp>
      <p:sp>
        <p:nvSpPr>
          <p:cNvPr id="8" name="Afrundet rektangulær billedforklaring 7"/>
          <p:cNvSpPr/>
          <p:nvPr/>
        </p:nvSpPr>
        <p:spPr>
          <a:xfrm>
            <a:off x="6160770" y="3100128"/>
            <a:ext cx="1329759" cy="165995"/>
          </a:xfrm>
          <a:prstGeom prst="wedgeRoundRectCallout">
            <a:avLst>
              <a:gd name="adj1" fmla="val -77605"/>
              <a:gd name="adj2" fmla="val 4133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Dato for sidste forsøg</a:t>
            </a:r>
          </a:p>
        </p:txBody>
      </p:sp>
      <p:sp>
        <p:nvSpPr>
          <p:cNvPr id="9" name="Afrundet rektangulær billedforklaring 8"/>
          <p:cNvSpPr/>
          <p:nvPr/>
        </p:nvSpPr>
        <p:spPr>
          <a:xfrm>
            <a:off x="6160770" y="3339118"/>
            <a:ext cx="1329759" cy="171710"/>
          </a:xfrm>
          <a:prstGeom prst="wedgeRoundRectCallout">
            <a:avLst>
              <a:gd name="adj1" fmla="val -79227"/>
              <a:gd name="adj2" fmla="val 1470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Opnået ved sidste forsøg</a:t>
            </a:r>
          </a:p>
        </p:txBody>
      </p:sp>
      <p:sp>
        <p:nvSpPr>
          <p:cNvPr id="10" name="Afrundet rektangulær billedforklaring 9"/>
          <p:cNvSpPr/>
          <p:nvPr/>
        </p:nvSpPr>
        <p:spPr>
          <a:xfrm>
            <a:off x="6160770" y="3583824"/>
            <a:ext cx="1329759" cy="253799"/>
          </a:xfrm>
          <a:prstGeom prst="wedgeRoundRectCallout">
            <a:avLst>
              <a:gd name="adj1" fmla="val -75294"/>
              <a:gd name="adj2" fmla="val -595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Hvor mange gange der er forsøgt</a:t>
            </a:r>
          </a:p>
        </p:txBody>
      </p:sp>
      <p:sp>
        <p:nvSpPr>
          <p:cNvPr id="11" name="Afrundet rektangulær billedforklaring 10"/>
          <p:cNvSpPr/>
          <p:nvPr/>
        </p:nvSpPr>
        <p:spPr>
          <a:xfrm>
            <a:off x="6160770" y="3888797"/>
            <a:ext cx="1329759" cy="266885"/>
          </a:xfrm>
          <a:prstGeom prst="wedgeRoundRectCallout">
            <a:avLst>
              <a:gd name="adj1" fmla="val -77078"/>
              <a:gd name="adj2" fmla="val -1648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Samlet anvendt af tid på forsøg</a:t>
            </a:r>
          </a:p>
        </p:txBody>
      </p:sp>
      <p:sp>
        <p:nvSpPr>
          <p:cNvPr id="12" name="Afrundet rektangulær billedforklaring 6"/>
          <p:cNvSpPr/>
          <p:nvPr/>
        </p:nvSpPr>
        <p:spPr>
          <a:xfrm>
            <a:off x="1442247" y="2224291"/>
            <a:ext cx="1329759" cy="574891"/>
          </a:xfrm>
          <a:prstGeom prst="wedgeRoundRectCallout">
            <a:avLst>
              <a:gd name="adj1" fmla="val 88240"/>
              <a:gd name="adj2" fmla="val 20273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Detaljerede </a:t>
            </a:r>
            <a:r>
              <a:rPr lang="da-DK" sz="900" dirty="0"/>
              <a:t>oplysninger for brugerens gennemførelse af testen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1309255" y="1417061"/>
            <a:ext cx="2717223" cy="71558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350" dirty="0"/>
              <a:t>Denne rapport åbnes fra den samlede rapport, og den viser en deltagers </a:t>
            </a:r>
            <a:r>
              <a:rPr lang="da-DK" sz="1350" b="1" dirty="0"/>
              <a:t>testresultater</a:t>
            </a:r>
            <a:r>
              <a:rPr lang="da-DK" sz="13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DISCLAIMER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1800" dirty="0" smtClean="0"/>
              <a:t>”Følgende gælder i en videre-efteruddannelsessammenhæng”</a:t>
            </a:r>
            <a:endParaRPr lang="da-DK" sz="1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12. oktober 2017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954903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Learning Analytics værktøj</a:t>
            </a:r>
            <a:r>
              <a:rPr lang="da-DK" sz="1125" dirty="0"/>
              <a:t/>
            </a:r>
            <a:br>
              <a:rPr lang="da-DK" sz="1125" dirty="0"/>
            </a:br>
            <a:r>
              <a:rPr lang="da-DK" sz="1125" dirty="0"/>
              <a:t>Eksempel på ‘Brugerrapport’ for kursuselementer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95" y="1355435"/>
            <a:ext cx="6301187" cy="2802228"/>
          </a:xfrm>
          <a:prstGeom prst="rect">
            <a:avLst/>
          </a:prstGeom>
        </p:spPr>
      </p:pic>
      <p:sp>
        <p:nvSpPr>
          <p:cNvPr id="7" name="Afrundet rektangulær billedforklaring 6"/>
          <p:cNvSpPr/>
          <p:nvPr/>
        </p:nvSpPr>
        <p:spPr>
          <a:xfrm>
            <a:off x="1161946" y="1828540"/>
            <a:ext cx="1236518" cy="275360"/>
          </a:xfrm>
          <a:prstGeom prst="wedgeRoundRectCallout">
            <a:avLst>
              <a:gd name="adj1" fmla="val 236203"/>
              <a:gd name="adj2" fmla="val 226085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Titler på de enkelte kursuselementer</a:t>
            </a:r>
          </a:p>
        </p:txBody>
      </p:sp>
      <p:sp>
        <p:nvSpPr>
          <p:cNvPr id="8" name="Afrundet rektangulær billedforklaring 7"/>
          <p:cNvSpPr/>
          <p:nvPr/>
        </p:nvSpPr>
        <p:spPr>
          <a:xfrm>
            <a:off x="1602001" y="2800090"/>
            <a:ext cx="1236518" cy="275360"/>
          </a:xfrm>
          <a:prstGeom prst="wedgeRoundRectCallout">
            <a:avLst>
              <a:gd name="adj1" fmla="val 2337"/>
              <a:gd name="adj2" fmla="val 19287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Kursuselement afsluttet/ikke afsluttet</a:t>
            </a:r>
          </a:p>
        </p:txBody>
      </p:sp>
      <p:sp>
        <p:nvSpPr>
          <p:cNvPr id="9" name="Afrundet rektangulær billedforklaring 8"/>
          <p:cNvSpPr/>
          <p:nvPr/>
        </p:nvSpPr>
        <p:spPr>
          <a:xfrm>
            <a:off x="3057711" y="2937770"/>
            <a:ext cx="1236518" cy="275360"/>
          </a:xfrm>
          <a:prstGeom prst="wedgeRoundRectCallout">
            <a:avLst>
              <a:gd name="adj1" fmla="val 2337"/>
              <a:gd name="adj2" fmla="val 19287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Antal besøg i kursuselementet</a:t>
            </a:r>
          </a:p>
        </p:txBody>
      </p:sp>
      <p:sp>
        <p:nvSpPr>
          <p:cNvPr id="10" name="Afrundet rektangulær billedforklaring 9"/>
          <p:cNvSpPr/>
          <p:nvPr/>
        </p:nvSpPr>
        <p:spPr>
          <a:xfrm>
            <a:off x="5848246" y="3188710"/>
            <a:ext cx="1236518" cy="275360"/>
          </a:xfrm>
          <a:prstGeom prst="wedgeRoundRectCallout">
            <a:avLst>
              <a:gd name="adj1" fmla="val 2337"/>
              <a:gd name="adj2" fmla="val 19287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Tid anvendt i kursuselement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4772025" y="1828541"/>
            <a:ext cx="2932835" cy="92333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350" dirty="0"/>
              <a:t>Denne rapport åbnes fra den samlede rapport, og den viser en deltagers aktivitet i </a:t>
            </a:r>
            <a:r>
              <a:rPr lang="da-DK" sz="1350" b="1" dirty="0"/>
              <a:t>kursuselementerne</a:t>
            </a:r>
            <a:r>
              <a:rPr lang="da-DK" sz="13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784" y="1317464"/>
            <a:ext cx="6245040" cy="2861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Learning Analytics værktøj</a:t>
            </a:r>
            <a:r>
              <a:rPr lang="da-DK" sz="1125" dirty="0"/>
              <a:t/>
            </a:r>
            <a:br>
              <a:rPr lang="da-DK" sz="1125" dirty="0"/>
            </a:br>
            <a:r>
              <a:rPr lang="da-DK" sz="1125" dirty="0"/>
              <a:t>Eksempel på aktivitetsrapport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ekstfelt 2"/>
          <p:cNvSpPr txBox="1"/>
          <p:nvPr/>
        </p:nvSpPr>
        <p:spPr>
          <a:xfrm>
            <a:off x="1593669" y="1936161"/>
            <a:ext cx="1528355" cy="113107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350" dirty="0"/>
              <a:t>Siden indeholder en aktivitetsrapport for hver deltager på kurset</a:t>
            </a:r>
          </a:p>
        </p:txBody>
      </p:sp>
      <p:sp>
        <p:nvSpPr>
          <p:cNvPr id="6" name="Afrundet rektangulær billedforklaring 5"/>
          <p:cNvSpPr/>
          <p:nvPr/>
        </p:nvSpPr>
        <p:spPr>
          <a:xfrm>
            <a:off x="5017771" y="2421368"/>
            <a:ext cx="1279121" cy="504303"/>
          </a:xfrm>
          <a:prstGeom prst="wedgeRoundRectCallout">
            <a:avLst>
              <a:gd name="adj1" fmla="val -79399"/>
              <a:gd name="adj2" fmla="val -3186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350" dirty="0" err="1"/>
              <a:t>Udprintning</a:t>
            </a:r>
            <a:r>
              <a:rPr lang="da-DK" sz="1350" dirty="0"/>
              <a:t> af rapport, der er opdelt pr. deltager</a:t>
            </a:r>
          </a:p>
        </p:txBody>
      </p:sp>
      <p:sp>
        <p:nvSpPr>
          <p:cNvPr id="7" name="Afrundet rektangulær billedforklaring 6"/>
          <p:cNvSpPr/>
          <p:nvPr/>
        </p:nvSpPr>
        <p:spPr>
          <a:xfrm>
            <a:off x="3619164" y="2925671"/>
            <a:ext cx="1395837" cy="275360"/>
          </a:xfrm>
          <a:prstGeom prst="wedgeRoundRectCallout">
            <a:avLst>
              <a:gd name="adj1" fmla="val -93514"/>
              <a:gd name="adj2" fmla="val 8406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Samlet antal besøg i kursuselementer, tests mv</a:t>
            </a:r>
          </a:p>
        </p:txBody>
      </p:sp>
      <p:sp>
        <p:nvSpPr>
          <p:cNvPr id="8" name="Afrundet rektangulær billedforklaring 7"/>
          <p:cNvSpPr/>
          <p:nvPr/>
        </p:nvSpPr>
        <p:spPr>
          <a:xfrm>
            <a:off x="6384472" y="2641555"/>
            <a:ext cx="1303020" cy="391713"/>
          </a:xfrm>
          <a:prstGeom prst="wedgeRoundRectCallout">
            <a:avLst>
              <a:gd name="adj1" fmla="val 14795"/>
              <a:gd name="adj2" fmla="val 11155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Anvendt af tid på læringsplatformen, den aktuelle dag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5221432" y="859913"/>
            <a:ext cx="2717223" cy="113107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350" dirty="0"/>
              <a:t>Denne rapport er en afsluttende rapport, der dag for dag viser deltagernes samlede aktivitet på kurset.</a:t>
            </a:r>
          </a:p>
          <a:p>
            <a:r>
              <a:rPr lang="da-DK" sz="1350" dirty="0"/>
              <a:t>Rapporten kan </a:t>
            </a:r>
            <a:r>
              <a:rPr lang="da-DK" sz="1350" dirty="0" err="1"/>
              <a:t>udprintes</a:t>
            </a:r>
            <a:r>
              <a:rPr lang="da-DK" sz="13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7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da-DK" sz="1800" dirty="0"/>
              <a:t>Niels Henrik Helms</a:t>
            </a:r>
            <a:br>
              <a:rPr lang="da-DK" sz="1800" dirty="0"/>
            </a:br>
            <a:r>
              <a:rPr lang="da-DK" sz="1800" dirty="0" err="1" smtClean="0"/>
              <a:t>nihh@phmetropol.dk</a:t>
            </a:r>
            <a:endParaRPr lang="da-DK" sz="1800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da-DK" sz="3600" b="1" dirty="0" smtClean="0"/>
              <a:t>Q &amp; A</a:t>
            </a:r>
            <a:endParaRPr lang="da-DK" sz="3600" b="1" dirty="0"/>
          </a:p>
        </p:txBody>
      </p:sp>
      <p:sp>
        <p:nvSpPr>
          <p:cNvPr id="75778" name="Pladsholder til dato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836FDF-40CD-5340-AF10-4BCE4689B735}" type="datetime3">
              <a:rPr lang="da-DK" altLang="da-DK" sz="900">
                <a:solidFill>
                  <a:srgbClr val="FFFFFF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31.01.2018</a:t>
            </a:fld>
            <a:endParaRPr lang="da-DK" altLang="da-DK" sz="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79" name="Pladsholder til slide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900">
                <a:solidFill>
                  <a:srgbClr val="FFFFFF"/>
                </a:solidFill>
                <a:latin typeface="Arial" charset="0"/>
              </a:rPr>
              <a:t>Slide </a:t>
            </a:r>
            <a:fld id="{DA2428BF-3CC7-3F41-B243-1E105E6A89F7}" type="slidenum">
              <a:rPr lang="da-DK" altLang="da-DK" sz="900">
                <a:solidFill>
                  <a:srgbClr val="FFFFFF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da-DK" altLang="da-DK" sz="9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a-DK" altLang="da-DK" sz="2700">
                <a:ea typeface="ＭＳ Ｐゴシック" charset="-128"/>
                <a:cs typeface="ＭＳ Ｐゴシック" charset="-128"/>
              </a:rPr>
              <a:t/>
            </a:r>
            <a:br>
              <a:rPr lang="da-DK" altLang="da-DK" sz="2700">
                <a:ea typeface="ＭＳ Ｐゴシック" charset="-128"/>
                <a:cs typeface="ＭＳ Ｐゴシック" charset="-128"/>
              </a:rPr>
            </a:br>
            <a:r>
              <a:rPr lang="da-DK" altLang="da-DK" sz="2700">
                <a:ea typeface="ＭＳ Ｐゴシック" charset="-128"/>
                <a:cs typeface="ＭＳ Ｐゴシック" charset="-128"/>
              </a:rPr>
              <a:t/>
            </a:r>
            <a:br>
              <a:rPr lang="da-DK" altLang="da-DK" sz="2700">
                <a:ea typeface="ＭＳ Ｐゴシック" charset="-128"/>
                <a:cs typeface="ＭＳ Ｐゴシック" charset="-128"/>
              </a:rPr>
            </a:br>
            <a:r>
              <a:rPr lang="da-DK" altLang="da-DK" sz="2700">
                <a:ea typeface="ＭＳ Ｐゴシック" charset="-128"/>
                <a:cs typeface="ＭＳ Ｐゴシック" charset="-128"/>
              </a:rPr>
              <a:t/>
            </a:r>
            <a:br>
              <a:rPr lang="da-DK" altLang="da-DK" sz="2700">
                <a:ea typeface="ＭＳ Ｐゴシック" charset="-128"/>
                <a:cs typeface="ＭＳ Ｐゴシック" charset="-128"/>
              </a:rPr>
            </a:br>
            <a:r>
              <a:rPr lang="da-DK" altLang="da-DK" sz="2700">
                <a:ea typeface="ＭＳ Ｐゴシック" charset="-128"/>
                <a:cs typeface="ＭＳ Ｐゴシック" charset="-128"/>
              </a:rPr>
              <a:t/>
            </a:r>
            <a:br>
              <a:rPr lang="da-DK" altLang="da-DK" sz="2700">
                <a:ea typeface="ＭＳ Ｐゴシック" charset="-128"/>
                <a:cs typeface="ＭＳ Ｐゴシック" charset="-128"/>
              </a:rPr>
            </a:br>
            <a:r>
              <a:rPr lang="da-DK" altLang="da-DK" sz="2700">
                <a:ea typeface="ＭＳ Ｐゴシック" charset="-128"/>
                <a:cs typeface="ＭＳ Ｐゴシック" charset="-128"/>
              </a:rPr>
              <a:t/>
            </a:r>
            <a:br>
              <a:rPr lang="da-DK" altLang="da-DK" sz="2700">
                <a:ea typeface="ＭＳ Ｐゴシック" charset="-128"/>
                <a:cs typeface="ＭＳ Ｐゴシック" charset="-128"/>
              </a:rPr>
            </a:br>
            <a:endParaRPr lang="da-DK" altLang="da-DK" sz="27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14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altLang="da-DK" sz="2800" dirty="0">
                <a:ea typeface="ＭＳ Ｐゴシック" charset="-128"/>
                <a:cs typeface="ＭＳ Ｐゴシック" charset="-128"/>
              </a:rPr>
              <a:t>Hvordan skabes en </a:t>
            </a:r>
            <a:r>
              <a:rPr lang="da-DK" altLang="da-DK" sz="2800" dirty="0" smtClean="0">
                <a:ea typeface="ＭＳ Ｐゴシック" charset="-128"/>
                <a:cs typeface="ＭＳ Ｐゴシック" charset="-128"/>
              </a:rPr>
              <a:t>relevant og understøttende læringskontekst </a:t>
            </a:r>
            <a:r>
              <a:rPr lang="da-DK" altLang="da-DK" sz="2800" dirty="0">
                <a:ea typeface="ＭＳ Ｐゴシック" charset="-128"/>
                <a:cs typeface="ＭＳ Ｐゴシック" charset="-128"/>
              </a:rPr>
              <a:t>for deltageren?</a:t>
            </a:r>
          </a:p>
          <a:p>
            <a:pPr marL="0" indent="0">
              <a:buNone/>
            </a:pPr>
            <a:endParaRPr lang="da-DK" altLang="da-DK" sz="2800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da-DK" altLang="da-DK" sz="2800" dirty="0">
                <a:ea typeface="ＭＳ Ｐゴシック" charset="-128"/>
                <a:cs typeface="ＭＳ Ｐゴシック" charset="-128"/>
              </a:rPr>
              <a:t>Indre didaktisk design – ydre didaktisk design</a:t>
            </a:r>
          </a:p>
        </p:txBody>
      </p:sp>
    </p:spTree>
    <p:extLst>
      <p:ext uri="{BB962C8B-B14F-4D97-AF65-F5344CB8AC3E}">
        <p14:creationId xmlns:p14="http://schemas.microsoft.com/office/powerpoint/2010/main" val="9142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Den 4. læringsrevolution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a-DK" sz="1800" dirty="0"/>
              <a:t>Hybrider af digital læring og traditionelle læringsformater</a:t>
            </a:r>
          </a:p>
          <a:p>
            <a:pPr>
              <a:defRPr/>
            </a:pPr>
            <a:r>
              <a:rPr lang="da-DK" sz="1800" dirty="0"/>
              <a:t>Ændrede tidsrationaler</a:t>
            </a:r>
          </a:p>
          <a:p>
            <a:pPr>
              <a:defRPr/>
            </a:pPr>
            <a:r>
              <a:rPr lang="da-DK" sz="1800" dirty="0"/>
              <a:t>Adaptive formater</a:t>
            </a:r>
          </a:p>
          <a:p>
            <a:pPr>
              <a:defRPr/>
            </a:pPr>
            <a:r>
              <a:rPr lang="da-DK" sz="1800" dirty="0"/>
              <a:t>Dynamiske samspil mellem virksomhedsudvikling, HR og offentlige tilbud</a:t>
            </a:r>
          </a:p>
          <a:p>
            <a:pPr>
              <a:defRPr/>
            </a:pPr>
            <a:r>
              <a:rPr lang="da-DK" sz="1800" dirty="0"/>
              <a:t>Offentligt-privat samarbejde</a:t>
            </a:r>
          </a:p>
          <a:p>
            <a:pPr>
              <a:defRPr/>
            </a:pPr>
            <a:r>
              <a:rPr lang="da-DK" sz="1800" dirty="0"/>
              <a:t>Performance</a:t>
            </a:r>
          </a:p>
          <a:p>
            <a:pPr marL="0" indent="0">
              <a:buNone/>
              <a:defRPr/>
            </a:pPr>
            <a:r>
              <a:rPr lang="da-DK" dirty="0" smtClean="0"/>
              <a:t>I uddannelse i almindelighed – og i arbejdsmarkeds-og erhvervsuddannelse i særdeleshed</a:t>
            </a:r>
          </a:p>
          <a:p>
            <a:pPr>
              <a:defRPr/>
            </a:pPr>
            <a:endParaRPr lang="da-DK" dirty="0"/>
          </a:p>
        </p:txBody>
      </p:sp>
      <p:sp>
        <p:nvSpPr>
          <p:cNvPr id="53251" name="Pladsholder til dato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D3E22A-05FE-EF40-BE97-21AE6CB93596}" type="datetime3">
              <a:rPr lang="da-DK" altLang="da-DK" sz="900">
                <a:solidFill>
                  <a:srgbClr val="FFFFFF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31.01.2018</a:t>
            </a:fld>
            <a:endParaRPr lang="da-DK" altLang="da-DK" sz="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252" name="Pladsholder til slide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900">
                <a:solidFill>
                  <a:srgbClr val="FFFFFF"/>
                </a:solidFill>
                <a:latin typeface="Arial" charset="0"/>
              </a:rPr>
              <a:t>Slide </a:t>
            </a:r>
            <a:fld id="{17756E11-59A5-F444-A967-CB5289258B3C}" type="slidenum">
              <a:rPr lang="da-DK" altLang="da-DK" sz="900">
                <a:solidFill>
                  <a:srgbClr val="FFFFFF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da-DK" altLang="da-DK" sz="9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Erfaringer og evalueringer</a:t>
            </a:r>
            <a:endParaRPr lang="da-DK" dirty="0"/>
          </a:p>
        </p:txBody>
      </p:sp>
      <p:sp>
        <p:nvSpPr>
          <p:cNvPr id="72706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/>
              <a:t>E-læring/ikke e-læring</a:t>
            </a:r>
          </a:p>
          <a:p>
            <a:r>
              <a:rPr lang="da-DK" altLang="da-DK"/>
              <a:t>Stort fokus på HRD/efteruddannelse fra både virksomheder og medarbejdere</a:t>
            </a:r>
          </a:p>
          <a:p>
            <a:r>
              <a:rPr lang="da-DK" altLang="da-DK"/>
              <a:t>Forberedelse +, opfølgning –</a:t>
            </a:r>
          </a:p>
          <a:p>
            <a:r>
              <a:rPr lang="da-DK" altLang="da-DK"/>
              <a:t>Ingen transferproblemer</a:t>
            </a:r>
          </a:p>
          <a:p>
            <a:r>
              <a:rPr lang="da-DK" altLang="da-DK"/>
              <a:t>Nye strukturer blandt de timelønnede</a:t>
            </a:r>
          </a:p>
          <a:p>
            <a:r>
              <a:rPr lang="da-DK" altLang="da-DK"/>
              <a:t>Digitalt kompetente</a:t>
            </a:r>
          </a:p>
          <a:p>
            <a:r>
              <a:rPr lang="da-DK" altLang="da-DK"/>
              <a:t>Store og voksende problemer med ”artikuleringskompetence”</a:t>
            </a:r>
          </a:p>
          <a:p>
            <a:endParaRPr lang="da-DK" alt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AFA70037-ACD7-1B43-B36D-111D8E1984E7}" type="datetime3">
              <a:rPr lang="da-DK" altLang="da-DK">
                <a:solidFill>
                  <a:srgbClr val="FFFFFF"/>
                </a:solidFill>
              </a:rPr>
              <a:pPr/>
              <a:t>31.01.2018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a-DK" altLang="da-DK">
                <a:solidFill>
                  <a:srgbClr val="FFFFFF"/>
                </a:solidFill>
              </a:rPr>
              <a:t>Slide </a:t>
            </a:r>
            <a:fld id="{A03ED01B-CFC7-0940-8738-853AC442F4FD}" type="slidenum">
              <a:rPr lang="da-DK" altLang="da-DK">
                <a:solidFill>
                  <a:srgbClr val="FFFFFF"/>
                </a:solidFill>
              </a:rPr>
              <a:pPr/>
              <a:t>5</a:t>
            </a:fld>
            <a:endParaRPr lang="da-DK" alt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Læringsmæssig merværdi af digital læring</a:t>
            </a:r>
            <a:endParaRPr lang="da-DK" dirty="0"/>
          </a:p>
        </p:txBody>
      </p:sp>
      <p:sp>
        <p:nvSpPr>
          <p:cNvPr id="73730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/>
              <a:t>Stilladsering af udvikling af artikulations-kompetencer</a:t>
            </a:r>
          </a:p>
          <a:p>
            <a:r>
              <a:rPr lang="da-DK" altLang="da-DK"/>
              <a:t>Adaptivitet ift læringsforudsætninger/ progression</a:t>
            </a:r>
          </a:p>
          <a:p>
            <a:r>
              <a:rPr lang="da-DK" altLang="da-DK"/>
              <a:t>Personlig feedback</a:t>
            </a:r>
          </a:p>
          <a:p>
            <a:r>
              <a:rPr lang="da-DK" altLang="da-DK"/>
              <a:t>Mere e-læring? Mere adaptivitet</a:t>
            </a:r>
          </a:p>
          <a:p>
            <a:endParaRPr lang="da-DK" alt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01049C72-80B3-DA40-8248-709A1E744B45}" type="datetime3">
              <a:rPr lang="da-DK" altLang="da-DK">
                <a:solidFill>
                  <a:srgbClr val="FFFFFF"/>
                </a:solidFill>
              </a:rPr>
              <a:pPr/>
              <a:t>31.01.2018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a-DK" altLang="da-DK">
                <a:solidFill>
                  <a:srgbClr val="FFFFFF"/>
                </a:solidFill>
              </a:rPr>
              <a:t>Slide </a:t>
            </a:r>
            <a:fld id="{429AFFEE-5D13-5B49-8460-46AB634545A0}" type="slidenum">
              <a:rPr lang="da-DK" altLang="da-DK">
                <a:solidFill>
                  <a:srgbClr val="FFFFFF"/>
                </a:solidFill>
              </a:rPr>
              <a:pPr/>
              <a:t>6</a:t>
            </a:fld>
            <a:endParaRPr lang="da-DK" alt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altLang="da-DK" dirty="0">
                <a:ea typeface="ＭＳ Ｐゴシック" charset="-128"/>
              </a:rPr>
              <a:t>Digital læring?</a:t>
            </a:r>
          </a:p>
        </p:txBody>
      </p:sp>
      <p:sp>
        <p:nvSpPr>
          <p:cNvPr id="54274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altLang="da-DK" dirty="0">
                <a:ea typeface="ＭＳ Ｐゴシック" charset="-128"/>
                <a:cs typeface="ＭＳ Ｐゴシック" charset="-128"/>
              </a:rPr>
              <a:t>E-</a:t>
            </a:r>
            <a:r>
              <a:rPr lang="da-DK" altLang="da-DK" i="1" dirty="0">
                <a:ea typeface="ＭＳ Ｐゴシック" charset="-128"/>
                <a:cs typeface="ＭＳ Ｐゴシック" charset="-128"/>
              </a:rPr>
              <a:t>læring eller digital læring</a:t>
            </a:r>
            <a:r>
              <a:rPr lang="da-DK" altLang="da-DK" dirty="0">
                <a:ea typeface="ＭＳ Ｐゴシック" charset="-128"/>
                <a:cs typeface="ＭＳ Ｐゴシック" charset="-128"/>
              </a:rPr>
              <a:t> er </a:t>
            </a:r>
            <a:r>
              <a:rPr lang="da-DK" altLang="da-DK" i="1" dirty="0">
                <a:ea typeface="ＭＳ Ｐゴシック" charset="-128"/>
                <a:cs typeface="ＭＳ Ｐゴシック" charset="-128"/>
              </a:rPr>
              <a:t>læring, der er helt eller delvist medieret</a:t>
            </a:r>
            <a:r>
              <a:rPr lang="da-DK" altLang="da-DK" dirty="0">
                <a:ea typeface="ＭＳ Ｐゴシック" charset="-128"/>
                <a:cs typeface="ＭＳ Ｐゴシック" charset="-128"/>
              </a:rPr>
              <a:t> af </a:t>
            </a:r>
            <a:r>
              <a:rPr lang="da-DK" altLang="da-DK" i="1" dirty="0">
                <a:ea typeface="ＭＳ Ｐゴシック" charset="-128"/>
                <a:cs typeface="ＭＳ Ｐゴシック" charset="-128"/>
              </a:rPr>
              <a:t>digitale</a:t>
            </a:r>
            <a:r>
              <a:rPr lang="da-DK" altLang="da-DK" dirty="0">
                <a:ea typeface="ＭＳ Ｐゴシック" charset="-128"/>
                <a:cs typeface="ＭＳ Ｐゴシック" charset="-128"/>
              </a:rPr>
              <a:t> medier</a:t>
            </a:r>
          </a:p>
          <a:p>
            <a:pPr marL="0" indent="0">
              <a:buNone/>
            </a:pPr>
            <a:endParaRPr lang="da-DK" altLang="da-DK" i="1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da-DK" altLang="da-DK" i="1" dirty="0">
                <a:ea typeface="ＭＳ Ｐゴシック" charset="-128"/>
                <a:cs typeface="ＭＳ Ｐゴシック" charset="-128"/>
              </a:rPr>
              <a:t>Ved digital læring forstås her planlagt læring, der er helt eller delvist digitalt medieret med det sigte at skabe en kvalitativ og/eller kvantitativ forbedring af en uddannelse/uddannelsesindsats</a:t>
            </a:r>
            <a:r>
              <a:rPr lang="da-DK" altLang="da-DK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marL="0" indent="0">
              <a:buNone/>
            </a:pPr>
            <a:endParaRPr lang="da-DK" altLang="da-DK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5" name="Pladsholder til dato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49970F0-0531-C64C-8BDA-51FD55F2C938}" type="datetime3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31.01.2018</a:t>
            </a:fld>
            <a:endParaRPr lang="da-DK" altLang="da-DK" sz="675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54276" name="Pladsholder til dias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675">
                <a:solidFill>
                  <a:schemeClr val="bg1"/>
                </a:solidFill>
                <a:latin typeface="Verdana" charset="0"/>
              </a:rPr>
              <a:t>Slide </a:t>
            </a:r>
            <a:fld id="{D4BCD26D-0F6E-1E48-B056-76EFD7597938}" type="slidenum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da-DK" altLang="da-DK" sz="675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altLang="da-DK" dirty="0">
                <a:ea typeface="ＭＳ Ｐゴシック" charset="-128"/>
              </a:rPr>
              <a:t>Med forskellige hensigter</a:t>
            </a:r>
          </a:p>
        </p:txBody>
      </p:sp>
      <p:sp>
        <p:nvSpPr>
          <p:cNvPr id="55298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altLang="da-DK" dirty="0">
                <a:ea typeface="ＭＳ Ｐゴシック" charset="-128"/>
                <a:cs typeface="ＭＳ Ｐゴシック" charset="-128"/>
              </a:rPr>
              <a:t>Digital læring indføres for at skabe ”</a:t>
            </a:r>
            <a:r>
              <a:rPr lang="da-DK" altLang="ja-JP" u="sng" dirty="0">
                <a:cs typeface="ＭＳ Ｐゴシック" charset="-128"/>
              </a:rPr>
              <a:t>bedre</a:t>
            </a:r>
            <a:r>
              <a:rPr lang="da-DK" altLang="da-DK" u="sng" dirty="0">
                <a:ea typeface="ＭＳ Ｐゴシック" charset="-128"/>
                <a:cs typeface="ＭＳ Ｐゴシック" charset="-128"/>
              </a:rPr>
              <a:t>”</a:t>
            </a:r>
            <a:r>
              <a:rPr lang="da-DK" altLang="ja-JP" u="sng" dirty="0">
                <a:cs typeface="ＭＳ Ｐゴシック" charset="-128"/>
              </a:rPr>
              <a:t> læring</a:t>
            </a:r>
            <a:r>
              <a:rPr lang="da-DK" altLang="ja-JP" dirty="0">
                <a:cs typeface="ＭＳ Ｐゴシック" charset="-128"/>
              </a:rPr>
              <a:t>. </a:t>
            </a:r>
            <a:endParaRPr lang="da-DK" altLang="da-DK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endParaRPr lang="da-DK" altLang="da-DK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da-DK" altLang="da-DK" dirty="0">
                <a:ea typeface="ＭＳ Ｐゴシック" charset="-128"/>
                <a:cs typeface="ＭＳ Ｐゴシック" charset="-128"/>
              </a:rPr>
              <a:t>Digital læring indføres for give mulighed for </a:t>
            </a:r>
            <a:r>
              <a:rPr lang="da-DK" altLang="da-DK" u="sng" dirty="0">
                <a:ea typeface="ＭＳ Ｐゴシック" charset="-128"/>
                <a:cs typeface="ＭＳ Ｐゴシック" charset="-128"/>
              </a:rPr>
              <a:t>”mere” læring</a:t>
            </a:r>
            <a:r>
              <a:rPr lang="da-DK" altLang="da-DK" dirty="0">
                <a:ea typeface="ＭＳ Ｐゴシック" charset="-128"/>
                <a:cs typeface="ＭＳ Ｐゴシック" charset="-128"/>
              </a:rPr>
              <a:t>. mv.. </a:t>
            </a:r>
          </a:p>
          <a:p>
            <a:pPr marL="0" indent="0">
              <a:buNone/>
            </a:pPr>
            <a:endParaRPr lang="da-DK" altLang="da-DK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da-DK" altLang="da-DK" dirty="0">
                <a:ea typeface="ＭＳ Ｐゴシック" charset="-128"/>
                <a:cs typeface="ＭＳ Ｐゴシック" charset="-128"/>
              </a:rPr>
              <a:t>Digital læring indføres for give mulighed for at </a:t>
            </a:r>
            <a:r>
              <a:rPr lang="da-DK" altLang="da-DK" u="sng" dirty="0">
                <a:ea typeface="ＭＳ Ｐゴシック" charset="-128"/>
                <a:cs typeface="ＭＳ Ｐゴシック" charset="-128"/>
              </a:rPr>
              <a:t>effektivisere</a:t>
            </a:r>
            <a:r>
              <a:rPr lang="da-DK" altLang="da-DK" dirty="0">
                <a:ea typeface="ＭＳ Ｐゴシック" charset="-128"/>
                <a:cs typeface="ＭＳ Ｐゴシック" charset="-128"/>
              </a:rPr>
              <a:t> og </a:t>
            </a:r>
            <a:r>
              <a:rPr lang="da-DK" altLang="da-DK" dirty="0" smtClean="0">
                <a:ea typeface="ＭＳ Ｐゴシック" charset="-128"/>
                <a:cs typeface="ＭＳ Ｐゴシック" charset="-128"/>
              </a:rPr>
              <a:t>optimere</a:t>
            </a:r>
          </a:p>
          <a:p>
            <a:pPr marL="0" indent="0">
              <a:buNone/>
            </a:pPr>
            <a:endParaRPr lang="da-DK" altLang="da-DK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da-DK" altLang="da-DK" dirty="0" smtClean="0">
                <a:ea typeface="ＭＳ Ｐゴシック" charset="-128"/>
                <a:cs typeface="ＭＳ Ｐゴシック" charset="-128"/>
              </a:rPr>
              <a:t>Læringsnormative stereotypiske forestillinger om </a:t>
            </a:r>
            <a:r>
              <a:rPr lang="da-DK" altLang="da-DK" dirty="0" err="1" smtClean="0">
                <a:ea typeface="ＭＳ Ｐゴシック" charset="-128"/>
                <a:cs typeface="ＭＳ Ｐゴシック" charset="-128"/>
              </a:rPr>
              <a:t>hhv</a:t>
            </a:r>
            <a:r>
              <a:rPr lang="da-DK" altLang="da-DK" dirty="0" smtClean="0">
                <a:ea typeface="ＭＳ Ｐゴシック" charset="-128"/>
                <a:cs typeface="ＭＳ Ｐゴシック" charset="-128"/>
              </a:rPr>
              <a:t> tab af autenticitet og drifts optimering</a:t>
            </a:r>
            <a:endParaRPr lang="da-DK" altLang="da-DK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299" name="Pladsholder til dato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4A2DF2A-4E03-C645-9A4D-B245F12F9F86}" type="datetime3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31.01.2018</a:t>
            </a:fld>
            <a:endParaRPr lang="da-DK" altLang="da-DK" sz="675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55300" name="Pladsholder til dias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675">
                <a:solidFill>
                  <a:schemeClr val="bg1"/>
                </a:solidFill>
                <a:latin typeface="Verdana" charset="0"/>
              </a:rPr>
              <a:t>Slide </a:t>
            </a:r>
            <a:fld id="{04DF49C1-88F9-A84A-8565-8E92A55662B0}" type="slidenum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da-DK" altLang="da-DK" sz="675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altLang="da-DK">
                <a:ea typeface="ＭＳ Ｐゴシック" charset="-128"/>
              </a:rPr>
              <a:t>- Og hvad kan vi så lære af det??</a:t>
            </a:r>
          </a:p>
        </p:txBody>
      </p:sp>
      <p:sp>
        <p:nvSpPr>
          <p:cNvPr id="63490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altLang="da-DK">
                <a:ea typeface="ＭＳ Ｐゴシック" charset="-128"/>
                <a:cs typeface="ＭＳ Ｐゴシック" charset="-128"/>
              </a:rPr>
              <a:t>Vi bliver nødt til at arbejde med didaktisk design!!</a:t>
            </a:r>
          </a:p>
          <a:p>
            <a:pPr marL="0" indent="0">
              <a:buNone/>
            </a:pPr>
            <a:endParaRPr lang="da-DK" altLang="da-DK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da-DK" altLang="da-DK">
                <a:ea typeface="ＭＳ Ｐゴシック" charset="-128"/>
                <a:cs typeface="ＭＳ Ｐゴシック" charset="-128"/>
              </a:rPr>
              <a:t>Design er det at skabe </a:t>
            </a:r>
            <a:r>
              <a:rPr lang="da-DK" altLang="da-DK" u="sng">
                <a:ea typeface="ＭＳ Ｐゴシック" charset="-128"/>
                <a:cs typeface="ＭＳ Ｐゴシック" charset="-128"/>
              </a:rPr>
              <a:t>form</a:t>
            </a:r>
            <a:r>
              <a:rPr lang="da-DK" altLang="da-DK">
                <a:ea typeface="ＭＳ Ｐゴシック" charset="-128"/>
                <a:cs typeface="ＭＳ Ｐゴシック" charset="-128"/>
              </a:rPr>
              <a:t> på ”</a:t>
            </a:r>
            <a:r>
              <a:rPr lang="da-DK" altLang="ja-JP">
                <a:cs typeface="ＭＳ Ｐゴシック" charset="-128"/>
              </a:rPr>
              <a:t>Messy Situations</a:t>
            </a:r>
            <a:r>
              <a:rPr lang="da-DK" altLang="da-DK">
                <a:ea typeface="ＭＳ Ｐゴシック" charset="-128"/>
                <a:cs typeface="ＭＳ Ｐゴシック" charset="-128"/>
              </a:rPr>
              <a:t>”</a:t>
            </a:r>
            <a:r>
              <a:rPr lang="da-DK" altLang="ja-JP">
                <a:cs typeface="ＭＳ Ｐゴシック" charset="-128"/>
              </a:rPr>
              <a:t> og</a:t>
            </a:r>
          </a:p>
          <a:p>
            <a:pPr marL="0" indent="0">
              <a:buNone/>
            </a:pPr>
            <a:endParaRPr lang="da-DK" altLang="da-DK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da-DK" altLang="da-DK">
                <a:ea typeface="ＭＳ Ｐゴシック" charset="-128"/>
                <a:cs typeface="ＭＳ Ｐゴシック" charset="-128"/>
              </a:rPr>
              <a:t>Åbne for </a:t>
            </a:r>
            <a:r>
              <a:rPr lang="da-DK" altLang="da-DK" u="sng">
                <a:ea typeface="ＭＳ Ｐゴシック" charset="-128"/>
                <a:cs typeface="ＭＳ Ｐゴシック" charset="-128"/>
              </a:rPr>
              <a:t>meningstilskrivning</a:t>
            </a:r>
            <a:r>
              <a:rPr lang="da-DK" altLang="da-DK">
                <a:ea typeface="ＭＳ Ｐゴシック" charset="-128"/>
                <a:cs typeface="ＭＳ Ｐゴシック" charset="-128"/>
              </a:rPr>
              <a:t>!!</a:t>
            </a:r>
          </a:p>
          <a:p>
            <a:pPr marL="0" indent="0">
              <a:buNone/>
            </a:pPr>
            <a:endParaRPr lang="da-DK" altLang="da-DK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da-DK" altLang="da-DK">
                <a:ea typeface="ＭＳ Ｐゴシック" charset="-128"/>
                <a:cs typeface="ＭＳ Ｐゴシック" charset="-128"/>
              </a:rPr>
              <a:t>Hvad er det for en læringssituation vi adresserer??</a:t>
            </a:r>
          </a:p>
          <a:p>
            <a:pPr marL="0" indent="0">
              <a:buNone/>
            </a:pPr>
            <a:endParaRPr lang="da-DK" altLang="da-DK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da-DK" altLang="da-DK">
                <a:ea typeface="ＭＳ Ｐゴシック" charset="-128"/>
                <a:cs typeface="ＭＳ Ｐゴシック" charset="-128"/>
              </a:rPr>
              <a:t>Hvordan genererer vi relevant data??</a:t>
            </a:r>
          </a:p>
        </p:txBody>
      </p:sp>
    </p:spTree>
    <p:extLst>
      <p:ext uri="{BB962C8B-B14F-4D97-AF65-F5344CB8AC3E}">
        <p14:creationId xmlns:p14="http://schemas.microsoft.com/office/powerpoint/2010/main" val="21043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 Videncentre og ressourceenheder">
  <a:themeElements>
    <a:clrScheme name="Metropol Læring">
      <a:dk1>
        <a:srgbClr val="000000"/>
      </a:dk1>
      <a:lt1>
        <a:srgbClr val="FFFFFF"/>
      </a:lt1>
      <a:dk2>
        <a:srgbClr val="E8E4DC"/>
      </a:dk2>
      <a:lt2>
        <a:srgbClr val="192337"/>
      </a:lt2>
      <a:accent1>
        <a:srgbClr val="053E64"/>
      </a:accent1>
      <a:accent2>
        <a:srgbClr val="00A1C1"/>
      </a:accent2>
      <a:accent3>
        <a:srgbClr val="7FD0E0"/>
      </a:accent3>
      <a:accent4>
        <a:srgbClr val="0E6E6B"/>
      </a:accent4>
      <a:accent5>
        <a:srgbClr val="1338A1"/>
      </a:accent5>
      <a:accent6>
        <a:srgbClr val="D0296C"/>
      </a:accent6>
      <a:hlink>
        <a:srgbClr val="0000FF"/>
      </a:hlink>
      <a:folHlink>
        <a:srgbClr val="800080"/>
      </a:folHlink>
    </a:clrScheme>
    <a:fontScheme name="Arial - Metropo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 dirty="0" err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9233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300" b="1" noProof="0" dirty="0">
            <a:solidFill>
              <a:schemeClr val="bg1"/>
            </a:solidFill>
            <a:latin typeface="Arial Bold"/>
            <a:cs typeface="Arial 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pol Basis.potx" id="{AE914001-0B5F-4CC7-BC1C-7FDF869E2037}" vid="{4D584845-0B5D-4D78-8C36-79E14000C3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Microsoft Macintosh PowerPoint</Application>
  <PresentationFormat>Skærmshow (16:9)</PresentationFormat>
  <Paragraphs>185</Paragraphs>
  <Slides>22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31" baseType="lpstr">
      <vt:lpstr>Arial Black</vt:lpstr>
      <vt:lpstr>Arial Bold</vt:lpstr>
      <vt:lpstr>Times New Roman</vt:lpstr>
      <vt:lpstr>Wingdings</vt:lpstr>
      <vt:lpstr>Arial</vt:lpstr>
      <vt:lpstr>Calibri</vt:lpstr>
      <vt:lpstr>ＭＳ Ｐゴシック</vt:lpstr>
      <vt:lpstr>Verdana</vt:lpstr>
      <vt:lpstr>Metropol Videncentre og ressourceenheder</vt:lpstr>
      <vt:lpstr>    Digital læring &amp; Learning Analytics  </vt:lpstr>
      <vt:lpstr>DISCLAIMER</vt:lpstr>
      <vt:lpstr>     </vt:lpstr>
      <vt:lpstr>Den 4. læringsrevolution</vt:lpstr>
      <vt:lpstr>Erfaringer og evalueringer</vt:lpstr>
      <vt:lpstr>Læringsmæssig merværdi af digital læring</vt:lpstr>
      <vt:lpstr>Digital læring?</vt:lpstr>
      <vt:lpstr>Med forskellige hensigter</vt:lpstr>
      <vt:lpstr>- Og hvad kan vi så lære af det??</vt:lpstr>
      <vt:lpstr>Personaliserede læringsveje</vt:lpstr>
      <vt:lpstr>Adaptivt uddannelsesdesign – et design-framework for et efteruddannelseskoncept</vt:lpstr>
      <vt:lpstr>Altså</vt:lpstr>
      <vt:lpstr>Voldsomt behov for feed back ( og forward)</vt:lpstr>
      <vt:lpstr>De almindelige overvejelser – men med forskelligt indhold på strategisk, operativt mv niveau</vt:lpstr>
      <vt:lpstr>Learning Analytics</vt:lpstr>
      <vt:lpstr>Nyudviklede Learning Analytics værktøjer Udviklet til Moodle </vt:lpstr>
      <vt:lpstr>Learning Analytics værktøj Eksempel på ‘Overordnet rapport’</vt:lpstr>
      <vt:lpstr>Learning Analytics værktøj Vurdering ud fra overordnet rapport</vt:lpstr>
      <vt:lpstr>Learning Analytics værktøj Eksempel på ‘Brugerrapport’ for tests</vt:lpstr>
      <vt:lpstr>Learning Analytics værktøj Eksempel på ‘Brugerrapport’ for kursuselementer</vt:lpstr>
      <vt:lpstr>Learning Analytics værktøj Eksempel på aktivitetsrapport</vt:lpstr>
      <vt:lpstr>Niels Henrik Helms nihh@phmetropol.dk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2018-02-01T09:53:33Z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erId">
    <vt:lpwstr>phmetropol</vt:lpwstr>
  </property>
  <property fmtid="{D5CDD505-2E9C-101B-9397-08002B2CF9AE}" pid="3" name="TemplateId">
    <vt:lpwstr>636197317647920114</vt:lpwstr>
  </property>
  <property fmtid="{D5CDD505-2E9C-101B-9397-08002B2CF9AE}" pid="4" name="UserProfileId">
    <vt:lpwstr>636430846106146605</vt:lpwstr>
  </property>
</Properties>
</file>