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3.xml" ContentType="application/vnd.openxmlformats-officedocument.presentationml.notesSlide+xml"/>
  <Override PartName="/ppt/media/media3.gif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7" r:id="rId3"/>
    <p:sldId id="289" r:id="rId4"/>
    <p:sldId id="290" r:id="rId5"/>
    <p:sldId id="275" r:id="rId6"/>
    <p:sldId id="278" r:id="rId7"/>
    <p:sldId id="261" r:id="rId8"/>
    <p:sldId id="266" r:id="rId9"/>
    <p:sldId id="264" r:id="rId10"/>
    <p:sldId id="271" r:id="rId11"/>
    <p:sldId id="285" r:id="rId12"/>
    <p:sldId id="292" r:id="rId13"/>
    <p:sldId id="293" r:id="rId14"/>
    <p:sldId id="29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9086" autoAdjust="0"/>
  </p:normalViewPr>
  <p:slideViewPr>
    <p:cSldViewPr snapToGrid="0" snapToObjects="1">
      <p:cViewPr varScale="1">
        <p:scale>
          <a:sx n="112" d="100"/>
          <a:sy n="112" d="100"/>
        </p:scale>
        <p:origin x="-3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EF102-EE83-41E6-B361-A1D1D5CDEBC9}" type="datetimeFigureOut">
              <a:rPr lang="da-DK"/>
              <a:t>24-01-2018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8A74F-3A0F-4BED-A0DA-2E5E3AF4283D}" type="slidenum">
              <a:rPr lang="da-DK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66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0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2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Med institutionsakkreditering bliver</a:t>
            </a:r>
            <a:r>
              <a:rPr lang="da-DK" sz="2200" baseline="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da-DK" sz="22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der sat fokus på betydningen af effektive </a:t>
            </a:r>
            <a:r>
              <a:rPr lang="da-DK" sz="2200" dirty="0" err="1" smtClean="0">
                <a:effectLst/>
                <a:latin typeface="+mj-lt"/>
                <a:ea typeface="+mj-ea"/>
                <a:cs typeface="+mj-cs"/>
                <a:sym typeface="Helvetica Neue"/>
              </a:rPr>
              <a:t>informationsflow</a:t>
            </a:r>
            <a:r>
              <a:rPr lang="da-DK" sz="22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 gennem organisationerne. Dermed har den øverste institutionsledelse nu adgang til detaljeret og sammenlignelig information om vigtige aspekter af uddannelsernes kvalitet. 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2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Med det følger også en forventning om, at rektor og de øvrige ledelseslag reagerer på problemer, når de observeres.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2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Hver</a:t>
            </a:r>
            <a:r>
              <a:rPr lang="da-DK" sz="2200" baseline="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 institution opstiller egne kvalitetsmål og grænseværdier for, hvornår der skal handles</a:t>
            </a:r>
            <a:endParaRPr lang="da-DK" sz="22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820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uddannelsesinstitutioner verden over bruges data til at opnå nye indsigter, til at udvikle uddannelserne og til af målrette indsatser til den enkelte.</a:t>
            </a:r>
          </a:p>
          <a:p>
            <a:endParaRPr lang="da-DK" dirty="0"/>
          </a:p>
          <a:p>
            <a:r>
              <a:rPr lang="da-DK" dirty="0"/>
              <a:t>Tilstedeværelse – adgangskort/wifi</a:t>
            </a:r>
          </a:p>
          <a:p>
            <a:r>
              <a:rPr lang="da-DK" dirty="0"/>
              <a:t>Aktivitet på læreplatforme</a:t>
            </a:r>
          </a:p>
          <a:p>
            <a:r>
              <a:rPr lang="da-DK" dirty="0"/>
              <a:t>Brug af bibliotek</a:t>
            </a:r>
          </a:p>
          <a:p>
            <a:r>
              <a:rPr lang="da-DK" dirty="0"/>
              <a:t>Aflevering af opgaver</a:t>
            </a:r>
          </a:p>
          <a:p>
            <a:endParaRPr lang="da-DK" dirty="0"/>
          </a:p>
          <a:p>
            <a:r>
              <a:rPr lang="da-DK" dirty="0"/>
              <a:t>Viden om engagement og fx risiko for frafald eller forsinkelse</a:t>
            </a:r>
          </a:p>
          <a:p>
            <a:endParaRPr lang="da-DK" dirty="0"/>
          </a:p>
          <a:p>
            <a:r>
              <a:rPr lang="da-DK" dirty="0"/>
              <a:t>Realtime viden om de studerendes adfærd. Giver mulighed for at handle langt hurtigere og ny viden, som fagprofessionelle kan bruge til at tilrettelægge og forbedre uddannelser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641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Kevin Magnussen farer rundt på verdens formel1 baner med over 350 km i timen, så handler det ikke bare om motor, kobling og dæk. En moderne formel1 vogn er spækket med sensorer, og succes defineres i høj grad af, hvor gode holdene er til at indsamle, analysere og handle på data. </a:t>
            </a:r>
          </a:p>
          <a:p>
            <a:r>
              <a:rPr lang="da-DK" dirty="0"/>
              <a:t>Data bruges til træning, til at lægge strategier, til at optimere og til justere strategien mens Kevin kører.</a:t>
            </a:r>
          </a:p>
          <a:p>
            <a:endParaRPr lang="da-DK" dirty="0"/>
          </a:p>
          <a:p>
            <a:r>
              <a:rPr lang="da-DK" dirty="0"/>
              <a:t>På samme måde bruges data stadig flere steder til at tilrettelægge, udvikle og forbedre uddannelse. Fra førskole til kandidatuddannelser.</a:t>
            </a:r>
          </a:p>
          <a:p>
            <a:endParaRPr lang="da-DK" dirty="0"/>
          </a:p>
          <a:p>
            <a:r>
              <a:rPr lang="da-DK" dirty="0"/>
              <a:t>Og ligesom det i formel1 handler om, at få den enkelte til at performe optimalt, så handler brugen af data i uddannelse også i høj grad om, at målrette undervisningen til den en enkelte.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Kevin Magnussen farer rundt på verdens formel1 baner med over 350 km i timen, så handler det ikke bare om motor, kobling og dæk. En moderne formel1 vogn er spækket med sensorer, og succes defineres i høj grad af, hvor gode holdene er til at indsamle, analysere og handle på data. </a:t>
            </a:r>
          </a:p>
          <a:p>
            <a:r>
              <a:rPr lang="da-DK" dirty="0"/>
              <a:t>Data bruges til træning, til at lægge strategier, til at optimere og til justere strategien mens Kevin kører.</a:t>
            </a:r>
          </a:p>
          <a:p>
            <a:endParaRPr lang="da-DK" dirty="0"/>
          </a:p>
          <a:p>
            <a:r>
              <a:rPr lang="da-DK" dirty="0"/>
              <a:t>På samme måde bruges data stadig flere steder til at tilrettelægge, udvikle og forbedre uddannelse. Fra førskole til kandidatuddannelser.</a:t>
            </a:r>
          </a:p>
          <a:p>
            <a:endParaRPr lang="da-DK" dirty="0"/>
          </a:p>
          <a:p>
            <a:r>
              <a:rPr lang="da-DK" dirty="0"/>
              <a:t>Og ligesom det i formel1 handler om, at få den enkelte til at performe optimalt, så handler brugen af data i uddannelse også i høj grad om, at målrette undervisningen til den en enkelte.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Kevin Magnussen farer rundt på verdens formel1 baner med over 350 km i timen, så handler det ikke bare om motor, kobling og dæk. En moderne formel1 vogn er spækket med sensorer, og succes defineres i høj grad af, hvor gode holdene er til at indsamle, analysere og handle på data. </a:t>
            </a:r>
          </a:p>
          <a:p>
            <a:r>
              <a:rPr lang="da-DK" dirty="0"/>
              <a:t>Data bruges til træning, til at lægge strategier, til at optimere og til justere strategien mens Kevin kører.</a:t>
            </a:r>
          </a:p>
          <a:p>
            <a:endParaRPr lang="da-DK" dirty="0"/>
          </a:p>
          <a:p>
            <a:r>
              <a:rPr lang="da-DK" dirty="0"/>
              <a:t>På samme måde bruges data stadig flere steder til at tilrettelægge, udvikle og forbedre uddannelse. Fra førskole til kandidatuddannelser.</a:t>
            </a:r>
          </a:p>
          <a:p>
            <a:endParaRPr lang="da-DK" dirty="0"/>
          </a:p>
          <a:p>
            <a:r>
              <a:rPr lang="da-DK" dirty="0"/>
              <a:t>Og ligesom det i formel1 handler om, at få den enkelte til at performe optimalt, så handler brugen af data i uddannelse også i høj grad om, at målrette undervisningen til den en enkelte.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Kevin Magnussen farer rundt på verdens formel1 baner med over 350 km i timen, så handler det ikke bare om motor, kobling og dæk. En moderne formel1 vogn er spækket med sensorer, og succes defineres i høj grad af, hvor gode holdene er til at indsamle, analysere og handle på data. </a:t>
            </a:r>
          </a:p>
          <a:p>
            <a:r>
              <a:rPr lang="da-DK" dirty="0"/>
              <a:t>Data bruges til træning, til at lægge strategier, til at optimere og til justere strategien mens Kevin kører.</a:t>
            </a:r>
          </a:p>
          <a:p>
            <a:endParaRPr lang="da-DK" dirty="0"/>
          </a:p>
          <a:p>
            <a:r>
              <a:rPr lang="da-DK" dirty="0"/>
              <a:t>På samme måde bruges data stadig flere steder til at tilrettelægge, udvikle og forbedre uddannelse. Fra førskole til kandidatuddannelser.</a:t>
            </a:r>
          </a:p>
          <a:p>
            <a:endParaRPr lang="da-DK" dirty="0"/>
          </a:p>
          <a:p>
            <a:r>
              <a:rPr lang="da-DK" dirty="0"/>
              <a:t>Og ligesom det i formel1 handler om, at få den enkelte til at performe optimalt, så handler brugen af data i uddannelse også i høj grad om, at målrette undervisningen til den en enkelte.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8A74F-3A0F-4BED-A0DA-2E5E3AF4283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7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0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8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5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9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3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E56EF-48CF-A943-9BB4-0356B9ED2E3E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4D3C-D7C0-3D43-8FC4-B6545E0B41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0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illedresultat for magnify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2326">
            <a:off x="500192" y="-178177"/>
            <a:ext cx="4308293" cy="43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165" y="1669451"/>
            <a:ext cx="10976429" cy="2660784"/>
          </a:xfrm>
        </p:spPr>
        <p:txBody>
          <a:bodyPr>
            <a:normAutofit/>
          </a:bodyPr>
          <a:lstStyle/>
          <a:p>
            <a:r>
              <a:rPr lang="da-DK" sz="5400" dirty="0"/>
              <a:t/>
            </a:r>
            <a:br>
              <a:rPr lang="da-DK" sz="5400" dirty="0"/>
            </a:br>
            <a:r>
              <a:rPr lang="da-DK" sz="5400" dirty="0"/>
              <a:t> </a:t>
            </a:r>
            <a:br>
              <a:rPr lang="da-DK" sz="5400" dirty="0"/>
            </a:br>
            <a:r>
              <a:rPr lang="da-DK" sz="5400" dirty="0" smtClean="0"/>
              <a:t>LEARNING ANALYTICS</a:t>
            </a:r>
            <a:endParaRPr lang="da-DK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3023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Rune Heiberg Hansen, </a:t>
            </a:r>
            <a:r>
              <a:rPr lang="en-US" dirty="0" err="1" smtClean="0"/>
              <a:t>områdechef</a:t>
            </a:r>
            <a:endParaRPr lang="en-US" dirty="0"/>
          </a:p>
          <a:p>
            <a:r>
              <a:rPr lang="en-US" dirty="0" smtClean="0"/>
              <a:t>rhh@akkr.dk / @</a:t>
            </a:r>
            <a:r>
              <a:rPr lang="en-US" dirty="0" err="1" smtClean="0"/>
              <a:t>runeheiberg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t="30415" r="35567" b="35790"/>
          <a:stretch/>
        </p:blipFill>
        <p:spPr bwMode="auto">
          <a:xfrm rot="20255551">
            <a:off x="997739" y="673447"/>
            <a:ext cx="1392678" cy="137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PRINCIPPER FOR BRUG AF DATA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3074" name="Picture 2" descr="http://sheilaproject.eu/wp-content/uploads/2016/07/SHEILAf-1582x30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98"/>
          <a:stretch/>
        </p:blipFill>
        <p:spPr bwMode="auto">
          <a:xfrm>
            <a:off x="5491061" y="1690688"/>
            <a:ext cx="3956803" cy="427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1786468" y="2082800"/>
            <a:ext cx="3022600" cy="332973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Formål</a:t>
            </a:r>
            <a:endParaRPr lang="en-US" dirty="0" smtClean="0"/>
          </a:p>
          <a:p>
            <a:r>
              <a:rPr lang="en-US" dirty="0" err="1" smtClean="0"/>
              <a:t>Anvendelse</a:t>
            </a:r>
            <a:endParaRPr lang="en-US" dirty="0" smtClean="0"/>
          </a:p>
          <a:p>
            <a:r>
              <a:rPr lang="en-US" dirty="0" smtClean="0"/>
              <a:t>Intervention</a:t>
            </a:r>
          </a:p>
          <a:p>
            <a:r>
              <a:rPr lang="en-US" dirty="0" err="1" smtClean="0"/>
              <a:t>Inklusion</a:t>
            </a:r>
            <a:endParaRPr lang="en-US" dirty="0" smtClean="0"/>
          </a:p>
          <a:p>
            <a:r>
              <a:rPr lang="en-US" dirty="0" err="1" smtClean="0"/>
              <a:t>Samtykke</a:t>
            </a:r>
            <a:endParaRPr lang="en-US" dirty="0" smtClean="0"/>
          </a:p>
          <a:p>
            <a:r>
              <a:rPr lang="en-US" dirty="0" err="1" smtClean="0"/>
              <a:t>Ansvar</a:t>
            </a:r>
            <a:endParaRPr lang="en-US" dirty="0" smtClean="0"/>
          </a:p>
          <a:p>
            <a:r>
              <a:rPr lang="en-US" dirty="0" smtClean="0"/>
              <a:t>Privacy</a:t>
            </a:r>
          </a:p>
          <a:p>
            <a:r>
              <a:rPr lang="en-US" dirty="0" err="1" smtClean="0"/>
              <a:t>Adgang</a:t>
            </a:r>
            <a:endParaRPr lang="en-US" dirty="0" smtClean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311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FORMÅL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4098" name="Picture 2" descr="Billedresultat for purp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13" y="1904064"/>
            <a:ext cx="5294366" cy="37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ANVENDELSE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1786467" y="1690689"/>
            <a:ext cx="8703733" cy="4650844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 err="1" smtClean="0"/>
              <a:t>Quality</a:t>
            </a:r>
            <a:r>
              <a:rPr lang="da-DK" dirty="0" smtClean="0"/>
              <a:t> ”…</a:t>
            </a:r>
            <a:r>
              <a:rPr lang="en-US" dirty="0"/>
              <a:t>feedback on the efficacy of pedagogical </a:t>
            </a:r>
            <a:r>
              <a:rPr lang="en-US" dirty="0" smtClean="0"/>
              <a:t>design…”</a:t>
            </a:r>
          </a:p>
          <a:p>
            <a:r>
              <a:rPr lang="da-DK" b="1" dirty="0" smtClean="0"/>
              <a:t>Equity</a:t>
            </a:r>
            <a:r>
              <a:rPr lang="da-DK" dirty="0" smtClean="0"/>
              <a:t> ”…</a:t>
            </a:r>
            <a:r>
              <a:rPr lang="en-US" dirty="0"/>
              <a:t>more nuanced views of our highly diverse student </a:t>
            </a:r>
            <a:r>
              <a:rPr lang="en-US" dirty="0" smtClean="0"/>
              <a:t>population…”</a:t>
            </a:r>
            <a:endParaRPr lang="en-US" dirty="0" smtClean="0"/>
          </a:p>
          <a:p>
            <a:r>
              <a:rPr lang="da-DK" b="1" dirty="0" err="1"/>
              <a:t>Personalised</a:t>
            </a:r>
            <a:r>
              <a:rPr lang="da-DK" b="1" dirty="0"/>
              <a:t> </a:t>
            </a:r>
            <a:r>
              <a:rPr lang="da-DK" b="1" dirty="0" smtClean="0"/>
              <a:t>feedback </a:t>
            </a:r>
            <a:r>
              <a:rPr lang="da-DK" dirty="0" smtClean="0"/>
              <a:t>”…</a:t>
            </a:r>
            <a:r>
              <a:rPr lang="en-US" dirty="0"/>
              <a:t>tailor the messages and support that we offer to our </a:t>
            </a:r>
            <a:r>
              <a:rPr lang="en-US" dirty="0" smtClean="0"/>
              <a:t>students…”</a:t>
            </a:r>
          </a:p>
          <a:p>
            <a:r>
              <a:rPr lang="da-DK" b="1" dirty="0" err="1"/>
              <a:t>Coping</a:t>
            </a:r>
            <a:r>
              <a:rPr lang="da-DK" b="1" dirty="0"/>
              <a:t> with </a:t>
            </a:r>
            <a:r>
              <a:rPr lang="da-DK" b="1" dirty="0" err="1" smtClean="0"/>
              <a:t>scale</a:t>
            </a:r>
            <a:r>
              <a:rPr lang="da-DK" dirty="0" smtClean="0"/>
              <a:t> ”…</a:t>
            </a:r>
            <a:r>
              <a:rPr lang="en-US" dirty="0"/>
              <a:t>some of the heavy lifting of identifying individuals or groups of </a:t>
            </a:r>
            <a:r>
              <a:rPr lang="en-US" dirty="0" smtClean="0"/>
              <a:t>individuals”</a:t>
            </a:r>
            <a:endParaRPr lang="en-US" dirty="0" smtClean="0"/>
          </a:p>
          <a:p>
            <a:r>
              <a:rPr lang="da-DK" b="1" dirty="0"/>
              <a:t>Student </a:t>
            </a:r>
            <a:r>
              <a:rPr lang="da-DK" b="1" dirty="0" err="1" smtClean="0"/>
              <a:t>Experience</a:t>
            </a:r>
            <a:r>
              <a:rPr lang="da-DK" dirty="0" smtClean="0"/>
              <a:t> ”…</a:t>
            </a:r>
            <a:r>
              <a:rPr lang="en-US" dirty="0"/>
              <a:t>improve progression and retention, ensure that our academic offerings align with the needs and goals of </a:t>
            </a:r>
            <a:r>
              <a:rPr lang="en-US" dirty="0" smtClean="0"/>
              <a:t>students…”</a:t>
            </a:r>
            <a:endParaRPr lang="da-DK" dirty="0" smtClean="0"/>
          </a:p>
          <a:p>
            <a:r>
              <a:rPr lang="da-DK" b="1" dirty="0" err="1" smtClean="0"/>
              <a:t>Skills</a:t>
            </a:r>
            <a:r>
              <a:rPr lang="da-DK" dirty="0" smtClean="0"/>
              <a:t> ”…</a:t>
            </a:r>
            <a:r>
              <a:rPr lang="en-US" dirty="0"/>
              <a:t>build 'digital savviness' and prompt more critical </a:t>
            </a:r>
            <a:r>
              <a:rPr lang="en-US" dirty="0" smtClean="0"/>
              <a:t>reflection…”</a:t>
            </a:r>
            <a:endParaRPr lang="en-US" dirty="0" smtClean="0"/>
          </a:p>
          <a:p>
            <a:r>
              <a:rPr lang="da-DK" b="1" dirty="0" err="1" smtClean="0"/>
              <a:t>Efficiency</a:t>
            </a:r>
            <a:r>
              <a:rPr lang="da-DK" dirty="0" smtClean="0"/>
              <a:t> ”…</a:t>
            </a:r>
            <a:r>
              <a:rPr lang="en-US" dirty="0"/>
              <a:t>evaluate and demonstrate institutional </a:t>
            </a:r>
            <a:r>
              <a:rPr lang="en-US" dirty="0" smtClean="0"/>
              <a:t>efficiency…”</a:t>
            </a:r>
          </a:p>
        </p:txBody>
      </p:sp>
    </p:spTree>
    <p:extLst>
      <p:ext uri="{BB962C8B-B14F-4D97-AF65-F5344CB8AC3E}">
        <p14:creationId xmlns:p14="http://schemas.microsoft.com/office/powerpoint/2010/main" val="13246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INTERVENTION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1028" name="Picture 4" descr="Relateret bille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41" y="2103966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5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SAMTYKKE, ANSVAR &amp; PRIVACY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6" name="Picture 2" descr="Billedresultat for its m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82" y="2087562"/>
            <a:ext cx="461962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DATA LITERACY. </a:t>
            </a:r>
            <a:br>
              <a:rPr lang="da-DK" dirty="0" smtClean="0"/>
            </a:br>
            <a:r>
              <a:rPr lang="da-DK" dirty="0" smtClean="0"/>
              <a:t>STUDERENDE, UNDERVISERE, LEDERE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6" name="giphy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9550" y="1825625"/>
            <a:ext cx="4152900" cy="4351338"/>
          </a:xfrm>
        </p:spPr>
      </p:pic>
    </p:spTree>
    <p:extLst>
      <p:ext uri="{BB962C8B-B14F-4D97-AF65-F5344CB8AC3E}">
        <p14:creationId xmlns:p14="http://schemas.microsoft.com/office/powerpoint/2010/main" val="1237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295467" cy="1325563"/>
          </a:xfrm>
        </p:spPr>
        <p:txBody>
          <a:bodyPr/>
          <a:lstStyle/>
          <a:p>
            <a:r>
              <a:rPr lang="da-DK" dirty="0" smtClean="0"/>
              <a:t>UDDANNELSESDATA I LANGE BANER</a:t>
            </a:r>
            <a:endParaRPr lang="da-DK" dirty="0"/>
          </a:p>
        </p:txBody>
      </p:sp>
      <p:pic>
        <p:nvPicPr>
          <p:cNvPr id="16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 rot="21193066">
            <a:off x="510721" y="1890091"/>
            <a:ext cx="1980727" cy="13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>
            <a:off x="2716999" y="1608712"/>
            <a:ext cx="3556187" cy="24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>
            <a:off x="2796630" y="4017742"/>
            <a:ext cx="3852825" cy="26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 rot="245008">
            <a:off x="6461669" y="2849793"/>
            <a:ext cx="2430671" cy="16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>
            <a:off x="6643002" y="4969517"/>
            <a:ext cx="2942484" cy="17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>
            <a:off x="156266" y="3673084"/>
            <a:ext cx="2689639" cy="26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>
            <a:off x="8997200" y="1816277"/>
            <a:ext cx="3105584" cy="23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illedresultat for post i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2113" r="8375" b="13906"/>
          <a:stretch/>
        </p:blipFill>
        <p:spPr bwMode="auto">
          <a:xfrm rot="21281824">
            <a:off x="9397660" y="4535133"/>
            <a:ext cx="2759747" cy="136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boks 28"/>
          <p:cNvSpPr txBox="1"/>
          <p:nvPr/>
        </p:nvSpPr>
        <p:spPr>
          <a:xfrm rot="21004723">
            <a:off x="919450" y="2248182"/>
            <a:ext cx="116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Karakterer</a:t>
            </a:r>
            <a:endParaRPr lang="da-DK" dirty="0"/>
          </a:p>
        </p:txBody>
      </p:sp>
      <p:sp>
        <p:nvSpPr>
          <p:cNvPr id="30" name="Tekstboks 29"/>
          <p:cNvSpPr txBox="1"/>
          <p:nvPr/>
        </p:nvSpPr>
        <p:spPr>
          <a:xfrm>
            <a:off x="3049104" y="1937405"/>
            <a:ext cx="2648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VIP/DVIP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STUD/VIP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Pæd. kompetenceudvikling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Udvikling i faglige kval.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Fastansattes </a:t>
            </a:r>
            <a:r>
              <a:rPr lang="da-DK" sz="1400" dirty="0" err="1" smtClean="0"/>
              <a:t>fagl</a:t>
            </a:r>
            <a:r>
              <a:rPr lang="da-DK" sz="1400" dirty="0" smtClean="0"/>
              <a:t>. </a:t>
            </a:r>
            <a:r>
              <a:rPr lang="da-DK" sz="1400" dirty="0" err="1"/>
              <a:t>k</a:t>
            </a:r>
            <a:r>
              <a:rPr lang="da-DK" sz="1400" dirty="0" err="1" smtClean="0"/>
              <a:t>omp</a:t>
            </a:r>
            <a:r>
              <a:rPr lang="da-DK" sz="1400" dirty="0" smtClean="0"/>
              <a:t>.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Fastansattes pæd. </a:t>
            </a:r>
            <a:r>
              <a:rPr lang="da-DK" sz="1400" dirty="0" err="1"/>
              <a:t>k</a:t>
            </a:r>
            <a:r>
              <a:rPr lang="da-DK" sz="1400" dirty="0" err="1" smtClean="0"/>
              <a:t>omp</a:t>
            </a:r>
            <a:r>
              <a:rPr lang="da-DK" sz="1400" dirty="0" smtClean="0"/>
              <a:t>.</a:t>
            </a:r>
          </a:p>
        </p:txBody>
      </p:sp>
      <p:sp>
        <p:nvSpPr>
          <p:cNvPr id="31" name="Tekstboks 30"/>
          <p:cNvSpPr txBox="1"/>
          <p:nvPr/>
        </p:nvSpPr>
        <p:spPr>
          <a:xfrm rot="258106">
            <a:off x="6878432" y="3374711"/>
            <a:ext cx="1416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600" dirty="0" smtClean="0"/>
              <a:t>Ledighed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600" dirty="0" smtClean="0"/>
              <a:t>Beskæftigelse</a:t>
            </a:r>
            <a:endParaRPr lang="da-DK" sz="1600" dirty="0"/>
          </a:p>
        </p:txBody>
      </p:sp>
      <p:sp>
        <p:nvSpPr>
          <p:cNvPr id="32" name="Tekstboks 31"/>
          <p:cNvSpPr txBox="1"/>
          <p:nvPr/>
        </p:nvSpPr>
        <p:spPr>
          <a:xfrm>
            <a:off x="9393735" y="2142235"/>
            <a:ext cx="2142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Optag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Studiestart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Studieprogression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Undervisningsaktivitet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Studieintensitet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Gennemførsel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Frafald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endParaRPr lang="da-DK" sz="1400" dirty="0"/>
          </a:p>
        </p:txBody>
      </p:sp>
      <p:sp>
        <p:nvSpPr>
          <p:cNvPr id="33" name="Tekstboks 32"/>
          <p:cNvSpPr txBox="1"/>
          <p:nvPr/>
        </p:nvSpPr>
        <p:spPr>
          <a:xfrm rot="21299049">
            <a:off x="9818009" y="5039958"/>
            <a:ext cx="191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Eksamensklager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Studie- og </a:t>
            </a:r>
            <a:r>
              <a:rPr lang="da-DK" sz="1400" dirty="0" err="1" smtClean="0"/>
              <a:t>karrierevejl</a:t>
            </a:r>
            <a:r>
              <a:rPr lang="da-DK" sz="1400" dirty="0" smtClean="0"/>
              <a:t>.</a:t>
            </a:r>
            <a:endParaRPr lang="da-DK" sz="1400" dirty="0"/>
          </a:p>
        </p:txBody>
      </p:sp>
      <p:sp>
        <p:nvSpPr>
          <p:cNvPr id="34" name="Tekstboks 33"/>
          <p:cNvSpPr txBox="1"/>
          <p:nvPr/>
        </p:nvSpPr>
        <p:spPr>
          <a:xfrm>
            <a:off x="6962810" y="5220105"/>
            <a:ext cx="18716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Int. stud på eng-</a:t>
            </a:r>
            <a:r>
              <a:rPr lang="da-DK" sz="1400" dirty="0" err="1" smtClean="0"/>
              <a:t>udd</a:t>
            </a:r>
            <a:endParaRPr lang="da-DK" sz="1400" dirty="0" smtClean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Antal eng. </a:t>
            </a:r>
            <a:r>
              <a:rPr lang="da-DK" sz="1400" dirty="0" err="1" smtClean="0"/>
              <a:t>udd</a:t>
            </a:r>
            <a:endParaRPr lang="da-DK" sz="1400" dirty="0" smtClean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Internationalisering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Optag </a:t>
            </a:r>
            <a:r>
              <a:rPr lang="da-DK" sz="1400" dirty="0" err="1" smtClean="0"/>
              <a:t>int</a:t>
            </a:r>
            <a:r>
              <a:rPr lang="da-DK" sz="1400" dirty="0" smtClean="0"/>
              <a:t>. studerende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 Udgående mobilitet</a:t>
            </a:r>
            <a:endParaRPr lang="da-DK" sz="1400" dirty="0"/>
          </a:p>
        </p:txBody>
      </p:sp>
      <p:sp>
        <p:nvSpPr>
          <p:cNvPr id="35" name="Tekstboks 34"/>
          <p:cNvSpPr txBox="1"/>
          <p:nvPr/>
        </p:nvSpPr>
        <p:spPr>
          <a:xfrm>
            <a:off x="3063825" y="4232080"/>
            <a:ext cx="28625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Studiemiljø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Stud. </a:t>
            </a:r>
            <a:r>
              <a:rPr lang="da-DK" sz="1400" dirty="0"/>
              <a:t>v</a:t>
            </a:r>
            <a:r>
              <a:rPr lang="da-DK" sz="1400" dirty="0" smtClean="0"/>
              <a:t>urdering af læringsudbytte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Studieglæde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Loyalitet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Vurdering af udbytte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Tilfredshed med undervisning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Tilfredshed med underviser</a:t>
            </a:r>
          </a:p>
        </p:txBody>
      </p:sp>
      <p:sp>
        <p:nvSpPr>
          <p:cNvPr id="36" name="Tekstboks 35"/>
          <p:cNvSpPr txBox="1"/>
          <p:nvPr/>
        </p:nvSpPr>
        <p:spPr>
          <a:xfrm>
            <a:off x="380999" y="3867690"/>
            <a:ext cx="220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Stud. </a:t>
            </a:r>
            <a:r>
              <a:rPr lang="da-DK" sz="1400" dirty="0"/>
              <a:t>d</a:t>
            </a:r>
            <a:r>
              <a:rPr lang="da-DK" sz="1400" dirty="0" smtClean="0"/>
              <a:t>er mangler praktikpladser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smtClean="0"/>
              <a:t>Virksomhedernes praktikevaluering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a-DK" sz="1400" dirty="0" err="1" smtClean="0"/>
              <a:t>Stud’s</a:t>
            </a:r>
            <a:r>
              <a:rPr lang="da-DK" sz="1400" dirty="0" smtClean="0"/>
              <a:t> tilfredshed med praktikpladser</a:t>
            </a:r>
            <a:endParaRPr lang="da-DK" sz="1400" dirty="0"/>
          </a:p>
        </p:txBody>
      </p:sp>
      <p:pic>
        <p:nvPicPr>
          <p:cNvPr id="38" name="Billed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MEN OFTE </a:t>
            </a:r>
            <a:r>
              <a:rPr lang="da-DK" dirty="0" smtClean="0"/>
              <a:t>SOM </a:t>
            </a:r>
            <a:r>
              <a:rPr lang="da-DK" dirty="0" smtClean="0"/>
              <a:t>LEDELSESINFORMATION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5252AF13-5D47-AD49-BE36-FFAAF1C2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9" name="giphy (1)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6625" y="1825625"/>
            <a:ext cx="2698750" cy="4351338"/>
          </a:xfrm>
        </p:spPr>
      </p:pic>
    </p:spTree>
    <p:extLst>
      <p:ext uri="{BB962C8B-B14F-4D97-AF65-F5344CB8AC3E}">
        <p14:creationId xmlns:p14="http://schemas.microsoft.com/office/powerpoint/2010/main" val="15797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3">
            <a:extLst>
              <a:ext uri="{FF2B5EF4-FFF2-40B4-BE49-F238E27FC236}">
                <a16:creationId xmlns="" xmlns:a16="http://schemas.microsoft.com/office/drawing/2014/main" id="{DA689828-BC8C-6340-9824-BA3CCFA2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="" xmlns:a16="http://schemas.microsoft.com/office/drawing/2014/main" id="{9D6F3C66-C899-1E45-8401-374CCFA7C9B2}"/>
              </a:ext>
            </a:extLst>
          </p:cNvPr>
          <p:cNvSpPr txBox="1">
            <a:spLocks/>
          </p:cNvSpPr>
          <p:nvPr/>
        </p:nvSpPr>
        <p:spPr>
          <a:xfrm>
            <a:off x="838200" y="369523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UDDANNELSESDATA</a:t>
            </a:r>
            <a:endParaRPr lang="da-DK" dirty="0"/>
          </a:p>
        </p:txBody>
      </p:sp>
      <p:pic>
        <p:nvPicPr>
          <p:cNvPr id="11" name="Billede 3">
            <a:extLst>
              <a:ext uri="{FF2B5EF4-FFF2-40B4-BE49-F238E27FC236}">
                <a16:creationId xmlns="" xmlns:a16="http://schemas.microsoft.com/office/drawing/2014/main" id="{CBA647C6-3597-694E-910D-0C31CACD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10" y="1566321"/>
            <a:ext cx="7932124" cy="427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LEARNING ANALYTICS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614190"/>
            <a:ext cx="4958593" cy="26205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Nye </a:t>
            </a:r>
            <a:r>
              <a:rPr lang="en-US" dirty="0" err="1" smtClean="0"/>
              <a:t>datakilder</a:t>
            </a:r>
            <a:endParaRPr lang="en-US" dirty="0" smtClean="0"/>
          </a:p>
          <a:p>
            <a:r>
              <a:rPr lang="en-US" dirty="0" err="1"/>
              <a:t>Hurtigere</a:t>
            </a:r>
            <a:endParaRPr lang="en-US" dirty="0"/>
          </a:p>
          <a:p>
            <a:r>
              <a:rPr lang="en-US" dirty="0" smtClean="0"/>
              <a:t>Nye </a:t>
            </a:r>
            <a:r>
              <a:rPr lang="en-US" dirty="0" err="1" smtClean="0"/>
              <a:t>indsigter</a:t>
            </a: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 smtClean="0"/>
              <a:t>med </a:t>
            </a:r>
            <a:r>
              <a:rPr lang="en-US" dirty="0" err="1" smtClean="0"/>
              <a:t>relevans</a:t>
            </a:r>
            <a:r>
              <a:rPr lang="en-US" dirty="0" smtClean="0"/>
              <a:t> for </a:t>
            </a:r>
            <a:r>
              <a:rPr lang="en-US" dirty="0" err="1" smtClean="0"/>
              <a:t>flere</a:t>
            </a:r>
            <a:endParaRPr lang="en-US" dirty="0" smtClean="0"/>
          </a:p>
          <a:p>
            <a:r>
              <a:rPr lang="en-US" dirty="0" smtClean="0"/>
              <a:t>Fra data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pædagogik</a:t>
            </a:r>
            <a:r>
              <a:rPr lang="en-US" dirty="0" smtClean="0"/>
              <a:t> –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services?</a:t>
            </a:r>
            <a:endParaRPr lang="en-US" dirty="0" smtClean="0"/>
          </a:p>
          <a:p>
            <a:endParaRPr lang="da-DK" dirty="0" smtClean="0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5252AF13-5D47-AD49-BE36-FFAAF1C2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5" name="giphy-downsized-larg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1378" y="163988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D6F3C66-C899-1E45-8401-374CCFA7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523"/>
            <a:ext cx="10515600" cy="1325563"/>
          </a:xfrm>
        </p:spPr>
        <p:txBody>
          <a:bodyPr/>
          <a:lstStyle/>
          <a:p>
            <a:r>
              <a:rPr lang="da-DK" dirty="0" smtClean="0"/>
              <a:t>LEARNING ANALYTICS ‘CLASSIC’</a:t>
            </a:r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922EC3B1-6A4D-F842-8C61-3E637F5AB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62"/>
          <a:stretch/>
        </p:blipFill>
        <p:spPr>
          <a:xfrm>
            <a:off x="1619502" y="1690688"/>
            <a:ext cx="8952996" cy="4449446"/>
          </a:xfrm>
          <a:prstGeom prst="rect">
            <a:avLst/>
          </a:prstGeom>
        </p:spPr>
      </p:pic>
      <p:pic>
        <p:nvPicPr>
          <p:cNvPr id="3" name="Billede 3">
            <a:extLst>
              <a:ext uri="{FF2B5EF4-FFF2-40B4-BE49-F238E27FC236}">
                <a16:creationId xmlns="" xmlns:a16="http://schemas.microsoft.com/office/drawing/2014/main" id="{EF45D364-54A4-4D4B-9549-3FD38EAB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FRA DASHBOARD TIL HANDLING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t="5073" b="10544"/>
          <a:stretch/>
        </p:blipFill>
        <p:spPr>
          <a:xfrm>
            <a:off x="2308572" y="1921078"/>
            <a:ext cx="6256587" cy="39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KAN ELEVER HANDLE PÅ EGEN DATA?</a:t>
            </a:r>
            <a:endParaRPr lang="da-DK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t="4862" r="-495"/>
          <a:stretch/>
        </p:blipFill>
        <p:spPr>
          <a:xfrm>
            <a:off x="2908915" y="1681821"/>
            <a:ext cx="5664634" cy="40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DIGITAL PÆDAGOGIK</a:t>
            </a:r>
            <a:endParaRPr lang="da-DK" dirty="0"/>
          </a:p>
        </p:txBody>
      </p:sp>
      <p:pic>
        <p:nvPicPr>
          <p:cNvPr id="4" name="151023_Sketch_computerclass_590_gif_CROP_original-original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180" y="1874979"/>
            <a:ext cx="9588617" cy="3656529"/>
          </a:xfrm>
        </p:spPr>
      </p:pic>
      <p:pic>
        <p:nvPicPr>
          <p:cNvPr id="5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857" y="5991225"/>
            <a:ext cx="11334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966</Words>
  <Application>Microsoft Office PowerPoint</Application>
  <PresentationFormat>Brugerdefineret</PresentationFormat>
  <Paragraphs>113</Paragraphs>
  <Slides>15</Slides>
  <Notes>7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15</vt:i4>
      </vt:variant>
    </vt:vector>
  </HeadingPairs>
  <TitlesOfParts>
    <vt:vector size="16" baseType="lpstr">
      <vt:lpstr>Office Theme</vt:lpstr>
      <vt:lpstr>   LEARNING ANALYTICS</vt:lpstr>
      <vt:lpstr>UDDANNELSESDATA I LANGE BANER</vt:lpstr>
      <vt:lpstr>MEN OFTE SOM LEDELSESINFORMATION</vt:lpstr>
      <vt:lpstr>PowerPoint-præsentation</vt:lpstr>
      <vt:lpstr>LEARNING ANALYTICS</vt:lpstr>
      <vt:lpstr>LEARNING ANALYTICS ‘CLASSIC’</vt:lpstr>
      <vt:lpstr>FRA DASHBOARD TIL HANDLING</vt:lpstr>
      <vt:lpstr>KAN ELEVER HANDLE PÅ EGEN DATA?</vt:lpstr>
      <vt:lpstr>DIGITAL PÆDAGOGIK</vt:lpstr>
      <vt:lpstr>PRINCIPPER FOR BRUG AF DATA</vt:lpstr>
      <vt:lpstr>FORMÅL</vt:lpstr>
      <vt:lpstr>ANVENDELSE</vt:lpstr>
      <vt:lpstr>INTERVENTION</vt:lpstr>
      <vt:lpstr>SAMTYKKE, ANSVAR &amp; PRIVACY</vt:lpstr>
      <vt:lpstr>DATA LITERACY.  STUDERENDE, UNDERVISERE, LEDERE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Rune Heiberg Hansen</cp:lastModifiedBy>
  <cp:revision>128</cp:revision>
  <dcterms:created xsi:type="dcterms:W3CDTF">2016-09-07T21:01:20Z</dcterms:created>
  <dcterms:modified xsi:type="dcterms:W3CDTF">2018-01-25T08:26:45Z</dcterms:modified>
</cp:coreProperties>
</file>