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80" r:id="rId2"/>
    <p:sldId id="932" r:id="rId3"/>
    <p:sldId id="908" r:id="rId4"/>
    <p:sldId id="959" r:id="rId5"/>
    <p:sldId id="912" r:id="rId6"/>
    <p:sldId id="933" r:id="rId7"/>
    <p:sldId id="934" r:id="rId8"/>
    <p:sldId id="935" r:id="rId9"/>
    <p:sldId id="936" r:id="rId10"/>
    <p:sldId id="937" r:id="rId11"/>
    <p:sldId id="938" r:id="rId12"/>
    <p:sldId id="939" r:id="rId13"/>
    <p:sldId id="940" r:id="rId14"/>
    <p:sldId id="943" r:id="rId15"/>
    <p:sldId id="941" r:id="rId16"/>
    <p:sldId id="945" r:id="rId17"/>
    <p:sldId id="946" r:id="rId18"/>
    <p:sldId id="923" r:id="rId19"/>
    <p:sldId id="949" r:id="rId20"/>
    <p:sldId id="947" r:id="rId21"/>
    <p:sldId id="948" r:id="rId22"/>
    <p:sldId id="925" r:id="rId23"/>
    <p:sldId id="950" r:id="rId24"/>
    <p:sldId id="924" r:id="rId25"/>
    <p:sldId id="952" r:id="rId26"/>
    <p:sldId id="953" r:id="rId27"/>
    <p:sldId id="926" r:id="rId28"/>
    <p:sldId id="954" r:id="rId29"/>
    <p:sldId id="931" r:id="rId30"/>
    <p:sldId id="927" r:id="rId31"/>
    <p:sldId id="957" r:id="rId32"/>
    <p:sldId id="956" r:id="rId33"/>
    <p:sldId id="958" r:id="rId34"/>
    <p:sldId id="929" r:id="rId35"/>
    <p:sldId id="960" r:id="rId36"/>
    <p:sldId id="951" r:id="rId37"/>
    <p:sldId id="961" r:id="rId38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6600"/>
    <a:srgbClr val="0000FF"/>
    <a:srgbClr val="FF3399"/>
    <a:srgbClr val="F8F8F8"/>
    <a:srgbClr val="0033CC"/>
    <a:srgbClr val="CC00FF"/>
    <a:srgbClr val="FF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3" autoAdjust="0"/>
    <p:restoredTop sz="82918" autoAdjust="0"/>
  </p:normalViewPr>
  <p:slideViewPr>
    <p:cSldViewPr>
      <p:cViewPr varScale="1">
        <p:scale>
          <a:sx n="73" d="100"/>
          <a:sy n="73" d="100"/>
        </p:scale>
        <p:origin x="8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80" d="100"/>
          <a:sy n="80" d="100"/>
        </p:scale>
        <p:origin x="3998" y="115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13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332"/>
          </a:xfrm>
          <a:prstGeom prst="rect">
            <a:avLst/>
          </a:prstGeom>
        </p:spPr>
        <p:txBody>
          <a:bodyPr vert="horz" lIns="95543" tIns="47771" rIns="95543" bIns="47771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4"/>
            <a:ext cx="2945659" cy="496332"/>
          </a:xfrm>
          <a:prstGeom prst="rect">
            <a:avLst/>
          </a:prstGeom>
        </p:spPr>
        <p:txBody>
          <a:bodyPr vert="horz" lIns="95543" tIns="47771" rIns="95543" bIns="47771" rtlCol="0"/>
          <a:lstStyle>
            <a:lvl1pPr algn="r">
              <a:defRPr sz="1300"/>
            </a:lvl1pPr>
          </a:lstStyle>
          <a:p>
            <a:fld id="{5C7856C4-1BB0-49C6-8E1E-6C28D5BE6868}" type="datetimeFigureOut">
              <a:rPr lang="da-DK" smtClean="0"/>
              <a:pPr/>
              <a:t>11-05-2018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590"/>
            <a:ext cx="2945659" cy="496332"/>
          </a:xfrm>
          <a:prstGeom prst="rect">
            <a:avLst/>
          </a:prstGeom>
        </p:spPr>
        <p:txBody>
          <a:bodyPr vert="horz" lIns="95543" tIns="47771" rIns="95543" bIns="47771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90"/>
            <a:ext cx="2945659" cy="496332"/>
          </a:xfrm>
          <a:prstGeom prst="rect">
            <a:avLst/>
          </a:prstGeom>
        </p:spPr>
        <p:txBody>
          <a:bodyPr vert="horz" lIns="95543" tIns="47771" rIns="95543" bIns="47771" rtlCol="0" anchor="b"/>
          <a:lstStyle>
            <a:lvl1pPr algn="r">
              <a:defRPr sz="1300"/>
            </a:lvl1pPr>
          </a:lstStyle>
          <a:p>
            <a:fld id="{2C74723B-A837-4B4D-AC8C-83363EBE836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2201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332"/>
          </a:xfrm>
          <a:prstGeom prst="rect">
            <a:avLst/>
          </a:prstGeom>
        </p:spPr>
        <p:txBody>
          <a:bodyPr vert="horz" lIns="95543" tIns="47771" rIns="95543" bIns="47771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4"/>
            <a:ext cx="2945659" cy="496332"/>
          </a:xfrm>
          <a:prstGeom prst="rect">
            <a:avLst/>
          </a:prstGeom>
        </p:spPr>
        <p:txBody>
          <a:bodyPr vert="horz" lIns="95543" tIns="47771" rIns="95543" bIns="47771" rtlCol="0"/>
          <a:lstStyle>
            <a:lvl1pPr algn="r">
              <a:defRPr sz="1300"/>
            </a:lvl1pPr>
          </a:lstStyle>
          <a:p>
            <a:fld id="{D1F37A24-0ABE-4825-B014-E5CDE6FC4013}" type="datetimeFigureOut">
              <a:rPr lang="da-DK" smtClean="0"/>
              <a:pPr/>
              <a:t>11-05-2018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3" tIns="47771" rIns="95543" bIns="47771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5543" tIns="47771" rIns="95543" bIns="477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90"/>
            <a:ext cx="2945659" cy="496332"/>
          </a:xfrm>
          <a:prstGeom prst="rect">
            <a:avLst/>
          </a:prstGeom>
        </p:spPr>
        <p:txBody>
          <a:bodyPr vert="horz" lIns="95543" tIns="47771" rIns="95543" bIns="47771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90"/>
            <a:ext cx="2945659" cy="496332"/>
          </a:xfrm>
          <a:prstGeom prst="rect">
            <a:avLst/>
          </a:prstGeom>
        </p:spPr>
        <p:txBody>
          <a:bodyPr vert="horz" lIns="95543" tIns="47771" rIns="95543" bIns="47771" rtlCol="0" anchor="b"/>
          <a:lstStyle>
            <a:lvl1pPr algn="r">
              <a:defRPr sz="1300"/>
            </a:lvl1pPr>
          </a:lstStyle>
          <a:p>
            <a:fld id="{BD7955E4-0663-49B2-BC0D-617B57022C17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4636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043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Coldplay Ca 1:16</a:t>
            </a:r>
          </a:p>
          <a:p>
            <a:endParaRPr lang="en-GB" dirty="0" smtClean="0"/>
          </a:p>
          <a:p>
            <a:r>
              <a:rPr lang="en-GB" dirty="0" err="1" smtClean="0"/>
              <a:t>Forskelligt</a:t>
            </a:r>
            <a:r>
              <a:rPr lang="en-GB" dirty="0" smtClean="0"/>
              <a:t> </a:t>
            </a:r>
            <a:r>
              <a:rPr lang="en-GB" dirty="0" err="1" smtClean="0"/>
              <a:t>hvordan</a:t>
            </a:r>
            <a:r>
              <a:rPr lang="en-GB" dirty="0" smtClean="0"/>
              <a:t> vi </a:t>
            </a:r>
            <a:r>
              <a:rPr lang="en-GB" dirty="0" err="1" smtClean="0"/>
              <a:t>genkender</a:t>
            </a:r>
            <a:r>
              <a:rPr lang="en-GB" dirty="0" smtClean="0"/>
              <a:t> /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vurderer</a:t>
            </a:r>
            <a:r>
              <a:rPr lang="en-GB" dirty="0" smtClean="0"/>
              <a:t> </a:t>
            </a:r>
            <a:r>
              <a:rPr lang="en-GB" dirty="0" err="1" smtClean="0"/>
              <a:t>vores</a:t>
            </a:r>
            <a:r>
              <a:rPr lang="en-GB" dirty="0" smtClean="0"/>
              <a:t> </a:t>
            </a:r>
            <a:r>
              <a:rPr lang="en-GB" dirty="0" err="1" smtClean="0"/>
              <a:t>omverden</a:t>
            </a:r>
            <a:endParaRPr lang="en-GB" dirty="0" smtClean="0"/>
          </a:p>
          <a:p>
            <a:r>
              <a:rPr lang="en-GB" dirty="0" smtClean="0"/>
              <a:t>Stress </a:t>
            </a:r>
            <a:r>
              <a:rPr lang="en-GB" dirty="0" err="1" smtClean="0"/>
              <a:t>og</a:t>
            </a:r>
            <a:r>
              <a:rPr lang="en-GB" dirty="0" smtClean="0"/>
              <a:t> depressive – </a:t>
            </a:r>
            <a:r>
              <a:rPr lang="en-GB" dirty="0" err="1" smtClean="0"/>
              <a:t>tendens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negativitets</a:t>
            </a:r>
            <a:r>
              <a:rPr lang="en-GB" baseline="0" dirty="0" smtClean="0"/>
              <a:t> bias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2123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Opmærksomhed</a:t>
            </a:r>
            <a:r>
              <a:rPr lang="en-GB" baseline="0" dirty="0" smtClean="0"/>
              <a:t> handler om </a:t>
            </a:r>
            <a:r>
              <a:rPr lang="en-GB" baseline="0" dirty="0" err="1" smtClean="0"/>
              <a:t>udvælgelse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hvad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vigtigt</a:t>
            </a:r>
            <a:r>
              <a:rPr lang="en-GB" baseline="0" dirty="0" smtClean="0"/>
              <a:t> for </a:t>
            </a:r>
            <a:r>
              <a:rPr lang="en-GB" baseline="0" dirty="0" err="1" smtClean="0"/>
              <a:t>mig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lige</a:t>
            </a:r>
            <a:r>
              <a:rPr lang="en-GB" baseline="0" dirty="0" smtClean="0"/>
              <a:t> 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FORDI </a:t>
            </a:r>
            <a:r>
              <a:rPr lang="en-GB" baseline="0" dirty="0" err="1" smtClean="0"/>
              <a:t>arbejdshukommelsen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begrænset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kapacitet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I </a:t>
            </a:r>
            <a:r>
              <a:rPr lang="en-GB" baseline="0" dirty="0" err="1" smtClean="0"/>
              <a:t>kunne</a:t>
            </a:r>
            <a:r>
              <a:rPr lang="en-GB" baseline="0" dirty="0" smtClean="0"/>
              <a:t> se I </a:t>
            </a:r>
            <a:r>
              <a:rPr lang="en-GB" baseline="0" dirty="0" err="1" smtClean="0"/>
              <a:t>videion</a:t>
            </a: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Når</a:t>
            </a:r>
            <a:r>
              <a:rPr lang="en-GB" baseline="0" dirty="0" smtClean="0"/>
              <a:t> vi tester visual </a:t>
            </a:r>
            <a:r>
              <a:rPr lang="en-GB" baseline="0" dirty="0" err="1" smtClean="0"/>
              <a:t>opmærksomhed</a:t>
            </a: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MAX ca 4 </a:t>
            </a:r>
            <a:r>
              <a:rPr lang="en-GB" baseline="0" dirty="0" err="1" smtClean="0"/>
              <a:t>elementer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gang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305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Derfor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også</a:t>
            </a:r>
            <a:r>
              <a:rPr lang="en-GB" dirty="0" smtClean="0"/>
              <a:t> </a:t>
            </a:r>
            <a:r>
              <a:rPr lang="en-GB" dirty="0" err="1" smtClean="0"/>
              <a:t>vigtigt</a:t>
            </a:r>
            <a:r>
              <a:rPr lang="en-GB" dirty="0" smtClean="0"/>
              <a:t> at vi holder focus </a:t>
            </a:r>
            <a:r>
              <a:rPr lang="en-GB" dirty="0" err="1" smtClean="0"/>
              <a:t>når</a:t>
            </a:r>
            <a:r>
              <a:rPr lang="en-GB" dirty="0" smtClean="0"/>
              <a:t> vi </a:t>
            </a:r>
            <a:r>
              <a:rPr lang="en-GB" dirty="0" err="1" smtClean="0"/>
              <a:t>løser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opgave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8449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Hvor</a:t>
            </a:r>
            <a:r>
              <a:rPr lang="en-GB" baseline="0" dirty="0" smtClean="0"/>
              <a:t> mange </a:t>
            </a:r>
            <a:r>
              <a:rPr lang="en-GB" baseline="0" dirty="0" err="1" smtClean="0"/>
              <a:t>bolde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du </a:t>
            </a:r>
            <a:r>
              <a:rPr lang="en-GB" baseline="0" dirty="0" err="1" smtClean="0"/>
              <a:t>sjonglere</a:t>
            </a:r>
            <a:r>
              <a:rPr lang="en-GB" baseline="0" dirty="0" smtClean="0"/>
              <a:t> med? – </a:t>
            </a:r>
            <a:r>
              <a:rPr lang="en-GB" baseline="0" dirty="0" err="1" smtClean="0"/>
              <a:t>Hvor</a:t>
            </a:r>
            <a:r>
              <a:rPr lang="en-GB" baseline="0" dirty="0" smtClean="0"/>
              <a:t> mange nuance / </a:t>
            </a:r>
            <a:r>
              <a:rPr lang="en-GB" baseline="0" dirty="0" err="1" smtClean="0"/>
              <a:t>forståelsesniveauer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af</a:t>
            </a:r>
            <a:r>
              <a:rPr lang="en-GB" baseline="0" dirty="0" smtClean="0"/>
              <a:t> et problem </a:t>
            </a:r>
            <a:r>
              <a:rPr lang="en-GB" baseline="0" dirty="0" err="1" smtClean="0"/>
              <a:t>fanger</a:t>
            </a:r>
            <a:r>
              <a:rPr lang="en-GB" baseline="0" dirty="0" smtClean="0"/>
              <a:t> du</a:t>
            </a:r>
          </a:p>
          <a:p>
            <a:r>
              <a:rPr lang="en-GB" baseline="0" dirty="0" smtClean="0"/>
              <a:t>HVIS DU LAVER MAD </a:t>
            </a:r>
            <a:r>
              <a:rPr lang="en-GB" baseline="0" dirty="0" err="1" smtClean="0"/>
              <a:t>skal</a:t>
            </a:r>
            <a:r>
              <a:rPr lang="en-GB" baseline="0" dirty="0" smtClean="0"/>
              <a:t> du </a:t>
            </a:r>
            <a:r>
              <a:rPr lang="en-GB" baseline="0" dirty="0" err="1" smtClean="0"/>
              <a:t>holde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styr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masse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gang.. </a:t>
            </a:r>
            <a:r>
              <a:rPr lang="en-GB" baseline="0" dirty="0" err="1" smtClean="0"/>
              <a:t>grønsagerne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hakkes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uden</a:t>
            </a:r>
            <a:r>
              <a:rPr lang="en-GB" baseline="0" dirty="0" smtClean="0"/>
              <a:t> at man </a:t>
            </a:r>
            <a:r>
              <a:rPr lang="en-GB" baseline="0" dirty="0" err="1" smtClean="0"/>
              <a:t>skære</a:t>
            </a:r>
            <a:r>
              <a:rPr lang="en-GB" baseline="0" dirty="0" smtClean="0"/>
              <a:t> sig, </a:t>
            </a:r>
            <a:r>
              <a:rPr lang="en-GB" baseline="0" dirty="0" err="1" smtClean="0"/>
              <a:t>altimens</a:t>
            </a:r>
            <a:r>
              <a:rPr lang="en-GB" baseline="0" dirty="0" smtClean="0"/>
              <a:t> man holder </a:t>
            </a:r>
            <a:r>
              <a:rPr lang="en-GB" baseline="0" dirty="0" err="1" smtClean="0"/>
              <a:t>øje</a:t>
            </a:r>
            <a:r>
              <a:rPr lang="en-GB" baseline="0" dirty="0" smtClean="0"/>
              <a:t> med </a:t>
            </a:r>
            <a:r>
              <a:rPr lang="en-GB" baseline="0" dirty="0" err="1" smtClean="0"/>
              <a:t>kødet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kartoflerne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snart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ud</a:t>
            </a:r>
            <a:r>
              <a:rPr lang="en-GB" baseline="0" dirty="0" smtClean="0"/>
              <a:t> OG SÅ </a:t>
            </a:r>
            <a:r>
              <a:rPr lang="en-GB" baseline="0" dirty="0" err="1" smtClean="0"/>
              <a:t>glemte</a:t>
            </a:r>
            <a:r>
              <a:rPr lang="en-GB" baseline="0" dirty="0" smtClean="0"/>
              <a:t> man </a:t>
            </a:r>
            <a:r>
              <a:rPr lang="en-GB" baseline="0" dirty="0" err="1" smtClean="0"/>
              <a:t>sovsen</a:t>
            </a:r>
            <a:r>
              <a:rPr lang="en-GB" baseline="0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6064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LTM:</a:t>
            </a:r>
          </a:p>
          <a:p>
            <a:r>
              <a:rPr lang="en-GB" dirty="0" smtClean="0"/>
              <a:t>Her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vigtigt</a:t>
            </a:r>
            <a:r>
              <a:rPr lang="en-GB" baseline="0" dirty="0" smtClean="0"/>
              <a:t> at vi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at </a:t>
            </a:r>
            <a:r>
              <a:rPr lang="en-GB" baseline="0" dirty="0" err="1" smtClean="0"/>
              <a:t>indkode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meget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muligt</a:t>
            </a:r>
            <a:r>
              <a:rPr lang="en-GB" baseline="0" dirty="0" smtClean="0"/>
              <a:t> </a:t>
            </a:r>
          </a:p>
          <a:p>
            <a:r>
              <a:rPr lang="en-GB" baseline="0" dirty="0" err="1" smtClean="0"/>
              <a:t>Genkalde</a:t>
            </a:r>
            <a:r>
              <a:rPr lang="en-GB" baseline="0" dirty="0" smtClean="0"/>
              <a:t> information 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relevant</a:t>
            </a:r>
          </a:p>
          <a:p>
            <a:r>
              <a:rPr lang="en-GB" baseline="0" dirty="0" err="1" smtClean="0"/>
              <a:t>Samt</a:t>
            </a:r>
            <a:r>
              <a:rPr lang="en-GB" baseline="0" dirty="0" smtClean="0"/>
              <a:t> at </a:t>
            </a:r>
            <a:r>
              <a:rPr lang="en-GB" baseline="0" dirty="0" err="1" smtClean="0"/>
              <a:t>opdage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korrigere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eventuelle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fejl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48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Eksekutive</a:t>
            </a:r>
            <a:r>
              <a:rPr lang="en-GB" dirty="0" smtClean="0"/>
              <a:t> </a:t>
            </a:r>
            <a:r>
              <a:rPr lang="en-GB" dirty="0" err="1" smtClean="0"/>
              <a:t>funktioner</a:t>
            </a:r>
            <a:r>
              <a:rPr lang="en-GB" baseline="0" dirty="0" smtClean="0"/>
              <a:t> – de holder </a:t>
            </a:r>
            <a:r>
              <a:rPr lang="en-GB" baseline="0" dirty="0" err="1" smtClean="0"/>
              <a:t>styr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missionen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formålet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dikterer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individuelle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hjerneområder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En</a:t>
            </a:r>
            <a:r>
              <a:rPr lang="en-GB" dirty="0" smtClean="0"/>
              <a:t> test mere : STROOP – </a:t>
            </a:r>
            <a:r>
              <a:rPr lang="en-GB" dirty="0" err="1" smtClean="0"/>
              <a:t>benævn</a:t>
            </a:r>
            <a:r>
              <a:rPr lang="en-GB" dirty="0" smtClean="0"/>
              <a:t> </a:t>
            </a:r>
            <a:r>
              <a:rPr lang="en-GB" dirty="0" err="1" smtClean="0"/>
              <a:t>farven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ordet</a:t>
            </a:r>
            <a:r>
              <a:rPr lang="en-GB" dirty="0" smtClean="0"/>
              <a:t> – </a:t>
            </a:r>
            <a:r>
              <a:rPr lang="en-GB" dirty="0" err="1" smtClean="0"/>
              <a:t>dvs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ordets</a:t>
            </a:r>
            <a:r>
              <a:rPr lang="en-GB" dirty="0" smtClean="0"/>
              <a:t> </a:t>
            </a:r>
            <a:r>
              <a:rPr lang="en-GB" dirty="0" err="1" smtClean="0"/>
              <a:t>betydning</a:t>
            </a:r>
            <a:r>
              <a:rPr lang="en-GB" dirty="0" smtClean="0"/>
              <a:t>…..</a:t>
            </a:r>
          </a:p>
          <a:p>
            <a:endParaRPr lang="en-GB" dirty="0" smtClean="0"/>
          </a:p>
          <a:p>
            <a:r>
              <a:rPr lang="en-GB" dirty="0" err="1" smtClean="0"/>
              <a:t>Hjernen</a:t>
            </a:r>
            <a:r>
              <a:rPr lang="en-GB" dirty="0" smtClean="0"/>
              <a:t> </a:t>
            </a:r>
            <a:r>
              <a:rPr lang="en-GB" dirty="0" err="1" smtClean="0"/>
              <a:t>består</a:t>
            </a:r>
            <a:r>
              <a:rPr lang="en-GB" dirty="0" smtClean="0"/>
              <a:t> </a:t>
            </a:r>
            <a:r>
              <a:rPr lang="en-GB" dirty="0" err="1" smtClean="0"/>
              <a:t>altså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forskellige</a:t>
            </a:r>
            <a:r>
              <a:rPr lang="en-GB" dirty="0" smtClean="0"/>
              <a:t> </a:t>
            </a:r>
            <a:r>
              <a:rPr lang="en-GB" dirty="0" err="1" smtClean="0"/>
              <a:t>specialiserede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hjerneomårder</a:t>
            </a:r>
            <a:r>
              <a:rPr lang="en-GB" baseline="0" dirty="0" smtClean="0"/>
              <a:t> der </a:t>
            </a:r>
            <a:r>
              <a:rPr lang="en-GB" baseline="0" dirty="0" err="1" smtClean="0"/>
              <a:t>taler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sammen</a:t>
            </a:r>
            <a:endParaRPr lang="en-GB" baseline="0" dirty="0" smtClean="0"/>
          </a:p>
          <a:p>
            <a:r>
              <a:rPr lang="da-DK" dirty="0" smtClean="0">
                <a:solidFill>
                  <a:srgbClr val="212121"/>
                </a:solidFill>
              </a:rPr>
              <a:t>Vi er langsommere.. Og det er fordi at der er et hjerneområde der siger 1 og et andet der sige 2…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Derfor overvåges de mere simple processer af de mere avancerede.. .PFC ACC og </a:t>
            </a:r>
            <a:r>
              <a:rPr lang="da-DK" dirty="0" err="1" smtClean="0">
                <a:solidFill>
                  <a:srgbClr val="212121"/>
                </a:solidFill>
              </a:rPr>
              <a:t>hypothalamus</a:t>
            </a:r>
            <a:endParaRPr lang="da-DK" dirty="0" smtClean="0">
              <a:solidFill>
                <a:srgbClr val="212121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Balance : PFC  / Amygdala – depression </a:t>
            </a:r>
            <a:r>
              <a:rPr lang="en-GB" dirty="0" err="1" smtClean="0"/>
              <a:t>eller</a:t>
            </a:r>
            <a:r>
              <a:rPr lang="en-GB" dirty="0" smtClean="0"/>
              <a:t> stress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være</a:t>
            </a:r>
            <a:r>
              <a:rPr lang="en-GB" dirty="0" smtClean="0"/>
              <a:t> </a:t>
            </a:r>
            <a:r>
              <a:rPr lang="en-GB" dirty="0" err="1" smtClean="0"/>
              <a:t>helt</a:t>
            </a:r>
            <a:r>
              <a:rPr lang="en-GB" dirty="0" smtClean="0"/>
              <a:t> </a:t>
            </a:r>
            <a:r>
              <a:rPr lang="en-GB" dirty="0" err="1" smtClean="0"/>
              <a:t>udslukket</a:t>
            </a:r>
            <a:r>
              <a:rPr lang="en-GB" dirty="0" smtClean="0"/>
              <a:t>, men </a:t>
            </a:r>
            <a:r>
              <a:rPr lang="en-GB" dirty="0" err="1" smtClean="0"/>
              <a:t>er</a:t>
            </a:r>
            <a:r>
              <a:rPr lang="en-GB" dirty="0" smtClean="0"/>
              <a:t> man angst </a:t>
            </a:r>
            <a:r>
              <a:rPr lang="en-GB" dirty="0" err="1" smtClean="0"/>
              <a:t>helt</a:t>
            </a:r>
            <a:r>
              <a:rPr lang="en-GB" dirty="0" smtClean="0"/>
              <a:t> </a:t>
            </a:r>
            <a:r>
              <a:rPr lang="en-GB" dirty="0" err="1" smtClean="0"/>
              <a:t>oppe</a:t>
            </a:r>
            <a:r>
              <a:rPr lang="en-GB" dirty="0" smtClean="0"/>
              <a:t> at </a:t>
            </a:r>
            <a:r>
              <a:rPr lang="en-GB" dirty="0" err="1" smtClean="0"/>
              <a:t>køre</a:t>
            </a:r>
            <a:endParaRPr lang="en-GB" dirty="0" smtClean="0"/>
          </a:p>
          <a:p>
            <a:r>
              <a:rPr lang="en-GB" dirty="0" smtClean="0"/>
              <a:t>	</a:t>
            </a:r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kontrolleres</a:t>
            </a:r>
            <a:r>
              <a:rPr lang="en-GB" dirty="0" smtClean="0"/>
              <a:t> – men </a:t>
            </a:r>
            <a:r>
              <a:rPr lang="en-GB" dirty="0" err="1" smtClean="0"/>
              <a:t>ikke</a:t>
            </a:r>
            <a:r>
              <a:rPr lang="en-GB" dirty="0" smtClean="0"/>
              <a:t> for </a:t>
            </a:r>
            <a:r>
              <a:rPr lang="en-GB" dirty="0" err="1" smtClean="0"/>
              <a:t>meget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overrationalisering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eller</a:t>
            </a:r>
            <a:r>
              <a:rPr lang="en-GB" baseline="0" dirty="0" smtClean="0"/>
              <a:t> perseveration, at man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handlingslammet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eller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går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kompromis</a:t>
            </a:r>
            <a:r>
              <a:rPr lang="en-GB" baseline="0" dirty="0" smtClean="0"/>
              <a:t> med sine </a:t>
            </a:r>
            <a:r>
              <a:rPr lang="en-GB" baseline="0" dirty="0" err="1" smtClean="0"/>
              <a:t>følelser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8039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Derfor</a:t>
            </a:r>
            <a:r>
              <a:rPr lang="en-GB" dirty="0" smtClean="0"/>
              <a:t> </a:t>
            </a:r>
            <a:r>
              <a:rPr lang="en-GB" dirty="0" err="1" smtClean="0"/>
              <a:t>udvilker</a:t>
            </a:r>
            <a:r>
              <a:rPr lang="en-GB" dirty="0" smtClean="0"/>
              <a:t> vi </a:t>
            </a:r>
            <a:r>
              <a:rPr lang="en-GB" dirty="0" err="1" smtClean="0"/>
              <a:t>vaner</a:t>
            </a:r>
            <a:endParaRPr lang="en-GB" dirty="0" smtClean="0"/>
          </a:p>
          <a:p>
            <a:r>
              <a:rPr lang="en-GB" dirty="0" smtClean="0"/>
              <a:t>Balance : PFC  / Amygdala – depression </a:t>
            </a:r>
            <a:r>
              <a:rPr lang="en-GB" dirty="0" err="1" smtClean="0"/>
              <a:t>eller</a:t>
            </a:r>
            <a:r>
              <a:rPr lang="en-GB" dirty="0" smtClean="0"/>
              <a:t> stress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være</a:t>
            </a:r>
            <a:r>
              <a:rPr lang="en-GB" dirty="0" smtClean="0"/>
              <a:t> </a:t>
            </a:r>
            <a:r>
              <a:rPr lang="en-GB" dirty="0" err="1" smtClean="0"/>
              <a:t>helt</a:t>
            </a:r>
            <a:r>
              <a:rPr lang="en-GB" dirty="0" smtClean="0"/>
              <a:t> </a:t>
            </a:r>
            <a:r>
              <a:rPr lang="en-GB" dirty="0" err="1" smtClean="0"/>
              <a:t>udslukket</a:t>
            </a:r>
            <a:r>
              <a:rPr lang="en-GB" dirty="0" smtClean="0"/>
              <a:t>, men </a:t>
            </a:r>
            <a:r>
              <a:rPr lang="en-GB" dirty="0" err="1" smtClean="0"/>
              <a:t>er</a:t>
            </a:r>
            <a:r>
              <a:rPr lang="en-GB" dirty="0" smtClean="0"/>
              <a:t> man angst </a:t>
            </a:r>
            <a:r>
              <a:rPr lang="en-GB" dirty="0" err="1" smtClean="0"/>
              <a:t>helt</a:t>
            </a:r>
            <a:r>
              <a:rPr lang="en-GB" dirty="0" smtClean="0"/>
              <a:t> </a:t>
            </a:r>
            <a:r>
              <a:rPr lang="en-GB" dirty="0" err="1" smtClean="0"/>
              <a:t>oppe</a:t>
            </a:r>
            <a:r>
              <a:rPr lang="en-GB" dirty="0" smtClean="0"/>
              <a:t> at </a:t>
            </a:r>
            <a:r>
              <a:rPr lang="en-GB" dirty="0" err="1" smtClean="0"/>
              <a:t>køre</a:t>
            </a:r>
            <a:endParaRPr lang="en-GB" dirty="0" smtClean="0"/>
          </a:p>
          <a:p>
            <a:r>
              <a:rPr lang="en-GB" dirty="0" smtClean="0"/>
              <a:t>	</a:t>
            </a:r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kontrolleres</a:t>
            </a:r>
            <a:r>
              <a:rPr lang="en-GB" dirty="0" smtClean="0"/>
              <a:t> – men </a:t>
            </a:r>
            <a:r>
              <a:rPr lang="en-GB" dirty="0" err="1" smtClean="0"/>
              <a:t>ikke</a:t>
            </a:r>
            <a:r>
              <a:rPr lang="en-GB" dirty="0" smtClean="0"/>
              <a:t> for </a:t>
            </a:r>
            <a:r>
              <a:rPr lang="en-GB" dirty="0" err="1" smtClean="0"/>
              <a:t>meget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overrationalisering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eller</a:t>
            </a:r>
            <a:r>
              <a:rPr lang="en-GB" baseline="0" dirty="0" smtClean="0"/>
              <a:t> perseveration, at man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handlingslammet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eller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går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kompromis</a:t>
            </a:r>
            <a:r>
              <a:rPr lang="en-GB" baseline="0" dirty="0" smtClean="0"/>
              <a:t> med sine </a:t>
            </a:r>
            <a:r>
              <a:rPr lang="en-GB" baseline="0" dirty="0" err="1" smtClean="0"/>
              <a:t>følelser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252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212121"/>
                </a:solidFill>
              </a:rPr>
              <a:t>VI SER DET HER IGEN : automatiserede systemer bliver langsommere når de skal tale sammen.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Hjernen består af</a:t>
            </a:r>
            <a:r>
              <a:rPr lang="da-DK" baseline="0" dirty="0" smtClean="0">
                <a:solidFill>
                  <a:srgbClr val="212121"/>
                </a:solidFill>
              </a:rPr>
              <a:t> flere forskellige specialiserede hjerneområder, og når de skal snakke sammen koster det ressourcer</a:t>
            </a:r>
            <a:endParaRPr lang="da-DK" dirty="0" smtClean="0">
              <a:solidFill>
                <a:srgbClr val="212121"/>
              </a:solidFill>
            </a:endParaRPr>
          </a:p>
          <a:p>
            <a:r>
              <a:rPr lang="da-DK" dirty="0" smtClean="0">
                <a:solidFill>
                  <a:srgbClr val="212121"/>
                </a:solidFill>
              </a:rPr>
              <a:t>Synet: 	Farve 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Form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Kombinationen : systemer skal ”snakke sammen”</a:t>
            </a:r>
          </a:p>
          <a:p>
            <a:r>
              <a:rPr lang="en-GB" dirty="0" smtClean="0"/>
              <a:t>Et </a:t>
            </a:r>
            <a:r>
              <a:rPr lang="en-GB" dirty="0" err="1" smtClean="0"/>
              <a:t>område</a:t>
            </a:r>
            <a:r>
              <a:rPr lang="en-GB" dirty="0" smtClean="0"/>
              <a:t> </a:t>
            </a:r>
            <a:r>
              <a:rPr lang="en-GB" dirty="0" err="1" smtClean="0"/>
              <a:t>siger</a:t>
            </a:r>
            <a:r>
              <a:rPr lang="en-GB" dirty="0" smtClean="0"/>
              <a:t> – </a:t>
            </a:r>
            <a:r>
              <a:rPr lang="en-GB" dirty="0" err="1" smtClean="0"/>
              <a:t>Rød</a:t>
            </a:r>
            <a:r>
              <a:rPr lang="en-GB" dirty="0" smtClean="0"/>
              <a:t> – </a:t>
            </a:r>
            <a:r>
              <a:rPr lang="en-GB" dirty="0" err="1" smtClean="0"/>
              <a:t>måske</a:t>
            </a:r>
            <a:r>
              <a:rPr lang="en-GB" dirty="0" smtClean="0"/>
              <a:t> X</a:t>
            </a:r>
          </a:p>
          <a:p>
            <a:r>
              <a:rPr lang="en-GB" dirty="0" smtClean="0"/>
              <a:t>Et </a:t>
            </a:r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siger</a:t>
            </a:r>
            <a:r>
              <a:rPr lang="en-GB" dirty="0" smtClean="0"/>
              <a:t> – X – </a:t>
            </a:r>
            <a:r>
              <a:rPr lang="en-GB" dirty="0" err="1" smtClean="0"/>
              <a:t>måske</a:t>
            </a:r>
            <a:r>
              <a:rPr lang="en-GB" dirty="0" smtClean="0"/>
              <a:t> </a:t>
            </a:r>
            <a:r>
              <a:rPr lang="en-GB" dirty="0" err="1" smtClean="0"/>
              <a:t>rød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1245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698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Hvordan</a:t>
            </a:r>
            <a:r>
              <a:rPr lang="en-GB" dirty="0" smtClean="0"/>
              <a:t> </a:t>
            </a:r>
            <a:r>
              <a:rPr lang="en-GB" dirty="0" err="1" smtClean="0"/>
              <a:t>sikrer</a:t>
            </a:r>
            <a:r>
              <a:rPr lang="en-GB" dirty="0" smtClean="0"/>
              <a:t> vi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plastisk</a:t>
            </a:r>
            <a:r>
              <a:rPr lang="en-GB" dirty="0" smtClean="0"/>
              <a:t> cognition – </a:t>
            </a:r>
            <a:r>
              <a:rPr lang="en-GB" dirty="0" err="1" smtClean="0"/>
              <a:t>dvs</a:t>
            </a:r>
            <a:r>
              <a:rPr lang="en-GB" dirty="0" smtClean="0"/>
              <a:t>. </a:t>
            </a:r>
            <a:r>
              <a:rPr lang="en-GB" dirty="0" err="1" smtClean="0"/>
              <a:t>Indlæring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MEGET simple </a:t>
            </a:r>
            <a:r>
              <a:rPr lang="en-GB" dirty="0" err="1" smtClean="0"/>
              <a:t>opskrift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2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Om </a:t>
            </a:r>
            <a:r>
              <a:rPr lang="da-DK" dirty="0" err="1" smtClean="0"/>
              <a:t>migselv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356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618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9297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Forbedrer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hukommelse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Forbedrer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genkendelse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Forbedrer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plasticitet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generelt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BDNF &amp; HORMONER –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grundlæggende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BYGGEMATERIALER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hjernen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</a:t>
            </a: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Virker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ANTIINFLAMATORISK –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demens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alzheimers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 of exercise on gene transcription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236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Også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når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kigger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epigenetic: Effects of exercise on gene transcription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0993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Tidsmæssig datering af oplevelser (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encoding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Genkendelse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Holdbarhed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Motoriske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færdigheder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Perceptionel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træning (visuel og motorisk)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Plasticitet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Neurotransmitter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regulering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3750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Perception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Genkendelse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Holdbarhed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Tidsmæssig datering af oplevelser (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encoding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Motoriske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færdigheder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Plasticitet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Neurotransmitter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regulering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nedsættelse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stresshormon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8056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Perception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Genkendelse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Holdbarhed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Tidsmæssig datering af oplevelser (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encoding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Motoriske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færdigheder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Plasticitet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Neurotransmitter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regulering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nedsættelse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stresshormon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1720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2196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4619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259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0750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212121"/>
              </a:solidFill>
              <a:latin typeface="CIDFont+F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212121"/>
              </a:solidFill>
              <a:latin typeface="CIDFont+F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Visse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kognitive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b="1" dirty="0" err="1" smtClean="0">
                <a:solidFill>
                  <a:srgbClr val="212121"/>
                </a:solidFill>
                <a:latin typeface="CIDFont+F2"/>
              </a:rPr>
              <a:t>vanskeligheder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kan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forbedres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: •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Opmærksomhed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, • Sprog, •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Motoriske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færdigheder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40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212121"/>
              </a:solidFill>
              <a:latin typeface="CIDFont+F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212121"/>
              </a:solidFill>
              <a:latin typeface="CIDFont+F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Visse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kognitive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b="1" dirty="0" err="1" smtClean="0">
                <a:solidFill>
                  <a:srgbClr val="212121"/>
                </a:solidFill>
                <a:latin typeface="CIDFont+F2"/>
              </a:rPr>
              <a:t>vanskeligheder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kan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forbedres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: •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Opmærksomhed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, • Sprog, •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Motoriske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færdigheder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7704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212121"/>
              </a:solidFill>
              <a:latin typeface="CIDFont+F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212121"/>
              </a:solidFill>
              <a:latin typeface="CIDFont+F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Visse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kognitive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b="1" dirty="0" err="1" smtClean="0">
                <a:solidFill>
                  <a:srgbClr val="212121"/>
                </a:solidFill>
                <a:latin typeface="CIDFont+F2"/>
              </a:rPr>
              <a:t>vanskeligheder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kan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forbedres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: •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Opmærksomhed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, • Sprog, •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Motoriske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færdigheder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2888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212121"/>
              </a:solidFill>
              <a:latin typeface="CIDFont+F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212121"/>
              </a:solidFill>
              <a:latin typeface="CIDFont+F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Visse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kognitive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b="1" dirty="0" err="1" smtClean="0">
                <a:solidFill>
                  <a:srgbClr val="212121"/>
                </a:solidFill>
                <a:latin typeface="CIDFont+F2"/>
              </a:rPr>
              <a:t>vanskeligheder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kan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forbedres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: •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Opmærksomhed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, • Sprog, •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Motoriske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færdigheder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4482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Nedsætter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blodtryk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hjerterytme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Sænker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kortisol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produktion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(stress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reducerende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Regulerer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aktivering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immunforsvar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Styrker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metabolismen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hjernen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Påvirker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regulering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sympatiske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nervesystem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Påvirker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neuroplasticitet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Mere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forskning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påkrævet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45536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Nedsætter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blodtryk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hjerterytme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Sænker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kortisol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produktion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(stress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reducerende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Regulerer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aktivering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immunforsvar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Styrker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metabolismen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hjernen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Påvirker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regulering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sympatiske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nervesystem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Påvirker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neuroplasticitet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Mere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forskning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påkrævet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9131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22155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348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780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nok</a:t>
            </a:r>
            <a:r>
              <a:rPr lang="en-GB" dirty="0" smtClean="0"/>
              <a:t> med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hjernen</a:t>
            </a:r>
            <a:r>
              <a:rPr lang="en-GB" dirty="0" smtClean="0"/>
              <a:t> </a:t>
            </a:r>
            <a:r>
              <a:rPr lang="en-GB" dirty="0" err="1" smtClean="0"/>
              <a:t>også</a:t>
            </a:r>
            <a:r>
              <a:rPr lang="en-GB" dirty="0" smtClean="0"/>
              <a:t> </a:t>
            </a:r>
            <a:r>
              <a:rPr lang="en-GB" dirty="0" err="1" smtClean="0"/>
              <a:t>evigt</a:t>
            </a:r>
            <a:r>
              <a:rPr lang="en-GB" dirty="0" smtClean="0"/>
              <a:t> </a:t>
            </a:r>
            <a:r>
              <a:rPr lang="en-GB" dirty="0" err="1" smtClean="0"/>
              <a:t>foranderlig</a:t>
            </a:r>
            <a:r>
              <a:rPr lang="en-GB" dirty="0" smtClean="0"/>
              <a:t> – </a:t>
            </a:r>
            <a:r>
              <a:rPr lang="en-GB" dirty="0" err="1" smtClean="0"/>
              <a:t>hvilket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hvad</a:t>
            </a:r>
            <a:r>
              <a:rPr lang="en-GB" dirty="0" smtClean="0"/>
              <a:t> vi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snakke</a:t>
            </a:r>
            <a:r>
              <a:rPr lang="en-GB" dirty="0" smtClean="0"/>
              <a:t> om </a:t>
            </a:r>
            <a:r>
              <a:rPr lang="en-GB" dirty="0" err="1" smtClean="0"/>
              <a:t>idag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Normalt</a:t>
            </a:r>
            <a:r>
              <a:rPr lang="en-GB" dirty="0" smtClean="0"/>
              <a:t> </a:t>
            </a:r>
            <a:r>
              <a:rPr lang="en-GB" dirty="0" err="1" smtClean="0"/>
              <a:t>når</a:t>
            </a:r>
            <a:r>
              <a:rPr lang="en-GB" dirty="0" smtClean="0"/>
              <a:t> </a:t>
            </a:r>
            <a:r>
              <a:rPr lang="en-GB" dirty="0" err="1" smtClean="0"/>
              <a:t>neurologer</a:t>
            </a:r>
            <a:r>
              <a:rPr lang="en-GB" dirty="0" smtClean="0"/>
              <a:t> </a:t>
            </a:r>
            <a:r>
              <a:rPr lang="en-GB" dirty="0" err="1" smtClean="0"/>
              <a:t>snakker</a:t>
            </a:r>
            <a:r>
              <a:rPr lang="en-GB" dirty="0" smtClean="0"/>
              <a:t> </a:t>
            </a:r>
            <a:r>
              <a:rPr lang="en-GB" dirty="0" err="1" smtClean="0"/>
              <a:t>plasticitet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ekstreme</a:t>
            </a:r>
            <a:r>
              <a:rPr lang="en-GB" dirty="0" smtClean="0"/>
              <a:t> </a:t>
            </a:r>
            <a:r>
              <a:rPr lang="en-GB" dirty="0" err="1" smtClean="0"/>
              <a:t>tilfælde</a:t>
            </a:r>
            <a:endParaRPr lang="en-GB" dirty="0" smtClean="0"/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Medfødt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erhvervet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blindhed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Visuel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kortex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bliver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annekteret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Auditiv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Taktil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Duft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Kulde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varme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Kognitive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funktioner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endParaRPr lang="en-GB" dirty="0" smtClean="0"/>
          </a:p>
          <a:p>
            <a:r>
              <a:rPr lang="en-GB" dirty="0" smtClean="0"/>
              <a:t>MEN </a:t>
            </a:r>
            <a:r>
              <a:rPr lang="en-GB" dirty="0" err="1" smtClean="0"/>
              <a:t>også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constant process I </a:t>
            </a:r>
            <a:r>
              <a:rPr lang="en-GB" dirty="0" err="1" smtClean="0"/>
              <a:t>hjernen</a:t>
            </a:r>
            <a:r>
              <a:rPr lang="en-GB" dirty="0" smtClean="0"/>
              <a:t>. (TAXA</a:t>
            </a:r>
            <a:r>
              <a:rPr lang="en-GB" baseline="0" dirty="0" smtClean="0"/>
              <a:t> CHAUFFØRER I LONDON</a:t>
            </a:r>
            <a:r>
              <a:rPr lang="en-GB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153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Derfor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r>
              <a:rPr lang="en-GB" dirty="0" smtClean="0"/>
              <a:t> vi </a:t>
            </a:r>
            <a:r>
              <a:rPr lang="en-GB" dirty="0" err="1" smtClean="0"/>
              <a:t>idag</a:t>
            </a:r>
            <a:r>
              <a:rPr lang="en-GB" dirty="0" smtClean="0"/>
              <a:t> </a:t>
            </a:r>
            <a:r>
              <a:rPr lang="en-GB" dirty="0" err="1" smtClean="0"/>
              <a:t>blive</a:t>
            </a:r>
            <a:r>
              <a:rPr lang="en-GB" dirty="0" smtClean="0"/>
              <a:t> </a:t>
            </a:r>
            <a:r>
              <a:rPr lang="en-GB" dirty="0" err="1" smtClean="0"/>
              <a:t>klogere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hvordan</a:t>
            </a:r>
            <a:r>
              <a:rPr lang="en-GB" dirty="0" smtClean="0"/>
              <a:t> </a:t>
            </a:r>
            <a:r>
              <a:rPr lang="en-GB" dirty="0" err="1" smtClean="0"/>
              <a:t>vores</a:t>
            </a:r>
            <a:r>
              <a:rPr lang="en-GB" dirty="0" smtClean="0"/>
              <a:t> </a:t>
            </a:r>
            <a:r>
              <a:rPr lang="en-GB" dirty="0" err="1" smtClean="0"/>
              <a:t>hjerne</a:t>
            </a:r>
            <a:r>
              <a:rPr lang="en-GB" dirty="0" smtClean="0"/>
              <a:t> </a:t>
            </a:r>
            <a:r>
              <a:rPr lang="en-GB" dirty="0" err="1" smtClean="0"/>
              <a:t>virker</a:t>
            </a:r>
            <a:r>
              <a:rPr lang="en-GB" dirty="0" smtClean="0"/>
              <a:t>,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hvad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for </a:t>
            </a:r>
            <a:r>
              <a:rPr lang="en-GB" dirty="0" err="1" smtClean="0"/>
              <a:t>nogle</a:t>
            </a:r>
            <a:r>
              <a:rPr lang="en-GB" dirty="0" smtClean="0"/>
              <a:t> </a:t>
            </a:r>
            <a:r>
              <a:rPr lang="en-GB" dirty="0" err="1" smtClean="0"/>
              <a:t>mekanismer</a:t>
            </a:r>
            <a:r>
              <a:rPr lang="en-GB" dirty="0" smtClean="0"/>
              <a:t>, der </a:t>
            </a:r>
            <a:r>
              <a:rPr lang="en-GB" dirty="0" err="1" smtClean="0"/>
              <a:t>gør</a:t>
            </a:r>
            <a:r>
              <a:rPr lang="en-GB" dirty="0" smtClean="0"/>
              <a:t> </a:t>
            </a:r>
            <a:r>
              <a:rPr lang="en-GB" dirty="0" err="1" smtClean="0"/>
              <a:t>vores</a:t>
            </a:r>
            <a:r>
              <a:rPr lang="en-GB" dirty="0" smtClean="0"/>
              <a:t> </a:t>
            </a:r>
            <a:r>
              <a:rPr lang="en-GB" dirty="0" err="1" smtClean="0"/>
              <a:t>hjerne</a:t>
            </a:r>
            <a:r>
              <a:rPr lang="en-GB" dirty="0" smtClean="0"/>
              <a:t> mere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mindre</a:t>
            </a:r>
            <a:r>
              <a:rPr lang="en-GB" dirty="0" smtClean="0"/>
              <a:t> </a:t>
            </a:r>
            <a:r>
              <a:rPr lang="en-GB" dirty="0" err="1" smtClean="0"/>
              <a:t>plastisk</a:t>
            </a:r>
            <a:r>
              <a:rPr lang="en-GB" dirty="0" smtClean="0"/>
              <a:t>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820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427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Lagde</a:t>
            </a:r>
            <a:r>
              <a:rPr lang="en-GB" dirty="0" smtClean="0"/>
              <a:t> du </a:t>
            </a:r>
            <a:r>
              <a:rPr lang="en-GB" dirty="0" err="1" smtClean="0"/>
              <a:t>mærke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: </a:t>
            </a:r>
          </a:p>
          <a:p>
            <a:r>
              <a:rPr lang="en-GB" baseline="0" dirty="0" err="1" smtClean="0"/>
              <a:t>Gorillaen</a:t>
            </a:r>
            <a:r>
              <a:rPr lang="en-GB" baseline="0" dirty="0" smtClean="0"/>
              <a:t>?</a:t>
            </a:r>
          </a:p>
          <a:p>
            <a:r>
              <a:rPr lang="en-GB" baseline="0" dirty="0" smtClean="0"/>
              <a:t>At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spiller </a:t>
            </a:r>
            <a:r>
              <a:rPr lang="en-GB" baseline="0" dirty="0" err="1" smtClean="0"/>
              <a:t>forlod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spillet</a:t>
            </a:r>
            <a:r>
              <a:rPr lang="en-GB" baseline="0" dirty="0" smtClean="0"/>
              <a:t>?</a:t>
            </a:r>
          </a:p>
          <a:p>
            <a:r>
              <a:rPr lang="en-GB" baseline="0" dirty="0" smtClean="0"/>
              <a:t>At </a:t>
            </a:r>
            <a:r>
              <a:rPr lang="en-GB" baseline="0" dirty="0" err="1" smtClean="0"/>
              <a:t>baggrundstæppet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skiftede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farve</a:t>
            </a:r>
            <a:r>
              <a:rPr lang="en-GB" baseline="0" dirty="0" smtClean="0"/>
              <a:t>?</a:t>
            </a:r>
          </a:p>
          <a:p>
            <a:endParaRPr lang="en-GB" baseline="0" dirty="0" smtClean="0"/>
          </a:p>
          <a:p>
            <a:r>
              <a:rPr lang="da-DK" dirty="0" smtClean="0">
                <a:solidFill>
                  <a:srgbClr val="212121"/>
                </a:solidFill>
              </a:rPr>
              <a:t>Normalt forløber det her jo ubevidst af sig selv, uden de store problemer,</a:t>
            </a:r>
          </a:p>
          <a:p>
            <a:endParaRPr lang="da-DK" dirty="0" smtClean="0">
              <a:solidFill>
                <a:srgbClr val="212121"/>
              </a:solidFill>
            </a:endParaRPr>
          </a:p>
          <a:p>
            <a:r>
              <a:rPr lang="da-DK" dirty="0" smtClean="0">
                <a:solidFill>
                  <a:srgbClr val="212121"/>
                </a:solidFill>
              </a:rPr>
              <a:t>MEN som vi skal til at se er alle disse processer uhyre plastiske..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OG de påvirker hinanden hvilket kan hæmme læringen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20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 </a:t>
            </a:r>
            <a:r>
              <a:rPr lang="en-GB" dirty="0" err="1" smtClean="0"/>
              <a:t>går</a:t>
            </a:r>
            <a:r>
              <a:rPr lang="en-GB" dirty="0" smtClean="0"/>
              <a:t> vi de </a:t>
            </a:r>
            <a:r>
              <a:rPr lang="en-GB" dirty="0" err="1" smtClean="0"/>
              <a:t>forskellige</a:t>
            </a:r>
            <a:r>
              <a:rPr lang="en-GB" dirty="0" smtClean="0"/>
              <a:t> </a:t>
            </a:r>
            <a:r>
              <a:rPr lang="en-GB" dirty="0" err="1" smtClean="0"/>
              <a:t>igennem</a:t>
            </a:r>
            <a:r>
              <a:rPr lang="en-GB" dirty="0" smtClean="0"/>
              <a:t> </a:t>
            </a:r>
            <a:r>
              <a:rPr lang="en-GB" dirty="0" err="1" smtClean="0"/>
              <a:t>så</a:t>
            </a:r>
            <a:r>
              <a:rPr lang="en-GB" dirty="0" smtClean="0"/>
              <a:t> vi </a:t>
            </a:r>
            <a:r>
              <a:rPr lang="en-GB" dirty="0" err="1" smtClean="0"/>
              <a:t>kan</a:t>
            </a:r>
            <a:r>
              <a:rPr lang="en-GB" dirty="0" smtClean="0"/>
              <a:t> se </a:t>
            </a:r>
            <a:r>
              <a:rPr lang="en-GB" dirty="0" err="1" smtClean="0"/>
              <a:t>hvilken</a:t>
            </a:r>
            <a:r>
              <a:rPr lang="en-GB" dirty="0" smtClean="0"/>
              <a:t> </a:t>
            </a:r>
            <a:r>
              <a:rPr lang="en-GB" dirty="0" err="1" smtClean="0"/>
              <a:t>betydning</a:t>
            </a:r>
            <a:r>
              <a:rPr lang="en-GB" dirty="0" smtClean="0"/>
              <a:t> PLASTICITET HAR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55E4-0663-49B2-BC0D-617B57022C17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503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0" y="-8229"/>
            <a:ext cx="9144000" cy="26161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100" dirty="0">
                <a:solidFill>
                  <a:srgbClr val="EAEAEA"/>
                </a:solidFill>
              </a:rPr>
              <a:t>Jon Lansner				</a:t>
            </a:r>
            <a:r>
              <a:rPr lang="da-DK" sz="1100" dirty="0" smtClean="0">
                <a:solidFill>
                  <a:srgbClr val="EAEAEA"/>
                </a:solidFill>
              </a:rPr>
              <a:t>               FLUID oplæg			    </a:t>
            </a:r>
            <a:r>
              <a:rPr lang="da-DK" sz="1100" baseline="0" dirty="0" smtClean="0">
                <a:solidFill>
                  <a:srgbClr val="EAEAEA"/>
                </a:solidFill>
              </a:rPr>
              <a:t>                </a:t>
            </a:r>
            <a:r>
              <a:rPr lang="da-DK" sz="1100" dirty="0" smtClean="0">
                <a:solidFill>
                  <a:srgbClr val="EAEAEA"/>
                </a:solidFill>
              </a:rPr>
              <a:t>   JL@psy.ku.dk</a:t>
            </a:r>
            <a:endParaRPr lang="da-DK" sz="1100" dirty="0">
              <a:solidFill>
                <a:srgbClr val="EAEAEA"/>
              </a:solidFill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0" y="6215082"/>
            <a:ext cx="9144000" cy="503238"/>
            <a:chOff x="0" y="3884"/>
            <a:chExt cx="5760" cy="31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492" y="3884"/>
              <a:ext cx="221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0" y="4201"/>
              <a:ext cx="576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0" y="644447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>
                    <a:lumMod val="65000"/>
                  </a:schemeClr>
                </a:solidFill>
              </a:rPr>
              <a:t>Slide </a:t>
            </a:r>
            <a:fld id="{988AF861-1A14-45F4-92CE-B6F1D557E37A}" type="slidenum">
              <a:rPr lang="da-DK" sz="1200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endParaRPr lang="da-DK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752600"/>
          </a:xfrm>
        </p:spPr>
        <p:txBody>
          <a:bodyPr/>
          <a:lstStyle/>
          <a:p>
            <a:r>
              <a:rPr lang="da-DK" dirty="0" smtClean="0"/>
              <a:t>FLUID konference </a:t>
            </a:r>
          </a:p>
          <a:p>
            <a:r>
              <a:rPr lang="da-DK" sz="2400" dirty="0" smtClean="0"/>
              <a:t>Mandag d. 14 Maj</a:t>
            </a:r>
            <a:endParaRPr lang="da-DK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3874"/>
          <a:stretch>
            <a:fillRect/>
          </a:stretch>
        </p:blipFill>
        <p:spPr bwMode="auto">
          <a:xfrm>
            <a:off x="6447507" y="2560071"/>
            <a:ext cx="2016125" cy="2171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9"/>
          <a:stretch>
            <a:fillRect/>
          </a:stretch>
        </p:blipFill>
        <p:spPr bwMode="auto">
          <a:xfrm>
            <a:off x="685800" y="2560071"/>
            <a:ext cx="1776413" cy="2160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BC09FD-4CD9-4F8D-A1C2-FCF3E9832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71183"/>
            <a:ext cx="3032404" cy="21605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6DF2900-D0E4-47C0-B694-1CDEF785F9F7}"/>
              </a:ext>
            </a:extLst>
          </p:cNvPr>
          <p:cNvSpPr txBox="1">
            <a:spLocks/>
          </p:cNvSpPr>
          <p:nvPr/>
        </p:nvSpPr>
        <p:spPr>
          <a:xfrm>
            <a:off x="685800" y="132762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Plasticitet &amp; Indlæring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77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412" y="974758"/>
            <a:ext cx="1672436" cy="15181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23606" y="4293096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427940" y="430027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212121"/>
                </a:solidFill>
              </a:rPr>
              <a:t>Perception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>
                <a:solidFill>
                  <a:srgbClr val="212121"/>
                </a:solidFill>
              </a:rPr>
              <a:t>.  </a:t>
            </a:r>
            <a:endParaRPr lang="en-GB" sz="16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3874"/>
          <a:stretch>
            <a:fillRect/>
          </a:stretch>
        </p:blipFill>
        <p:spPr bwMode="auto">
          <a:xfrm>
            <a:off x="7236296" y="995844"/>
            <a:ext cx="1394388" cy="15019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8A5442-E6F5-44C9-B31D-4C4AA38A5C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4"/>
          <a:stretch/>
        </p:blipFill>
        <p:spPr>
          <a:xfrm>
            <a:off x="2310250" y="5543898"/>
            <a:ext cx="4523499" cy="906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7679" y="2659306"/>
            <a:ext cx="48277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Objektgenkendelse</a:t>
            </a:r>
            <a:r>
              <a:rPr lang="en-GB" dirty="0" smtClean="0"/>
              <a:t>:      </a:t>
            </a:r>
            <a:r>
              <a:rPr lang="en-GB" dirty="0" err="1" smtClean="0"/>
              <a:t>Hvad</a:t>
            </a:r>
            <a:r>
              <a:rPr lang="en-GB" dirty="0" smtClean="0"/>
              <a:t> </a:t>
            </a:r>
            <a:r>
              <a:rPr lang="en-GB" dirty="0" err="1" smtClean="0"/>
              <a:t>synger</a:t>
            </a:r>
            <a:r>
              <a:rPr lang="en-GB" dirty="0" smtClean="0"/>
              <a:t> Chris Martin?</a:t>
            </a:r>
          </a:p>
          <a:p>
            <a:endParaRPr lang="en-GB" dirty="0"/>
          </a:p>
          <a:p>
            <a:r>
              <a:rPr lang="en-GB" dirty="0" smtClean="0"/>
              <a:t>		      ..</a:t>
            </a:r>
            <a:r>
              <a:rPr lang="en-GB" dirty="0" err="1" smtClean="0"/>
              <a:t>jeg</a:t>
            </a:r>
            <a:r>
              <a:rPr lang="en-GB" dirty="0" smtClean="0"/>
              <a:t> sked </a:t>
            </a:r>
            <a:r>
              <a:rPr lang="en-GB" dirty="0" err="1" smtClean="0"/>
              <a:t>en</a:t>
            </a:r>
            <a:r>
              <a:rPr lang="en-GB" dirty="0" smtClean="0"/>
              <a:t> bums?!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96136" y="43002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endParaRPr lang="da-DK" sz="1600" i="1" dirty="0">
              <a:solidFill>
                <a:srgbClr val="21212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84" y="974758"/>
            <a:ext cx="2674641" cy="318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458" y="1196752"/>
            <a:ext cx="3047862" cy="1558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412" y="974758"/>
            <a:ext cx="1672436" cy="15181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23606" y="4293096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427940" y="430027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Opmærksomhed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>
                <a:solidFill>
                  <a:srgbClr val="212121"/>
                </a:solidFill>
              </a:rPr>
              <a:t>.  </a:t>
            </a:r>
            <a:endParaRPr lang="en-GB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8A5442-E6F5-44C9-B31D-4C4AA38A5C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4"/>
          <a:stretch/>
        </p:blipFill>
        <p:spPr>
          <a:xfrm>
            <a:off x="2310250" y="5543898"/>
            <a:ext cx="4523499" cy="906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7679" y="2659306"/>
            <a:ext cx="43267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Udvælgelse</a:t>
            </a:r>
            <a:r>
              <a:rPr lang="en-GB" dirty="0" smtClean="0"/>
              <a:t>:	      </a:t>
            </a:r>
            <a:r>
              <a:rPr lang="en-GB" dirty="0" err="1" smtClean="0"/>
              <a:t>Hvad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mest</a:t>
            </a:r>
            <a:r>
              <a:rPr lang="en-GB" dirty="0" smtClean="0"/>
              <a:t> </a:t>
            </a:r>
            <a:r>
              <a:rPr lang="en-GB" dirty="0" err="1" smtClean="0"/>
              <a:t>vigtigt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96136" y="43002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endParaRPr lang="da-DK" sz="1600" i="1" dirty="0">
              <a:solidFill>
                <a:srgbClr val="21212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190" y="1019018"/>
            <a:ext cx="2376264" cy="14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412" y="974758"/>
            <a:ext cx="1672436" cy="15181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23606" y="4293096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427940" y="430027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Opmærksomhed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>
                <a:solidFill>
                  <a:srgbClr val="212121"/>
                </a:solidFill>
              </a:rPr>
              <a:t>.  </a:t>
            </a:r>
            <a:endParaRPr lang="en-GB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8A5442-E6F5-44C9-B31D-4C4AA38A5C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4"/>
          <a:stretch/>
        </p:blipFill>
        <p:spPr>
          <a:xfrm>
            <a:off x="2310250" y="5543898"/>
            <a:ext cx="4523499" cy="906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7679" y="2659306"/>
            <a:ext cx="43267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Udvælgelse</a:t>
            </a:r>
            <a:r>
              <a:rPr lang="en-GB" dirty="0" smtClean="0"/>
              <a:t>:	      </a:t>
            </a:r>
            <a:r>
              <a:rPr lang="en-GB" dirty="0" err="1" smtClean="0"/>
              <a:t>Hvad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mest</a:t>
            </a:r>
            <a:r>
              <a:rPr lang="en-GB" dirty="0" smtClean="0"/>
              <a:t> </a:t>
            </a:r>
            <a:r>
              <a:rPr lang="en-GB" dirty="0" err="1" smtClean="0"/>
              <a:t>vigtigt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96136" y="43002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endParaRPr lang="da-DK" sz="1600" i="1" dirty="0">
              <a:solidFill>
                <a:srgbClr val="21212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190" y="1019018"/>
            <a:ext cx="2376264" cy="14572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220" y="1196752"/>
            <a:ext cx="3047862" cy="15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412" y="974758"/>
            <a:ext cx="1672436" cy="15181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23606" y="4293096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427940" y="430027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Arbejdshukommelse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>
                <a:solidFill>
                  <a:srgbClr val="212121"/>
                </a:solidFill>
              </a:rPr>
              <a:t>.  </a:t>
            </a:r>
            <a:endParaRPr lang="en-GB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8A5442-E6F5-44C9-B31D-4C4AA38A5C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4"/>
          <a:stretch/>
        </p:blipFill>
        <p:spPr>
          <a:xfrm>
            <a:off x="2310250" y="5543898"/>
            <a:ext cx="4523499" cy="906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6136" y="43002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  <a:endParaRPr lang="da-DK" sz="1600" i="1" dirty="0">
              <a:solidFill>
                <a:srgbClr val="21212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220" y="1196752"/>
            <a:ext cx="3047862" cy="1558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190" y="1019018"/>
            <a:ext cx="2376264" cy="14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412" y="974758"/>
            <a:ext cx="1672436" cy="15181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23606" y="4293096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427940" y="430027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8A5442-E6F5-44C9-B31D-4C4AA38A5C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4"/>
          <a:stretch/>
        </p:blipFill>
        <p:spPr>
          <a:xfrm>
            <a:off x="2310250" y="5543898"/>
            <a:ext cx="4523499" cy="906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6136" y="430027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indkodning</a:t>
            </a:r>
            <a:r>
              <a:rPr lang="da-DK" sz="1600" i="1" dirty="0">
                <a:solidFill>
                  <a:srgbClr val="212121"/>
                </a:solidFill>
              </a:rPr>
              <a:t>, genkaldelse, opdatering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F2A54585-1DA9-4346-B7FF-223222C5E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40" y="1190842"/>
            <a:ext cx="4528436" cy="266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2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23606" y="4293096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427940" y="430027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6136" y="430027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indkodning</a:t>
            </a:r>
            <a:r>
              <a:rPr lang="da-DK" sz="1600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080" y="5364507"/>
            <a:ext cx="949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2987824" y="4300270"/>
            <a:ext cx="440116" cy="1360978"/>
          </a:xfrm>
          <a:prstGeom prst="leftBrace">
            <a:avLst>
              <a:gd name="adj1" fmla="val 8333"/>
              <a:gd name="adj2" fmla="val 89386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633007" y="1124744"/>
            <a:ext cx="3877985" cy="286232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RØD</a:t>
            </a:r>
            <a:r>
              <a:rPr lang="en-GB" b="1" dirty="0" smtClean="0"/>
              <a:t> 	</a:t>
            </a:r>
            <a:r>
              <a:rPr lang="en-GB" b="1" dirty="0" smtClean="0">
                <a:solidFill>
                  <a:srgbClr val="00B050"/>
                </a:solidFill>
              </a:rPr>
              <a:t>GRØN</a:t>
            </a:r>
            <a:r>
              <a:rPr lang="en-GB" b="1" dirty="0" smtClean="0"/>
              <a:t> 	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BRUN 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FFFF00"/>
                </a:solidFill>
              </a:rPr>
              <a:t>GUL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FF3399"/>
                </a:solidFill>
              </a:rPr>
              <a:t>PINK</a:t>
            </a:r>
            <a:r>
              <a:rPr lang="en-GB" b="1" dirty="0" smtClean="0"/>
              <a:t> 	</a:t>
            </a:r>
            <a:r>
              <a:rPr lang="en-GB" b="1" dirty="0" smtClean="0">
                <a:solidFill>
                  <a:srgbClr val="0000FF"/>
                </a:solidFill>
              </a:rPr>
              <a:t>BLÅ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00B050"/>
                </a:solidFill>
              </a:rPr>
              <a:t>GRØN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FFC000"/>
                </a:solidFill>
              </a:rPr>
              <a:t>ORANGE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FF0000"/>
                </a:solidFill>
              </a:rPr>
              <a:t>GRØN 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0000FF"/>
                </a:solidFill>
              </a:rPr>
              <a:t>GUL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ORANGE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FF3399"/>
                </a:solidFill>
              </a:rPr>
              <a:t>BLÅ</a:t>
            </a:r>
            <a:r>
              <a:rPr lang="en-GB" b="1" dirty="0" smtClean="0"/>
              <a:t>	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00B050"/>
                </a:solidFill>
              </a:rPr>
              <a:t>BRUN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FFC000"/>
                </a:solidFill>
              </a:rPr>
              <a:t>RØD</a:t>
            </a:r>
            <a:r>
              <a:rPr lang="en-GB" b="1" dirty="0" smtClean="0">
                <a:solidFill>
                  <a:srgbClr val="FF3399"/>
                </a:solidFill>
              </a:rPr>
              <a:t>	</a:t>
            </a:r>
            <a:r>
              <a:rPr lang="en-GB" b="1" dirty="0" smtClean="0">
                <a:solidFill>
                  <a:srgbClr val="0000FF"/>
                </a:solidFill>
              </a:rPr>
              <a:t>PINK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FFFF00"/>
                </a:solidFill>
              </a:rPr>
              <a:t>GRØN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FF0000"/>
                </a:solidFill>
              </a:rPr>
              <a:t>PINK</a:t>
            </a:r>
            <a:r>
              <a:rPr lang="en-GB" b="1" dirty="0" smtClean="0"/>
              <a:t> 	</a:t>
            </a:r>
            <a:r>
              <a:rPr lang="en-GB" b="1" dirty="0" smtClean="0">
                <a:solidFill>
                  <a:srgbClr val="00B050"/>
                </a:solidFill>
              </a:rPr>
              <a:t>GUL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FFFF00"/>
                </a:solidFill>
              </a:rPr>
              <a:t>BLÅ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RØD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6660232" y="1124744"/>
            <a:ext cx="21602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err="1">
                <a:solidFill>
                  <a:srgbClr val="212121"/>
                </a:solidFill>
              </a:rPr>
              <a:t>Stroop</a:t>
            </a:r>
            <a:r>
              <a:rPr lang="da-DK" dirty="0">
                <a:solidFill>
                  <a:srgbClr val="212121"/>
                </a:solidFill>
              </a:rPr>
              <a:t> effekten: </a:t>
            </a:r>
          </a:p>
          <a:p>
            <a:endParaRPr lang="da-DK" dirty="0" smtClean="0">
              <a:solidFill>
                <a:srgbClr val="212121"/>
              </a:solidFill>
            </a:endParaRPr>
          </a:p>
          <a:p>
            <a:r>
              <a:rPr lang="da-DK" sz="1600" dirty="0" smtClean="0">
                <a:solidFill>
                  <a:srgbClr val="212121"/>
                </a:solidFill>
              </a:rPr>
              <a:t>langsommere</a:t>
            </a:r>
            <a:r>
              <a:rPr lang="da-DK" sz="1600" dirty="0">
                <a:solidFill>
                  <a:srgbClr val="212121"/>
                </a:solidFill>
              </a:rPr>
              <a:t>, </a:t>
            </a:r>
            <a:r>
              <a:rPr lang="da-DK" sz="1600" dirty="0" smtClean="0">
                <a:solidFill>
                  <a:srgbClr val="212121"/>
                </a:solidFill>
              </a:rPr>
              <a:t>hårdere, flere fejl</a:t>
            </a:r>
            <a:endParaRPr lang="da-DK" sz="1600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23606" y="4293096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427940" y="430027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80" y="5364507"/>
            <a:ext cx="949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		      VS.			Vaner / 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2987824" y="4300270"/>
            <a:ext cx="440116" cy="1360978"/>
          </a:xfrm>
          <a:prstGeom prst="leftBrace">
            <a:avLst>
              <a:gd name="adj1" fmla="val 8333"/>
              <a:gd name="adj2" fmla="val 89386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633007" y="1124744"/>
            <a:ext cx="3877985" cy="286232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RØD</a:t>
            </a:r>
            <a:r>
              <a:rPr lang="en-GB" b="1" dirty="0" smtClean="0"/>
              <a:t> 	</a:t>
            </a:r>
            <a:r>
              <a:rPr lang="en-GB" b="1" dirty="0" smtClean="0">
                <a:solidFill>
                  <a:srgbClr val="00B050"/>
                </a:solidFill>
              </a:rPr>
              <a:t>GRØN</a:t>
            </a:r>
            <a:r>
              <a:rPr lang="en-GB" b="1" dirty="0" smtClean="0"/>
              <a:t> 	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BRUN 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FFFF00"/>
                </a:solidFill>
              </a:rPr>
              <a:t>GUL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FF3399"/>
                </a:solidFill>
              </a:rPr>
              <a:t>PINK</a:t>
            </a:r>
            <a:r>
              <a:rPr lang="en-GB" b="1" dirty="0" smtClean="0"/>
              <a:t> 	</a:t>
            </a:r>
            <a:r>
              <a:rPr lang="en-GB" b="1" dirty="0" smtClean="0">
                <a:solidFill>
                  <a:srgbClr val="0000FF"/>
                </a:solidFill>
              </a:rPr>
              <a:t>BLÅ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00B050"/>
                </a:solidFill>
              </a:rPr>
              <a:t>GRØN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FFC000"/>
                </a:solidFill>
              </a:rPr>
              <a:t>ORANGE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FF0000"/>
                </a:solidFill>
              </a:rPr>
              <a:t>GRØN 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0000FF"/>
                </a:solidFill>
              </a:rPr>
              <a:t>GUL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ORANGE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FF3399"/>
                </a:solidFill>
              </a:rPr>
              <a:t>BLÅ</a:t>
            </a:r>
            <a:r>
              <a:rPr lang="en-GB" b="1" dirty="0" smtClean="0"/>
              <a:t>	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00B050"/>
                </a:solidFill>
              </a:rPr>
              <a:t>BRUN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FFC000"/>
                </a:solidFill>
              </a:rPr>
              <a:t>RØD</a:t>
            </a:r>
            <a:r>
              <a:rPr lang="en-GB" b="1" dirty="0" smtClean="0">
                <a:solidFill>
                  <a:srgbClr val="FF3399"/>
                </a:solidFill>
              </a:rPr>
              <a:t>	</a:t>
            </a:r>
            <a:r>
              <a:rPr lang="en-GB" b="1" dirty="0" smtClean="0">
                <a:solidFill>
                  <a:srgbClr val="0000FF"/>
                </a:solidFill>
              </a:rPr>
              <a:t>PINK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FFFF00"/>
                </a:solidFill>
              </a:rPr>
              <a:t>GRØN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FF0000"/>
                </a:solidFill>
              </a:rPr>
              <a:t>PINK</a:t>
            </a:r>
            <a:r>
              <a:rPr lang="en-GB" b="1" dirty="0" smtClean="0"/>
              <a:t> 	</a:t>
            </a:r>
            <a:r>
              <a:rPr lang="en-GB" b="1" dirty="0" smtClean="0">
                <a:solidFill>
                  <a:srgbClr val="00B050"/>
                </a:solidFill>
              </a:rPr>
              <a:t>GUL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FFFF00"/>
                </a:solidFill>
              </a:rPr>
              <a:t>BLÅ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RØD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6660232" y="1124744"/>
            <a:ext cx="21602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err="1">
                <a:solidFill>
                  <a:srgbClr val="212121"/>
                </a:solidFill>
              </a:rPr>
              <a:t>Stroop</a:t>
            </a:r>
            <a:r>
              <a:rPr lang="da-DK" dirty="0">
                <a:solidFill>
                  <a:srgbClr val="212121"/>
                </a:solidFill>
              </a:rPr>
              <a:t> effekten: </a:t>
            </a:r>
          </a:p>
          <a:p>
            <a:endParaRPr lang="da-DK" dirty="0" smtClean="0">
              <a:solidFill>
                <a:srgbClr val="212121"/>
              </a:solidFill>
            </a:endParaRPr>
          </a:p>
          <a:p>
            <a:r>
              <a:rPr lang="da-DK" sz="1600" dirty="0" smtClean="0">
                <a:solidFill>
                  <a:srgbClr val="212121"/>
                </a:solidFill>
              </a:rPr>
              <a:t>langsommere</a:t>
            </a:r>
            <a:r>
              <a:rPr lang="da-DK" sz="1600" dirty="0">
                <a:solidFill>
                  <a:srgbClr val="212121"/>
                </a:solidFill>
              </a:rPr>
              <a:t>, </a:t>
            </a:r>
            <a:r>
              <a:rPr lang="da-DK" sz="1600" dirty="0" smtClean="0">
                <a:solidFill>
                  <a:srgbClr val="212121"/>
                </a:solidFill>
              </a:rPr>
              <a:t>hårdere, flere fejl</a:t>
            </a:r>
            <a:endParaRPr lang="da-DK" sz="1600" dirty="0">
              <a:solidFill>
                <a:srgbClr val="212121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flipH="1">
            <a:off x="5292080" y="4293096"/>
            <a:ext cx="504056" cy="1360978"/>
          </a:xfrm>
          <a:prstGeom prst="leftBrace">
            <a:avLst>
              <a:gd name="adj1" fmla="val 8333"/>
              <a:gd name="adj2" fmla="val 89386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23606" y="4293096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427940" y="430027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80" y="5364507"/>
            <a:ext cx="949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		      VS.			Vaner / 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2987824" y="4300270"/>
            <a:ext cx="440116" cy="1360978"/>
          </a:xfrm>
          <a:prstGeom prst="leftBrace">
            <a:avLst>
              <a:gd name="adj1" fmla="val 8333"/>
              <a:gd name="adj2" fmla="val 89386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e 9"/>
          <p:cNvSpPr/>
          <p:nvPr/>
        </p:nvSpPr>
        <p:spPr>
          <a:xfrm flipH="1">
            <a:off x="5292080" y="4293096"/>
            <a:ext cx="504056" cy="1360978"/>
          </a:xfrm>
          <a:prstGeom prst="leftBrace">
            <a:avLst>
              <a:gd name="adj1" fmla="val 8333"/>
              <a:gd name="adj2" fmla="val 89386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95536" y="1264692"/>
            <a:ext cx="2113079" cy="23083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X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1264692"/>
            <a:ext cx="2145139" cy="23083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X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smtClean="0">
                <a:solidFill>
                  <a:srgbClr val="00B050"/>
                </a:solidFill>
              </a:rPr>
              <a:t>O  </a:t>
            </a:r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2125" y="1264692"/>
            <a:ext cx="2241319" cy="23083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X  </a:t>
            </a:r>
            <a:r>
              <a:rPr lang="en-GB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X  O  X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 X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 X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O </a:t>
            </a:r>
            <a:r>
              <a:rPr lang="en-GB" dirty="0" err="1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 X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O  </a:t>
            </a:r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smtClean="0">
                <a:solidFill>
                  <a:srgbClr val="FF0000"/>
                </a:solidFill>
              </a:rPr>
              <a:t>O </a:t>
            </a:r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 X</a:t>
            </a: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O  </a:t>
            </a:r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smtClean="0">
                <a:solidFill>
                  <a:srgbClr val="00B050"/>
                </a:solidFill>
              </a:rPr>
              <a:t>O  </a:t>
            </a:r>
            <a:r>
              <a:rPr lang="en-GB" dirty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smtClean="0">
                <a:solidFill>
                  <a:srgbClr val="00B050"/>
                </a:solidFill>
              </a:rPr>
              <a:t>O  </a:t>
            </a:r>
            <a:r>
              <a:rPr lang="en-GB" dirty="0">
                <a:solidFill>
                  <a:srgbClr val="00B050"/>
                </a:solidFill>
              </a:rPr>
              <a:t>X </a:t>
            </a:r>
            <a:r>
              <a:rPr lang="en-GB" dirty="0" smtClean="0">
                <a:solidFill>
                  <a:srgbClr val="00B050"/>
                </a:solidFill>
              </a:rPr>
              <a:t>O  </a:t>
            </a:r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smtClean="0">
                <a:solidFill>
                  <a:srgbClr val="FF0000"/>
                </a:solidFill>
              </a:rPr>
              <a:t>O </a:t>
            </a:r>
            <a:r>
              <a:rPr lang="en-GB" dirty="0" err="1" smtClean="0">
                <a:solidFill>
                  <a:srgbClr val="FF0000"/>
                </a:solidFill>
              </a:rPr>
              <a:t>O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smtClean="0">
                <a:solidFill>
                  <a:srgbClr val="FF0000"/>
                </a:solidFill>
              </a:rPr>
              <a:t>O </a:t>
            </a:r>
            <a:r>
              <a:rPr lang="en-GB" dirty="0" err="1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smtClean="0">
                <a:solidFill>
                  <a:srgbClr val="00B050"/>
                </a:solidFill>
              </a:rPr>
              <a:t>O </a:t>
            </a:r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 smtClean="0">
                <a:solidFill>
                  <a:srgbClr val="00B050"/>
                </a:solidFill>
              </a:rPr>
              <a:t>X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>
                <a:solidFill>
                  <a:srgbClr val="00B050"/>
                </a:solidFill>
              </a:rPr>
              <a:t>X  </a:t>
            </a:r>
            <a:r>
              <a:rPr lang="en-GB" dirty="0" err="1">
                <a:solidFill>
                  <a:srgbClr val="00B050"/>
                </a:solidFill>
              </a:rPr>
              <a:t>X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smtClean="0">
                <a:solidFill>
                  <a:srgbClr val="00B050"/>
                </a:solidFill>
              </a:rPr>
              <a:t>O  </a:t>
            </a:r>
            <a:r>
              <a:rPr lang="en-GB" dirty="0">
                <a:solidFill>
                  <a:srgbClr val="00B050"/>
                </a:solidFill>
              </a:rPr>
              <a:t>X </a:t>
            </a:r>
            <a:r>
              <a:rPr lang="en-GB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>
                <a:solidFill>
                  <a:srgbClr val="00B05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3970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3606" y="4293096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3427940" y="430027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5796136" y="430027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indkodning</a:t>
            </a:r>
            <a:r>
              <a:rPr lang="da-DK" sz="1600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080" y="5364507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3768" y="1165904"/>
            <a:ext cx="6033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 err="1" smtClean="0"/>
              <a:t>Hvordan</a:t>
            </a:r>
            <a:r>
              <a:rPr lang="en-GB" dirty="0" smtClean="0"/>
              <a:t> </a:t>
            </a:r>
            <a:r>
              <a:rPr lang="en-GB" dirty="0" err="1" smtClean="0"/>
              <a:t>sikrer</a:t>
            </a:r>
            <a:r>
              <a:rPr lang="en-GB" dirty="0" smtClean="0"/>
              <a:t> vi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plastisk</a:t>
            </a:r>
            <a:r>
              <a:rPr lang="en-GB" dirty="0" smtClean="0"/>
              <a:t> </a:t>
            </a:r>
            <a:r>
              <a:rPr lang="en-GB" dirty="0" err="1" smtClean="0"/>
              <a:t>hjerne</a:t>
            </a:r>
            <a:r>
              <a:rPr lang="en-GB" dirty="0" smtClean="0"/>
              <a:t> – der </a:t>
            </a:r>
            <a:r>
              <a:rPr lang="en-GB" dirty="0" err="1" smtClean="0"/>
              <a:t>er</a:t>
            </a:r>
            <a:r>
              <a:rPr lang="en-GB" dirty="0" smtClean="0"/>
              <a:t> god </a:t>
            </a:r>
            <a:r>
              <a:rPr lang="en-GB" dirty="0" err="1" smtClean="0"/>
              <a:t>til</a:t>
            </a:r>
            <a:r>
              <a:rPr lang="en-GB" dirty="0" smtClean="0"/>
              <a:t>:</a:t>
            </a:r>
            <a:endParaRPr lang="da-DK" dirty="0" smtClean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1165904"/>
            <a:ext cx="6033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 err="1" smtClean="0"/>
              <a:t>Hvordan</a:t>
            </a:r>
            <a:r>
              <a:rPr lang="en-GB" dirty="0" smtClean="0"/>
              <a:t> </a:t>
            </a:r>
            <a:r>
              <a:rPr lang="en-GB" dirty="0" err="1" smtClean="0"/>
              <a:t>sikrer</a:t>
            </a:r>
            <a:r>
              <a:rPr lang="en-GB" dirty="0" smtClean="0"/>
              <a:t> vi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plastisk</a:t>
            </a:r>
            <a:r>
              <a:rPr lang="en-GB" dirty="0" smtClean="0"/>
              <a:t> </a:t>
            </a:r>
            <a:r>
              <a:rPr lang="en-GB" dirty="0" err="1" smtClean="0"/>
              <a:t>hjerne</a:t>
            </a:r>
            <a:r>
              <a:rPr lang="en-GB" dirty="0" smtClean="0"/>
              <a:t> – der </a:t>
            </a:r>
            <a:r>
              <a:rPr lang="en-GB" dirty="0" err="1" smtClean="0"/>
              <a:t>er</a:t>
            </a:r>
            <a:r>
              <a:rPr lang="en-GB" dirty="0" smtClean="0"/>
              <a:t> god </a:t>
            </a:r>
            <a:r>
              <a:rPr lang="en-GB" dirty="0" err="1" smtClean="0"/>
              <a:t>til</a:t>
            </a:r>
            <a:r>
              <a:rPr lang="en-GB" dirty="0" smtClean="0"/>
              <a:t>:</a:t>
            </a:r>
            <a:endParaRPr lang="da-DK" dirty="0" smtClean="0">
              <a:solidFill>
                <a:srgbClr val="21212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3606" y="4293096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3427940" y="430027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5796136" y="430027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indkodning</a:t>
            </a:r>
            <a:r>
              <a:rPr lang="da-DK" sz="1600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080" y="5364507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”</a:t>
            </a:r>
            <a:r>
              <a:rPr lang="en-GB" dirty="0" err="1"/>
              <a:t>Hjerneudfordring</a:t>
            </a:r>
            <a:r>
              <a:rPr lang="en-GB" dirty="0"/>
              <a:t>”</a:t>
            </a:r>
            <a:endParaRPr lang="da-DK" dirty="0" smtClean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76801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da-DK" sz="1600" dirty="0" smtClean="0">
                <a:solidFill>
                  <a:schemeClr val="tx1"/>
                </a:solidFill>
              </a:rPr>
              <a:t>Jon Lansner</a:t>
            </a:r>
          </a:p>
          <a:p>
            <a:pPr algn="l"/>
            <a:r>
              <a:rPr lang="da-DK" sz="1600" dirty="0" err="1" smtClean="0">
                <a:solidFill>
                  <a:schemeClr val="tx1"/>
                </a:solidFill>
              </a:rPr>
              <a:t>Phd</a:t>
            </a:r>
            <a:r>
              <a:rPr lang="da-DK" sz="1600" dirty="0" smtClean="0">
                <a:solidFill>
                  <a:schemeClr val="tx1"/>
                </a:solidFill>
              </a:rPr>
              <a:t> skolar, Institut for Psykologi</a:t>
            </a:r>
          </a:p>
          <a:p>
            <a:pPr algn="l"/>
            <a:endParaRPr lang="da-DK" sz="1600" dirty="0">
              <a:solidFill>
                <a:schemeClr val="tx1"/>
              </a:solidFill>
            </a:endParaRPr>
          </a:p>
          <a:p>
            <a:pPr algn="l"/>
            <a:r>
              <a:rPr lang="da-DK" sz="1600" dirty="0" smtClean="0">
                <a:solidFill>
                  <a:schemeClr val="tx1"/>
                </a:solidFill>
              </a:rPr>
              <a:t>Undersøger: ”Smart </a:t>
            </a:r>
            <a:r>
              <a:rPr lang="da-DK" sz="1600" dirty="0" err="1" smtClean="0">
                <a:solidFill>
                  <a:schemeClr val="tx1"/>
                </a:solidFill>
              </a:rPr>
              <a:t>Pills</a:t>
            </a:r>
            <a:r>
              <a:rPr lang="da-DK" sz="1600" dirty="0" smtClean="0">
                <a:solidFill>
                  <a:schemeClr val="tx1"/>
                </a:solidFill>
              </a:rPr>
              <a:t>” 	</a:t>
            </a:r>
          </a:p>
          <a:p>
            <a:pPr algn="l"/>
            <a:r>
              <a:rPr lang="da-DK" sz="1600" dirty="0" err="1" smtClean="0">
                <a:solidFill>
                  <a:schemeClr val="tx1"/>
                </a:solidFill>
              </a:rPr>
              <a:t>Keywords</a:t>
            </a:r>
            <a:r>
              <a:rPr lang="da-DK" sz="1600" dirty="0" smtClean="0">
                <a:solidFill>
                  <a:schemeClr val="tx1"/>
                </a:solidFill>
              </a:rPr>
              <a:t>:    Visuel </a:t>
            </a:r>
            <a:r>
              <a:rPr lang="da-DK" sz="1600" dirty="0" smtClean="0">
                <a:solidFill>
                  <a:schemeClr val="tx1"/>
                </a:solidFill>
              </a:rPr>
              <a:t>kognition</a:t>
            </a:r>
            <a:r>
              <a:rPr lang="da-DK" sz="1600" dirty="0" smtClean="0">
                <a:solidFill>
                  <a:schemeClr val="tx1"/>
                </a:solidFill>
              </a:rPr>
              <a:t>, </a:t>
            </a:r>
            <a:r>
              <a:rPr lang="da-DK" sz="1600" dirty="0" err="1" smtClean="0">
                <a:solidFill>
                  <a:schemeClr val="tx1"/>
                </a:solidFill>
              </a:rPr>
              <a:t>psykofarmakologi</a:t>
            </a:r>
            <a:endParaRPr lang="da-DK" sz="1600" dirty="0">
              <a:solidFill>
                <a:schemeClr val="tx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3874"/>
          <a:stretch>
            <a:fillRect/>
          </a:stretch>
        </p:blipFill>
        <p:spPr bwMode="auto">
          <a:xfrm>
            <a:off x="6447507" y="2560071"/>
            <a:ext cx="2016125" cy="2171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397" y="2560071"/>
            <a:ext cx="1645218" cy="2160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BC09FD-4CD9-4F8D-A1C2-FCF3E9832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71183"/>
            <a:ext cx="3032404" cy="21605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6DF2900-D0E4-47C0-B694-1CDEF785F9F7}"/>
              </a:ext>
            </a:extLst>
          </p:cNvPr>
          <p:cNvSpPr txBox="1">
            <a:spLocks/>
          </p:cNvSpPr>
          <p:nvPr/>
        </p:nvSpPr>
        <p:spPr>
          <a:xfrm>
            <a:off x="685800" y="132762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Plasticitet &amp; Indlæring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87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20" y="1258594"/>
            <a:ext cx="2066301" cy="11622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indkodning</a:t>
            </a:r>
            <a:r>
              <a:rPr lang="da-DK" sz="1600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”</a:t>
            </a:r>
            <a:r>
              <a:rPr lang="en-GB" dirty="0" err="1"/>
              <a:t>Hjerneudfordring</a:t>
            </a:r>
            <a:r>
              <a:rPr lang="en-GB" dirty="0"/>
              <a:t>”</a:t>
            </a:r>
            <a:endParaRPr lang="da-DK" dirty="0" smtClean="0">
              <a:solidFill>
                <a:srgbClr val="21212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2994" y="2475953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“you are not you </a:t>
            </a:r>
          </a:p>
          <a:p>
            <a:r>
              <a:rPr lang="en-GB" sz="1400" i="1" dirty="0" smtClean="0"/>
              <a:t>when you are hungry..”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0805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Opmærksomhed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b="1" dirty="0" smtClean="0">
                <a:solidFill>
                  <a:srgbClr val="212121"/>
                </a:solidFill>
              </a:rPr>
              <a:t>  </a:t>
            </a:r>
            <a:endParaRPr lang="en-GB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indkodning, genkaldelse, opdatering</a:t>
            </a:r>
            <a:endParaRPr lang="da-DK" sz="1600" b="1" i="1" dirty="0">
              <a:solidFill>
                <a:srgbClr val="21212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solidFill>
                  <a:srgbClr val="212121"/>
                </a:solidFill>
              </a:rPr>
              <a:t>Eksekutive </a:t>
            </a:r>
            <a:r>
              <a:rPr lang="da-DK" b="1" dirty="0" smtClean="0">
                <a:solidFill>
                  <a:srgbClr val="212121"/>
                </a:solidFill>
              </a:rPr>
              <a:t>Funktioner:</a:t>
            </a:r>
            <a:r>
              <a:rPr lang="da-DK" dirty="0" smtClean="0">
                <a:solidFill>
                  <a:srgbClr val="212121"/>
                </a:solidFill>
              </a:rPr>
              <a:t>				</a:t>
            </a:r>
            <a:r>
              <a:rPr lang="da-DK" b="1" dirty="0" smtClean="0">
                <a:solidFill>
                  <a:srgbClr val="212121"/>
                </a:solidFill>
              </a:rPr>
              <a:t>   </a:t>
            </a:r>
            <a:r>
              <a:rPr lang="da-DK" sz="1600" b="1" i="1" dirty="0">
                <a:solidFill>
                  <a:srgbClr val="212121"/>
                </a:solidFill>
              </a:rPr>
              <a:t>s</a:t>
            </a:r>
            <a:r>
              <a:rPr lang="da-DK" sz="1600" b="1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80921" y="4186547"/>
            <a:ext cx="68143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Benton, D., Owens, D. S., &amp; Parker, P. Y. (1994). Blood glucose influences memory and attention in young adults. </a:t>
            </a:r>
            <a:r>
              <a:rPr lang="en-US" sz="1100" i="1" dirty="0" err="1"/>
              <a:t>Neuropsychologia</a:t>
            </a:r>
            <a:r>
              <a:rPr lang="en-US" sz="1100" dirty="0"/>
              <a:t>, </a:t>
            </a:r>
            <a:r>
              <a:rPr lang="en-US" sz="1100" i="1" dirty="0"/>
              <a:t>32</a:t>
            </a:r>
            <a:r>
              <a:rPr lang="en-US" sz="1100" dirty="0"/>
              <a:t>(5), 595-607</a:t>
            </a:r>
            <a:endParaRPr lang="en-GB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18384"/>
            <a:ext cx="4195176" cy="2271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20" y="1258594"/>
            <a:ext cx="2066301" cy="11622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”</a:t>
            </a:r>
            <a:r>
              <a:rPr lang="en-GB" dirty="0" err="1"/>
              <a:t>Hjerneudfordring</a:t>
            </a:r>
            <a:r>
              <a:rPr lang="en-GB" dirty="0"/>
              <a:t>”</a:t>
            </a:r>
            <a:endParaRPr lang="da-DK" dirty="0" smtClean="0">
              <a:solidFill>
                <a:srgbClr val="2121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2994" y="2475953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“you are not you </a:t>
            </a:r>
          </a:p>
          <a:p>
            <a:r>
              <a:rPr lang="en-GB" sz="1400" i="1" dirty="0" smtClean="0"/>
              <a:t>when you are hungry..”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8363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indkodning</a:t>
            </a:r>
            <a:r>
              <a:rPr lang="da-DK" sz="1600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b="1" dirty="0" smtClean="0"/>
              <a:t>Motion</a:t>
            </a:r>
            <a:endParaRPr lang="en-GB" b="1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”</a:t>
            </a:r>
            <a:r>
              <a:rPr lang="en-GB" dirty="0" err="1"/>
              <a:t>Hjerneudfordring</a:t>
            </a:r>
            <a:r>
              <a:rPr lang="en-GB" dirty="0"/>
              <a:t>”</a:t>
            </a:r>
            <a:endParaRPr lang="da-DK" dirty="0" smtClean="0">
              <a:solidFill>
                <a:srgbClr val="21212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81367" y="4461378"/>
            <a:ext cx="62646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dirty="0">
                <a:solidFill>
                  <a:srgbClr val="6E6E6E"/>
                </a:solidFill>
                <a:latin typeface="CIDFont+F3"/>
              </a:rPr>
              <a:t>(</a:t>
            </a:r>
            <a:r>
              <a:rPr lang="da-DK" sz="1000" dirty="0" err="1">
                <a:solidFill>
                  <a:srgbClr val="6E6E6E"/>
                </a:solidFill>
                <a:latin typeface="CIDFont+F3"/>
              </a:rPr>
              <a:t>e.g</a:t>
            </a:r>
            <a:r>
              <a:rPr lang="da-DK" sz="1000" dirty="0">
                <a:solidFill>
                  <a:srgbClr val="6E6E6E"/>
                </a:solidFill>
                <a:latin typeface="CIDFont+F3"/>
              </a:rPr>
              <a:t>. </a:t>
            </a:r>
            <a:r>
              <a:rPr lang="da-DK" sz="1000" dirty="0" err="1">
                <a:solidFill>
                  <a:srgbClr val="6E6E6E"/>
                </a:solidFill>
                <a:latin typeface="CIDFont+F3"/>
              </a:rPr>
              <a:t>Lytle</a:t>
            </a:r>
            <a:r>
              <a:rPr lang="da-DK" sz="1000" dirty="0">
                <a:solidFill>
                  <a:srgbClr val="6E6E6E"/>
                </a:solidFill>
                <a:latin typeface="CIDFont+F3"/>
              </a:rPr>
              <a:t> et al, 2004, Lucas et al, 2012, </a:t>
            </a:r>
            <a:r>
              <a:rPr lang="da-DK" sz="1000" dirty="0" err="1">
                <a:solidFill>
                  <a:srgbClr val="6E6E6E"/>
                </a:solidFill>
                <a:latin typeface="CIDFont+F3"/>
              </a:rPr>
              <a:t>Brisswalter</a:t>
            </a:r>
            <a:r>
              <a:rPr lang="da-DK" sz="1000" dirty="0">
                <a:solidFill>
                  <a:srgbClr val="6E6E6E"/>
                </a:solidFill>
                <a:latin typeface="CIDFont+F3"/>
              </a:rPr>
              <a:t>, 2002, Hopkins et al, 2012, </a:t>
            </a:r>
            <a:r>
              <a:rPr lang="da-DK" sz="1000" dirty="0" err="1">
                <a:solidFill>
                  <a:srgbClr val="6E6E6E"/>
                </a:solidFill>
                <a:latin typeface="CIDFont+F3"/>
              </a:rPr>
              <a:t>Deeny</a:t>
            </a:r>
            <a:r>
              <a:rPr lang="da-DK" sz="1000" dirty="0">
                <a:solidFill>
                  <a:srgbClr val="6E6E6E"/>
                </a:solidFill>
                <a:latin typeface="CIDFont+F3"/>
              </a:rPr>
              <a:t> et al, 2012 )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4"/>
          <a:stretch/>
        </p:blipFill>
        <p:spPr>
          <a:xfrm>
            <a:off x="7168498" y="1269925"/>
            <a:ext cx="1575755" cy="130167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59832" y="1711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• </a:t>
            </a:r>
            <a:r>
              <a:rPr lang="en-GB" dirty="0" err="1" smtClean="0"/>
              <a:t>Forbedrer</a:t>
            </a:r>
            <a:r>
              <a:rPr lang="en-GB" dirty="0" smtClean="0"/>
              <a:t> </a:t>
            </a:r>
            <a:r>
              <a:rPr lang="en-GB" dirty="0" err="1"/>
              <a:t>hukommelse</a:t>
            </a:r>
            <a:endParaRPr lang="en-GB" dirty="0"/>
          </a:p>
          <a:p>
            <a:r>
              <a:rPr lang="en-GB" dirty="0"/>
              <a:t>• </a:t>
            </a:r>
            <a:r>
              <a:rPr lang="en-GB" dirty="0" err="1"/>
              <a:t>Forbedrer</a:t>
            </a:r>
            <a:r>
              <a:rPr lang="en-GB" dirty="0"/>
              <a:t> </a:t>
            </a:r>
            <a:r>
              <a:rPr lang="en-GB" dirty="0" err="1"/>
              <a:t>genkendelse</a:t>
            </a:r>
            <a:endParaRPr lang="en-GB" dirty="0"/>
          </a:p>
          <a:p>
            <a:r>
              <a:rPr lang="en-GB" dirty="0"/>
              <a:t>• </a:t>
            </a:r>
            <a:r>
              <a:rPr lang="en-GB" dirty="0" err="1"/>
              <a:t>Forbedrer</a:t>
            </a:r>
            <a:r>
              <a:rPr lang="en-GB" dirty="0"/>
              <a:t> </a:t>
            </a:r>
            <a:r>
              <a:rPr lang="en-GB" dirty="0" err="1"/>
              <a:t>plasticitet</a:t>
            </a:r>
            <a:r>
              <a:rPr lang="en-GB" dirty="0"/>
              <a:t> </a:t>
            </a:r>
            <a:r>
              <a:rPr lang="en-GB" dirty="0" err="1"/>
              <a:t>generelt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1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84" y="1445628"/>
            <a:ext cx="5564879" cy="24632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91984" y="4015428"/>
            <a:ext cx="59766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CIDFont+F3"/>
              </a:rPr>
              <a:t>(Cotman, </a:t>
            </a:r>
            <a:r>
              <a:rPr lang="en-US" sz="900" dirty="0" err="1">
                <a:latin typeface="CIDFont+F3"/>
              </a:rPr>
              <a:t>Berchtold</a:t>
            </a:r>
            <a:r>
              <a:rPr lang="en-US" sz="900" dirty="0">
                <a:latin typeface="CIDFont+F3"/>
              </a:rPr>
              <a:t>, 2002. Exercise: A behavioral intervention to enhance brain health </a:t>
            </a:r>
            <a:r>
              <a:rPr lang="en-US" sz="900" dirty="0" smtClean="0">
                <a:latin typeface="CIDFont+F3"/>
              </a:rPr>
              <a:t>and  plasticity</a:t>
            </a:r>
            <a:r>
              <a:rPr lang="en-US" sz="900" dirty="0">
                <a:latin typeface="CIDFont+F3"/>
              </a:rPr>
              <a:t>)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1681367" y="4461378"/>
            <a:ext cx="62646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dirty="0">
                <a:solidFill>
                  <a:srgbClr val="6E6E6E"/>
                </a:solidFill>
                <a:latin typeface="CIDFont+F3"/>
              </a:rPr>
              <a:t>(</a:t>
            </a:r>
            <a:r>
              <a:rPr lang="da-DK" sz="1000" dirty="0" err="1">
                <a:solidFill>
                  <a:srgbClr val="6E6E6E"/>
                </a:solidFill>
                <a:latin typeface="CIDFont+F3"/>
              </a:rPr>
              <a:t>e.g</a:t>
            </a:r>
            <a:r>
              <a:rPr lang="da-DK" sz="1000" dirty="0">
                <a:solidFill>
                  <a:srgbClr val="6E6E6E"/>
                </a:solidFill>
                <a:latin typeface="CIDFont+F3"/>
              </a:rPr>
              <a:t>. </a:t>
            </a:r>
            <a:r>
              <a:rPr lang="da-DK" sz="1000" dirty="0" err="1">
                <a:solidFill>
                  <a:srgbClr val="6E6E6E"/>
                </a:solidFill>
                <a:latin typeface="CIDFont+F3"/>
              </a:rPr>
              <a:t>Lytle</a:t>
            </a:r>
            <a:r>
              <a:rPr lang="da-DK" sz="1000" dirty="0">
                <a:solidFill>
                  <a:srgbClr val="6E6E6E"/>
                </a:solidFill>
                <a:latin typeface="CIDFont+F3"/>
              </a:rPr>
              <a:t> et al, 2004, Lucas et al, 2012, </a:t>
            </a:r>
            <a:r>
              <a:rPr lang="da-DK" sz="1000" dirty="0" err="1">
                <a:solidFill>
                  <a:srgbClr val="6E6E6E"/>
                </a:solidFill>
                <a:latin typeface="CIDFont+F3"/>
              </a:rPr>
              <a:t>Brisswalter</a:t>
            </a:r>
            <a:r>
              <a:rPr lang="da-DK" sz="1000" dirty="0">
                <a:solidFill>
                  <a:srgbClr val="6E6E6E"/>
                </a:solidFill>
                <a:latin typeface="CIDFont+F3"/>
              </a:rPr>
              <a:t>, 2002, Hopkins et al, 2012, </a:t>
            </a:r>
            <a:r>
              <a:rPr lang="da-DK" sz="1000" dirty="0" err="1">
                <a:solidFill>
                  <a:srgbClr val="6E6E6E"/>
                </a:solidFill>
                <a:latin typeface="CIDFont+F3"/>
              </a:rPr>
              <a:t>Deeny</a:t>
            </a:r>
            <a:r>
              <a:rPr lang="da-DK" sz="1000" dirty="0">
                <a:solidFill>
                  <a:srgbClr val="6E6E6E"/>
                </a:solidFill>
                <a:latin typeface="CIDFont+F3"/>
              </a:rPr>
              <a:t> et al, 2012 )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212121"/>
                </a:solidFill>
              </a:rPr>
              <a:t>Perception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Opmærksomhed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Arbejdshukommelse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b="1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indkodning</a:t>
            </a:r>
            <a:r>
              <a:rPr lang="da-DK" sz="1600" b="1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b="1" dirty="0" smtClean="0"/>
              <a:t>Motion</a:t>
            </a:r>
            <a:endParaRPr lang="en-GB" b="1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”</a:t>
            </a:r>
            <a:r>
              <a:rPr lang="en-GB" dirty="0" err="1"/>
              <a:t>Hjerneudfordring</a:t>
            </a:r>
            <a:r>
              <a:rPr lang="en-GB" dirty="0"/>
              <a:t>”</a:t>
            </a:r>
            <a:endParaRPr lang="da-DK" dirty="0" smtClean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b="1" dirty="0" err="1" smtClean="0"/>
              <a:t>Søvn</a:t>
            </a:r>
            <a:endParaRPr lang="en-GB" b="1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”</a:t>
            </a:r>
            <a:r>
              <a:rPr lang="en-GB" dirty="0" err="1"/>
              <a:t>Hjerneudfordring</a:t>
            </a:r>
            <a:r>
              <a:rPr lang="en-GB" dirty="0"/>
              <a:t>”</a:t>
            </a:r>
            <a:endParaRPr lang="da-DK" dirty="0" smtClean="0">
              <a:solidFill>
                <a:srgbClr val="21212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16" name="Rectangle 15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indkodning</a:t>
            </a:r>
            <a:r>
              <a:rPr lang="da-DK" sz="1600" i="1" dirty="0">
                <a:solidFill>
                  <a:srgbClr val="212121"/>
                </a:solidFill>
              </a:rPr>
              <a:t>, genkaldelse, opdatering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58594"/>
            <a:ext cx="1302551" cy="1485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55776" y="4338969"/>
            <a:ext cx="6307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6E6E6E"/>
                </a:solidFill>
                <a:latin typeface="CIDFont+F3"/>
              </a:rPr>
              <a:t>Walker</a:t>
            </a:r>
            <a:r>
              <a:rPr lang="en-US" sz="1000" dirty="0">
                <a:solidFill>
                  <a:srgbClr val="6E6E6E"/>
                </a:solidFill>
                <a:latin typeface="CIDFont+F3"/>
              </a:rPr>
              <a:t>, M.P. (2006):Sleep, Memory, and </a:t>
            </a:r>
            <a:r>
              <a:rPr lang="en-US" sz="1000" dirty="0" smtClean="0">
                <a:solidFill>
                  <a:srgbClr val="6E6E6E"/>
                </a:solidFill>
                <a:latin typeface="CIDFont+F3"/>
              </a:rPr>
              <a:t>Plasticity</a:t>
            </a:r>
            <a:r>
              <a:rPr lang="en-US" sz="1000" dirty="0">
                <a:solidFill>
                  <a:srgbClr val="6E6E6E"/>
                </a:solidFill>
                <a:latin typeface="CIDFont+F3"/>
              </a:rPr>
              <a:t/>
            </a:r>
            <a:br>
              <a:rPr lang="en-US" sz="1000" dirty="0">
                <a:solidFill>
                  <a:srgbClr val="6E6E6E"/>
                </a:solidFill>
                <a:latin typeface="CIDFont+F3"/>
              </a:rPr>
            </a:br>
            <a:r>
              <a:rPr lang="en-US" sz="1000" dirty="0" err="1">
                <a:solidFill>
                  <a:srgbClr val="6E6E6E"/>
                </a:solidFill>
                <a:latin typeface="CIDFont+F3"/>
              </a:rPr>
              <a:t>Rechtschaffen</a:t>
            </a:r>
            <a:r>
              <a:rPr lang="en-US" sz="1000" dirty="0">
                <a:solidFill>
                  <a:srgbClr val="6E6E6E"/>
                </a:solidFill>
                <a:latin typeface="CIDFont+F3"/>
              </a:rPr>
              <a:t> </a:t>
            </a:r>
            <a:r>
              <a:rPr lang="en-US" sz="1000" dirty="0" smtClean="0">
                <a:solidFill>
                  <a:srgbClr val="6E6E6E"/>
                </a:solidFill>
                <a:latin typeface="CIDFont+F3"/>
              </a:rPr>
              <a:t>A (1998): </a:t>
            </a:r>
            <a:r>
              <a:rPr lang="en-US" sz="1000" dirty="0">
                <a:solidFill>
                  <a:srgbClr val="6E6E6E"/>
                </a:solidFill>
                <a:latin typeface="CIDFont+F3"/>
              </a:rPr>
              <a:t>Current perspectives on the function of sleep.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277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b="1" dirty="0" err="1" smtClean="0"/>
              <a:t>Søvn</a:t>
            </a:r>
            <a:endParaRPr lang="en-GB" b="1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”</a:t>
            </a:r>
            <a:r>
              <a:rPr lang="en-GB" dirty="0" err="1"/>
              <a:t>Hjerneudfordring</a:t>
            </a:r>
            <a:r>
              <a:rPr lang="en-GB" dirty="0"/>
              <a:t>”</a:t>
            </a:r>
            <a:endParaRPr lang="da-DK" dirty="0" smtClean="0">
              <a:solidFill>
                <a:srgbClr val="21212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16" name="Rectangle 15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indkodning</a:t>
            </a:r>
            <a:r>
              <a:rPr lang="da-DK" sz="1600" i="1" dirty="0">
                <a:solidFill>
                  <a:srgbClr val="212121"/>
                </a:solidFill>
              </a:rPr>
              <a:t>, genkaldelse, opdatering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58594"/>
            <a:ext cx="1302551" cy="14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55776" y="4338969"/>
            <a:ext cx="6307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6E6E6E"/>
                </a:solidFill>
                <a:latin typeface="CIDFont+F3"/>
              </a:rPr>
              <a:t>Walker</a:t>
            </a:r>
            <a:r>
              <a:rPr lang="en-US" sz="1000" dirty="0">
                <a:solidFill>
                  <a:srgbClr val="6E6E6E"/>
                </a:solidFill>
                <a:latin typeface="CIDFont+F3"/>
              </a:rPr>
              <a:t>, M.P. (2006):Sleep, Memory, and </a:t>
            </a:r>
            <a:r>
              <a:rPr lang="en-US" sz="1000" dirty="0" smtClean="0">
                <a:solidFill>
                  <a:srgbClr val="6E6E6E"/>
                </a:solidFill>
                <a:latin typeface="CIDFont+F3"/>
              </a:rPr>
              <a:t>Plasticity</a:t>
            </a:r>
            <a:r>
              <a:rPr lang="en-US" sz="1000" dirty="0">
                <a:solidFill>
                  <a:srgbClr val="6E6E6E"/>
                </a:solidFill>
                <a:latin typeface="CIDFont+F3"/>
              </a:rPr>
              <a:t/>
            </a:r>
            <a:br>
              <a:rPr lang="en-US" sz="1000" dirty="0">
                <a:solidFill>
                  <a:srgbClr val="6E6E6E"/>
                </a:solidFill>
                <a:latin typeface="CIDFont+F3"/>
              </a:rPr>
            </a:br>
            <a:r>
              <a:rPr lang="en-US" sz="1000" dirty="0" err="1">
                <a:solidFill>
                  <a:srgbClr val="6E6E6E"/>
                </a:solidFill>
                <a:latin typeface="CIDFont+F3"/>
              </a:rPr>
              <a:t>Rechtschaffen</a:t>
            </a:r>
            <a:r>
              <a:rPr lang="en-US" sz="1000" dirty="0">
                <a:solidFill>
                  <a:srgbClr val="6E6E6E"/>
                </a:solidFill>
                <a:latin typeface="CIDFont+F3"/>
              </a:rPr>
              <a:t> </a:t>
            </a:r>
            <a:r>
              <a:rPr lang="en-US" sz="1000" dirty="0" smtClean="0">
                <a:solidFill>
                  <a:srgbClr val="6E6E6E"/>
                </a:solidFill>
                <a:latin typeface="CIDFont+F3"/>
              </a:rPr>
              <a:t>A (1998): </a:t>
            </a:r>
            <a:r>
              <a:rPr lang="en-US" sz="1000" dirty="0">
                <a:solidFill>
                  <a:srgbClr val="6E6E6E"/>
                </a:solidFill>
                <a:latin typeface="CIDFont+F3"/>
              </a:rPr>
              <a:t>Current perspectives on the function of sleep.</a:t>
            </a:r>
          </a:p>
          <a:p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935030" y="1524457"/>
            <a:ext cx="15692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/>
              <a:t>Søvnbehov</a:t>
            </a:r>
            <a:r>
              <a:rPr lang="en-GB" sz="1600" b="1" dirty="0" smtClean="0"/>
              <a:t>:</a:t>
            </a:r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6-9 timer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Alle</a:t>
            </a:r>
            <a:r>
              <a:rPr lang="en-GB" sz="1600" dirty="0" smtClean="0"/>
              <a:t> </a:t>
            </a:r>
            <a:r>
              <a:rPr lang="en-GB" sz="1600" dirty="0" err="1" smtClean="0"/>
              <a:t>stadier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Tid</a:t>
            </a:r>
            <a:r>
              <a:rPr lang="en-GB" sz="1600" dirty="0" smtClean="0"/>
              <a:t> </a:t>
            </a:r>
            <a:r>
              <a:rPr lang="en-GB" sz="1600" dirty="0" err="1" smtClean="0"/>
              <a:t>på</a:t>
            </a:r>
            <a:r>
              <a:rPr lang="en-GB" sz="1600" dirty="0" smtClean="0"/>
              <a:t> </a:t>
            </a:r>
            <a:r>
              <a:rPr lang="en-GB" sz="1600" dirty="0" err="1" smtClean="0"/>
              <a:t>dagen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Metabolisme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Kognition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96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b="1" dirty="0" err="1" smtClean="0"/>
              <a:t>Søvn</a:t>
            </a:r>
            <a:endParaRPr lang="en-GB" b="1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”</a:t>
            </a:r>
            <a:r>
              <a:rPr lang="en-GB" dirty="0" err="1"/>
              <a:t>Hjerneudfordring</a:t>
            </a:r>
            <a:r>
              <a:rPr lang="en-GB" dirty="0"/>
              <a:t>”</a:t>
            </a:r>
            <a:endParaRPr lang="da-DK" dirty="0" smtClean="0">
              <a:solidFill>
                <a:srgbClr val="21212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16" name="Rectangle 15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212121"/>
                </a:solidFill>
              </a:rPr>
              <a:t>Perception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Opmærksomhed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Arbejdshukommelse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b="1" i="1" dirty="0">
                <a:solidFill>
                  <a:srgbClr val="212121"/>
                </a:solidFill>
              </a:rPr>
              <a:t>s</a:t>
            </a:r>
            <a:r>
              <a:rPr lang="da-DK" sz="1600" b="1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b="1" i="1" dirty="0" smtClean="0">
                <a:solidFill>
                  <a:srgbClr val="212121"/>
                </a:solidFill>
              </a:rPr>
              <a:t>automatisering</a:t>
            </a:r>
            <a:endParaRPr lang="da-DK" sz="1600" b="1" i="1" dirty="0">
              <a:solidFill>
                <a:srgbClr val="21212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b="1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indkodning</a:t>
            </a:r>
            <a:r>
              <a:rPr lang="da-DK" sz="1600" b="1" i="1" dirty="0">
                <a:solidFill>
                  <a:srgbClr val="212121"/>
                </a:solidFill>
              </a:rPr>
              <a:t>, genkaldelse, opdatering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58594"/>
            <a:ext cx="1302551" cy="14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55776" y="4338969"/>
            <a:ext cx="6307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6E6E6E"/>
                </a:solidFill>
                <a:latin typeface="CIDFont+F3"/>
              </a:rPr>
              <a:t>Walker</a:t>
            </a:r>
            <a:r>
              <a:rPr lang="en-US" sz="1000" dirty="0">
                <a:solidFill>
                  <a:srgbClr val="6E6E6E"/>
                </a:solidFill>
                <a:latin typeface="CIDFont+F3"/>
              </a:rPr>
              <a:t>, M.P. (2006):Sleep, Memory, and </a:t>
            </a:r>
            <a:r>
              <a:rPr lang="en-US" sz="1000" dirty="0" smtClean="0">
                <a:solidFill>
                  <a:srgbClr val="6E6E6E"/>
                </a:solidFill>
                <a:latin typeface="CIDFont+F3"/>
              </a:rPr>
              <a:t>Plasticity</a:t>
            </a:r>
            <a:r>
              <a:rPr lang="en-US" sz="1000" dirty="0">
                <a:solidFill>
                  <a:srgbClr val="6E6E6E"/>
                </a:solidFill>
                <a:latin typeface="CIDFont+F3"/>
              </a:rPr>
              <a:t/>
            </a:r>
            <a:br>
              <a:rPr lang="en-US" sz="1000" dirty="0">
                <a:solidFill>
                  <a:srgbClr val="6E6E6E"/>
                </a:solidFill>
                <a:latin typeface="CIDFont+F3"/>
              </a:rPr>
            </a:br>
            <a:r>
              <a:rPr lang="en-US" sz="1000" dirty="0" err="1">
                <a:solidFill>
                  <a:srgbClr val="6E6E6E"/>
                </a:solidFill>
                <a:latin typeface="CIDFont+F3"/>
              </a:rPr>
              <a:t>Rechtschaffen</a:t>
            </a:r>
            <a:r>
              <a:rPr lang="en-US" sz="1000" dirty="0">
                <a:solidFill>
                  <a:srgbClr val="6E6E6E"/>
                </a:solidFill>
                <a:latin typeface="CIDFont+F3"/>
              </a:rPr>
              <a:t> </a:t>
            </a:r>
            <a:r>
              <a:rPr lang="en-US" sz="1000" dirty="0" smtClean="0">
                <a:solidFill>
                  <a:srgbClr val="6E6E6E"/>
                </a:solidFill>
                <a:latin typeface="CIDFont+F3"/>
              </a:rPr>
              <a:t>A (1998): </a:t>
            </a:r>
            <a:r>
              <a:rPr lang="en-US" sz="1000" dirty="0">
                <a:solidFill>
                  <a:srgbClr val="6E6E6E"/>
                </a:solidFill>
                <a:latin typeface="CIDFont+F3"/>
              </a:rPr>
              <a:t>Current perspectives on the function of sleep.</a:t>
            </a:r>
          </a:p>
          <a:p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35030" y="1524457"/>
            <a:ext cx="15692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/>
              <a:t>Søvnbehov</a:t>
            </a:r>
            <a:r>
              <a:rPr lang="en-GB" sz="1600" b="1" dirty="0" smtClean="0"/>
              <a:t>:</a:t>
            </a:r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6-9 timer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Alle</a:t>
            </a:r>
            <a:r>
              <a:rPr lang="en-GB" sz="1600" dirty="0" smtClean="0"/>
              <a:t> </a:t>
            </a:r>
            <a:r>
              <a:rPr lang="en-GB" sz="1600" dirty="0" err="1" smtClean="0"/>
              <a:t>stadier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Tid</a:t>
            </a:r>
            <a:r>
              <a:rPr lang="en-GB" sz="1600" dirty="0" smtClean="0"/>
              <a:t> </a:t>
            </a:r>
            <a:r>
              <a:rPr lang="en-GB" sz="1600" dirty="0" err="1" smtClean="0"/>
              <a:t>på</a:t>
            </a:r>
            <a:r>
              <a:rPr lang="en-GB" sz="1600" dirty="0" smtClean="0"/>
              <a:t> </a:t>
            </a:r>
            <a:r>
              <a:rPr lang="en-GB" sz="1600" dirty="0" err="1" smtClean="0"/>
              <a:t>dagen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Metabolisme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Kognition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770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127464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err="1">
                <a:solidFill>
                  <a:srgbClr val="212121"/>
                </a:solidFill>
                <a:latin typeface="CIDFont+F2"/>
              </a:rPr>
              <a:t>Kognitiv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reserve</a:t>
            </a:r>
          </a:p>
          <a:p>
            <a:pPr lvl="1"/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	•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Stimulerer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pPr lvl="1"/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	•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Aktiverer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endParaRPr lang="en-GB" sz="14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400" dirty="0" err="1" smtClean="0">
                <a:solidFill>
                  <a:srgbClr val="212121"/>
                </a:solidFill>
                <a:latin typeface="CIDFont+F2"/>
              </a:rPr>
              <a:t>Resultater</a:t>
            </a:r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fra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demensforskning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r>
              <a:rPr lang="en-GB" sz="1400" dirty="0">
                <a:solidFill>
                  <a:srgbClr val="212121"/>
                </a:solidFill>
                <a:latin typeface="CIDFont+F2"/>
              </a:rPr>
              <a:t>	</a:t>
            </a:r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400" dirty="0" err="1" smtClean="0">
                <a:solidFill>
                  <a:srgbClr val="212121"/>
                </a:solidFill>
                <a:latin typeface="CIDFont+F2"/>
              </a:rPr>
              <a:t>Udsætter</a:t>
            </a:r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 smtClean="0">
                <a:solidFill>
                  <a:srgbClr val="212121"/>
                </a:solidFill>
                <a:latin typeface="CIDFont+F2"/>
              </a:rPr>
              <a:t>symptomerne</a:t>
            </a:r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 for </a:t>
            </a:r>
            <a:r>
              <a:rPr lang="en-GB" sz="1400" dirty="0" err="1" smtClean="0">
                <a:solidFill>
                  <a:srgbClr val="212121"/>
                </a:solidFill>
                <a:latin typeface="CIDFont+F2"/>
              </a:rPr>
              <a:t>demens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endParaRPr lang="en-GB" sz="14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400" dirty="0" err="1" smtClean="0">
                <a:solidFill>
                  <a:srgbClr val="212121"/>
                </a:solidFill>
                <a:latin typeface="CIDFont+F2"/>
              </a:rPr>
              <a:t>Deltagelse</a:t>
            </a:r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på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egne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forudsætninger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	• 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Facebook</a:t>
            </a:r>
          </a:p>
          <a:p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	• 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SMS</a:t>
            </a:r>
          </a:p>
          <a:p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	• 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Twitter</a:t>
            </a:r>
          </a:p>
          <a:p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	• 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Instagram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2483768" y="433165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solidFill>
                  <a:srgbClr val="6E6E6E"/>
                </a:solidFill>
                <a:latin typeface="CIDFont+F3"/>
              </a:rPr>
              <a:t>(Bennett et al, 2006, The </a:t>
            </a:r>
            <a:r>
              <a:rPr lang="en-GB" sz="1000" dirty="0" smtClean="0">
                <a:solidFill>
                  <a:srgbClr val="6E6E6E"/>
                </a:solidFill>
                <a:latin typeface="CIDFont+F3"/>
              </a:rPr>
              <a:t>Lancet Neurology</a:t>
            </a:r>
            <a:r>
              <a:rPr lang="en-GB" sz="1000" dirty="0">
                <a:solidFill>
                  <a:srgbClr val="6E6E6E"/>
                </a:solidFill>
                <a:latin typeface="CIDFont+F3"/>
              </a:rPr>
              <a:t>)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2483768" y="4550931"/>
            <a:ext cx="3640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6E6E6E"/>
                </a:solidFill>
                <a:latin typeface="CIDFont+F3"/>
              </a:rPr>
              <a:t>(Booth et al, 2013, J </a:t>
            </a:r>
            <a:r>
              <a:rPr lang="fr-FR" sz="1000" dirty="0" err="1">
                <a:solidFill>
                  <a:srgbClr val="6E6E6E"/>
                </a:solidFill>
                <a:latin typeface="CIDFont+F3"/>
              </a:rPr>
              <a:t>Internation</a:t>
            </a:r>
            <a:r>
              <a:rPr lang="fr-FR" sz="1000" dirty="0">
                <a:solidFill>
                  <a:srgbClr val="6E6E6E"/>
                </a:solidFill>
                <a:latin typeface="CIDFont+F3"/>
              </a:rPr>
              <a:t> </a:t>
            </a:r>
            <a:r>
              <a:rPr lang="fr-FR" sz="1000" dirty="0" err="1">
                <a:solidFill>
                  <a:srgbClr val="6E6E6E"/>
                </a:solidFill>
                <a:latin typeface="CIDFont+F3"/>
              </a:rPr>
              <a:t>Neuropsychological</a:t>
            </a:r>
            <a:r>
              <a:rPr lang="fr-FR" sz="1000" dirty="0">
                <a:solidFill>
                  <a:srgbClr val="6E6E6E"/>
                </a:solidFill>
                <a:latin typeface="CIDFont+F3"/>
              </a:rPr>
              <a:t> Society )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b="1" dirty="0" smtClean="0">
                <a:solidFill>
                  <a:srgbClr val="212121"/>
                </a:solidFill>
              </a:rPr>
              <a:t>	</a:t>
            </a:r>
            <a:r>
              <a:rPr lang="da-DK" dirty="0" smtClean="0">
                <a:solidFill>
                  <a:srgbClr val="212121"/>
                </a:solidFill>
              </a:rPr>
              <a:t>           Vaner:</a:t>
            </a:r>
            <a:r>
              <a:rPr lang="da-DK" b="1" dirty="0" smtClean="0">
                <a:solidFill>
                  <a:srgbClr val="212121"/>
                </a:solidFill>
              </a:rPr>
              <a:t>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indkodning</a:t>
            </a:r>
            <a:r>
              <a:rPr lang="da-DK" sz="1600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b="1" dirty="0" err="1" smtClean="0"/>
              <a:t>Socialt</a:t>
            </a:r>
            <a:r>
              <a:rPr lang="en-GB" b="1" dirty="0" smtClean="0"/>
              <a:t> </a:t>
            </a:r>
            <a:r>
              <a:rPr lang="en-GB" b="1" dirty="0" err="1"/>
              <a:t>samvær</a:t>
            </a:r>
            <a:endParaRPr lang="en-GB" b="1" dirty="0"/>
          </a:p>
          <a:p>
            <a:endParaRPr lang="en-GB" dirty="0" smtClean="0"/>
          </a:p>
          <a:p>
            <a:r>
              <a:rPr lang="en-GB" dirty="0" smtClean="0"/>
              <a:t>”</a:t>
            </a:r>
            <a:r>
              <a:rPr lang="en-GB" dirty="0" err="1"/>
              <a:t>Hjerneudfordring</a:t>
            </a:r>
            <a:r>
              <a:rPr lang="en-GB" dirty="0"/>
              <a:t>”</a:t>
            </a:r>
            <a:endParaRPr lang="da-DK" dirty="0" smtClean="0">
              <a:solidFill>
                <a:srgbClr val="21212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53167"/>
            <a:ext cx="2395132" cy="9504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62" y="2828708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127464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err="1">
                <a:solidFill>
                  <a:srgbClr val="212121"/>
                </a:solidFill>
                <a:latin typeface="CIDFont+F2"/>
              </a:rPr>
              <a:t>Kognitiv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reserve</a:t>
            </a:r>
          </a:p>
          <a:p>
            <a:pPr lvl="1"/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	•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Stimulerer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pPr lvl="1"/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	•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Aktiverer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endParaRPr lang="en-GB" sz="14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400" dirty="0" err="1" smtClean="0">
                <a:solidFill>
                  <a:srgbClr val="212121"/>
                </a:solidFill>
                <a:latin typeface="CIDFont+F2"/>
              </a:rPr>
              <a:t>Resultater</a:t>
            </a:r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fra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demensforskning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r>
              <a:rPr lang="en-GB" sz="1400" dirty="0">
                <a:solidFill>
                  <a:srgbClr val="212121"/>
                </a:solidFill>
                <a:latin typeface="CIDFont+F2"/>
              </a:rPr>
              <a:t>	</a:t>
            </a:r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400" dirty="0" err="1" smtClean="0">
                <a:solidFill>
                  <a:srgbClr val="212121"/>
                </a:solidFill>
                <a:latin typeface="CIDFont+F2"/>
              </a:rPr>
              <a:t>Udsætter</a:t>
            </a:r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 smtClean="0">
                <a:solidFill>
                  <a:srgbClr val="212121"/>
                </a:solidFill>
                <a:latin typeface="CIDFont+F2"/>
              </a:rPr>
              <a:t>symptomerne</a:t>
            </a:r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 for </a:t>
            </a:r>
            <a:r>
              <a:rPr lang="en-GB" sz="1400" dirty="0" err="1" smtClean="0">
                <a:solidFill>
                  <a:srgbClr val="212121"/>
                </a:solidFill>
                <a:latin typeface="CIDFont+F2"/>
              </a:rPr>
              <a:t>demens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endParaRPr lang="en-GB" sz="14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400" dirty="0" err="1" smtClean="0">
                <a:solidFill>
                  <a:srgbClr val="212121"/>
                </a:solidFill>
                <a:latin typeface="CIDFont+F2"/>
              </a:rPr>
              <a:t>Deltagelse</a:t>
            </a:r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på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egne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forudsætninger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	• 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Facebook</a:t>
            </a:r>
          </a:p>
          <a:p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	• 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SMS</a:t>
            </a:r>
          </a:p>
          <a:p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	• 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Twitter</a:t>
            </a:r>
          </a:p>
          <a:p>
            <a:r>
              <a:rPr lang="en-GB" sz="1400" dirty="0" smtClean="0">
                <a:solidFill>
                  <a:srgbClr val="212121"/>
                </a:solidFill>
                <a:latin typeface="CIDFont+F2"/>
              </a:rPr>
              <a:t>	• 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Instagram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2483768" y="433165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solidFill>
                  <a:srgbClr val="6E6E6E"/>
                </a:solidFill>
                <a:latin typeface="CIDFont+F3"/>
              </a:rPr>
              <a:t>(Bennett et al, 2006, The </a:t>
            </a:r>
            <a:r>
              <a:rPr lang="en-GB" sz="1000" dirty="0" smtClean="0">
                <a:solidFill>
                  <a:srgbClr val="6E6E6E"/>
                </a:solidFill>
                <a:latin typeface="CIDFont+F3"/>
              </a:rPr>
              <a:t>Lancet Neurology</a:t>
            </a:r>
            <a:r>
              <a:rPr lang="en-GB" sz="1000" dirty="0">
                <a:solidFill>
                  <a:srgbClr val="6E6E6E"/>
                </a:solidFill>
                <a:latin typeface="CIDFont+F3"/>
              </a:rPr>
              <a:t>)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2483768" y="4550931"/>
            <a:ext cx="3640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6E6E6E"/>
                </a:solidFill>
                <a:latin typeface="CIDFont+F3"/>
              </a:rPr>
              <a:t>(Booth et al, 2013, J </a:t>
            </a:r>
            <a:r>
              <a:rPr lang="fr-FR" sz="1000" dirty="0" err="1">
                <a:solidFill>
                  <a:srgbClr val="6E6E6E"/>
                </a:solidFill>
                <a:latin typeface="CIDFont+F3"/>
              </a:rPr>
              <a:t>Internation</a:t>
            </a:r>
            <a:r>
              <a:rPr lang="fr-FR" sz="1000" dirty="0">
                <a:solidFill>
                  <a:srgbClr val="6E6E6E"/>
                </a:solidFill>
                <a:latin typeface="CIDFont+F3"/>
              </a:rPr>
              <a:t> </a:t>
            </a:r>
            <a:r>
              <a:rPr lang="fr-FR" sz="1000" dirty="0" err="1">
                <a:solidFill>
                  <a:srgbClr val="6E6E6E"/>
                </a:solidFill>
                <a:latin typeface="CIDFont+F3"/>
              </a:rPr>
              <a:t>Neuropsychological</a:t>
            </a:r>
            <a:r>
              <a:rPr lang="fr-FR" sz="1000" dirty="0">
                <a:solidFill>
                  <a:srgbClr val="6E6E6E"/>
                </a:solidFill>
                <a:latin typeface="CIDFont+F3"/>
              </a:rPr>
              <a:t> Society )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Arbejdshukommelse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b="1" dirty="0" smtClean="0">
                <a:solidFill>
                  <a:srgbClr val="212121"/>
                </a:solidFill>
              </a:rPr>
              <a:t>  </a:t>
            </a:r>
            <a:endParaRPr lang="en-GB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b="1" i="1" dirty="0">
                <a:solidFill>
                  <a:srgbClr val="212121"/>
                </a:solidFill>
              </a:rPr>
              <a:t>s</a:t>
            </a:r>
            <a:r>
              <a:rPr lang="da-DK" sz="1600" b="1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b="1" dirty="0" smtClean="0">
                <a:solidFill>
                  <a:srgbClr val="212121"/>
                </a:solidFill>
              </a:rPr>
              <a:t>	</a:t>
            </a:r>
            <a:r>
              <a:rPr lang="da-DK" dirty="0" smtClean="0">
                <a:solidFill>
                  <a:srgbClr val="212121"/>
                </a:solidFill>
              </a:rPr>
              <a:t>           Vaner:</a:t>
            </a:r>
            <a:r>
              <a:rPr lang="da-DK" b="1" dirty="0" smtClean="0">
                <a:solidFill>
                  <a:srgbClr val="212121"/>
                </a:solidFill>
              </a:rPr>
              <a:t>				   </a:t>
            </a:r>
            <a:r>
              <a:rPr lang="da-DK" sz="1600" b="1" i="1" dirty="0" smtClean="0">
                <a:solidFill>
                  <a:srgbClr val="212121"/>
                </a:solidFill>
              </a:rPr>
              <a:t>automatisering</a:t>
            </a:r>
            <a:endParaRPr lang="da-DK" sz="1600" b="1" i="1" dirty="0">
              <a:solidFill>
                <a:srgbClr val="21212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indkodning</a:t>
            </a:r>
            <a:r>
              <a:rPr lang="da-DK" sz="1600" b="1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b="1" dirty="0" err="1" smtClean="0"/>
              <a:t>Socialt</a:t>
            </a:r>
            <a:r>
              <a:rPr lang="en-GB" b="1" dirty="0" smtClean="0"/>
              <a:t> </a:t>
            </a:r>
            <a:r>
              <a:rPr lang="en-GB" b="1" dirty="0" err="1"/>
              <a:t>samvær</a:t>
            </a:r>
            <a:endParaRPr lang="en-GB" b="1" dirty="0"/>
          </a:p>
          <a:p>
            <a:endParaRPr lang="en-GB" dirty="0" smtClean="0"/>
          </a:p>
          <a:p>
            <a:r>
              <a:rPr lang="en-GB" dirty="0" smtClean="0"/>
              <a:t>”</a:t>
            </a:r>
            <a:r>
              <a:rPr lang="en-GB" dirty="0" err="1"/>
              <a:t>Hjerneudfordring</a:t>
            </a:r>
            <a:r>
              <a:rPr lang="en-GB" dirty="0"/>
              <a:t>”</a:t>
            </a:r>
            <a:endParaRPr lang="da-DK" dirty="0" smtClean="0">
              <a:solidFill>
                <a:srgbClr val="21212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53167"/>
            <a:ext cx="2395132" cy="9504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62" y="2828708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840" y="42758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 err="1"/>
              <a:t>Merzenich</a:t>
            </a:r>
            <a:r>
              <a:rPr lang="en-GB" sz="1000" dirty="0"/>
              <a:t>, </a:t>
            </a:r>
            <a:r>
              <a:rPr lang="en-GB" sz="1000" dirty="0" err="1"/>
              <a:t>Vleet</a:t>
            </a:r>
            <a:r>
              <a:rPr lang="en-GB" sz="1000" dirty="0"/>
              <a:t>, Nahum, 2014. Brain Plasticity-based therapeutics; </a:t>
            </a:r>
            <a:r>
              <a:rPr lang="en-GB" sz="1000" dirty="0" err="1"/>
              <a:t>Wolinski</a:t>
            </a:r>
            <a:r>
              <a:rPr lang="en-GB" sz="1000" dirty="0"/>
              <a:t> et al, 2013. A randomized control trial…)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94"/>
          <a:stretch/>
        </p:blipFill>
        <p:spPr>
          <a:xfrm>
            <a:off x="3460164" y="1764808"/>
            <a:ext cx="2808312" cy="226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indkodning</a:t>
            </a:r>
            <a:r>
              <a:rPr lang="da-DK" sz="1600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”</a:t>
            </a:r>
            <a:r>
              <a:rPr lang="en-GB" b="1" dirty="0" err="1"/>
              <a:t>Hjerneudfordring</a:t>
            </a:r>
            <a:r>
              <a:rPr lang="en-GB" b="1" dirty="0"/>
              <a:t>”</a:t>
            </a:r>
            <a:endParaRPr lang="da-DK" b="1" dirty="0" smtClean="0">
              <a:solidFill>
                <a:srgbClr val="21212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1342370"/>
            <a:ext cx="357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 timers mental </a:t>
            </a:r>
            <a:r>
              <a:rPr lang="en-GB" dirty="0" err="1" smtClean="0"/>
              <a:t>træning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ældre</a:t>
            </a:r>
            <a:r>
              <a:rPr lang="en-GB" dirty="0" smtClean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85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3874"/>
          <a:stretch>
            <a:fillRect/>
          </a:stretch>
        </p:blipFill>
        <p:spPr bwMode="auto">
          <a:xfrm>
            <a:off x="7236296" y="995844"/>
            <a:ext cx="1394388" cy="15019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7"/>
          <p:cNvSpPr>
            <a:spLocks noGrp="1" noChangeArrowheads="1"/>
          </p:cNvSpPr>
          <p:nvPr>
            <p:ph idx="1"/>
          </p:nvPr>
        </p:nvSpPr>
        <p:spPr>
          <a:xfrm>
            <a:off x="766381" y="2348880"/>
            <a:ext cx="8353425" cy="4246562"/>
          </a:xfrm>
          <a:noFill/>
        </p:spPr>
        <p:txBody>
          <a:bodyPr>
            <a:normAutofit/>
          </a:bodyPr>
          <a:lstStyle/>
          <a:p>
            <a:endParaRPr lang="da-DK" sz="14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 smtClean="0">
                <a:cs typeface="Arial" panose="020B0604020202020204" pitchFamily="34" charset="0"/>
              </a:rPr>
              <a:t>Hjernen består af ca. 125 milliarder neuroner</a:t>
            </a:r>
            <a:r>
              <a:rPr lang="da-DK" sz="1600" dirty="0" smtClean="0">
                <a:cs typeface="Arial" panose="020B0604020202020204" pitchFamily="34" charset="0"/>
              </a:rPr>
              <a:t/>
            </a:r>
            <a:br>
              <a:rPr lang="da-DK" sz="1600" dirty="0" smtClean="0">
                <a:cs typeface="Arial" panose="020B0604020202020204" pitchFamily="34" charset="0"/>
              </a:rPr>
            </a:br>
            <a:endParaRPr lang="da-DK" sz="16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 smtClean="0">
                <a:cs typeface="Arial" panose="020B0604020202020204" pitchFamily="34" charset="0"/>
              </a:rPr>
              <a:t>Hver af disse er forbundet til hinanden via ca. </a:t>
            </a:r>
            <a:r>
              <a:rPr lang="da-DK" sz="1600" dirty="0" smtClean="0">
                <a:cs typeface="Arial" panose="020B0604020202020204" pitchFamily="34" charset="0"/>
              </a:rPr>
              <a:t>10000 </a:t>
            </a:r>
            <a:r>
              <a:rPr lang="da-DK" sz="1600" dirty="0" smtClean="0">
                <a:cs typeface="Arial" panose="020B0604020202020204" pitchFamily="34" charset="0"/>
              </a:rPr>
              <a:t>andre neuroner</a:t>
            </a:r>
            <a:r>
              <a:rPr lang="da-DK" sz="1600" dirty="0" smtClean="0">
                <a:cs typeface="Arial" panose="020B0604020202020204" pitchFamily="34" charset="0"/>
              </a:rPr>
              <a:t/>
            </a:r>
            <a:br>
              <a:rPr lang="da-DK" sz="1600" dirty="0" smtClean="0">
                <a:cs typeface="Arial" panose="020B0604020202020204" pitchFamily="34" charset="0"/>
              </a:rPr>
            </a:br>
            <a:endParaRPr lang="da-DK" sz="16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 smtClean="0">
                <a:cs typeface="Arial" panose="020B0604020202020204" pitchFamily="34" charset="0"/>
              </a:rPr>
              <a:t>Neuronernes forbindelser strækker </a:t>
            </a:r>
            <a:r>
              <a:rPr lang="da-DK" sz="1600" dirty="0" smtClean="0">
                <a:cs typeface="Arial" panose="020B0604020202020204" pitchFamily="34" charset="0"/>
              </a:rPr>
              <a:t>over store afstande i hjernen</a:t>
            </a:r>
            <a:r>
              <a:rPr lang="da-DK" sz="1600" dirty="0" smtClean="0">
                <a:cs typeface="Arial" panose="020B0604020202020204" pitchFamily="34" charset="0"/>
              </a:rPr>
              <a:t/>
            </a:r>
            <a:br>
              <a:rPr lang="da-DK" sz="1600" dirty="0" smtClean="0">
                <a:cs typeface="Arial" panose="020B0604020202020204" pitchFamily="34" charset="0"/>
              </a:rPr>
            </a:br>
            <a:r>
              <a:rPr lang="da-DK" sz="1600" dirty="0" smtClean="0"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 smtClean="0">
                <a:cs typeface="Arial" panose="020B0604020202020204" pitchFamily="34" charset="0"/>
              </a:rPr>
              <a:t>Hjerneaktivitet sker både ved kemiske forbindelser og elektriske signaler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6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 smtClean="0">
                <a:cs typeface="Arial" panose="020B0604020202020204" pitchFamily="34" charset="0"/>
              </a:rPr>
              <a:t>..via +100 forskellige </a:t>
            </a:r>
            <a:r>
              <a:rPr lang="da-DK" sz="1600" dirty="0" err="1" smtClean="0">
                <a:cs typeface="Arial" panose="020B0604020202020204" pitchFamily="34" charset="0"/>
              </a:rPr>
              <a:t>neurotransmitterstoffer</a:t>
            </a:r>
            <a:r>
              <a:rPr lang="da-DK" sz="1600" dirty="0" smtClean="0">
                <a:cs typeface="Arial" panose="020B0604020202020204" pitchFamily="34" charset="0"/>
              </a:rPr>
              <a:t/>
            </a:r>
            <a:br>
              <a:rPr lang="da-DK" sz="1600" dirty="0" smtClean="0">
                <a:cs typeface="Arial" panose="020B0604020202020204" pitchFamily="34" charset="0"/>
              </a:rPr>
            </a:br>
            <a:r>
              <a:rPr lang="da-DK" sz="1600" dirty="0" smtClean="0">
                <a:cs typeface="Arial" panose="020B0604020202020204" pitchFamily="34" charset="0"/>
              </a:rPr>
              <a:t/>
            </a:r>
            <a:br>
              <a:rPr lang="da-DK" sz="1600" dirty="0" smtClean="0">
                <a:cs typeface="Arial" panose="020B0604020202020204" pitchFamily="34" charset="0"/>
              </a:rPr>
            </a:br>
            <a:endParaRPr lang="da-DK" sz="1600" dirty="0" smtClean="0">
              <a:cs typeface="Arial" panose="020B0604020202020204" pitchFamily="34" charset="0"/>
            </a:endParaRPr>
          </a:p>
          <a:p>
            <a:endParaRPr lang="da-DK" sz="1600" dirty="0" smtClean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800" y="1303030"/>
            <a:ext cx="3473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“</a:t>
            </a:r>
            <a:r>
              <a:rPr lang="en-GB" dirty="0" err="1" smtClean="0"/>
              <a:t>Hjernen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fantastisk</a:t>
            </a:r>
            <a:r>
              <a:rPr lang="en-GB" dirty="0" smtClean="0"/>
              <a:t> … </a:t>
            </a:r>
            <a:r>
              <a:rPr lang="en-GB" dirty="0" err="1" smtClean="0"/>
              <a:t>kompleks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6263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8320" y="12305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Computerspil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: </a:t>
            </a:r>
          </a:p>
          <a:p>
            <a:endParaRPr lang="en-GB" dirty="0" smtClean="0">
              <a:solidFill>
                <a:srgbClr val="212121"/>
              </a:solidFill>
              <a:latin typeface="CIDFont+F2"/>
            </a:endParaRPr>
          </a:p>
          <a:p>
            <a:endParaRPr lang="en-GB" dirty="0">
              <a:solidFill>
                <a:srgbClr val="212121"/>
              </a:solidFill>
              <a:latin typeface="CIDFont+F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indkodning</a:t>
            </a:r>
            <a:r>
              <a:rPr lang="da-DK" sz="1600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”</a:t>
            </a:r>
            <a:r>
              <a:rPr lang="en-GB" b="1" dirty="0" err="1"/>
              <a:t>Hjerneudfordring</a:t>
            </a:r>
            <a:r>
              <a:rPr lang="en-GB" b="1" dirty="0"/>
              <a:t>”</a:t>
            </a:r>
            <a:endParaRPr lang="da-DK" b="1" dirty="0" smtClean="0">
              <a:solidFill>
                <a:srgbClr val="21212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96553" y="189594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Opmærksomhed</a:t>
            </a:r>
            <a:endParaRPr lang="en-GB" sz="16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Koncentrationsevne</a:t>
            </a:r>
            <a:endParaRPr lang="en-GB" sz="16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Kortidshukommelse</a:t>
            </a:r>
            <a:endParaRPr lang="en-GB" sz="16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Planlægning</a:t>
            </a:r>
            <a:endParaRPr lang="en-GB" sz="16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Beslutningstagen</a:t>
            </a:r>
            <a:endParaRPr lang="en-GB" sz="1600" dirty="0">
              <a:solidFill>
                <a:srgbClr val="212121"/>
              </a:solidFill>
              <a:latin typeface="CIDFont+F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97" y="920939"/>
            <a:ext cx="1520837" cy="1211917"/>
          </a:xfrm>
          <a:prstGeom prst="rect">
            <a:avLst/>
          </a:prstGeom>
        </p:spPr>
      </p:pic>
      <p:pic>
        <p:nvPicPr>
          <p:cNvPr id="29" name="Picture 2" descr="http://www.dr.dk/php/bu/troldopedia/admin/images_univers/counter_strike_univ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12" y="1733289"/>
            <a:ext cx="1455157" cy="121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http://www.rockband.com/files/zine/rb3_box_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74" y="2629514"/>
            <a:ext cx="1077189" cy="133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20" y="3550679"/>
            <a:ext cx="1473741" cy="98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8320" y="12305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Computerspil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: </a:t>
            </a:r>
          </a:p>
          <a:p>
            <a:endParaRPr lang="en-GB" dirty="0" smtClean="0">
              <a:solidFill>
                <a:srgbClr val="212121"/>
              </a:solidFill>
              <a:latin typeface="CIDFont+F2"/>
            </a:endParaRPr>
          </a:p>
          <a:p>
            <a:endParaRPr lang="en-GB" dirty="0">
              <a:solidFill>
                <a:srgbClr val="212121"/>
              </a:solidFill>
              <a:latin typeface="CIDFont+F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Opmærksomhed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b="1" dirty="0" smtClean="0">
                <a:solidFill>
                  <a:srgbClr val="212121"/>
                </a:solidFill>
              </a:rPr>
              <a:t>  </a:t>
            </a:r>
            <a:endParaRPr lang="en-GB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indkodning</a:t>
            </a:r>
            <a:r>
              <a:rPr lang="da-DK" sz="1600" b="1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”</a:t>
            </a:r>
            <a:r>
              <a:rPr lang="en-GB" b="1" dirty="0" err="1"/>
              <a:t>Hjerneudfordring</a:t>
            </a:r>
            <a:r>
              <a:rPr lang="en-GB" b="1" dirty="0"/>
              <a:t>”</a:t>
            </a:r>
            <a:endParaRPr lang="da-DK" b="1" dirty="0" smtClean="0">
              <a:solidFill>
                <a:srgbClr val="21212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97" y="920939"/>
            <a:ext cx="1520837" cy="1211917"/>
          </a:xfrm>
          <a:prstGeom prst="rect">
            <a:avLst/>
          </a:prstGeom>
        </p:spPr>
      </p:pic>
      <p:pic>
        <p:nvPicPr>
          <p:cNvPr id="29" name="Picture 2" descr="http://www.dr.dk/php/bu/troldopedia/admin/images_univers/counter_strike_univ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12" y="1733289"/>
            <a:ext cx="1455157" cy="121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http://www.rockband.com/files/zine/rb3_box_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74" y="2629514"/>
            <a:ext cx="1077189" cy="133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20" y="3550679"/>
            <a:ext cx="1473741" cy="98330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96553" y="189594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Opmærksomhed</a:t>
            </a:r>
            <a:endParaRPr lang="en-GB" sz="16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Koncentrationsevne</a:t>
            </a:r>
            <a:endParaRPr lang="en-GB" sz="16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Kortidshukommelse</a:t>
            </a:r>
            <a:endParaRPr lang="en-GB" sz="16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Planlægning</a:t>
            </a:r>
            <a:endParaRPr lang="en-GB" sz="16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Beslutningstagen</a:t>
            </a:r>
            <a:endParaRPr lang="en-GB" sz="1600" dirty="0">
              <a:solidFill>
                <a:srgbClr val="212121"/>
              </a:solidFill>
              <a:latin typeface="CIDFont+F2"/>
            </a:endParaRPr>
          </a:p>
        </p:txBody>
      </p:sp>
    </p:spTree>
    <p:extLst>
      <p:ext uri="{BB962C8B-B14F-4D97-AF65-F5344CB8AC3E}">
        <p14:creationId xmlns:p14="http://schemas.microsoft.com/office/powerpoint/2010/main" val="7578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8320" y="1230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Computerspil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: </a:t>
            </a:r>
          </a:p>
          <a:p>
            <a:endParaRPr lang="en-GB" dirty="0">
              <a:solidFill>
                <a:srgbClr val="212121"/>
              </a:solidFill>
              <a:latin typeface="CIDFont+F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Opmærksomhed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b="1" dirty="0" smtClean="0">
                <a:solidFill>
                  <a:srgbClr val="212121"/>
                </a:solidFill>
              </a:rPr>
              <a:t>  </a:t>
            </a:r>
            <a:endParaRPr lang="en-GB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indkodning</a:t>
            </a:r>
            <a:r>
              <a:rPr lang="da-DK" sz="1600" b="1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”</a:t>
            </a:r>
            <a:r>
              <a:rPr lang="en-GB" b="1" dirty="0" err="1"/>
              <a:t>Hjerneudfordring</a:t>
            </a:r>
            <a:r>
              <a:rPr lang="en-GB" b="1" dirty="0"/>
              <a:t>”</a:t>
            </a:r>
            <a:endParaRPr lang="da-DK" b="1" dirty="0" smtClean="0">
              <a:solidFill>
                <a:srgbClr val="21212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97" y="920939"/>
            <a:ext cx="1520837" cy="1211917"/>
          </a:xfrm>
          <a:prstGeom prst="rect">
            <a:avLst/>
          </a:prstGeom>
        </p:spPr>
      </p:pic>
      <p:pic>
        <p:nvPicPr>
          <p:cNvPr id="23" name="Picture 2" descr="http://www.dr.dk/php/bu/troldopedia/admin/images_univers/counter_strike_univ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12" y="1733289"/>
            <a:ext cx="1455157" cy="121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http://www.rockband.com/files/zine/rb3_box_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74" y="2629514"/>
            <a:ext cx="1077189" cy="133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20" y="3550679"/>
            <a:ext cx="1473741" cy="983303"/>
          </a:xfrm>
          <a:prstGeom prst="rect">
            <a:avLst/>
          </a:prstGeom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299422" y="1526897"/>
            <a:ext cx="4155181" cy="4106863"/>
          </a:xfrm>
        </p:spPr>
        <p:txBody>
          <a:bodyPr>
            <a:noAutofit/>
          </a:bodyPr>
          <a:lstStyle/>
          <a:p>
            <a:endParaRPr lang="da-DK" altLang="en-US" sz="1800" dirty="0" smtClean="0"/>
          </a:p>
          <a:p>
            <a:r>
              <a:rPr lang="da-DK" altLang="en-US" sz="1800" dirty="0" err="1" smtClean="0"/>
              <a:t>Effect</a:t>
            </a:r>
            <a:r>
              <a:rPr lang="da-DK" altLang="en-US" sz="1800" dirty="0" smtClean="0"/>
              <a:t> of </a:t>
            </a:r>
            <a:r>
              <a:rPr lang="da-DK" altLang="en-US" sz="1800" dirty="0" err="1" smtClean="0"/>
              <a:t>training</a:t>
            </a:r>
            <a:r>
              <a:rPr lang="da-DK" altLang="en-US" sz="1800" dirty="0" smtClean="0"/>
              <a:t> on </a:t>
            </a:r>
            <a:r>
              <a:rPr lang="da-DK" altLang="en-US" sz="1800" dirty="0" err="1" smtClean="0"/>
              <a:t>visual</a:t>
            </a:r>
            <a:r>
              <a:rPr lang="da-DK" altLang="en-US" sz="1800" dirty="0" smtClean="0"/>
              <a:t> attention:</a:t>
            </a:r>
          </a:p>
          <a:p>
            <a:pPr lvl="1"/>
            <a:r>
              <a:rPr lang="da-DK" altLang="en-US" sz="1600" dirty="0" smtClean="0"/>
              <a:t>42 </a:t>
            </a:r>
            <a:r>
              <a:rPr lang="da-DK" altLang="en-US" sz="1600" dirty="0" err="1" smtClean="0"/>
              <a:t>young</a:t>
            </a:r>
            <a:r>
              <a:rPr lang="da-DK" altLang="en-US" sz="1600" dirty="0" smtClean="0"/>
              <a:t> men </a:t>
            </a:r>
            <a:r>
              <a:rPr lang="da-DK" altLang="en-US" sz="1600" dirty="0" err="1" smtClean="0"/>
              <a:t>aged</a:t>
            </a:r>
            <a:r>
              <a:rPr lang="da-DK" altLang="en-US" sz="1600" dirty="0" smtClean="0"/>
              <a:t> 16-18</a:t>
            </a:r>
          </a:p>
          <a:p>
            <a:pPr lvl="2"/>
            <a:r>
              <a:rPr lang="da-DK" altLang="en-US" sz="1400" dirty="0" smtClean="0"/>
              <a:t>High </a:t>
            </a:r>
            <a:r>
              <a:rPr lang="da-DK" altLang="en-US" sz="1400" dirty="0" err="1" smtClean="0"/>
              <a:t>intensity</a:t>
            </a:r>
            <a:r>
              <a:rPr lang="da-DK" altLang="en-US" sz="1400" dirty="0" smtClean="0"/>
              <a:t> (&gt; 30 </a:t>
            </a:r>
            <a:r>
              <a:rPr lang="da-DK" altLang="en-US" sz="1400" dirty="0" err="1" smtClean="0"/>
              <a:t>hours</a:t>
            </a:r>
            <a:r>
              <a:rPr lang="da-DK" altLang="en-US" sz="1400" dirty="0" smtClean="0"/>
              <a:t> a </a:t>
            </a:r>
            <a:r>
              <a:rPr lang="da-DK" altLang="en-US" sz="1400" dirty="0" err="1" smtClean="0"/>
              <a:t>month</a:t>
            </a:r>
            <a:r>
              <a:rPr lang="da-DK" altLang="en-US" sz="1400" dirty="0" smtClean="0"/>
              <a:t>)</a:t>
            </a:r>
          </a:p>
          <a:p>
            <a:pPr lvl="2"/>
            <a:r>
              <a:rPr lang="da-DK" altLang="en-US" sz="1400" dirty="0" smtClean="0"/>
              <a:t>Medium </a:t>
            </a:r>
            <a:r>
              <a:rPr lang="da-DK" altLang="en-US" sz="1400" dirty="0" err="1" smtClean="0"/>
              <a:t>intensity</a:t>
            </a:r>
            <a:r>
              <a:rPr lang="da-DK" altLang="en-US" sz="1400" dirty="0" smtClean="0"/>
              <a:t> ( 4-8 </a:t>
            </a:r>
            <a:r>
              <a:rPr lang="da-DK" altLang="en-US" sz="1400" dirty="0" err="1" smtClean="0"/>
              <a:t>hours</a:t>
            </a:r>
            <a:r>
              <a:rPr lang="da-DK" altLang="en-US" sz="1400" dirty="0" smtClean="0"/>
              <a:t> a </a:t>
            </a:r>
            <a:r>
              <a:rPr lang="da-DK" altLang="en-US" sz="1400" dirty="0" err="1" smtClean="0"/>
              <a:t>month</a:t>
            </a:r>
            <a:r>
              <a:rPr lang="da-DK" altLang="en-US" sz="1400" dirty="0" smtClean="0"/>
              <a:t>)</a:t>
            </a:r>
          </a:p>
          <a:p>
            <a:pPr lvl="2"/>
            <a:r>
              <a:rPr lang="da-DK" altLang="en-US" sz="1400" dirty="0" smtClean="0"/>
              <a:t>Low </a:t>
            </a:r>
            <a:r>
              <a:rPr lang="da-DK" altLang="en-US" sz="1400" dirty="0" err="1" smtClean="0"/>
              <a:t>intensity</a:t>
            </a:r>
            <a:r>
              <a:rPr lang="da-DK" altLang="en-US" sz="1400" dirty="0" smtClean="0"/>
              <a:t> (never games)</a:t>
            </a:r>
          </a:p>
          <a:p>
            <a:r>
              <a:rPr lang="da-DK" altLang="en-US" sz="1800" dirty="0" err="1" smtClean="0"/>
              <a:t>Results</a:t>
            </a:r>
            <a:r>
              <a:rPr lang="da-DK" altLang="en-US" sz="1800" dirty="0" smtClean="0"/>
              <a:t>:</a:t>
            </a:r>
          </a:p>
          <a:p>
            <a:pPr lvl="1"/>
            <a:r>
              <a:rPr lang="da-DK" altLang="en-US" sz="1400" dirty="0" err="1" smtClean="0"/>
              <a:t>Significant</a:t>
            </a:r>
            <a:r>
              <a:rPr lang="da-DK" altLang="en-US" sz="1400" dirty="0" smtClean="0"/>
              <a:t> difference in </a:t>
            </a:r>
            <a:r>
              <a:rPr lang="da-DK" altLang="en-US" sz="1400" dirty="0" err="1" smtClean="0"/>
              <a:t>encoding</a:t>
            </a:r>
            <a:r>
              <a:rPr lang="da-DK" altLang="en-US" sz="1400" dirty="0" smtClean="0"/>
              <a:t>/</a:t>
            </a:r>
            <a:r>
              <a:rPr lang="da-DK" altLang="en-US" sz="1400" dirty="0" err="1" smtClean="0"/>
              <a:t>decoding</a:t>
            </a:r>
            <a:r>
              <a:rPr lang="da-DK" altLang="en-US" sz="1400" dirty="0" smtClean="0"/>
              <a:t> to </a:t>
            </a:r>
            <a:r>
              <a:rPr lang="da-DK" altLang="en-US" sz="1400" dirty="0" err="1" smtClean="0"/>
              <a:t>visual</a:t>
            </a:r>
            <a:r>
              <a:rPr lang="da-DK" altLang="en-US" sz="1400" dirty="0" smtClean="0"/>
              <a:t> short term </a:t>
            </a:r>
            <a:r>
              <a:rPr lang="da-DK" altLang="en-US" sz="1400" dirty="0" err="1" smtClean="0"/>
              <a:t>memory</a:t>
            </a:r>
            <a:endParaRPr lang="da-DK" altLang="en-US" sz="1400" dirty="0" smtClean="0"/>
          </a:p>
          <a:p>
            <a:pPr lvl="1"/>
            <a:r>
              <a:rPr lang="da-DK" altLang="en-US" sz="1400" dirty="0" smtClean="0"/>
              <a:t>No </a:t>
            </a:r>
            <a:r>
              <a:rPr lang="da-DK" altLang="en-US" sz="1400" dirty="0" err="1" smtClean="0"/>
              <a:t>change</a:t>
            </a:r>
            <a:r>
              <a:rPr lang="da-DK" altLang="en-US" sz="1400" dirty="0" smtClean="0"/>
              <a:t> in </a:t>
            </a:r>
            <a:r>
              <a:rPr lang="da-DK" altLang="en-US" sz="1400" dirty="0" err="1" smtClean="0"/>
              <a:t>memory</a:t>
            </a:r>
            <a:r>
              <a:rPr lang="da-DK" altLang="en-US" sz="1400" dirty="0" smtClean="0"/>
              <a:t> </a:t>
            </a:r>
            <a:r>
              <a:rPr lang="da-DK" altLang="en-US" sz="1400" dirty="0" err="1" smtClean="0"/>
              <a:t>size</a:t>
            </a:r>
            <a:r>
              <a:rPr lang="da-DK" altLang="en-US" sz="1400" dirty="0" smtClean="0"/>
              <a:t> or </a:t>
            </a:r>
            <a:r>
              <a:rPr lang="da-DK" altLang="en-US" sz="1400" dirty="0" err="1" smtClean="0"/>
              <a:t>visual</a:t>
            </a:r>
            <a:r>
              <a:rPr lang="da-DK" altLang="en-US" sz="1400" dirty="0" smtClean="0"/>
              <a:t> </a:t>
            </a:r>
            <a:r>
              <a:rPr lang="da-DK" altLang="en-US" sz="1400" dirty="0" err="1" smtClean="0"/>
              <a:t>reponse</a:t>
            </a:r>
            <a:r>
              <a:rPr lang="da-DK" altLang="en-US" sz="1400" dirty="0" smtClean="0"/>
              <a:t>    </a:t>
            </a:r>
            <a:r>
              <a:rPr lang="da-DK" altLang="en-US" sz="1400" dirty="0" err="1" smtClean="0"/>
              <a:t>threshold</a:t>
            </a:r>
            <a:r>
              <a:rPr lang="da-DK" altLang="en-US" sz="1400" dirty="0" smtClean="0"/>
              <a:t> </a:t>
            </a:r>
          </a:p>
          <a:p>
            <a:pPr lvl="1"/>
            <a:endParaRPr lang="da-DK" altLang="en-US" sz="1600" dirty="0" smtClean="0"/>
          </a:p>
          <a:p>
            <a:endParaRPr lang="en-GB" altLang="en-US" sz="1800" dirty="0" smtClean="0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837800" y="4559994"/>
            <a:ext cx="227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000"/>
              <a:t>(Wilms, Petersen &amp; Vangkilde, 2012)</a:t>
            </a:r>
            <a:endParaRPr lang="en-GB" altLang="en-US" sz="1000"/>
          </a:p>
        </p:txBody>
      </p:sp>
    </p:spTree>
    <p:extLst>
      <p:ext uri="{BB962C8B-B14F-4D97-AF65-F5344CB8AC3E}">
        <p14:creationId xmlns:p14="http://schemas.microsoft.com/office/powerpoint/2010/main" val="6103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8320" y="1230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Computerspil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: </a:t>
            </a:r>
          </a:p>
          <a:p>
            <a:endParaRPr lang="en-GB" dirty="0">
              <a:solidFill>
                <a:srgbClr val="212121"/>
              </a:solidFill>
              <a:latin typeface="CIDFont+F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Opmærksomhed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b="1" dirty="0" smtClean="0">
                <a:solidFill>
                  <a:srgbClr val="212121"/>
                </a:solidFill>
              </a:rPr>
              <a:t>  </a:t>
            </a:r>
            <a:endParaRPr lang="en-GB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indkodning</a:t>
            </a:r>
            <a:r>
              <a:rPr lang="da-DK" sz="1600" b="1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”</a:t>
            </a:r>
            <a:r>
              <a:rPr lang="en-GB" b="1" dirty="0" err="1"/>
              <a:t>Hjerneudfordring</a:t>
            </a:r>
            <a:r>
              <a:rPr lang="en-GB" b="1" dirty="0"/>
              <a:t>”</a:t>
            </a:r>
            <a:endParaRPr lang="da-DK" b="1" dirty="0" smtClean="0">
              <a:solidFill>
                <a:srgbClr val="21212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97" y="920939"/>
            <a:ext cx="1520837" cy="1211917"/>
          </a:xfrm>
          <a:prstGeom prst="rect">
            <a:avLst/>
          </a:prstGeom>
        </p:spPr>
      </p:pic>
      <p:pic>
        <p:nvPicPr>
          <p:cNvPr id="23" name="Picture 2" descr="http://www.dr.dk/php/bu/troldopedia/admin/images_univers/counter_strike_univ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12" y="1733289"/>
            <a:ext cx="1455157" cy="121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http://www.rockband.com/files/zine/rb3_box_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74" y="2629514"/>
            <a:ext cx="1077189" cy="133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20" y="3550679"/>
            <a:ext cx="1473741" cy="98330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92864" y="1841350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err="1">
                <a:solidFill>
                  <a:srgbClr val="212121"/>
                </a:solidFill>
                <a:latin typeface="CIDFont+F2"/>
              </a:rPr>
              <a:t>Manglende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generalisering</a:t>
            </a:r>
            <a:endParaRPr lang="en-GB" sz="1600" dirty="0">
              <a:solidFill>
                <a:srgbClr val="212121"/>
              </a:solidFill>
              <a:latin typeface="CIDFont+F2"/>
            </a:endParaRPr>
          </a:p>
          <a:p>
            <a:endParaRPr lang="en-GB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God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til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træningen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,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ikke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god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i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dagligdagen</a:t>
            </a:r>
            <a:endParaRPr lang="en-GB" sz="1600" dirty="0">
              <a:solidFill>
                <a:srgbClr val="212121"/>
              </a:solidFill>
              <a:latin typeface="CIDFont+F2"/>
            </a:endParaRPr>
          </a:p>
          <a:p>
            <a:r>
              <a:rPr lang="da-DK" sz="1600" dirty="0">
                <a:solidFill>
                  <a:srgbClr val="212121"/>
                </a:solidFill>
                <a:latin typeface="CIDFont+F2"/>
              </a:rPr>
              <a:t>• For lidt viden om de kognitive komponenter</a:t>
            </a:r>
          </a:p>
          <a:p>
            <a:r>
              <a:rPr lang="en-GB" sz="1600" dirty="0">
                <a:solidFill>
                  <a:srgbClr val="212121"/>
                </a:solidFill>
                <a:latin typeface="CIDFont+F2"/>
              </a:rPr>
              <a:t>• For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lidt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træning</a:t>
            </a:r>
            <a:endParaRPr lang="en-GB" sz="1600" dirty="0">
              <a:solidFill>
                <a:srgbClr val="212121"/>
              </a:solidFill>
              <a:latin typeface="CIDFont+F2"/>
            </a:endParaRPr>
          </a:p>
          <a:p>
            <a:endParaRPr lang="da-DK" sz="16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da-DK" sz="1600" dirty="0" smtClean="0">
                <a:solidFill>
                  <a:srgbClr val="212121"/>
                </a:solidFill>
                <a:latin typeface="CIDFont+F2"/>
              </a:rPr>
              <a:t>Manglende </a:t>
            </a:r>
            <a:r>
              <a:rPr lang="da-DK" sz="1600" dirty="0">
                <a:solidFill>
                  <a:srgbClr val="212121"/>
                </a:solidFill>
                <a:latin typeface="CIDFont+F2"/>
              </a:rPr>
              <a:t>videnskabelig evidens for effekt</a:t>
            </a:r>
          </a:p>
          <a:p>
            <a:endParaRPr lang="en-GB" sz="16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Meget</a:t>
            </a:r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dyrt</a:t>
            </a:r>
            <a:endParaRPr lang="en-GB" sz="1600" dirty="0">
              <a:solidFill>
                <a:srgbClr val="212121"/>
              </a:solidFill>
              <a:latin typeface="CIDFont+F2"/>
            </a:endParaRPr>
          </a:p>
          <a:p>
            <a:r>
              <a:rPr lang="en-GB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dirty="0" err="1">
                <a:solidFill>
                  <a:srgbClr val="212121"/>
                </a:solidFill>
                <a:latin typeface="CIDFont+F2"/>
              </a:rPr>
              <a:t>Er</a:t>
            </a:r>
            <a:r>
              <a:rPr lang="en-GB" dirty="0">
                <a:solidFill>
                  <a:srgbClr val="212121"/>
                </a:solidFill>
                <a:latin typeface="CIDFont+F2"/>
              </a:rPr>
              <a:t> IKKE </a:t>
            </a:r>
            <a:r>
              <a:rPr lang="en-GB" dirty="0" err="1">
                <a:solidFill>
                  <a:srgbClr val="212121"/>
                </a:solidFill>
                <a:latin typeface="CIDFont+F2"/>
              </a:rPr>
              <a:t>lig</a:t>
            </a:r>
            <a:r>
              <a:rPr lang="en-GB" dirty="0">
                <a:solidFill>
                  <a:srgbClr val="212121"/>
                </a:solidFill>
                <a:latin typeface="CIDFont+F2"/>
              </a:rPr>
              <a:t> med </a:t>
            </a:r>
            <a:r>
              <a:rPr lang="en-GB" dirty="0" err="1">
                <a:solidFill>
                  <a:srgbClr val="212121"/>
                </a:solidFill>
                <a:latin typeface="CIDFont+F2"/>
              </a:rPr>
              <a:t>manglende</a:t>
            </a:r>
            <a:r>
              <a:rPr lang="en-GB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IDFont+F2"/>
              </a:rPr>
              <a:t>effekt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64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4230522"/>
            <a:ext cx="78820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Jensen, Christian Gaden, et al. "Mindfulness training affects attention—or is it attentional effort?." 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dirty="0"/>
              <a:t>Jensen, </a:t>
            </a:r>
            <a:r>
              <a:rPr lang="en-US" sz="1000" dirty="0" smtClean="0"/>
              <a:t>CG</a:t>
            </a:r>
            <a:r>
              <a:rPr lang="en-US" sz="1000" dirty="0"/>
              <a:t>., </a:t>
            </a:r>
            <a:r>
              <a:rPr lang="en-US" sz="1000" dirty="0" smtClean="0"/>
              <a:t>&amp; Lansner, JL., </a:t>
            </a:r>
            <a:r>
              <a:rPr lang="en-US" sz="1000" dirty="0"/>
              <a:t>"Open and Calm–A randomized controlled trial evaluating a public stress reduction program in Denmark</a:t>
            </a:r>
            <a:r>
              <a:rPr lang="en-US" sz="10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3"/>
          <a:stretch/>
        </p:blipFill>
        <p:spPr>
          <a:xfrm>
            <a:off x="6500360" y="991809"/>
            <a:ext cx="2430057" cy="3210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</a:t>
            </a:r>
            <a:r>
              <a:rPr lang="da-DK" b="1" dirty="0" smtClean="0">
                <a:solidFill>
                  <a:srgbClr val="212121"/>
                </a:solidFill>
              </a:rPr>
              <a:t>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b="1" dirty="0" smtClean="0">
                <a:solidFill>
                  <a:srgbClr val="212121"/>
                </a:solidFill>
              </a:rPr>
              <a:t>	           </a:t>
            </a:r>
            <a:r>
              <a:rPr lang="da-DK" dirty="0" smtClean="0">
                <a:solidFill>
                  <a:srgbClr val="212121"/>
                </a:solidFill>
              </a:rPr>
              <a:t>Vaner:</a:t>
            </a:r>
            <a:r>
              <a:rPr lang="da-DK" b="1" dirty="0" smtClean="0">
                <a:solidFill>
                  <a:srgbClr val="212121"/>
                </a:solidFill>
              </a:rPr>
              <a:t>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indkodning</a:t>
            </a:r>
            <a:r>
              <a:rPr lang="da-DK" sz="1600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”</a:t>
            </a:r>
            <a:r>
              <a:rPr lang="en-GB" b="1" dirty="0" err="1"/>
              <a:t>Hjerneudfordring</a:t>
            </a:r>
            <a:r>
              <a:rPr lang="en-GB" b="1" dirty="0"/>
              <a:t>”</a:t>
            </a:r>
            <a:endParaRPr lang="da-DK" b="1" dirty="0" smtClean="0">
              <a:solidFill>
                <a:srgbClr val="21212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8320" y="1230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12121"/>
                </a:solidFill>
                <a:latin typeface="CIDFont+F2"/>
              </a:rPr>
              <a:t>Meditation</a:t>
            </a:r>
          </a:p>
          <a:p>
            <a:endParaRPr lang="en-GB" dirty="0">
              <a:solidFill>
                <a:srgbClr val="212121"/>
              </a:solidFill>
              <a:latin typeface="CIDFont+F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78320" y="1833388"/>
            <a:ext cx="4369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Påvirker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samspillet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mellem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vaner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og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eksekutive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funktioner</a:t>
            </a:r>
            <a:endParaRPr lang="en-GB" sz="1600" dirty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Sænker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kortisol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produktion</a:t>
            </a:r>
            <a:endParaRPr lang="en-GB" sz="1600" dirty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Regulerer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cytokin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aktivering</a:t>
            </a:r>
            <a:endParaRPr lang="en-GB" sz="16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Styrker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metabolismen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i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hjernen</a:t>
            </a:r>
            <a:endParaRPr lang="en-GB" sz="1600" dirty="0" smtClean="0">
              <a:solidFill>
                <a:srgbClr val="212121"/>
              </a:solidFill>
              <a:latin typeface="CIDFont+F2"/>
            </a:endParaRPr>
          </a:p>
          <a:p>
            <a:endParaRPr lang="en-GB" sz="1600" dirty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Styrker</a:t>
            </a:r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 perception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og</a:t>
            </a:r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arbejdshukommelse</a:t>
            </a:r>
            <a:endParaRPr lang="en-GB" sz="1600" dirty="0">
              <a:solidFill>
                <a:srgbClr val="212121"/>
              </a:solidFill>
              <a:latin typeface="CIDFont+F2"/>
            </a:endParaRPr>
          </a:p>
        </p:txBody>
      </p:sp>
    </p:spTree>
    <p:extLst>
      <p:ext uri="{BB962C8B-B14F-4D97-AF65-F5344CB8AC3E}">
        <p14:creationId xmlns:p14="http://schemas.microsoft.com/office/powerpoint/2010/main" val="42697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4230522"/>
            <a:ext cx="78820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Jensen, Christian Gaden, et al. "Mindfulness training affects attention—or is it attentional effort?." 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dirty="0"/>
              <a:t>Jensen, </a:t>
            </a:r>
            <a:r>
              <a:rPr lang="en-US" sz="1000" dirty="0" smtClean="0"/>
              <a:t>CG</a:t>
            </a:r>
            <a:r>
              <a:rPr lang="en-US" sz="1000" dirty="0"/>
              <a:t>., </a:t>
            </a:r>
            <a:r>
              <a:rPr lang="en-US" sz="1000" dirty="0" smtClean="0"/>
              <a:t>&amp; Lansner, JL., </a:t>
            </a:r>
            <a:r>
              <a:rPr lang="en-US" sz="1000" dirty="0"/>
              <a:t>"Open and Calm–A randomized controlled trial evaluating a public stress reduction program in Denmark</a:t>
            </a:r>
            <a:r>
              <a:rPr lang="en-US" sz="10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3"/>
          <a:stretch/>
        </p:blipFill>
        <p:spPr>
          <a:xfrm>
            <a:off x="6588224" y="1107315"/>
            <a:ext cx="2303726" cy="3044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212121"/>
                </a:solidFill>
              </a:rPr>
              <a:t>Perception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Opmærksomhed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b="1" dirty="0" err="1" smtClean="0">
                <a:solidFill>
                  <a:srgbClr val="212121"/>
                </a:solidFill>
              </a:rPr>
              <a:t>Arbejdshukommelse</a:t>
            </a:r>
            <a:endParaRPr lang="en-GB" sz="1600" b="1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b="1" i="1" dirty="0">
                <a:solidFill>
                  <a:srgbClr val="212121"/>
                </a:solidFill>
              </a:rPr>
              <a:t>s</a:t>
            </a:r>
            <a:r>
              <a:rPr lang="da-DK" sz="1600" b="1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</a:t>
            </a:r>
            <a:r>
              <a:rPr lang="da-DK" b="1" dirty="0" smtClean="0">
                <a:solidFill>
                  <a:srgbClr val="212121"/>
                </a:solidFill>
              </a:rPr>
              <a:t>   </a:t>
            </a:r>
            <a:r>
              <a:rPr lang="da-DK" sz="1600" b="1" i="1" dirty="0" smtClean="0">
                <a:solidFill>
                  <a:srgbClr val="212121"/>
                </a:solidFill>
              </a:rPr>
              <a:t>automatisering</a:t>
            </a:r>
            <a:endParaRPr lang="da-DK" sz="1600" b="1" i="1" dirty="0">
              <a:solidFill>
                <a:srgbClr val="21212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b="1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b="1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indkodning</a:t>
            </a:r>
            <a:r>
              <a:rPr lang="da-DK" sz="1600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7267" y="1258594"/>
            <a:ext cx="207267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”</a:t>
            </a:r>
            <a:r>
              <a:rPr lang="en-GB" b="1" dirty="0" err="1"/>
              <a:t>Hjerneudfordring</a:t>
            </a:r>
            <a:r>
              <a:rPr lang="en-GB" b="1" dirty="0"/>
              <a:t>”</a:t>
            </a:r>
            <a:endParaRPr lang="da-DK" b="1" dirty="0" smtClean="0">
              <a:solidFill>
                <a:srgbClr val="21212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8320" y="1230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12121"/>
                </a:solidFill>
                <a:latin typeface="CIDFont+F2"/>
              </a:rPr>
              <a:t>Meditation</a:t>
            </a:r>
          </a:p>
          <a:p>
            <a:endParaRPr lang="en-GB" dirty="0">
              <a:solidFill>
                <a:srgbClr val="212121"/>
              </a:solidFill>
              <a:latin typeface="CIDFont+F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78320" y="1833388"/>
            <a:ext cx="5018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Påvirker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samspillet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mellem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vaner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og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/>
            </a:r>
            <a:br>
              <a:rPr lang="en-GB" sz="1600" dirty="0" smtClean="0">
                <a:solidFill>
                  <a:srgbClr val="212121"/>
                </a:solidFill>
                <a:latin typeface="CIDFont+F2"/>
              </a:rPr>
            </a:b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eksekutive</a:t>
            </a:r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funktioner</a:t>
            </a:r>
            <a:endParaRPr lang="en-GB" sz="1600" dirty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Sænker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kortisol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produktion</a:t>
            </a:r>
            <a:endParaRPr lang="en-GB" sz="1600" dirty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Regulerer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cytokin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aktivering</a:t>
            </a:r>
            <a:endParaRPr lang="en-GB" sz="1600" dirty="0" smtClean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Styrker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metabolismen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i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hjernen</a:t>
            </a:r>
            <a:endParaRPr lang="en-GB" sz="1600" dirty="0" smtClean="0">
              <a:solidFill>
                <a:srgbClr val="212121"/>
              </a:solidFill>
              <a:latin typeface="CIDFont+F2"/>
            </a:endParaRPr>
          </a:p>
          <a:p>
            <a:endParaRPr lang="en-GB" sz="1600" dirty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Styrker</a:t>
            </a:r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perception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og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arbejdshukommelse</a:t>
            </a:r>
            <a:endParaRPr lang="en-GB" sz="1600" dirty="0" smtClean="0">
              <a:solidFill>
                <a:srgbClr val="212121"/>
              </a:solidFill>
              <a:latin typeface="CIDFont+F2"/>
            </a:endParaRPr>
          </a:p>
          <a:p>
            <a:endParaRPr lang="en-GB" sz="1600" dirty="0">
              <a:solidFill>
                <a:srgbClr val="212121"/>
              </a:solidFill>
              <a:latin typeface="CIDFont+F2"/>
            </a:endParaRPr>
          </a:p>
          <a:p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Højere</a:t>
            </a:r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 grad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af</a:t>
            </a:r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 smtClean="0">
                <a:solidFill>
                  <a:srgbClr val="212121"/>
                </a:solidFill>
                <a:latin typeface="CIDFont+F2"/>
              </a:rPr>
              <a:t>overførbarhed</a:t>
            </a:r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!</a:t>
            </a:r>
            <a:endParaRPr lang="en-GB" sz="1600" dirty="0">
              <a:solidFill>
                <a:srgbClr val="212121"/>
              </a:solidFill>
              <a:latin typeface="CIDFont+F2"/>
            </a:endParaRPr>
          </a:p>
          <a:p>
            <a:endParaRPr lang="en-GB" sz="1600" dirty="0">
              <a:solidFill>
                <a:srgbClr val="212121"/>
              </a:solidFill>
              <a:latin typeface="CIDFont+F2"/>
            </a:endParaRPr>
          </a:p>
        </p:txBody>
      </p:sp>
    </p:spTree>
    <p:extLst>
      <p:ext uri="{BB962C8B-B14F-4D97-AF65-F5344CB8AC3E}">
        <p14:creationId xmlns:p14="http://schemas.microsoft.com/office/powerpoint/2010/main" val="34025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chemeClr val="bg1"/>
              </a:solidFill>
              <a:latin typeface="Microsoft New Tai L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3606" y="495161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427940" y="49587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 smtClean="0">
                <a:solidFill>
                  <a:srgbClr val="212121"/>
                </a:solidFill>
              </a:rPr>
              <a:t>  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116080" y="6023029"/>
            <a:ext cx="949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212121"/>
                </a:solidFill>
              </a:rPr>
              <a:t>Eksekutive </a:t>
            </a:r>
            <a:r>
              <a:rPr lang="da-DK" dirty="0" smtClean="0">
                <a:solidFill>
                  <a:srgbClr val="212121"/>
                </a:solidFill>
              </a:rPr>
              <a:t>Funktioner:				   </a:t>
            </a:r>
            <a:r>
              <a:rPr lang="da-DK" sz="1600" i="1" dirty="0">
                <a:solidFill>
                  <a:srgbClr val="212121"/>
                </a:solidFill>
              </a:rPr>
              <a:t>s</a:t>
            </a:r>
            <a:r>
              <a:rPr lang="da-DK" sz="1600" i="1" dirty="0" smtClean="0">
                <a:solidFill>
                  <a:srgbClr val="212121"/>
                </a:solidFill>
              </a:rPr>
              <a:t>elvovervågning</a:t>
            </a:r>
          </a:p>
          <a:p>
            <a:r>
              <a:rPr lang="da-DK" dirty="0" smtClean="0">
                <a:solidFill>
                  <a:srgbClr val="212121"/>
                </a:solidFill>
              </a:rPr>
              <a:t>	           Vaner:				   </a:t>
            </a:r>
            <a:r>
              <a:rPr lang="da-DK" sz="1600" i="1" dirty="0" smtClean="0">
                <a:solidFill>
                  <a:srgbClr val="212121"/>
                </a:solidFill>
              </a:rPr>
              <a:t>automatisering</a:t>
            </a:r>
            <a:endParaRPr lang="da-DK" sz="1600" i="1" dirty="0">
              <a:solidFill>
                <a:srgbClr val="21212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23606" y="4879610"/>
            <a:ext cx="6732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96136" y="4958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i="1" dirty="0" smtClean="0">
                <a:solidFill>
                  <a:srgbClr val="212121"/>
                </a:solidFill>
              </a:rPr>
              <a:t>forventninger/fordomme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fokus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kapacitet</a:t>
            </a:r>
          </a:p>
          <a:p>
            <a:r>
              <a:rPr lang="da-DK" sz="1600" i="1" dirty="0" smtClean="0">
                <a:solidFill>
                  <a:srgbClr val="212121"/>
                </a:solidFill>
              </a:rPr>
              <a:t>indkodning</a:t>
            </a:r>
            <a:r>
              <a:rPr lang="da-DK" sz="1600" i="1" dirty="0">
                <a:solidFill>
                  <a:srgbClr val="212121"/>
                </a:solidFill>
              </a:rPr>
              <a:t>, genkaldelse, opdatering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7267" y="1258594"/>
            <a:ext cx="2072678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Mad</a:t>
            </a:r>
          </a:p>
          <a:p>
            <a:endParaRPr lang="en-GB" dirty="0" smtClean="0"/>
          </a:p>
          <a:p>
            <a:r>
              <a:rPr lang="en-GB" dirty="0" smtClean="0"/>
              <a:t>Motion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Søvn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Socialt</a:t>
            </a:r>
            <a:r>
              <a:rPr lang="en-GB" dirty="0" smtClean="0"/>
              <a:t> </a:t>
            </a:r>
            <a:r>
              <a:rPr lang="en-GB" dirty="0" err="1"/>
              <a:t>samvær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”</a:t>
            </a:r>
            <a:r>
              <a:rPr lang="en-GB" dirty="0" err="1"/>
              <a:t>Hjerneudfordring</a:t>
            </a:r>
            <a:r>
              <a:rPr lang="en-GB" dirty="0" smtClean="0"/>
              <a:t>”</a:t>
            </a:r>
          </a:p>
          <a:p>
            <a:r>
              <a:rPr lang="en-GB" dirty="0" smtClean="0">
                <a:solidFill>
                  <a:srgbClr val="212121"/>
                </a:solidFill>
              </a:rPr>
              <a:t>     </a:t>
            </a:r>
            <a:r>
              <a:rPr lang="en-GB" i="1" dirty="0" smtClean="0">
                <a:solidFill>
                  <a:srgbClr val="212121"/>
                </a:solidFill>
              </a:rPr>
              <a:t>ex.: </a:t>
            </a:r>
            <a:r>
              <a:rPr lang="en-GB" i="1" dirty="0" err="1" smtClean="0">
                <a:solidFill>
                  <a:srgbClr val="212121"/>
                </a:solidFill>
              </a:rPr>
              <a:t>computerspil</a:t>
            </a:r>
            <a:endParaRPr lang="en-GB" i="1" dirty="0" smtClean="0">
              <a:solidFill>
                <a:srgbClr val="212121"/>
              </a:solidFill>
            </a:endParaRPr>
          </a:p>
          <a:p>
            <a:r>
              <a:rPr lang="en-GB" i="1" dirty="0" smtClean="0">
                <a:solidFill>
                  <a:srgbClr val="212121"/>
                </a:solidFill>
              </a:rPr>
              <a:t>            meditation</a:t>
            </a:r>
            <a:endParaRPr lang="da-DK" i="1" dirty="0" smtClean="0">
              <a:solidFill>
                <a:srgbClr val="21212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5934" y="9536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Opsummering</a:t>
            </a:r>
            <a:endParaRPr lang="en-GB" dirty="0" smtClean="0">
              <a:solidFill>
                <a:srgbClr val="212121"/>
              </a:solidFill>
              <a:latin typeface="CIDFont+F2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2483768" y="1258594"/>
            <a:ext cx="792088" cy="1522334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053791" y="1772816"/>
            <a:ext cx="30040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Tag dig </a:t>
            </a:r>
            <a:r>
              <a:rPr lang="en-GB" dirty="0" err="1" smtClean="0"/>
              <a:t>af</a:t>
            </a:r>
            <a:r>
              <a:rPr lang="en-GB" dirty="0" smtClean="0"/>
              <a:t> din </a:t>
            </a:r>
            <a:r>
              <a:rPr lang="en-GB" dirty="0" err="1" smtClean="0"/>
              <a:t>krop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Spejl</a:t>
            </a:r>
            <a:r>
              <a:rPr lang="en-GB" dirty="0" smtClean="0"/>
              <a:t> dig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andre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Udfordr</a:t>
            </a:r>
            <a:r>
              <a:rPr lang="en-GB" dirty="0" smtClean="0"/>
              <a:t> </a:t>
            </a:r>
            <a:r>
              <a:rPr lang="en-GB" dirty="0" err="1" smtClean="0"/>
              <a:t>digselv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		..hele </a:t>
            </a:r>
            <a:r>
              <a:rPr lang="en-GB" dirty="0" err="1" smtClean="0"/>
              <a:t>livet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1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752600"/>
          </a:xfrm>
        </p:spPr>
        <p:txBody>
          <a:bodyPr/>
          <a:lstStyle/>
          <a:p>
            <a:r>
              <a:rPr lang="da-DK" dirty="0" smtClean="0"/>
              <a:t>FLUID konference </a:t>
            </a:r>
          </a:p>
          <a:p>
            <a:r>
              <a:rPr lang="da-DK" sz="2400" dirty="0" smtClean="0"/>
              <a:t>Mandag d. 14 Maj</a:t>
            </a:r>
            <a:endParaRPr lang="da-DK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3874"/>
          <a:stretch>
            <a:fillRect/>
          </a:stretch>
        </p:blipFill>
        <p:spPr bwMode="auto">
          <a:xfrm>
            <a:off x="6447507" y="2560071"/>
            <a:ext cx="2016125" cy="2171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9"/>
          <a:stretch>
            <a:fillRect/>
          </a:stretch>
        </p:blipFill>
        <p:spPr bwMode="auto">
          <a:xfrm>
            <a:off x="685800" y="2560071"/>
            <a:ext cx="1776413" cy="2160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BC09FD-4CD9-4F8D-A1C2-FCF3E9832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71183"/>
            <a:ext cx="3032404" cy="21605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6DF2900-D0E4-47C0-B694-1CDEF785F9F7}"/>
              </a:ext>
            </a:extLst>
          </p:cNvPr>
          <p:cNvSpPr txBox="1">
            <a:spLocks/>
          </p:cNvSpPr>
          <p:nvPr/>
        </p:nvSpPr>
        <p:spPr>
          <a:xfrm>
            <a:off x="685800" y="132762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Plasticitet &amp; Indlæring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73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3874"/>
          <a:stretch>
            <a:fillRect/>
          </a:stretch>
        </p:blipFill>
        <p:spPr bwMode="auto">
          <a:xfrm>
            <a:off x="7236296" y="995844"/>
            <a:ext cx="1394388" cy="15019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1800" y="1303030"/>
            <a:ext cx="3473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“</a:t>
            </a:r>
            <a:r>
              <a:rPr lang="en-GB" dirty="0" err="1" smtClean="0"/>
              <a:t>Hjernen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fantastisk</a:t>
            </a:r>
            <a:r>
              <a:rPr lang="en-GB" dirty="0" smtClean="0"/>
              <a:t> … </a:t>
            </a:r>
            <a:r>
              <a:rPr lang="en-GB" dirty="0" err="1" smtClean="0"/>
              <a:t>kompleks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idx="1"/>
          </p:nvPr>
        </p:nvSpPr>
        <p:spPr>
          <a:xfrm>
            <a:off x="786961" y="2132856"/>
            <a:ext cx="8353425" cy="4246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 smtClean="0"/>
              <a:t>Indtil for nylig, troede vi at hjernen var statisk</a:t>
            </a:r>
            <a:endParaRPr lang="da-DK" sz="1800" dirty="0" smtClean="0"/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r>
              <a:rPr lang="da-DK" sz="1800" dirty="0" smtClean="0"/>
              <a:t>Nu ved vi at:</a:t>
            </a:r>
          </a:p>
          <a:p>
            <a:endParaRPr lang="da-DK" sz="1800" dirty="0" smtClean="0"/>
          </a:p>
          <a:p>
            <a:pPr lvl="1"/>
            <a:r>
              <a:rPr lang="da-DK" sz="1600" dirty="0" smtClean="0"/>
              <a:t>Hjernen er ikke fuldt udviklet for 25 års alderen</a:t>
            </a: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 smtClean="0"/>
          </a:p>
          <a:p>
            <a:pPr lvl="1"/>
            <a:r>
              <a:rPr lang="da-DK" sz="1600" dirty="0" smtClean="0"/>
              <a:t>Hjernen producerer stamceller og BDNF gennem hele livet</a:t>
            </a: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 smtClean="0"/>
          </a:p>
          <a:p>
            <a:pPr lvl="1"/>
            <a:r>
              <a:rPr lang="da-DK" sz="1600" dirty="0" smtClean="0"/>
              <a:t>Hjernen ændrer sig og tilpasser sig, gennem hele livet i forhold til adfærd</a:t>
            </a:r>
          </a:p>
          <a:p>
            <a:pPr lvl="1"/>
            <a:endParaRPr lang="da-DK" sz="1600" dirty="0" smtClean="0"/>
          </a:p>
          <a:p>
            <a:pPr lvl="1"/>
            <a:r>
              <a:rPr lang="da-DK" sz="1600" dirty="0" smtClean="0"/>
              <a:t>Træning påvirker hjernen positivt gennem hele livet</a:t>
            </a: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 smtClean="0"/>
          </a:p>
          <a:p>
            <a:pPr lvl="1"/>
            <a:r>
              <a:rPr lang="da-DK" sz="1600" dirty="0" smtClean="0"/>
              <a:t>Vaner er essentielle</a:t>
            </a:r>
            <a:endParaRPr lang="da-DK" sz="1600" dirty="0" smtClean="0"/>
          </a:p>
        </p:txBody>
      </p:sp>
    </p:spTree>
    <p:extLst>
      <p:ext uri="{BB962C8B-B14F-4D97-AF65-F5344CB8AC3E}">
        <p14:creationId xmlns:p14="http://schemas.microsoft.com/office/powerpoint/2010/main" val="5525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8386" y="82430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GB" sz="2400" dirty="0" err="1" smtClean="0"/>
              <a:t>Hjernens</a:t>
            </a:r>
            <a:r>
              <a:rPr lang="en-GB" sz="2400" dirty="0" smtClean="0"/>
              <a:t> </a:t>
            </a:r>
            <a:r>
              <a:rPr lang="en-GB" sz="2400" dirty="0" err="1" smtClean="0"/>
              <a:t>plasticitet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609465" y="17330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212121"/>
                </a:solidFill>
                <a:latin typeface="CIDFont+F2"/>
              </a:rPr>
              <a:t>[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Plastos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] : at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forme</a:t>
            </a:r>
            <a:endParaRPr lang="en-GB" dirty="0">
              <a:solidFill>
                <a:srgbClr val="212121"/>
              </a:solidFill>
              <a:latin typeface="CIDFont+F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386" y="3284984"/>
            <a:ext cx="85356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Mekanismer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for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forandring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:</a:t>
            </a:r>
          </a:p>
          <a:p>
            <a:endParaRPr lang="en-GB" sz="2000" dirty="0">
              <a:solidFill>
                <a:srgbClr val="212121"/>
              </a:solidFill>
              <a:latin typeface="CIDFont+F2"/>
            </a:endParaRPr>
          </a:p>
          <a:p>
            <a:pPr lvl="7"/>
            <a:r>
              <a:rPr lang="en-GB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hjernens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neurale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fundament</a:t>
            </a:r>
            <a:endParaRPr lang="en-GB" dirty="0">
              <a:solidFill>
                <a:srgbClr val="212121"/>
              </a:solidFill>
              <a:latin typeface="CIDFont+F2"/>
            </a:endParaRPr>
          </a:p>
          <a:p>
            <a:pPr lvl="8"/>
            <a:r>
              <a:rPr lang="en-GB" sz="8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synaptisk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sensitivitet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pPr lvl="8"/>
            <a:r>
              <a:rPr lang="en-GB" sz="14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netværks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kapacitet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pPr lvl="8"/>
            <a:r>
              <a:rPr lang="en-GB" sz="14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antallet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af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neuroner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pPr lvl="7"/>
            <a:endParaRPr lang="da-DK" dirty="0" smtClean="0">
              <a:solidFill>
                <a:srgbClr val="212121"/>
              </a:solidFill>
              <a:latin typeface="CIDFont+F2"/>
            </a:endParaRPr>
          </a:p>
          <a:p>
            <a:pPr lvl="7"/>
            <a:r>
              <a:rPr lang="da-DK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da-DK" dirty="0" err="1" smtClean="0">
                <a:solidFill>
                  <a:srgbClr val="212121"/>
                </a:solidFill>
                <a:latin typeface="CIDFont+F2"/>
              </a:rPr>
              <a:t>reallokeringen</a:t>
            </a:r>
            <a:r>
              <a:rPr lang="da-DK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da-DK" dirty="0">
                <a:solidFill>
                  <a:srgbClr val="212121"/>
                </a:solidFill>
                <a:latin typeface="CIDFont+F2"/>
              </a:rPr>
              <a:t>af </a:t>
            </a:r>
            <a:r>
              <a:rPr lang="da-DK" dirty="0" smtClean="0">
                <a:solidFill>
                  <a:srgbClr val="212121"/>
                </a:solidFill>
                <a:latin typeface="CIDFont+F2"/>
              </a:rPr>
              <a:t>grundlæggende funktioner </a:t>
            </a:r>
          </a:p>
          <a:p>
            <a:pPr lvl="7"/>
            <a:endParaRPr lang="da-DK" dirty="0" smtClean="0">
              <a:solidFill>
                <a:srgbClr val="212121"/>
              </a:solidFill>
              <a:latin typeface="CIDFont+F2"/>
            </a:endParaRPr>
          </a:p>
          <a:p>
            <a:pPr lvl="7"/>
            <a:r>
              <a:rPr lang="en-GB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processeringskapacitet</a:t>
            </a:r>
            <a:endParaRPr lang="en-GB" dirty="0" smtClean="0">
              <a:solidFill>
                <a:srgbClr val="212121"/>
              </a:solidFill>
              <a:latin typeface="CIDFont+F2"/>
            </a:endParaRPr>
          </a:p>
          <a:p>
            <a:pPr lvl="7"/>
            <a:endParaRPr lang="en-GB" dirty="0">
              <a:solidFill>
                <a:srgbClr val="212121"/>
              </a:solidFill>
              <a:latin typeface="CIDFont+F2"/>
            </a:endParaRPr>
          </a:p>
          <a:p>
            <a:pPr lvl="7"/>
            <a:r>
              <a:rPr lang="da-DK" dirty="0">
                <a:solidFill>
                  <a:srgbClr val="212121"/>
                </a:solidFill>
                <a:latin typeface="CIDFont+F2"/>
              </a:rPr>
              <a:t>•</a:t>
            </a:r>
            <a:r>
              <a:rPr lang="da-DK" dirty="0" smtClean="0">
                <a:solidFill>
                  <a:srgbClr val="212121"/>
                </a:solidFill>
                <a:latin typeface="CIDFont+F2"/>
              </a:rPr>
              <a:t>fortolkningen </a:t>
            </a:r>
            <a:r>
              <a:rPr lang="da-DK" dirty="0">
                <a:solidFill>
                  <a:srgbClr val="212121"/>
                </a:solidFill>
                <a:latin typeface="CIDFont+F2"/>
              </a:rPr>
              <a:t>af indkomne </a:t>
            </a:r>
            <a:r>
              <a:rPr lang="da-DK" dirty="0" smtClean="0">
                <a:solidFill>
                  <a:srgbClr val="212121"/>
                </a:solidFill>
                <a:latin typeface="CIDFont+F2"/>
              </a:rPr>
              <a:t>stimuli</a:t>
            </a:r>
            <a:endParaRPr lang="da-DK" dirty="0">
              <a:solidFill>
                <a:srgbClr val="212121"/>
              </a:solidFill>
              <a:latin typeface="CIDFont+F2"/>
            </a:endParaRPr>
          </a:p>
          <a:p>
            <a:pPr lvl="7"/>
            <a:endParaRPr lang="en-GB" dirty="0" smtClean="0">
              <a:solidFill>
                <a:srgbClr val="212121"/>
              </a:solidFill>
              <a:latin typeface="CIDFont+F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8920" y="1763220"/>
            <a:ext cx="5292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n-GB" sz="1600" dirty="0" smtClean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hjerneskade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eller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sygdom</a:t>
            </a:r>
            <a:endParaRPr lang="en-GB" sz="1600" dirty="0">
              <a:solidFill>
                <a:srgbClr val="212121"/>
              </a:solidFill>
              <a:latin typeface="CIDFont+F2"/>
            </a:endParaRPr>
          </a:p>
          <a:p>
            <a:pPr lvl="4"/>
            <a:r>
              <a:rPr lang="en-GB" sz="16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medicinsk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/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hormonel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intervention</a:t>
            </a:r>
            <a:endParaRPr lang="en-GB" sz="1600" dirty="0"/>
          </a:p>
          <a:p>
            <a:pPr lvl="4"/>
            <a:r>
              <a:rPr lang="en-GB" sz="16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ændring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i</a:t>
            </a:r>
            <a:r>
              <a:rPr lang="en-GB" sz="16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600" dirty="0" err="1">
                <a:solidFill>
                  <a:srgbClr val="212121"/>
                </a:solidFill>
                <a:latin typeface="CIDFont+F2"/>
              </a:rPr>
              <a:t>adfærd</a:t>
            </a:r>
            <a:endParaRPr lang="en-GB" sz="1600" dirty="0">
              <a:solidFill>
                <a:srgbClr val="212121"/>
              </a:solidFill>
              <a:latin typeface="CIDFont+F2"/>
            </a:endParaRPr>
          </a:p>
          <a:p>
            <a:pPr lvl="4"/>
            <a:r>
              <a:rPr lang="en-GB" sz="16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600" b="1" dirty="0" err="1">
                <a:solidFill>
                  <a:srgbClr val="212121"/>
                </a:solidFill>
                <a:latin typeface="CIDFont+F2"/>
              </a:rPr>
              <a:t>indlæring</a:t>
            </a:r>
            <a:endParaRPr lang="en-GB" sz="1600" b="1" dirty="0">
              <a:solidFill>
                <a:srgbClr val="212121"/>
              </a:solidFill>
              <a:latin typeface="CIDFont+F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/>
          <a:stretch/>
        </p:blipFill>
        <p:spPr>
          <a:xfrm>
            <a:off x="899592" y="3933056"/>
            <a:ext cx="2578451" cy="257107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5" y="3838843"/>
            <a:ext cx="2835353" cy="262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61048"/>
            <a:ext cx="1656184" cy="1172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3" y="5031881"/>
            <a:ext cx="2641813" cy="14966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65152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65" y="17330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212121"/>
                </a:solidFill>
                <a:latin typeface="CIDFont+F2"/>
              </a:rPr>
              <a:t>[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Plastos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] : at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forme</a:t>
            </a:r>
            <a:endParaRPr lang="en-GB" dirty="0">
              <a:solidFill>
                <a:srgbClr val="212121"/>
              </a:solidFill>
              <a:latin typeface="CIDFont+F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386" y="3284984"/>
            <a:ext cx="85356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Hvorfor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 smtClean="0">
                <a:solidFill>
                  <a:srgbClr val="212121"/>
                </a:solidFill>
                <a:latin typeface="CIDFont+F2"/>
              </a:rPr>
              <a:t>forandring</a:t>
            </a:r>
            <a:r>
              <a:rPr lang="en-GB" dirty="0" smtClean="0">
                <a:solidFill>
                  <a:srgbClr val="212121"/>
                </a:solidFill>
                <a:latin typeface="CIDFont+F2"/>
              </a:rPr>
              <a:t>:</a:t>
            </a:r>
          </a:p>
          <a:p>
            <a:endParaRPr lang="en-GB" sz="2000" dirty="0">
              <a:solidFill>
                <a:srgbClr val="212121"/>
              </a:solidFill>
              <a:latin typeface="CIDFont+F2"/>
            </a:endParaRPr>
          </a:p>
          <a:p>
            <a:pPr lvl="7"/>
            <a:r>
              <a:rPr lang="en-GB" dirty="0"/>
              <a:t>• </a:t>
            </a:r>
            <a:r>
              <a:rPr lang="en-GB" dirty="0" err="1"/>
              <a:t>Optimere</a:t>
            </a:r>
            <a:r>
              <a:rPr lang="en-GB" dirty="0"/>
              <a:t> </a:t>
            </a:r>
            <a:r>
              <a:rPr lang="en-GB" dirty="0" err="1"/>
              <a:t>overlevelsesmulighederne</a:t>
            </a:r>
            <a:endParaRPr lang="en-GB" dirty="0"/>
          </a:p>
          <a:p>
            <a:pPr lvl="7"/>
            <a:endParaRPr lang="en-GB" dirty="0" smtClean="0"/>
          </a:p>
          <a:p>
            <a:pPr lvl="7"/>
            <a:r>
              <a:rPr lang="en-GB" dirty="0" smtClean="0"/>
              <a:t>• </a:t>
            </a:r>
            <a:r>
              <a:rPr lang="en-GB" dirty="0" err="1" smtClean="0"/>
              <a:t>Optimere</a:t>
            </a:r>
            <a:r>
              <a:rPr lang="en-GB" dirty="0" smtClean="0"/>
              <a:t> </a:t>
            </a:r>
            <a:r>
              <a:rPr lang="en-GB" dirty="0" err="1"/>
              <a:t>energiforbruget</a:t>
            </a:r>
            <a:endParaRPr lang="en-GB" dirty="0"/>
          </a:p>
          <a:p>
            <a:pPr lvl="7"/>
            <a:endParaRPr lang="en-GB" dirty="0" smtClean="0"/>
          </a:p>
          <a:p>
            <a:pPr lvl="7"/>
            <a:r>
              <a:rPr lang="en-GB" dirty="0" smtClean="0"/>
              <a:t>• </a:t>
            </a:r>
            <a:r>
              <a:rPr lang="en-GB" dirty="0" err="1"/>
              <a:t>Reducere</a:t>
            </a:r>
            <a:r>
              <a:rPr lang="en-GB" dirty="0"/>
              <a:t> </a:t>
            </a:r>
            <a:r>
              <a:rPr lang="en-GB" dirty="0" err="1"/>
              <a:t>belastningen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opmærksomheden</a:t>
            </a:r>
            <a:endParaRPr lang="en-GB" dirty="0">
              <a:solidFill>
                <a:srgbClr val="212121"/>
              </a:solidFill>
              <a:latin typeface="CIDFont+F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1710418"/>
            <a:ext cx="47160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212121"/>
                </a:solidFill>
                <a:latin typeface="CIDFont+F2"/>
              </a:rPr>
              <a:t>som</a:t>
            </a:r>
            <a:r>
              <a:rPr lang="en-GB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IDFont+F2"/>
              </a:rPr>
              <a:t>resultat</a:t>
            </a:r>
            <a:r>
              <a:rPr lang="en-GB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IDFont+F2"/>
              </a:rPr>
              <a:t>af</a:t>
            </a:r>
            <a:r>
              <a:rPr lang="en-GB" sz="2000" dirty="0">
                <a:solidFill>
                  <a:srgbClr val="212121"/>
                </a:solidFill>
                <a:latin typeface="CIDFont+F2"/>
              </a:rPr>
              <a:t>:</a:t>
            </a:r>
          </a:p>
          <a:p>
            <a:pPr lvl="4"/>
            <a:r>
              <a:rPr lang="en-GB" sz="14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hjerneskade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eller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sygdom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pPr lvl="4"/>
            <a:r>
              <a:rPr lang="en-GB" sz="14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medicinsk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/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hormonel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intervention</a:t>
            </a:r>
            <a:endParaRPr lang="en-GB" sz="1400" dirty="0"/>
          </a:p>
          <a:p>
            <a:pPr lvl="4"/>
            <a:r>
              <a:rPr lang="en-GB" sz="14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ændring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i</a:t>
            </a:r>
            <a:r>
              <a:rPr lang="en-GB" sz="1400" dirty="0">
                <a:solidFill>
                  <a:srgbClr val="212121"/>
                </a:solidFill>
                <a:latin typeface="CIDFont+F2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adfærd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  <a:p>
            <a:pPr lvl="4"/>
            <a:r>
              <a:rPr lang="en-GB" sz="1400" dirty="0">
                <a:solidFill>
                  <a:srgbClr val="212121"/>
                </a:solidFill>
                <a:latin typeface="CIDFont+F2"/>
              </a:rPr>
              <a:t>• </a:t>
            </a:r>
            <a:r>
              <a:rPr lang="en-GB" sz="1400" dirty="0" err="1">
                <a:solidFill>
                  <a:srgbClr val="212121"/>
                </a:solidFill>
                <a:latin typeface="CIDFont+F2"/>
              </a:rPr>
              <a:t>indlæring</a:t>
            </a:r>
            <a:endParaRPr lang="en-GB" sz="1400" dirty="0">
              <a:solidFill>
                <a:srgbClr val="212121"/>
              </a:solidFill>
              <a:latin typeface="CIDFont+F2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08386" y="82430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GB" sz="2400" dirty="0" err="1" smtClean="0"/>
              <a:t>Hjernens</a:t>
            </a:r>
            <a:r>
              <a:rPr lang="en-GB" sz="2400" dirty="0" smtClean="0"/>
              <a:t> </a:t>
            </a:r>
            <a:r>
              <a:rPr lang="en-GB" sz="2400" dirty="0" err="1" smtClean="0"/>
              <a:t>plasticitet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24203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412" y="974758"/>
            <a:ext cx="1672436" cy="15181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C09FD-4CD9-4F8D-A1C2-FCF3E9832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62" y="1444655"/>
            <a:ext cx="2342450" cy="16689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2220" y="3113652"/>
            <a:ext cx="8318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Psykometri</a:t>
            </a:r>
            <a:r>
              <a:rPr lang="en-GB" dirty="0"/>
              <a:t>: </a:t>
            </a:r>
          </a:p>
          <a:p>
            <a:endParaRPr lang="en-GB" dirty="0"/>
          </a:p>
          <a:p>
            <a:r>
              <a:rPr lang="en-GB" sz="1600" dirty="0"/>
              <a:t>Design </a:t>
            </a:r>
            <a:r>
              <a:rPr lang="en-GB" sz="1600" dirty="0" err="1"/>
              <a:t>af</a:t>
            </a:r>
            <a:r>
              <a:rPr lang="en-GB" sz="1600" dirty="0"/>
              <a:t> diverse tests for at </a:t>
            </a:r>
            <a:r>
              <a:rPr lang="en-GB" sz="1600" dirty="0" err="1"/>
              <a:t>undersøge</a:t>
            </a:r>
            <a:r>
              <a:rPr lang="en-GB" sz="1600" dirty="0"/>
              <a:t> </a:t>
            </a:r>
            <a:r>
              <a:rPr lang="en-GB" sz="1600" dirty="0" err="1"/>
              <a:t>sammenhænge</a:t>
            </a:r>
            <a:r>
              <a:rPr lang="en-GB" sz="1600" dirty="0"/>
              <a:t> </a:t>
            </a:r>
            <a:r>
              <a:rPr lang="en-GB" sz="1600" dirty="0" err="1"/>
              <a:t>mellem</a:t>
            </a:r>
            <a:r>
              <a:rPr lang="en-GB" sz="1600" dirty="0"/>
              <a:t> </a:t>
            </a:r>
            <a:r>
              <a:rPr lang="en-GB" sz="1600" dirty="0" err="1"/>
              <a:t>hjerne</a:t>
            </a:r>
            <a:r>
              <a:rPr lang="en-GB" sz="1600" dirty="0"/>
              <a:t> </a:t>
            </a:r>
            <a:r>
              <a:rPr lang="en-GB" sz="1600" dirty="0" err="1"/>
              <a:t>og</a:t>
            </a:r>
            <a:r>
              <a:rPr lang="en-GB" sz="1600" dirty="0"/>
              <a:t> </a:t>
            </a:r>
            <a:r>
              <a:rPr lang="en-GB" sz="1600" dirty="0" err="1"/>
              <a:t>adfærd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2771800" y="908720"/>
            <a:ext cx="3473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“</a:t>
            </a:r>
            <a:r>
              <a:rPr lang="en-GB" dirty="0" err="1" smtClean="0"/>
              <a:t>Hjernen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fantastisk</a:t>
            </a:r>
            <a:r>
              <a:rPr lang="en-GB" dirty="0" smtClean="0"/>
              <a:t> … </a:t>
            </a:r>
            <a:r>
              <a:rPr lang="en-GB" dirty="0" err="1" smtClean="0"/>
              <a:t>kompleks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223606" y="4293096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427940" y="430027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>
                <a:solidFill>
                  <a:srgbClr val="212121"/>
                </a:solidFill>
              </a:rPr>
              <a:t>.  </a:t>
            </a:r>
            <a:endParaRPr lang="en-GB" sz="16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3874"/>
          <a:stretch>
            <a:fillRect/>
          </a:stretch>
        </p:blipFill>
        <p:spPr bwMode="auto">
          <a:xfrm>
            <a:off x="7236296" y="995844"/>
            <a:ext cx="1394388" cy="15019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8A5442-E6F5-44C9-B31D-4C4AA38A5C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4"/>
          <a:stretch/>
        </p:blipFill>
        <p:spPr>
          <a:xfrm>
            <a:off x="2310250" y="5543898"/>
            <a:ext cx="4523499" cy="90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3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412" y="974758"/>
            <a:ext cx="1672436" cy="15181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23606" y="4293096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427940" y="430027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>
                <a:solidFill>
                  <a:srgbClr val="212121"/>
                </a:solidFill>
              </a:rPr>
              <a:t>.  </a:t>
            </a:r>
            <a:endParaRPr lang="en-GB" sz="16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3874"/>
          <a:stretch>
            <a:fillRect/>
          </a:stretch>
        </p:blipFill>
        <p:spPr bwMode="auto">
          <a:xfrm>
            <a:off x="7236296" y="995844"/>
            <a:ext cx="1394388" cy="15019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8A5442-E6F5-44C9-B31D-4C4AA38A5C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4"/>
          <a:stretch/>
        </p:blipFill>
        <p:spPr>
          <a:xfrm>
            <a:off x="2310250" y="5543898"/>
            <a:ext cx="4523499" cy="906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3606" y="2931331"/>
            <a:ext cx="8318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opgave</a:t>
            </a:r>
            <a:r>
              <a:rPr lang="en-GB" dirty="0" smtClean="0"/>
              <a:t>: </a:t>
            </a:r>
            <a:endParaRPr lang="en-GB" dirty="0"/>
          </a:p>
          <a:p>
            <a:endParaRPr lang="en-GB" dirty="0"/>
          </a:p>
          <a:p>
            <a:r>
              <a:rPr lang="en-GB" sz="1600" dirty="0" smtClean="0"/>
              <a:t>	</a:t>
            </a:r>
            <a:r>
              <a:rPr lang="en-GB" sz="1600" dirty="0" err="1" smtClean="0"/>
              <a:t>Hvor</a:t>
            </a:r>
            <a:r>
              <a:rPr lang="en-GB" sz="1600" dirty="0" smtClean="0"/>
              <a:t> mange </a:t>
            </a:r>
            <a:r>
              <a:rPr lang="en-GB" sz="1600" dirty="0" err="1" smtClean="0"/>
              <a:t>gange</a:t>
            </a:r>
            <a:r>
              <a:rPr lang="en-GB" sz="1600" dirty="0" smtClean="0"/>
              <a:t> </a:t>
            </a:r>
            <a:r>
              <a:rPr lang="en-GB" sz="1600" dirty="0" err="1" smtClean="0"/>
              <a:t>kaster</a:t>
            </a:r>
            <a:r>
              <a:rPr lang="en-GB" sz="1600" dirty="0" smtClean="0"/>
              <a:t> </a:t>
            </a:r>
            <a:r>
              <a:rPr lang="en-GB" sz="1600" dirty="0" err="1" smtClean="0"/>
              <a:t>spillerne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hvidt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 </a:t>
            </a:r>
            <a:r>
              <a:rPr lang="en-GB" sz="1600" dirty="0" err="1" smtClean="0"/>
              <a:t>hinanden</a:t>
            </a:r>
            <a:r>
              <a:rPr lang="en-GB" sz="1600" dirty="0" smtClean="0"/>
              <a:t>?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3077003" y="2002166"/>
            <a:ext cx="8318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Svar</a:t>
            </a:r>
            <a:r>
              <a:rPr lang="en-GB" dirty="0" smtClean="0"/>
              <a:t>: 	16</a:t>
            </a:r>
          </a:p>
          <a:p>
            <a:endParaRPr lang="en-GB" dirty="0"/>
          </a:p>
          <a:p>
            <a:r>
              <a:rPr lang="en-GB" dirty="0" err="1" smtClean="0"/>
              <a:t>Så</a:t>
            </a:r>
            <a:r>
              <a:rPr lang="en-GB" dirty="0" smtClean="0"/>
              <a:t> du </a:t>
            </a:r>
            <a:r>
              <a:rPr lang="en-GB" dirty="0" err="1" smtClean="0"/>
              <a:t>noget</a:t>
            </a:r>
            <a:r>
              <a:rPr lang="en-GB" dirty="0" smtClean="0"/>
              <a:t> </a:t>
            </a:r>
            <a:r>
              <a:rPr lang="en-GB" dirty="0" err="1" smtClean="0"/>
              <a:t>andet</a:t>
            </a:r>
            <a:r>
              <a:rPr lang="en-GB" dirty="0" smtClean="0"/>
              <a:t>?...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7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412" y="974758"/>
            <a:ext cx="1672436" cy="15181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23606" y="4293096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212121"/>
                </a:solidFill>
              </a:rPr>
              <a:t>Indlæring</a:t>
            </a:r>
            <a:r>
              <a:rPr lang="en-GB" dirty="0" smtClean="0">
                <a:solidFill>
                  <a:srgbClr val="212121"/>
                </a:solidFill>
              </a:rPr>
              <a:t>:</a:t>
            </a:r>
          </a:p>
          <a:p>
            <a:r>
              <a:rPr lang="en-GB" sz="1600" dirty="0">
                <a:solidFill>
                  <a:srgbClr val="212121"/>
                </a:solidFill>
              </a:rPr>
              <a:t>	</a:t>
            </a:r>
            <a:r>
              <a:rPr lang="en-GB" sz="1600" dirty="0" smtClean="0">
                <a:solidFill>
                  <a:srgbClr val="212121"/>
                </a:solidFill>
              </a:rPr>
              <a:t>	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427940" y="430027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12121"/>
                </a:solidFill>
              </a:rPr>
              <a:t>Perception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Opmærksomhed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Arbejdshukommelse</a:t>
            </a:r>
            <a:endParaRPr lang="en-GB" sz="1600" dirty="0">
              <a:solidFill>
                <a:srgbClr val="212121"/>
              </a:solidFill>
            </a:endParaRPr>
          </a:p>
          <a:p>
            <a:r>
              <a:rPr lang="en-GB" sz="1600" dirty="0" err="1" smtClean="0">
                <a:solidFill>
                  <a:srgbClr val="212121"/>
                </a:solidFill>
              </a:rPr>
              <a:t>Langtidshukommelse</a:t>
            </a:r>
            <a:r>
              <a:rPr lang="en-GB" sz="1600" dirty="0">
                <a:solidFill>
                  <a:srgbClr val="212121"/>
                </a:solidFill>
              </a:rPr>
              <a:t>.  </a:t>
            </a:r>
            <a:endParaRPr lang="en-GB" sz="16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3874"/>
          <a:stretch>
            <a:fillRect/>
          </a:stretch>
        </p:blipFill>
        <p:spPr bwMode="auto">
          <a:xfrm>
            <a:off x="7236296" y="995844"/>
            <a:ext cx="1394388" cy="15019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8A5442-E6F5-44C9-B31D-4C4AA38A5C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4"/>
          <a:stretch/>
        </p:blipFill>
        <p:spPr>
          <a:xfrm>
            <a:off x="2310250" y="5543898"/>
            <a:ext cx="4523499" cy="906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99010"/>
            <a:ext cx="9144000" cy="276999"/>
          </a:xfrm>
          <a:prstGeom prst="rect">
            <a:avLst/>
          </a:prstGeom>
          <a:solidFill>
            <a:srgbClr val="901A1E"/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white"/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  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Baggrund</a:t>
            </a:r>
            <a:r>
              <a:rPr lang="en-GB" sz="1200" i="1" dirty="0" smtClean="0">
                <a:solidFill>
                  <a:prstClr val="white"/>
                </a:solidFill>
                <a:latin typeface="Microsoft New Tai Lue"/>
              </a:rPr>
              <a:t>	     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Neurale</a:t>
            </a:r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 </a:t>
            </a:r>
            <a:r>
              <a:rPr lang="en-GB" sz="1200" i="1" dirty="0" err="1" smtClean="0">
                <a:solidFill>
                  <a:schemeClr val="bg1">
                    <a:lumMod val="65000"/>
                  </a:schemeClr>
                </a:solidFill>
                <a:latin typeface="Microsoft New Tai Lue"/>
              </a:rPr>
              <a:t>Mekanismer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       </a:t>
            </a:r>
            <a:r>
              <a:rPr lang="en-GB" sz="1200" i="1" dirty="0" err="1" smtClean="0">
                <a:solidFill>
                  <a:schemeClr val="bg1"/>
                </a:solidFill>
                <a:latin typeface="Microsoft New Tai Lue"/>
              </a:rPr>
              <a:t>Kognitive</a:t>
            </a:r>
            <a:r>
              <a:rPr lang="en-GB" sz="1200" i="1" dirty="0" smtClean="0">
                <a:solidFill>
                  <a:schemeClr val="bg1"/>
                </a:solidFill>
                <a:latin typeface="Microsoft New Tai Lue"/>
              </a:rPr>
              <a:t> Processer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       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Tiltag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</a:t>
            </a:r>
            <a:r>
              <a:rPr lang="en-GB" sz="1200" i="1" dirty="0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	    </a:t>
            </a:r>
            <a:r>
              <a:rPr lang="en-GB" sz="1200" i="1" dirty="0" err="1" smtClean="0">
                <a:solidFill>
                  <a:srgbClr val="E7E6E6">
                    <a:lumMod val="75000"/>
                  </a:srgbClr>
                </a:solidFill>
                <a:latin typeface="Microsoft New Tai Lue"/>
              </a:rPr>
              <a:t>Konklusion</a:t>
            </a:r>
            <a:endParaRPr lang="en-GB" sz="1200" i="1" dirty="0">
              <a:solidFill>
                <a:srgbClr val="E7E6E6">
                  <a:lumMod val="75000"/>
                </a:srgbClr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6309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31471</TotalTime>
  <Words>2462</Words>
  <Application>Microsoft Office PowerPoint</Application>
  <PresentationFormat>On-screen Show (4:3)</PresentationFormat>
  <Paragraphs>917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CIDFont+F2</vt:lpstr>
      <vt:lpstr>CIDFont+F3</vt:lpstr>
      <vt:lpstr>Microsoft New Tai Lue</vt:lpstr>
      <vt:lpstr>Office Theme</vt:lpstr>
      <vt:lpstr>PowerPoint Presentation</vt:lpstr>
      <vt:lpstr>PowerPoint Presentation</vt:lpstr>
      <vt:lpstr>PowerPoint Presentation</vt:lpstr>
      <vt:lpstr>PowerPoint Presentation</vt:lpstr>
      <vt:lpstr>Hjernens plasticitet</vt:lpstr>
      <vt:lpstr>Hjernens plasticitet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signev</dc:creator>
  <cp:lastModifiedBy>Jon Lansner</cp:lastModifiedBy>
  <cp:revision>747</cp:revision>
  <cp:lastPrinted>2016-09-05T10:07:30Z</cp:lastPrinted>
  <dcterms:created xsi:type="dcterms:W3CDTF">2010-05-08T09:34:04Z</dcterms:created>
  <dcterms:modified xsi:type="dcterms:W3CDTF">2018-05-14T06:21:20Z</dcterms:modified>
</cp:coreProperties>
</file>