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19" r:id="rId1"/>
  </p:sldMasterIdLst>
  <p:notesMasterIdLst>
    <p:notesMasterId r:id="rId19"/>
  </p:notesMasterIdLst>
  <p:sldIdLst>
    <p:sldId id="256" r:id="rId2"/>
    <p:sldId id="263" r:id="rId3"/>
    <p:sldId id="259" r:id="rId4"/>
    <p:sldId id="260" r:id="rId5"/>
    <p:sldId id="262" r:id="rId6"/>
    <p:sldId id="261" r:id="rId7"/>
    <p:sldId id="268" r:id="rId8"/>
    <p:sldId id="267" r:id="rId9"/>
    <p:sldId id="269" r:id="rId10"/>
    <p:sldId id="271" r:id="rId11"/>
    <p:sldId id="272" r:id="rId12"/>
    <p:sldId id="280" r:id="rId13"/>
    <p:sldId id="275" r:id="rId14"/>
    <p:sldId id="279" r:id="rId15"/>
    <p:sldId id="270" r:id="rId16"/>
    <p:sldId id="274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t layout 1 - Marker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6"/>
    <p:restoredTop sz="62261"/>
  </p:normalViewPr>
  <p:slideViewPr>
    <p:cSldViewPr snapToGrid="0" snapToObjects="1">
      <p:cViewPr varScale="1">
        <p:scale>
          <a:sx n="58" d="100"/>
          <a:sy n="58" d="100"/>
        </p:scale>
        <p:origin x="1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A4115-26B7-5547-9D92-9F30C4F11D53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7E8922D-C8E7-DF4B-AD21-8DFCB4C889E3}">
      <dgm:prSet phldrT="[Tekst]" custT="1"/>
      <dgm:spPr/>
      <dgm:t>
        <a:bodyPr/>
        <a:lstStyle/>
        <a:p>
          <a:r>
            <a:rPr lang="da-DK" sz="2500" dirty="0" smtClean="0"/>
            <a:t>Fase</a:t>
          </a:r>
          <a:r>
            <a:rPr lang="da-DK" sz="2500" baseline="0" dirty="0" smtClean="0"/>
            <a:t> 1 </a:t>
          </a:r>
          <a:r>
            <a:rPr lang="da-DK" sz="2000" baseline="0" dirty="0" smtClean="0"/>
            <a:t>(Maj 2017)</a:t>
          </a:r>
          <a:endParaRPr lang="da-DK" sz="2000" dirty="0"/>
        </a:p>
      </dgm:t>
    </dgm:pt>
    <dgm:pt modelId="{3BAF58AE-D804-C441-8300-B73A05AC85EF}" type="parTrans" cxnId="{1516D5E6-492E-2747-BFFA-E1FBE63C440B}">
      <dgm:prSet/>
      <dgm:spPr/>
      <dgm:t>
        <a:bodyPr/>
        <a:lstStyle/>
        <a:p>
          <a:endParaRPr lang="da-DK"/>
        </a:p>
      </dgm:t>
    </dgm:pt>
    <dgm:pt modelId="{8E6C24FC-B474-C249-B518-0E7675A8D043}" type="sibTrans" cxnId="{1516D5E6-492E-2747-BFFA-E1FBE63C440B}">
      <dgm:prSet/>
      <dgm:spPr/>
      <dgm:t>
        <a:bodyPr/>
        <a:lstStyle/>
        <a:p>
          <a:endParaRPr lang="da-DK"/>
        </a:p>
      </dgm:t>
    </dgm:pt>
    <dgm:pt modelId="{0C05401D-C308-B246-AEA7-325D15AD2F8E}">
      <dgm:prSet phldrT="[Tekst]" custT="1"/>
      <dgm:spPr/>
      <dgm:t>
        <a:bodyPr/>
        <a:lstStyle/>
        <a:p>
          <a:r>
            <a:rPr lang="da-DK" sz="1800" dirty="0" smtClean="0"/>
            <a:t>Digital kompetence- kortlægning </a:t>
          </a:r>
          <a:endParaRPr lang="da-DK" sz="1800" dirty="0"/>
        </a:p>
      </dgm:t>
    </dgm:pt>
    <dgm:pt modelId="{F644C123-265C-AC49-B8B2-D1761B882B82}" type="parTrans" cxnId="{13F9AF7F-3C34-EA4F-BD07-525B063B12A8}">
      <dgm:prSet/>
      <dgm:spPr/>
      <dgm:t>
        <a:bodyPr/>
        <a:lstStyle/>
        <a:p>
          <a:endParaRPr lang="da-DK"/>
        </a:p>
      </dgm:t>
    </dgm:pt>
    <dgm:pt modelId="{885F52B5-3A60-304C-8280-81B22D113BF8}" type="sibTrans" cxnId="{13F9AF7F-3C34-EA4F-BD07-525B063B12A8}">
      <dgm:prSet/>
      <dgm:spPr/>
      <dgm:t>
        <a:bodyPr/>
        <a:lstStyle/>
        <a:p>
          <a:endParaRPr lang="da-DK"/>
        </a:p>
      </dgm:t>
    </dgm:pt>
    <dgm:pt modelId="{55BEDEF5-589C-4D48-92AD-73E44309EE97}">
      <dgm:prSet phldrT="[Tekst]" custT="1"/>
      <dgm:spPr/>
      <dgm:t>
        <a:bodyPr/>
        <a:lstStyle/>
        <a:p>
          <a:r>
            <a:rPr lang="da-DK" sz="2500" dirty="0" smtClean="0"/>
            <a:t>Fase 2 </a:t>
          </a:r>
          <a:r>
            <a:rPr lang="da-DK" sz="2000" dirty="0" smtClean="0"/>
            <a:t>(Maj 2017-april</a:t>
          </a:r>
          <a:r>
            <a:rPr lang="da-DK" sz="2000" baseline="0" dirty="0" smtClean="0"/>
            <a:t> </a:t>
          </a:r>
          <a:r>
            <a:rPr lang="da-DK" sz="2000" dirty="0" smtClean="0"/>
            <a:t>2018)</a:t>
          </a:r>
          <a:endParaRPr lang="da-DK" sz="2000" dirty="0"/>
        </a:p>
      </dgm:t>
    </dgm:pt>
    <dgm:pt modelId="{85885C5A-518A-0049-86A3-A5232224DCE7}" type="parTrans" cxnId="{1E75EE3D-56DC-9F47-834D-73FB6E135508}">
      <dgm:prSet/>
      <dgm:spPr/>
      <dgm:t>
        <a:bodyPr/>
        <a:lstStyle/>
        <a:p>
          <a:endParaRPr lang="da-DK"/>
        </a:p>
      </dgm:t>
    </dgm:pt>
    <dgm:pt modelId="{E744A7FC-4770-B744-B5BB-4F573ACA0C64}" type="sibTrans" cxnId="{1E75EE3D-56DC-9F47-834D-73FB6E135508}">
      <dgm:prSet/>
      <dgm:spPr/>
      <dgm:t>
        <a:bodyPr/>
        <a:lstStyle/>
        <a:p>
          <a:endParaRPr lang="da-DK"/>
        </a:p>
      </dgm:t>
    </dgm:pt>
    <dgm:pt modelId="{BCE5FF27-8176-3542-9C5E-0B0D70CB04AF}">
      <dgm:prSet phldrT="[Tekst]"/>
      <dgm:spPr/>
      <dgm:t>
        <a:bodyPr/>
        <a:lstStyle/>
        <a:p>
          <a:endParaRPr lang="da-DK" sz="1100" baseline="0" dirty="0" smtClean="0"/>
        </a:p>
      </dgm:t>
    </dgm:pt>
    <dgm:pt modelId="{2E599735-5C00-0A4C-8ACF-4253C93CC55D}" type="parTrans" cxnId="{59379659-50AD-DD48-B475-0D36698224FD}">
      <dgm:prSet/>
      <dgm:spPr/>
      <dgm:t>
        <a:bodyPr/>
        <a:lstStyle/>
        <a:p>
          <a:endParaRPr lang="da-DK"/>
        </a:p>
      </dgm:t>
    </dgm:pt>
    <dgm:pt modelId="{42633E05-6193-774C-A8D0-1A264B32F01A}" type="sibTrans" cxnId="{59379659-50AD-DD48-B475-0D36698224FD}">
      <dgm:prSet/>
      <dgm:spPr/>
      <dgm:t>
        <a:bodyPr/>
        <a:lstStyle/>
        <a:p>
          <a:endParaRPr lang="da-DK"/>
        </a:p>
      </dgm:t>
    </dgm:pt>
    <dgm:pt modelId="{639A3913-20A9-1E41-B8DC-063CDE4D5EB5}">
      <dgm:prSet phldrT="[Tekst]" custT="1"/>
      <dgm:spPr/>
      <dgm:t>
        <a:bodyPr/>
        <a:lstStyle/>
        <a:p>
          <a:r>
            <a:rPr lang="da-DK" sz="2500" dirty="0" smtClean="0"/>
            <a:t>Fase</a:t>
          </a:r>
          <a:r>
            <a:rPr lang="da-DK" sz="2500" baseline="0" dirty="0" smtClean="0"/>
            <a:t> 3 </a:t>
          </a:r>
          <a:r>
            <a:rPr lang="da-DK" sz="2000" baseline="0" dirty="0" smtClean="0"/>
            <a:t>(Sep. 2017-juni 2018)</a:t>
          </a:r>
          <a:endParaRPr lang="da-DK" sz="2000" dirty="0"/>
        </a:p>
      </dgm:t>
    </dgm:pt>
    <dgm:pt modelId="{15F1DB01-1E8B-A04C-90FC-37FC157AE890}" type="parTrans" cxnId="{6DB17CFE-7580-644A-907E-C58B17E6DDE6}">
      <dgm:prSet/>
      <dgm:spPr/>
      <dgm:t>
        <a:bodyPr/>
        <a:lstStyle/>
        <a:p>
          <a:endParaRPr lang="da-DK"/>
        </a:p>
      </dgm:t>
    </dgm:pt>
    <dgm:pt modelId="{078DF78F-36F6-124C-8298-D4BC88FB2EB2}" type="sibTrans" cxnId="{6DB17CFE-7580-644A-907E-C58B17E6DDE6}">
      <dgm:prSet/>
      <dgm:spPr/>
      <dgm:t>
        <a:bodyPr/>
        <a:lstStyle/>
        <a:p>
          <a:endParaRPr lang="da-DK"/>
        </a:p>
      </dgm:t>
    </dgm:pt>
    <dgm:pt modelId="{20FD933C-56D6-7E42-A89B-EA5A2819F366}">
      <dgm:prSet phldrT="[Tekst]" custT="1"/>
      <dgm:spPr/>
      <dgm:t>
        <a:bodyPr/>
        <a:lstStyle/>
        <a:p>
          <a:r>
            <a:rPr lang="da-DK" sz="1800" baseline="0" dirty="0" smtClean="0"/>
            <a:t>Den digitale lærer som e-</a:t>
          </a:r>
          <a:r>
            <a:rPr lang="da-DK" sz="1800" baseline="0" dirty="0" err="1" smtClean="0"/>
            <a:t>moderator</a:t>
          </a:r>
          <a:r>
            <a:rPr lang="da-DK" sz="1800" baseline="0" dirty="0" smtClean="0"/>
            <a:t> og </a:t>
          </a:r>
          <a:r>
            <a:rPr lang="da-DK" sz="1800" baseline="0" dirty="0" err="1" smtClean="0"/>
            <a:t>facilitator</a:t>
          </a:r>
          <a:r>
            <a:rPr lang="da-DK" sz="1800" baseline="0" dirty="0" smtClean="0"/>
            <a:t>  </a:t>
          </a:r>
          <a:endParaRPr lang="da-DK" sz="1800" dirty="0"/>
        </a:p>
      </dgm:t>
    </dgm:pt>
    <dgm:pt modelId="{C61EAE54-0E56-0642-9A45-9EF63D9DF714}" type="parTrans" cxnId="{B7AA4897-7736-8144-B8BC-027B7E11F392}">
      <dgm:prSet/>
      <dgm:spPr/>
      <dgm:t>
        <a:bodyPr/>
        <a:lstStyle/>
        <a:p>
          <a:endParaRPr lang="da-DK"/>
        </a:p>
      </dgm:t>
    </dgm:pt>
    <dgm:pt modelId="{D81D4A1C-8E15-194A-A141-BA62B65D15DE}" type="sibTrans" cxnId="{B7AA4897-7736-8144-B8BC-027B7E11F392}">
      <dgm:prSet/>
      <dgm:spPr/>
      <dgm:t>
        <a:bodyPr/>
        <a:lstStyle/>
        <a:p>
          <a:endParaRPr lang="da-DK"/>
        </a:p>
      </dgm:t>
    </dgm:pt>
    <dgm:pt modelId="{2FA15800-4313-8946-AAC0-4D0D4F84479A}">
      <dgm:prSet custT="1"/>
      <dgm:spPr/>
      <dgm:t>
        <a:bodyPr/>
        <a:lstStyle/>
        <a:p>
          <a:r>
            <a:rPr lang="da-DK" sz="2500" dirty="0" smtClean="0"/>
            <a:t>Fase 4 </a:t>
          </a:r>
          <a:r>
            <a:rPr lang="da-DK" sz="1600" dirty="0" smtClean="0"/>
            <a:t>(Sep.</a:t>
          </a:r>
          <a:r>
            <a:rPr lang="da-DK" sz="1600" baseline="0" dirty="0" smtClean="0"/>
            <a:t> 2018)</a:t>
          </a:r>
          <a:r>
            <a:rPr lang="da-DK" sz="1600" dirty="0" smtClean="0"/>
            <a:t> </a:t>
          </a:r>
          <a:endParaRPr lang="da-DK" sz="1600" dirty="0"/>
        </a:p>
      </dgm:t>
    </dgm:pt>
    <dgm:pt modelId="{79AAAB32-D50B-F64E-A92D-4B3AD9890BA2}" type="parTrans" cxnId="{2AD02149-5677-1C49-8BA6-066BCCC0D05D}">
      <dgm:prSet/>
      <dgm:spPr/>
      <dgm:t>
        <a:bodyPr/>
        <a:lstStyle/>
        <a:p>
          <a:endParaRPr lang="da-DK"/>
        </a:p>
      </dgm:t>
    </dgm:pt>
    <dgm:pt modelId="{F8589B82-DE0B-1F42-A8A0-7F59B30BA6E9}" type="sibTrans" cxnId="{2AD02149-5677-1C49-8BA6-066BCCC0D05D}">
      <dgm:prSet/>
      <dgm:spPr/>
      <dgm:t>
        <a:bodyPr/>
        <a:lstStyle/>
        <a:p>
          <a:endParaRPr lang="da-DK"/>
        </a:p>
      </dgm:t>
    </dgm:pt>
    <dgm:pt modelId="{A3531DDE-BEFE-0143-8444-9606A5B00A54}">
      <dgm:prSet custT="1"/>
      <dgm:spPr/>
      <dgm:t>
        <a:bodyPr/>
        <a:lstStyle/>
        <a:p>
          <a:r>
            <a:rPr lang="da-DK" sz="1800" dirty="0" smtClean="0"/>
            <a:t>Fra teori til praksis</a:t>
          </a:r>
          <a:r>
            <a:rPr lang="da-DK" sz="1800" baseline="0" dirty="0" smtClean="0"/>
            <a:t>. Veksel-uddannelse </a:t>
          </a:r>
          <a:endParaRPr lang="da-DK" sz="1800" dirty="0"/>
        </a:p>
      </dgm:t>
    </dgm:pt>
    <dgm:pt modelId="{2697FE5E-924A-0549-8FFC-CF99E33DC3FF}" type="parTrans" cxnId="{4CEF07D6-43F9-AE4E-9818-D2DD6B07A39A}">
      <dgm:prSet/>
      <dgm:spPr/>
      <dgm:t>
        <a:bodyPr/>
        <a:lstStyle/>
        <a:p>
          <a:endParaRPr lang="da-DK"/>
        </a:p>
      </dgm:t>
    </dgm:pt>
    <dgm:pt modelId="{8C7457B0-AFDC-0A43-9816-1B9328D1277B}" type="sibTrans" cxnId="{4CEF07D6-43F9-AE4E-9818-D2DD6B07A39A}">
      <dgm:prSet/>
      <dgm:spPr/>
      <dgm:t>
        <a:bodyPr/>
        <a:lstStyle/>
        <a:p>
          <a:endParaRPr lang="da-DK"/>
        </a:p>
      </dgm:t>
    </dgm:pt>
    <dgm:pt modelId="{BF731933-7CD0-FF47-9328-4A2D109E7060}">
      <dgm:prSet/>
      <dgm:spPr/>
      <dgm:t>
        <a:bodyPr/>
        <a:lstStyle/>
        <a:p>
          <a:endParaRPr lang="da-DK" sz="3600"/>
        </a:p>
      </dgm:t>
    </dgm:pt>
    <dgm:pt modelId="{59635626-8A47-D344-8D8C-9B749B8F61CD}" type="parTrans" cxnId="{E2C68BA6-738C-EA45-9900-AFD98BF79402}">
      <dgm:prSet/>
      <dgm:spPr/>
      <dgm:t>
        <a:bodyPr/>
        <a:lstStyle/>
        <a:p>
          <a:endParaRPr lang="da-DK"/>
        </a:p>
      </dgm:t>
    </dgm:pt>
    <dgm:pt modelId="{179F6D31-9323-0846-B48B-90AA7D6B1745}" type="sibTrans" cxnId="{E2C68BA6-738C-EA45-9900-AFD98BF79402}">
      <dgm:prSet/>
      <dgm:spPr/>
      <dgm:t>
        <a:bodyPr/>
        <a:lstStyle/>
        <a:p>
          <a:endParaRPr lang="da-DK"/>
        </a:p>
      </dgm:t>
    </dgm:pt>
    <dgm:pt modelId="{C06B1157-0D5B-9340-988B-9A81F3725831}">
      <dgm:prSet custT="1"/>
      <dgm:spPr/>
      <dgm:t>
        <a:bodyPr/>
        <a:lstStyle/>
        <a:p>
          <a:r>
            <a:rPr lang="da-DK" sz="1800" dirty="0" smtClean="0"/>
            <a:t>Det digitale netværk</a:t>
          </a:r>
          <a:endParaRPr lang="da-DK" sz="1800" dirty="0"/>
        </a:p>
      </dgm:t>
    </dgm:pt>
    <dgm:pt modelId="{B615AFC1-57EB-ED4A-AF35-E8892C721762}" type="parTrans" cxnId="{1E421AE1-6F5E-A949-9C5D-F72E242CB196}">
      <dgm:prSet/>
      <dgm:spPr/>
      <dgm:t>
        <a:bodyPr/>
        <a:lstStyle/>
        <a:p>
          <a:endParaRPr lang="da-DK"/>
        </a:p>
      </dgm:t>
    </dgm:pt>
    <dgm:pt modelId="{C509FA6A-6A49-B242-8BBB-915C35D851FA}" type="sibTrans" cxnId="{1E421AE1-6F5E-A949-9C5D-F72E242CB196}">
      <dgm:prSet/>
      <dgm:spPr/>
      <dgm:t>
        <a:bodyPr/>
        <a:lstStyle/>
        <a:p>
          <a:endParaRPr lang="da-DK"/>
        </a:p>
      </dgm:t>
    </dgm:pt>
    <dgm:pt modelId="{DB103768-F0BB-9A47-A237-9A82FE070D56}">
      <dgm:prSet custT="1"/>
      <dgm:spPr/>
      <dgm:t>
        <a:bodyPr/>
        <a:lstStyle/>
        <a:p>
          <a:r>
            <a:rPr lang="da-DK" sz="2400" dirty="0" smtClean="0"/>
            <a:t>Fase 5 </a:t>
          </a:r>
          <a:r>
            <a:rPr lang="da-DK" sz="1600" dirty="0" smtClean="0"/>
            <a:t>(Sep. 2018 </a:t>
          </a:r>
          <a:endParaRPr lang="da-DK" sz="1600" dirty="0"/>
        </a:p>
      </dgm:t>
    </dgm:pt>
    <dgm:pt modelId="{C3B894DD-D47F-B641-9C7F-F81C896E6CCE}" type="sibTrans" cxnId="{DAC5AC5E-5E75-F64C-ACA9-4A2D06D65C4E}">
      <dgm:prSet/>
      <dgm:spPr/>
      <dgm:t>
        <a:bodyPr/>
        <a:lstStyle/>
        <a:p>
          <a:endParaRPr lang="da-DK"/>
        </a:p>
      </dgm:t>
    </dgm:pt>
    <dgm:pt modelId="{4440DAE4-C70A-AC42-8947-D6E590C5F92A}" type="parTrans" cxnId="{DAC5AC5E-5E75-F64C-ACA9-4A2D06D65C4E}">
      <dgm:prSet/>
      <dgm:spPr/>
      <dgm:t>
        <a:bodyPr/>
        <a:lstStyle/>
        <a:p>
          <a:endParaRPr lang="da-DK"/>
        </a:p>
      </dgm:t>
    </dgm:pt>
    <dgm:pt modelId="{05AF2C02-6A9F-8643-A4DB-D0A9E1DBEE39}">
      <dgm:prSet custT="1"/>
      <dgm:spPr/>
      <dgm:t>
        <a:bodyPr/>
        <a:lstStyle/>
        <a:p>
          <a:r>
            <a:rPr lang="da-DK" sz="1800" dirty="0" smtClean="0"/>
            <a:t>Opfølgning og</a:t>
          </a:r>
          <a:r>
            <a:rPr lang="da-DK" sz="1800" baseline="0" dirty="0" smtClean="0"/>
            <a:t> afslutning </a:t>
          </a:r>
          <a:r>
            <a:rPr lang="da-DK" sz="2100" dirty="0" smtClean="0"/>
            <a:t> </a:t>
          </a:r>
          <a:endParaRPr lang="da-DK" sz="2100" dirty="0"/>
        </a:p>
      </dgm:t>
    </dgm:pt>
    <dgm:pt modelId="{18457B25-5106-8C4D-A454-EDCEB416F9FF}" type="sibTrans" cxnId="{FF3B61FB-299B-1E41-9FEF-7A66CAB631FA}">
      <dgm:prSet/>
      <dgm:spPr/>
      <dgm:t>
        <a:bodyPr/>
        <a:lstStyle/>
        <a:p>
          <a:endParaRPr lang="da-DK"/>
        </a:p>
      </dgm:t>
    </dgm:pt>
    <dgm:pt modelId="{5092C356-55B9-7B49-89E2-C5F1683AD7BB}" type="parTrans" cxnId="{FF3B61FB-299B-1E41-9FEF-7A66CAB631FA}">
      <dgm:prSet/>
      <dgm:spPr/>
      <dgm:t>
        <a:bodyPr/>
        <a:lstStyle/>
        <a:p>
          <a:endParaRPr lang="da-DK"/>
        </a:p>
      </dgm:t>
    </dgm:pt>
    <dgm:pt modelId="{E1C966E0-B6FE-3047-8EE3-C15842A4578A}" type="pres">
      <dgm:prSet presAssocID="{1C3A4115-26B7-5547-9D92-9F30C4F11D5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A2F20C91-4485-6243-BBD4-9EDDBD5E9E51}" type="pres">
      <dgm:prSet presAssocID="{37E8922D-C8E7-DF4B-AD21-8DFCB4C889E3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2FF35E9-28FD-7541-B309-8C723812C2BA}" type="pres">
      <dgm:prSet presAssocID="{37E8922D-C8E7-DF4B-AD21-8DFCB4C889E3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7012AB7-95FA-A544-B88F-295D426A2249}" type="pres">
      <dgm:prSet presAssocID="{55BEDEF5-589C-4D48-92AD-73E44309EE97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680068E-0342-AC43-B981-A370A4016D5F}" type="pres">
      <dgm:prSet presAssocID="{55BEDEF5-589C-4D48-92AD-73E44309EE97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2DD42D2-8F79-2845-AFA9-2023DDFB6715}" type="pres">
      <dgm:prSet presAssocID="{639A3913-20A9-1E41-B8DC-063CDE4D5EB5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27A094C-905D-1943-B031-35D3DCC94195}" type="pres">
      <dgm:prSet presAssocID="{639A3913-20A9-1E41-B8DC-063CDE4D5EB5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BACE1B8-703B-9242-A21F-96634889FBBF}" type="pres">
      <dgm:prSet presAssocID="{2FA15800-4313-8946-AAC0-4D0D4F84479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E8816ED-57A0-AC4B-B4F3-59C0611FDFED}" type="pres">
      <dgm:prSet presAssocID="{2FA15800-4313-8946-AAC0-4D0D4F84479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C0BA0F1-774F-044D-9FB7-AD395B61E29A}" type="pres">
      <dgm:prSet presAssocID="{DB103768-F0BB-9A47-A237-9A82FE070D56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CED52FD-CF5D-E849-94E9-DE986572F319}" type="pres">
      <dgm:prSet presAssocID="{DB103768-F0BB-9A47-A237-9A82FE070D56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E421AE1-6F5E-A949-9C5D-F72E242CB196}" srcId="{2FA15800-4313-8946-AAC0-4D0D4F84479A}" destId="{C06B1157-0D5B-9340-988B-9A81F3725831}" srcOrd="0" destOrd="0" parTransId="{B615AFC1-57EB-ED4A-AF35-E8892C721762}" sibTransId="{C509FA6A-6A49-B242-8BBB-915C35D851FA}"/>
    <dgm:cxn modelId="{59379659-50AD-DD48-B475-0D36698224FD}" srcId="{55BEDEF5-589C-4D48-92AD-73E44309EE97}" destId="{BCE5FF27-8176-3542-9C5E-0B0D70CB04AF}" srcOrd="0" destOrd="0" parTransId="{2E599735-5C00-0A4C-8ACF-4253C93CC55D}" sibTransId="{42633E05-6193-774C-A8D0-1A264B32F01A}"/>
    <dgm:cxn modelId="{DAC5AC5E-5E75-F64C-ACA9-4A2D06D65C4E}" srcId="{1C3A4115-26B7-5547-9D92-9F30C4F11D53}" destId="{DB103768-F0BB-9A47-A237-9A82FE070D56}" srcOrd="4" destOrd="0" parTransId="{4440DAE4-C70A-AC42-8947-D6E590C5F92A}" sibTransId="{C3B894DD-D47F-B641-9C7F-F81C896E6CCE}"/>
    <dgm:cxn modelId="{DFF26CD7-3C97-DB4A-9C6D-06B2ABBA92B1}" type="presOf" srcId="{BCE5FF27-8176-3542-9C5E-0B0D70CB04AF}" destId="{A680068E-0342-AC43-B981-A370A4016D5F}" srcOrd="0" destOrd="0" presId="urn:microsoft.com/office/officeart/2009/3/layout/IncreasingArrowsProcess"/>
    <dgm:cxn modelId="{B7AA4897-7736-8144-B8BC-027B7E11F392}" srcId="{639A3913-20A9-1E41-B8DC-063CDE4D5EB5}" destId="{20FD933C-56D6-7E42-A89B-EA5A2819F366}" srcOrd="0" destOrd="0" parTransId="{C61EAE54-0E56-0642-9A45-9EF63D9DF714}" sibTransId="{D81D4A1C-8E15-194A-A141-BA62B65D15DE}"/>
    <dgm:cxn modelId="{1170CFDD-A888-E44F-9CA5-14D3C298A89B}" type="presOf" srcId="{37E8922D-C8E7-DF4B-AD21-8DFCB4C889E3}" destId="{A2F20C91-4485-6243-BBD4-9EDDBD5E9E51}" srcOrd="0" destOrd="0" presId="urn:microsoft.com/office/officeart/2009/3/layout/IncreasingArrowsProcess"/>
    <dgm:cxn modelId="{E0F9ABD0-A01B-0D47-B3A4-02F2A69F6D40}" type="presOf" srcId="{639A3913-20A9-1E41-B8DC-063CDE4D5EB5}" destId="{82DD42D2-8F79-2845-AFA9-2023DDFB6715}" srcOrd="0" destOrd="0" presId="urn:microsoft.com/office/officeart/2009/3/layout/IncreasingArrowsProcess"/>
    <dgm:cxn modelId="{0E882CC1-4D05-9A4F-822F-A40E1DC45E60}" type="presOf" srcId="{0C05401D-C308-B246-AEA7-325D15AD2F8E}" destId="{32FF35E9-28FD-7541-B309-8C723812C2BA}" srcOrd="0" destOrd="0" presId="urn:microsoft.com/office/officeart/2009/3/layout/IncreasingArrowsProcess"/>
    <dgm:cxn modelId="{EC32017F-622C-6340-A89C-DFF5C93C3BA1}" type="presOf" srcId="{BF731933-7CD0-FF47-9328-4A2D109E7060}" destId="{427A094C-905D-1943-B031-35D3DCC94195}" srcOrd="0" destOrd="1" presId="urn:microsoft.com/office/officeart/2009/3/layout/IncreasingArrowsProcess"/>
    <dgm:cxn modelId="{C66DD238-7CE2-1441-B956-F4A7DC9E4D30}" type="presOf" srcId="{1C3A4115-26B7-5547-9D92-9F30C4F11D53}" destId="{E1C966E0-B6FE-3047-8EE3-C15842A4578A}" srcOrd="0" destOrd="0" presId="urn:microsoft.com/office/officeart/2009/3/layout/IncreasingArrowsProcess"/>
    <dgm:cxn modelId="{7C1915EE-B00E-524F-AAD2-C0EBBA305DFD}" type="presOf" srcId="{55BEDEF5-589C-4D48-92AD-73E44309EE97}" destId="{B7012AB7-95FA-A544-B88F-295D426A2249}" srcOrd="0" destOrd="0" presId="urn:microsoft.com/office/officeart/2009/3/layout/IncreasingArrowsProcess"/>
    <dgm:cxn modelId="{E2C68BA6-738C-EA45-9900-AFD98BF79402}" srcId="{639A3913-20A9-1E41-B8DC-063CDE4D5EB5}" destId="{BF731933-7CD0-FF47-9328-4A2D109E7060}" srcOrd="1" destOrd="0" parTransId="{59635626-8A47-D344-8D8C-9B749B8F61CD}" sibTransId="{179F6D31-9323-0846-B48B-90AA7D6B1745}"/>
    <dgm:cxn modelId="{CE1DB9DB-F112-D940-8346-0C1C5672FE64}" type="presOf" srcId="{2FA15800-4313-8946-AAC0-4D0D4F84479A}" destId="{7BACE1B8-703B-9242-A21F-96634889FBBF}" srcOrd="0" destOrd="0" presId="urn:microsoft.com/office/officeart/2009/3/layout/IncreasingArrowsProcess"/>
    <dgm:cxn modelId="{9488BF98-CE97-5945-A48C-6D53DB2DEFBF}" type="presOf" srcId="{05AF2C02-6A9F-8643-A4DB-D0A9E1DBEE39}" destId="{3CED52FD-CF5D-E849-94E9-DE986572F319}" srcOrd="0" destOrd="0" presId="urn:microsoft.com/office/officeart/2009/3/layout/IncreasingArrowsProcess"/>
    <dgm:cxn modelId="{1BEF571E-D276-054E-A895-4DFFF746892E}" type="presOf" srcId="{20FD933C-56D6-7E42-A89B-EA5A2819F366}" destId="{427A094C-905D-1943-B031-35D3DCC94195}" srcOrd="0" destOrd="0" presId="urn:microsoft.com/office/officeart/2009/3/layout/IncreasingArrowsProcess"/>
    <dgm:cxn modelId="{DF28C04E-D471-1642-A72F-519D80DE6575}" type="presOf" srcId="{C06B1157-0D5B-9340-988B-9A81F3725831}" destId="{4E8816ED-57A0-AC4B-B4F3-59C0611FDFED}" srcOrd="0" destOrd="0" presId="urn:microsoft.com/office/officeart/2009/3/layout/IncreasingArrowsProcess"/>
    <dgm:cxn modelId="{4CEF07D6-43F9-AE4E-9818-D2DD6B07A39A}" srcId="{55BEDEF5-589C-4D48-92AD-73E44309EE97}" destId="{A3531DDE-BEFE-0143-8444-9606A5B00A54}" srcOrd="1" destOrd="0" parTransId="{2697FE5E-924A-0549-8FFC-CF99E33DC3FF}" sibTransId="{8C7457B0-AFDC-0A43-9816-1B9328D1277B}"/>
    <dgm:cxn modelId="{13F9AF7F-3C34-EA4F-BD07-525B063B12A8}" srcId="{37E8922D-C8E7-DF4B-AD21-8DFCB4C889E3}" destId="{0C05401D-C308-B246-AEA7-325D15AD2F8E}" srcOrd="0" destOrd="0" parTransId="{F644C123-265C-AC49-B8B2-D1761B882B82}" sibTransId="{885F52B5-3A60-304C-8280-81B22D113BF8}"/>
    <dgm:cxn modelId="{EB163733-3C61-FF4C-9CF5-3ACD71A0E0E3}" type="presOf" srcId="{A3531DDE-BEFE-0143-8444-9606A5B00A54}" destId="{A680068E-0342-AC43-B981-A370A4016D5F}" srcOrd="0" destOrd="1" presId="urn:microsoft.com/office/officeart/2009/3/layout/IncreasingArrowsProcess"/>
    <dgm:cxn modelId="{1E75EE3D-56DC-9F47-834D-73FB6E135508}" srcId="{1C3A4115-26B7-5547-9D92-9F30C4F11D53}" destId="{55BEDEF5-589C-4D48-92AD-73E44309EE97}" srcOrd="1" destOrd="0" parTransId="{85885C5A-518A-0049-86A3-A5232224DCE7}" sibTransId="{E744A7FC-4770-B744-B5BB-4F573ACA0C64}"/>
    <dgm:cxn modelId="{37755326-AE82-494E-A42D-12DA232184FE}" type="presOf" srcId="{DB103768-F0BB-9A47-A237-9A82FE070D56}" destId="{4C0BA0F1-774F-044D-9FB7-AD395B61E29A}" srcOrd="0" destOrd="0" presId="urn:microsoft.com/office/officeart/2009/3/layout/IncreasingArrowsProcess"/>
    <dgm:cxn modelId="{1516D5E6-492E-2747-BFFA-E1FBE63C440B}" srcId="{1C3A4115-26B7-5547-9D92-9F30C4F11D53}" destId="{37E8922D-C8E7-DF4B-AD21-8DFCB4C889E3}" srcOrd="0" destOrd="0" parTransId="{3BAF58AE-D804-C441-8300-B73A05AC85EF}" sibTransId="{8E6C24FC-B474-C249-B518-0E7675A8D043}"/>
    <dgm:cxn modelId="{2AD02149-5677-1C49-8BA6-066BCCC0D05D}" srcId="{1C3A4115-26B7-5547-9D92-9F30C4F11D53}" destId="{2FA15800-4313-8946-AAC0-4D0D4F84479A}" srcOrd="3" destOrd="0" parTransId="{79AAAB32-D50B-F64E-A92D-4B3AD9890BA2}" sibTransId="{F8589B82-DE0B-1F42-A8A0-7F59B30BA6E9}"/>
    <dgm:cxn modelId="{6DB17CFE-7580-644A-907E-C58B17E6DDE6}" srcId="{1C3A4115-26B7-5547-9D92-9F30C4F11D53}" destId="{639A3913-20A9-1E41-B8DC-063CDE4D5EB5}" srcOrd="2" destOrd="0" parTransId="{15F1DB01-1E8B-A04C-90FC-37FC157AE890}" sibTransId="{078DF78F-36F6-124C-8298-D4BC88FB2EB2}"/>
    <dgm:cxn modelId="{FF3B61FB-299B-1E41-9FEF-7A66CAB631FA}" srcId="{DB103768-F0BB-9A47-A237-9A82FE070D56}" destId="{05AF2C02-6A9F-8643-A4DB-D0A9E1DBEE39}" srcOrd="0" destOrd="0" parTransId="{5092C356-55B9-7B49-89E2-C5F1683AD7BB}" sibTransId="{18457B25-5106-8C4D-A454-EDCEB416F9FF}"/>
    <dgm:cxn modelId="{CD4C67F3-8940-FE41-BB85-C24538CCBED5}" type="presParOf" srcId="{E1C966E0-B6FE-3047-8EE3-C15842A4578A}" destId="{A2F20C91-4485-6243-BBD4-9EDDBD5E9E51}" srcOrd="0" destOrd="0" presId="urn:microsoft.com/office/officeart/2009/3/layout/IncreasingArrowsProcess"/>
    <dgm:cxn modelId="{9289D3D1-E279-5943-AAA8-0BEE93EA946F}" type="presParOf" srcId="{E1C966E0-B6FE-3047-8EE3-C15842A4578A}" destId="{32FF35E9-28FD-7541-B309-8C723812C2BA}" srcOrd="1" destOrd="0" presId="urn:microsoft.com/office/officeart/2009/3/layout/IncreasingArrowsProcess"/>
    <dgm:cxn modelId="{A42571CB-83AD-0845-B200-0B2706DBAF6C}" type="presParOf" srcId="{E1C966E0-B6FE-3047-8EE3-C15842A4578A}" destId="{B7012AB7-95FA-A544-B88F-295D426A2249}" srcOrd="2" destOrd="0" presId="urn:microsoft.com/office/officeart/2009/3/layout/IncreasingArrowsProcess"/>
    <dgm:cxn modelId="{9CA0E030-6361-8347-8397-D119D2762C16}" type="presParOf" srcId="{E1C966E0-B6FE-3047-8EE3-C15842A4578A}" destId="{A680068E-0342-AC43-B981-A370A4016D5F}" srcOrd="3" destOrd="0" presId="urn:microsoft.com/office/officeart/2009/3/layout/IncreasingArrowsProcess"/>
    <dgm:cxn modelId="{E0A5D2EF-E6C6-454F-BF03-6149C73C892D}" type="presParOf" srcId="{E1C966E0-B6FE-3047-8EE3-C15842A4578A}" destId="{82DD42D2-8F79-2845-AFA9-2023DDFB6715}" srcOrd="4" destOrd="0" presId="urn:microsoft.com/office/officeart/2009/3/layout/IncreasingArrowsProcess"/>
    <dgm:cxn modelId="{E1539C74-5B7E-734A-9345-7E3937DC2D2D}" type="presParOf" srcId="{E1C966E0-B6FE-3047-8EE3-C15842A4578A}" destId="{427A094C-905D-1943-B031-35D3DCC94195}" srcOrd="5" destOrd="0" presId="urn:microsoft.com/office/officeart/2009/3/layout/IncreasingArrowsProcess"/>
    <dgm:cxn modelId="{B23EC7C0-9191-E94C-9552-529D57ED2BB1}" type="presParOf" srcId="{E1C966E0-B6FE-3047-8EE3-C15842A4578A}" destId="{7BACE1B8-703B-9242-A21F-96634889FBBF}" srcOrd="6" destOrd="0" presId="urn:microsoft.com/office/officeart/2009/3/layout/IncreasingArrowsProcess"/>
    <dgm:cxn modelId="{A29BD37C-A1F7-9348-8601-DEEDF2DDEC27}" type="presParOf" srcId="{E1C966E0-B6FE-3047-8EE3-C15842A4578A}" destId="{4E8816ED-57A0-AC4B-B4F3-59C0611FDFED}" srcOrd="7" destOrd="0" presId="urn:microsoft.com/office/officeart/2009/3/layout/IncreasingArrowsProcess"/>
    <dgm:cxn modelId="{F5286F8F-3679-8543-A96B-ADC3ACD7E1FE}" type="presParOf" srcId="{E1C966E0-B6FE-3047-8EE3-C15842A4578A}" destId="{4C0BA0F1-774F-044D-9FB7-AD395B61E29A}" srcOrd="8" destOrd="0" presId="urn:microsoft.com/office/officeart/2009/3/layout/IncreasingArrowsProcess"/>
    <dgm:cxn modelId="{D3493C4F-59CD-024A-99C7-24B1571F2829}" type="presParOf" srcId="{E1C966E0-B6FE-3047-8EE3-C15842A4578A}" destId="{3CED52FD-CF5D-E849-94E9-DE986572F319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0EBC3-62E4-4C45-8C9A-7D2C24B20507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DD5F7AC-2AB6-0D49-B629-B106B6EEA794}">
      <dgm:prSet phldrT="[Tekst]"/>
      <dgm:spPr/>
      <dgm:t>
        <a:bodyPr/>
        <a:lstStyle/>
        <a:p>
          <a:r>
            <a:rPr lang="da-DK" dirty="0" smtClean="0"/>
            <a:t>Refleksiv</a:t>
          </a:r>
          <a:r>
            <a:rPr lang="da-DK" baseline="0" dirty="0" smtClean="0"/>
            <a:t> formgivning </a:t>
          </a:r>
          <a:endParaRPr lang="da-DK" dirty="0"/>
        </a:p>
      </dgm:t>
    </dgm:pt>
    <dgm:pt modelId="{9AD583AB-8AD9-5F4A-9C1B-31D5906A5A32}" type="parTrans" cxnId="{2B242499-849B-D84D-8FF2-57FA9776EE28}">
      <dgm:prSet/>
      <dgm:spPr/>
      <dgm:t>
        <a:bodyPr/>
        <a:lstStyle/>
        <a:p>
          <a:endParaRPr lang="da-DK"/>
        </a:p>
      </dgm:t>
    </dgm:pt>
    <dgm:pt modelId="{92AE6A41-4021-0047-95CB-D8782CBEEFFF}" type="sibTrans" cxnId="{2B242499-849B-D84D-8FF2-57FA9776EE28}">
      <dgm:prSet/>
      <dgm:spPr/>
      <dgm:t>
        <a:bodyPr/>
        <a:lstStyle/>
        <a:p>
          <a:endParaRPr lang="da-DK"/>
        </a:p>
      </dgm:t>
    </dgm:pt>
    <dgm:pt modelId="{0F635BA1-C244-C041-B23D-1DFA4C01E074}">
      <dgm:prSet phldrT="[Tekst]"/>
      <dgm:spPr/>
      <dgm:t>
        <a:bodyPr/>
        <a:lstStyle/>
        <a:p>
          <a:r>
            <a:rPr lang="da-DK" dirty="0" smtClean="0"/>
            <a:t>Refleksion i handling </a:t>
          </a:r>
          <a:endParaRPr lang="da-DK" dirty="0"/>
        </a:p>
      </dgm:t>
    </dgm:pt>
    <dgm:pt modelId="{2187453E-6202-B445-BEC2-644C97367B9C}" type="parTrans" cxnId="{70967333-938D-8F48-AA36-D3C302C2CB43}">
      <dgm:prSet/>
      <dgm:spPr/>
      <dgm:t>
        <a:bodyPr/>
        <a:lstStyle/>
        <a:p>
          <a:endParaRPr lang="da-DK"/>
        </a:p>
      </dgm:t>
    </dgm:pt>
    <dgm:pt modelId="{660F9AE3-D545-8F4B-96EC-11FF432524F6}" type="sibTrans" cxnId="{70967333-938D-8F48-AA36-D3C302C2CB43}">
      <dgm:prSet/>
      <dgm:spPr/>
      <dgm:t>
        <a:bodyPr/>
        <a:lstStyle/>
        <a:p>
          <a:endParaRPr lang="da-DK"/>
        </a:p>
      </dgm:t>
    </dgm:pt>
    <dgm:pt modelId="{17F48867-FB81-314F-9929-84AE313B6914}">
      <dgm:prSet phldrT="[Tekst]"/>
      <dgm:spPr/>
      <dgm:t>
        <a:bodyPr/>
        <a:lstStyle/>
        <a:p>
          <a:r>
            <a:rPr lang="da-DK" dirty="0" smtClean="0"/>
            <a:t>Refleksion</a:t>
          </a:r>
          <a:r>
            <a:rPr lang="da-DK" baseline="0" dirty="0" smtClean="0"/>
            <a:t> på handling </a:t>
          </a:r>
          <a:endParaRPr lang="da-DK" dirty="0"/>
        </a:p>
      </dgm:t>
    </dgm:pt>
    <dgm:pt modelId="{7F934776-9B3D-C744-BF5C-E18CF6AC1FB5}" type="parTrans" cxnId="{3FC146E3-A522-2F47-AB30-D79E931875C2}">
      <dgm:prSet/>
      <dgm:spPr/>
      <dgm:t>
        <a:bodyPr/>
        <a:lstStyle/>
        <a:p>
          <a:endParaRPr lang="da-DK"/>
        </a:p>
      </dgm:t>
    </dgm:pt>
    <dgm:pt modelId="{01328E8A-F797-664A-9AF9-02F9799840A1}" type="sibTrans" cxnId="{3FC146E3-A522-2F47-AB30-D79E931875C2}">
      <dgm:prSet/>
      <dgm:spPr/>
      <dgm:t>
        <a:bodyPr/>
        <a:lstStyle/>
        <a:p>
          <a:endParaRPr lang="da-DK"/>
        </a:p>
      </dgm:t>
    </dgm:pt>
    <dgm:pt modelId="{76AD14FD-EEA0-004B-A952-8F14FD421FDD}">
      <dgm:prSet phldrT="[Tekst]"/>
      <dgm:spPr/>
      <dgm:t>
        <a:bodyPr/>
        <a:lstStyle/>
        <a:p>
          <a:r>
            <a:rPr lang="da-DK" dirty="0" smtClean="0"/>
            <a:t>Refleksiv problemløsning </a:t>
          </a:r>
          <a:endParaRPr lang="da-DK" dirty="0"/>
        </a:p>
      </dgm:t>
    </dgm:pt>
    <dgm:pt modelId="{4560F370-A876-2944-A99A-7B6EF497D254}" type="parTrans" cxnId="{08F973E4-C1DB-9948-A5DC-E68902CD593B}">
      <dgm:prSet/>
      <dgm:spPr/>
      <dgm:t>
        <a:bodyPr/>
        <a:lstStyle/>
        <a:p>
          <a:endParaRPr lang="da-DK"/>
        </a:p>
      </dgm:t>
    </dgm:pt>
    <dgm:pt modelId="{CB6E371B-82D7-A74F-92C7-133B7E6F007E}" type="sibTrans" cxnId="{08F973E4-C1DB-9948-A5DC-E68902CD593B}">
      <dgm:prSet/>
      <dgm:spPr/>
      <dgm:t>
        <a:bodyPr/>
        <a:lstStyle/>
        <a:p>
          <a:endParaRPr lang="da-DK"/>
        </a:p>
      </dgm:t>
    </dgm:pt>
    <dgm:pt modelId="{E27E262C-72F3-384F-BBBE-63CD91CBF4B4}">
      <dgm:prSet phldrT="[Tekst]"/>
      <dgm:spPr/>
      <dgm:t>
        <a:bodyPr/>
        <a:lstStyle/>
        <a:p>
          <a:r>
            <a:rPr lang="da-DK" dirty="0" smtClean="0"/>
            <a:t>Konverserende refleksion</a:t>
          </a:r>
          <a:endParaRPr lang="da-DK" dirty="0"/>
        </a:p>
      </dgm:t>
    </dgm:pt>
    <dgm:pt modelId="{BF126471-F00C-5141-804E-651AAE00F1DD}" type="parTrans" cxnId="{A450686D-AD35-4246-AA00-22EF04CDEBF8}">
      <dgm:prSet/>
      <dgm:spPr/>
      <dgm:t>
        <a:bodyPr/>
        <a:lstStyle/>
        <a:p>
          <a:endParaRPr lang="da-DK"/>
        </a:p>
      </dgm:t>
    </dgm:pt>
    <dgm:pt modelId="{5FF43C8C-EC5F-4344-811F-FE1D544616EB}" type="sibTrans" cxnId="{A450686D-AD35-4246-AA00-22EF04CDEBF8}">
      <dgm:prSet/>
      <dgm:spPr/>
      <dgm:t>
        <a:bodyPr/>
        <a:lstStyle/>
        <a:p>
          <a:endParaRPr lang="da-DK"/>
        </a:p>
      </dgm:t>
    </dgm:pt>
    <dgm:pt modelId="{CDDA60F8-6F6D-0341-A280-2DF13C874F47}" type="pres">
      <dgm:prSet presAssocID="{B820EBC3-62E4-4C45-8C9A-7D2C24B205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3C8EE8E4-28D0-004A-83A3-FE0D2DCE6F01}" type="pres">
      <dgm:prSet presAssocID="{0DD5F7AC-2AB6-0D49-B629-B106B6EEA79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111A343-DD8B-0C46-91E0-97AF92A68536}" type="pres">
      <dgm:prSet presAssocID="{0DD5F7AC-2AB6-0D49-B629-B106B6EEA794}" presName="spNode" presStyleCnt="0"/>
      <dgm:spPr/>
    </dgm:pt>
    <dgm:pt modelId="{9C9A6F50-DB6E-3641-8B73-F5FBE5105CF3}" type="pres">
      <dgm:prSet presAssocID="{92AE6A41-4021-0047-95CB-D8782CBEEFFF}" presName="sibTrans" presStyleLbl="sibTrans1D1" presStyleIdx="0" presStyleCnt="5"/>
      <dgm:spPr/>
      <dgm:t>
        <a:bodyPr/>
        <a:lstStyle/>
        <a:p>
          <a:endParaRPr lang="da-DK"/>
        </a:p>
      </dgm:t>
    </dgm:pt>
    <dgm:pt modelId="{998FFC34-02E8-3947-9FF2-5FDBC552BA21}" type="pres">
      <dgm:prSet presAssocID="{0F635BA1-C244-C041-B23D-1DFA4C01E0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2000C50-01DD-6743-809B-611C9CFB78B7}" type="pres">
      <dgm:prSet presAssocID="{0F635BA1-C244-C041-B23D-1DFA4C01E074}" presName="spNode" presStyleCnt="0"/>
      <dgm:spPr/>
    </dgm:pt>
    <dgm:pt modelId="{10F12371-47BF-DD4C-A183-F4ED04944C45}" type="pres">
      <dgm:prSet presAssocID="{660F9AE3-D545-8F4B-96EC-11FF432524F6}" presName="sibTrans" presStyleLbl="sibTrans1D1" presStyleIdx="1" presStyleCnt="5"/>
      <dgm:spPr/>
      <dgm:t>
        <a:bodyPr/>
        <a:lstStyle/>
        <a:p>
          <a:endParaRPr lang="da-DK"/>
        </a:p>
      </dgm:t>
    </dgm:pt>
    <dgm:pt modelId="{E8C51446-6B0D-E44F-99ED-2AF90A55E08B}" type="pres">
      <dgm:prSet presAssocID="{17F48867-FB81-314F-9929-84AE313B69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2CCEC44-E223-504B-954F-CA1225E202F8}" type="pres">
      <dgm:prSet presAssocID="{17F48867-FB81-314F-9929-84AE313B6914}" presName="spNode" presStyleCnt="0"/>
      <dgm:spPr/>
    </dgm:pt>
    <dgm:pt modelId="{B51E55EE-BE80-D64E-BE96-CB31C72FFFAF}" type="pres">
      <dgm:prSet presAssocID="{01328E8A-F797-664A-9AF9-02F9799840A1}" presName="sibTrans" presStyleLbl="sibTrans1D1" presStyleIdx="2" presStyleCnt="5"/>
      <dgm:spPr/>
      <dgm:t>
        <a:bodyPr/>
        <a:lstStyle/>
        <a:p>
          <a:endParaRPr lang="da-DK"/>
        </a:p>
      </dgm:t>
    </dgm:pt>
    <dgm:pt modelId="{D7358AFE-3436-9C4C-AD66-932F40581573}" type="pres">
      <dgm:prSet presAssocID="{76AD14FD-EEA0-004B-A952-8F14FD421FD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4F19E53-3D22-5E4E-AB8F-75092105FC89}" type="pres">
      <dgm:prSet presAssocID="{76AD14FD-EEA0-004B-A952-8F14FD421FDD}" presName="spNode" presStyleCnt="0"/>
      <dgm:spPr/>
    </dgm:pt>
    <dgm:pt modelId="{CE9EE8B3-D0E1-BD4A-A37E-A7270BD876D4}" type="pres">
      <dgm:prSet presAssocID="{CB6E371B-82D7-A74F-92C7-133B7E6F007E}" presName="sibTrans" presStyleLbl="sibTrans1D1" presStyleIdx="3" presStyleCnt="5"/>
      <dgm:spPr/>
      <dgm:t>
        <a:bodyPr/>
        <a:lstStyle/>
        <a:p>
          <a:endParaRPr lang="da-DK"/>
        </a:p>
      </dgm:t>
    </dgm:pt>
    <dgm:pt modelId="{C7D2A104-4EFF-814F-B51E-B2A3746AF37B}" type="pres">
      <dgm:prSet presAssocID="{E27E262C-72F3-384F-BBBE-63CD91CBF4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608FF3C-631F-7A4B-B52D-69A09CE12B25}" type="pres">
      <dgm:prSet presAssocID="{E27E262C-72F3-384F-BBBE-63CD91CBF4B4}" presName="spNode" presStyleCnt="0"/>
      <dgm:spPr/>
    </dgm:pt>
    <dgm:pt modelId="{05B611B3-CEF5-A64B-8581-DA2075B20724}" type="pres">
      <dgm:prSet presAssocID="{5FF43C8C-EC5F-4344-811F-FE1D544616EB}" presName="sibTrans" presStyleLbl="sibTrans1D1" presStyleIdx="4" presStyleCnt="5"/>
      <dgm:spPr/>
      <dgm:t>
        <a:bodyPr/>
        <a:lstStyle/>
        <a:p>
          <a:endParaRPr lang="da-DK"/>
        </a:p>
      </dgm:t>
    </dgm:pt>
  </dgm:ptLst>
  <dgm:cxnLst>
    <dgm:cxn modelId="{F3699EFC-BF88-6A45-857B-356FD7928B80}" type="presOf" srcId="{01328E8A-F797-664A-9AF9-02F9799840A1}" destId="{B51E55EE-BE80-D64E-BE96-CB31C72FFFAF}" srcOrd="0" destOrd="0" presId="urn:microsoft.com/office/officeart/2005/8/layout/cycle5"/>
    <dgm:cxn modelId="{64007C96-DC4C-1742-B1E0-54C53140F132}" type="presOf" srcId="{0DD5F7AC-2AB6-0D49-B629-B106B6EEA794}" destId="{3C8EE8E4-28D0-004A-83A3-FE0D2DCE6F01}" srcOrd="0" destOrd="0" presId="urn:microsoft.com/office/officeart/2005/8/layout/cycle5"/>
    <dgm:cxn modelId="{2B242499-849B-D84D-8FF2-57FA9776EE28}" srcId="{B820EBC3-62E4-4C45-8C9A-7D2C24B20507}" destId="{0DD5F7AC-2AB6-0D49-B629-B106B6EEA794}" srcOrd="0" destOrd="0" parTransId="{9AD583AB-8AD9-5F4A-9C1B-31D5906A5A32}" sibTransId="{92AE6A41-4021-0047-95CB-D8782CBEEFFF}"/>
    <dgm:cxn modelId="{3FC146E3-A522-2F47-AB30-D79E931875C2}" srcId="{B820EBC3-62E4-4C45-8C9A-7D2C24B20507}" destId="{17F48867-FB81-314F-9929-84AE313B6914}" srcOrd="2" destOrd="0" parTransId="{7F934776-9B3D-C744-BF5C-E18CF6AC1FB5}" sibTransId="{01328E8A-F797-664A-9AF9-02F9799840A1}"/>
    <dgm:cxn modelId="{9F17141C-897C-F048-ACE4-B338F2C1877F}" type="presOf" srcId="{0F635BA1-C244-C041-B23D-1DFA4C01E074}" destId="{998FFC34-02E8-3947-9FF2-5FDBC552BA21}" srcOrd="0" destOrd="0" presId="urn:microsoft.com/office/officeart/2005/8/layout/cycle5"/>
    <dgm:cxn modelId="{614C306C-C5A1-6940-A036-D587FCEBDEF3}" type="presOf" srcId="{92AE6A41-4021-0047-95CB-D8782CBEEFFF}" destId="{9C9A6F50-DB6E-3641-8B73-F5FBE5105CF3}" srcOrd="0" destOrd="0" presId="urn:microsoft.com/office/officeart/2005/8/layout/cycle5"/>
    <dgm:cxn modelId="{B2CF313E-B393-1B4A-88B8-47075995F5AE}" type="presOf" srcId="{660F9AE3-D545-8F4B-96EC-11FF432524F6}" destId="{10F12371-47BF-DD4C-A183-F4ED04944C45}" srcOrd="0" destOrd="0" presId="urn:microsoft.com/office/officeart/2005/8/layout/cycle5"/>
    <dgm:cxn modelId="{DDC0EC99-D2C4-8B4B-8C80-4A0EE32AB79C}" type="presOf" srcId="{76AD14FD-EEA0-004B-A952-8F14FD421FDD}" destId="{D7358AFE-3436-9C4C-AD66-932F40581573}" srcOrd="0" destOrd="0" presId="urn:microsoft.com/office/officeart/2005/8/layout/cycle5"/>
    <dgm:cxn modelId="{3A0E4EEB-FF6E-0443-84AE-87C1F16BAECE}" type="presOf" srcId="{E27E262C-72F3-384F-BBBE-63CD91CBF4B4}" destId="{C7D2A104-4EFF-814F-B51E-B2A3746AF37B}" srcOrd="0" destOrd="0" presId="urn:microsoft.com/office/officeart/2005/8/layout/cycle5"/>
    <dgm:cxn modelId="{0F05E713-0003-8F4C-A6AD-F23E29383127}" type="presOf" srcId="{17F48867-FB81-314F-9929-84AE313B6914}" destId="{E8C51446-6B0D-E44F-99ED-2AF90A55E08B}" srcOrd="0" destOrd="0" presId="urn:microsoft.com/office/officeart/2005/8/layout/cycle5"/>
    <dgm:cxn modelId="{1BA8A0B6-0A9D-9344-B66E-542950AE631B}" type="presOf" srcId="{B820EBC3-62E4-4C45-8C9A-7D2C24B20507}" destId="{CDDA60F8-6F6D-0341-A280-2DF13C874F47}" srcOrd="0" destOrd="0" presId="urn:microsoft.com/office/officeart/2005/8/layout/cycle5"/>
    <dgm:cxn modelId="{08F973E4-C1DB-9948-A5DC-E68902CD593B}" srcId="{B820EBC3-62E4-4C45-8C9A-7D2C24B20507}" destId="{76AD14FD-EEA0-004B-A952-8F14FD421FDD}" srcOrd="3" destOrd="0" parTransId="{4560F370-A876-2944-A99A-7B6EF497D254}" sibTransId="{CB6E371B-82D7-A74F-92C7-133B7E6F007E}"/>
    <dgm:cxn modelId="{A450686D-AD35-4246-AA00-22EF04CDEBF8}" srcId="{B820EBC3-62E4-4C45-8C9A-7D2C24B20507}" destId="{E27E262C-72F3-384F-BBBE-63CD91CBF4B4}" srcOrd="4" destOrd="0" parTransId="{BF126471-F00C-5141-804E-651AAE00F1DD}" sibTransId="{5FF43C8C-EC5F-4344-811F-FE1D544616EB}"/>
    <dgm:cxn modelId="{D5FE95C9-A5A6-E24B-8399-8C027D4CD064}" type="presOf" srcId="{CB6E371B-82D7-A74F-92C7-133B7E6F007E}" destId="{CE9EE8B3-D0E1-BD4A-A37E-A7270BD876D4}" srcOrd="0" destOrd="0" presId="urn:microsoft.com/office/officeart/2005/8/layout/cycle5"/>
    <dgm:cxn modelId="{2EFEC2CE-9D3C-464A-8D9F-B8002B3DC471}" type="presOf" srcId="{5FF43C8C-EC5F-4344-811F-FE1D544616EB}" destId="{05B611B3-CEF5-A64B-8581-DA2075B20724}" srcOrd="0" destOrd="0" presId="urn:microsoft.com/office/officeart/2005/8/layout/cycle5"/>
    <dgm:cxn modelId="{70967333-938D-8F48-AA36-D3C302C2CB43}" srcId="{B820EBC3-62E4-4C45-8C9A-7D2C24B20507}" destId="{0F635BA1-C244-C041-B23D-1DFA4C01E074}" srcOrd="1" destOrd="0" parTransId="{2187453E-6202-B445-BEC2-644C97367B9C}" sibTransId="{660F9AE3-D545-8F4B-96EC-11FF432524F6}"/>
    <dgm:cxn modelId="{9E9FC180-5C2A-8C4D-9F45-399AD400F5F5}" type="presParOf" srcId="{CDDA60F8-6F6D-0341-A280-2DF13C874F47}" destId="{3C8EE8E4-28D0-004A-83A3-FE0D2DCE6F01}" srcOrd="0" destOrd="0" presId="urn:microsoft.com/office/officeart/2005/8/layout/cycle5"/>
    <dgm:cxn modelId="{2A0F21C2-025D-7247-9F50-A6457A11059D}" type="presParOf" srcId="{CDDA60F8-6F6D-0341-A280-2DF13C874F47}" destId="{D111A343-DD8B-0C46-91E0-97AF92A68536}" srcOrd="1" destOrd="0" presId="urn:microsoft.com/office/officeart/2005/8/layout/cycle5"/>
    <dgm:cxn modelId="{187A58D7-7AF4-C748-8FE0-05100EC37DB4}" type="presParOf" srcId="{CDDA60F8-6F6D-0341-A280-2DF13C874F47}" destId="{9C9A6F50-DB6E-3641-8B73-F5FBE5105CF3}" srcOrd="2" destOrd="0" presId="urn:microsoft.com/office/officeart/2005/8/layout/cycle5"/>
    <dgm:cxn modelId="{37333493-1B1E-9A4B-B625-9077A550CB33}" type="presParOf" srcId="{CDDA60F8-6F6D-0341-A280-2DF13C874F47}" destId="{998FFC34-02E8-3947-9FF2-5FDBC552BA21}" srcOrd="3" destOrd="0" presId="urn:microsoft.com/office/officeart/2005/8/layout/cycle5"/>
    <dgm:cxn modelId="{7F3272FA-ACB4-8549-9996-5726FAFCEA0D}" type="presParOf" srcId="{CDDA60F8-6F6D-0341-A280-2DF13C874F47}" destId="{72000C50-01DD-6743-809B-611C9CFB78B7}" srcOrd="4" destOrd="0" presId="urn:microsoft.com/office/officeart/2005/8/layout/cycle5"/>
    <dgm:cxn modelId="{35BB11A2-1B55-8042-AAEC-DA964278B6D6}" type="presParOf" srcId="{CDDA60F8-6F6D-0341-A280-2DF13C874F47}" destId="{10F12371-47BF-DD4C-A183-F4ED04944C45}" srcOrd="5" destOrd="0" presId="urn:microsoft.com/office/officeart/2005/8/layout/cycle5"/>
    <dgm:cxn modelId="{33B186F4-BF19-A34F-9390-50AB51B2A7B0}" type="presParOf" srcId="{CDDA60F8-6F6D-0341-A280-2DF13C874F47}" destId="{E8C51446-6B0D-E44F-99ED-2AF90A55E08B}" srcOrd="6" destOrd="0" presId="urn:microsoft.com/office/officeart/2005/8/layout/cycle5"/>
    <dgm:cxn modelId="{EE41DC67-8A0A-4C48-B19C-210A7927AD63}" type="presParOf" srcId="{CDDA60F8-6F6D-0341-A280-2DF13C874F47}" destId="{92CCEC44-E223-504B-954F-CA1225E202F8}" srcOrd="7" destOrd="0" presId="urn:microsoft.com/office/officeart/2005/8/layout/cycle5"/>
    <dgm:cxn modelId="{A27A48AF-D6DB-7940-8855-5423EC350343}" type="presParOf" srcId="{CDDA60F8-6F6D-0341-A280-2DF13C874F47}" destId="{B51E55EE-BE80-D64E-BE96-CB31C72FFFAF}" srcOrd="8" destOrd="0" presId="urn:microsoft.com/office/officeart/2005/8/layout/cycle5"/>
    <dgm:cxn modelId="{2DDB373C-E0A4-A74D-A911-332DE76B5EA3}" type="presParOf" srcId="{CDDA60F8-6F6D-0341-A280-2DF13C874F47}" destId="{D7358AFE-3436-9C4C-AD66-932F40581573}" srcOrd="9" destOrd="0" presId="urn:microsoft.com/office/officeart/2005/8/layout/cycle5"/>
    <dgm:cxn modelId="{61C81396-5E07-BA40-9FC7-150128A24BD5}" type="presParOf" srcId="{CDDA60F8-6F6D-0341-A280-2DF13C874F47}" destId="{14F19E53-3D22-5E4E-AB8F-75092105FC89}" srcOrd="10" destOrd="0" presId="urn:microsoft.com/office/officeart/2005/8/layout/cycle5"/>
    <dgm:cxn modelId="{F221E0E7-680B-224A-9D6D-BE731056EFA0}" type="presParOf" srcId="{CDDA60F8-6F6D-0341-A280-2DF13C874F47}" destId="{CE9EE8B3-D0E1-BD4A-A37E-A7270BD876D4}" srcOrd="11" destOrd="0" presId="urn:microsoft.com/office/officeart/2005/8/layout/cycle5"/>
    <dgm:cxn modelId="{2857938A-01AC-0E4F-97A5-6967B1CD78F0}" type="presParOf" srcId="{CDDA60F8-6F6D-0341-A280-2DF13C874F47}" destId="{C7D2A104-4EFF-814F-B51E-B2A3746AF37B}" srcOrd="12" destOrd="0" presId="urn:microsoft.com/office/officeart/2005/8/layout/cycle5"/>
    <dgm:cxn modelId="{DF3E0141-B822-A544-95B5-0EAFA9BEBE5B}" type="presParOf" srcId="{CDDA60F8-6F6D-0341-A280-2DF13C874F47}" destId="{4608FF3C-631F-7A4B-B52D-69A09CE12B25}" srcOrd="13" destOrd="0" presId="urn:microsoft.com/office/officeart/2005/8/layout/cycle5"/>
    <dgm:cxn modelId="{68769FF1-0FB9-3343-AE09-AAC7190D27CA}" type="presParOf" srcId="{CDDA60F8-6F6D-0341-A280-2DF13C874F47}" destId="{05B611B3-CEF5-A64B-8581-DA2075B20724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219BFD-4E59-2144-B440-4D3CBA77FBBF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DC49962-EDD1-204D-8E7F-4645091B58C1}">
      <dgm:prSet phldrT="[Tekst]" custT="1"/>
      <dgm:spPr/>
      <dgm:t>
        <a:bodyPr/>
        <a:lstStyle/>
        <a:p>
          <a:r>
            <a:rPr lang="da-DK" sz="2400" b="1" dirty="0" smtClean="0"/>
            <a:t>Digital kompetencekortlægning</a:t>
          </a:r>
          <a:r>
            <a:rPr lang="da-DK" sz="2400" b="1" baseline="0" dirty="0" smtClean="0"/>
            <a:t> </a:t>
          </a:r>
          <a:endParaRPr lang="da-DK" sz="2400" b="1" dirty="0"/>
        </a:p>
      </dgm:t>
    </dgm:pt>
    <dgm:pt modelId="{75A001F4-D571-FA4D-BD05-BA39BE04B667}" type="parTrans" cxnId="{D8B891B3-7529-C24E-BF1D-0CC48EB85246}">
      <dgm:prSet/>
      <dgm:spPr/>
      <dgm:t>
        <a:bodyPr/>
        <a:lstStyle/>
        <a:p>
          <a:endParaRPr lang="da-DK"/>
        </a:p>
      </dgm:t>
    </dgm:pt>
    <dgm:pt modelId="{F5C743DC-A9F1-DB4A-9E7E-0E5D991C8613}" type="sibTrans" cxnId="{D8B891B3-7529-C24E-BF1D-0CC48EB85246}">
      <dgm:prSet/>
      <dgm:spPr/>
      <dgm:t>
        <a:bodyPr/>
        <a:lstStyle/>
        <a:p>
          <a:endParaRPr lang="da-DK"/>
        </a:p>
      </dgm:t>
    </dgm:pt>
    <dgm:pt modelId="{73422FEB-1DFD-2349-9517-5484C43052DB}">
      <dgm:prSet phldrT="[Tekst]" custT="1"/>
      <dgm:spPr/>
      <dgm:t>
        <a:bodyPr anchor="t"/>
        <a:lstStyle/>
        <a:p>
          <a:r>
            <a:rPr lang="da-DK" sz="2400" b="1" dirty="0" smtClean="0"/>
            <a:t>Udvikling af blendede forløb</a:t>
          </a:r>
        </a:p>
        <a:p>
          <a:r>
            <a:rPr lang="da-DK" sz="1400" dirty="0" smtClean="0"/>
            <a:t>- Storyboard design (faggrupper)</a:t>
          </a:r>
        </a:p>
        <a:p>
          <a:r>
            <a:rPr lang="da-DK" sz="1400" dirty="0" smtClean="0"/>
            <a:t>- Læringsaktivitets</a:t>
          </a:r>
          <a:r>
            <a:rPr lang="da-DK" sz="1400" baseline="0" dirty="0" smtClean="0"/>
            <a:t>skabelon (faggrupper)</a:t>
          </a:r>
        </a:p>
        <a:p>
          <a:r>
            <a:rPr lang="da-DK" sz="1400" baseline="0" dirty="0" smtClean="0"/>
            <a:t>- Sektionsmodel (</a:t>
          </a:r>
          <a:r>
            <a:rPr lang="da-DK" sz="1400" baseline="0" dirty="0" err="1" smtClean="0"/>
            <a:t>iiii</a:t>
          </a:r>
          <a:r>
            <a:rPr lang="da-DK" sz="1400" baseline="0" dirty="0" smtClean="0"/>
            <a:t>-modellen) (faggrupper)</a:t>
          </a:r>
        </a:p>
        <a:p>
          <a:r>
            <a:rPr lang="da-DK" sz="1400" baseline="0" dirty="0" smtClean="0"/>
            <a:t>- </a:t>
          </a:r>
          <a:r>
            <a:rPr lang="da-DK" sz="1400" baseline="0" dirty="0" err="1" smtClean="0"/>
            <a:t>Moodle</a:t>
          </a:r>
          <a:r>
            <a:rPr lang="da-DK" sz="1400" baseline="0" dirty="0" smtClean="0"/>
            <a:t> workshops (individuelt)</a:t>
          </a:r>
        </a:p>
        <a:p>
          <a:r>
            <a:rPr lang="da-DK" sz="1400" baseline="0" dirty="0" smtClean="0"/>
            <a:t>- Sparing med e-læringsteknolog (Faggrupper)</a:t>
          </a:r>
          <a:endParaRPr lang="da-DK" sz="1400" dirty="0"/>
        </a:p>
      </dgm:t>
    </dgm:pt>
    <dgm:pt modelId="{47995013-D0EA-6A46-9BCF-DCEF123DD54F}" type="parTrans" cxnId="{660237AD-6281-AC41-9357-70AA32C87ED6}">
      <dgm:prSet/>
      <dgm:spPr/>
      <dgm:t>
        <a:bodyPr/>
        <a:lstStyle/>
        <a:p>
          <a:endParaRPr lang="da-DK"/>
        </a:p>
      </dgm:t>
    </dgm:pt>
    <dgm:pt modelId="{CA136F7E-7BA3-7342-8794-06DA1758B304}" type="sibTrans" cxnId="{660237AD-6281-AC41-9357-70AA32C87ED6}">
      <dgm:prSet/>
      <dgm:spPr/>
      <dgm:t>
        <a:bodyPr/>
        <a:lstStyle/>
        <a:p>
          <a:endParaRPr lang="da-DK"/>
        </a:p>
      </dgm:t>
    </dgm:pt>
    <dgm:pt modelId="{49703BDD-6CEC-4547-9728-70878ADDFC0B}">
      <dgm:prSet phldrT="[Tekst]" custT="1"/>
      <dgm:spPr/>
      <dgm:t>
        <a:bodyPr/>
        <a:lstStyle/>
        <a:p>
          <a:r>
            <a:rPr lang="da-DK" sz="2400" b="1" dirty="0" err="1" smtClean="0">
              <a:solidFill>
                <a:schemeClr val="bg1"/>
              </a:solidFill>
            </a:rPr>
            <a:t>Facilitering</a:t>
          </a:r>
          <a:r>
            <a:rPr lang="da-DK" sz="2400" b="1" baseline="0" dirty="0" smtClean="0">
              <a:solidFill>
                <a:schemeClr val="bg1"/>
              </a:solidFill>
            </a:rPr>
            <a:t> og </a:t>
          </a:r>
          <a:r>
            <a:rPr lang="da-DK" sz="2400" b="1" baseline="0" dirty="0" err="1" smtClean="0">
              <a:solidFill>
                <a:schemeClr val="bg1"/>
              </a:solidFill>
            </a:rPr>
            <a:t>didaktisering</a:t>
          </a:r>
          <a:endParaRPr lang="da-DK" sz="2400" b="1" baseline="0" dirty="0" smtClean="0">
            <a:solidFill>
              <a:schemeClr val="bg1"/>
            </a:solidFill>
          </a:endParaRPr>
        </a:p>
        <a:p>
          <a:r>
            <a:rPr lang="da-DK" sz="1400" baseline="0" dirty="0" smtClean="0"/>
            <a:t>- </a:t>
          </a:r>
          <a:r>
            <a:rPr lang="da-DK" sz="1800" baseline="0" dirty="0" smtClean="0"/>
            <a:t>Refleksionsøvelse (synkron/asynkron/online/fysisk) (faggrupper)</a:t>
          </a:r>
        </a:p>
        <a:p>
          <a:r>
            <a:rPr lang="da-DK" sz="1800" baseline="0" dirty="0" smtClean="0"/>
            <a:t>- Scripting (Faggrupper)</a:t>
          </a:r>
        </a:p>
        <a:p>
          <a:r>
            <a:rPr lang="da-DK" sz="1800" baseline="0" dirty="0" smtClean="0"/>
            <a:t>- 10 </a:t>
          </a:r>
          <a:r>
            <a:rPr lang="da-DK" sz="1800" baseline="0" dirty="0" err="1" smtClean="0"/>
            <a:t>ects</a:t>
          </a:r>
          <a:r>
            <a:rPr lang="da-DK" sz="1800" baseline="0" dirty="0" smtClean="0"/>
            <a:t> point (Individuelt)</a:t>
          </a:r>
        </a:p>
        <a:p>
          <a:endParaRPr lang="da-DK" sz="1400" dirty="0"/>
        </a:p>
      </dgm:t>
    </dgm:pt>
    <dgm:pt modelId="{1EFDD0B2-876A-3C42-8F00-1F85E33230BC}" type="parTrans" cxnId="{F3EEAAAA-E3C7-6248-9374-5BB85F27FBB3}">
      <dgm:prSet/>
      <dgm:spPr/>
      <dgm:t>
        <a:bodyPr/>
        <a:lstStyle/>
        <a:p>
          <a:endParaRPr lang="da-DK"/>
        </a:p>
      </dgm:t>
    </dgm:pt>
    <dgm:pt modelId="{6DDD38DC-DF81-5A48-80C2-7B9026DA56E7}" type="sibTrans" cxnId="{F3EEAAAA-E3C7-6248-9374-5BB85F27FBB3}">
      <dgm:prSet/>
      <dgm:spPr/>
      <dgm:t>
        <a:bodyPr/>
        <a:lstStyle/>
        <a:p>
          <a:endParaRPr lang="da-DK"/>
        </a:p>
      </dgm:t>
    </dgm:pt>
    <dgm:pt modelId="{BA92937D-5742-034B-B3EB-467D37484CBE}">
      <dgm:prSet custT="1"/>
      <dgm:spPr/>
      <dgm:t>
        <a:bodyPr/>
        <a:lstStyle/>
        <a:p>
          <a:r>
            <a:rPr lang="da-DK" sz="2400" b="1" dirty="0" smtClean="0"/>
            <a:t>Udvikling af online forløb</a:t>
          </a:r>
        </a:p>
        <a:p>
          <a:r>
            <a:rPr lang="da-DK" sz="1400" dirty="0" smtClean="0"/>
            <a:t>- </a:t>
          </a:r>
          <a:r>
            <a:rPr lang="da-DK" sz="1800" baseline="0" dirty="0" smtClean="0"/>
            <a:t>Individuelt tilrettelagt </a:t>
          </a:r>
          <a:r>
            <a:rPr lang="da-DK" sz="1800" baseline="0" dirty="0" err="1" smtClean="0"/>
            <a:t>Moodle</a:t>
          </a:r>
          <a:r>
            <a:rPr lang="da-DK" sz="1800" baseline="0" dirty="0" smtClean="0"/>
            <a:t>-forløb (Screening og individuelle 			online workshops) (Individuelt)		</a:t>
          </a:r>
        </a:p>
        <a:p>
          <a:r>
            <a:rPr lang="da-DK" sz="1800" dirty="0" smtClean="0"/>
            <a:t>- </a:t>
          </a:r>
          <a:r>
            <a:rPr lang="da-DK" sz="1800" dirty="0" err="1" smtClean="0"/>
            <a:t>Moodle</a:t>
          </a:r>
          <a:r>
            <a:rPr lang="da-DK" sz="1800" dirty="0" smtClean="0"/>
            <a:t>-kompetence-skema (alle)</a:t>
          </a:r>
        </a:p>
        <a:p>
          <a:r>
            <a:rPr lang="da-DK" sz="1800" dirty="0" smtClean="0"/>
            <a:t>- Sparring med e-læringsteknolog (faggrupper)</a:t>
          </a:r>
        </a:p>
        <a:p>
          <a:endParaRPr lang="da-DK" sz="1400" dirty="0"/>
        </a:p>
      </dgm:t>
    </dgm:pt>
    <dgm:pt modelId="{B503F400-D38E-824E-9B1D-26087CBFDC00}" type="parTrans" cxnId="{FA11EDF9-A8D4-0741-A8B8-21653CC075AD}">
      <dgm:prSet/>
      <dgm:spPr/>
      <dgm:t>
        <a:bodyPr/>
        <a:lstStyle/>
        <a:p>
          <a:endParaRPr lang="da-DK"/>
        </a:p>
      </dgm:t>
    </dgm:pt>
    <dgm:pt modelId="{E7429E9C-5619-1C42-A85C-2C84B539C8E6}" type="sibTrans" cxnId="{FA11EDF9-A8D4-0741-A8B8-21653CC075AD}">
      <dgm:prSet/>
      <dgm:spPr/>
      <dgm:t>
        <a:bodyPr/>
        <a:lstStyle/>
        <a:p>
          <a:endParaRPr lang="da-DK"/>
        </a:p>
      </dgm:t>
    </dgm:pt>
    <dgm:pt modelId="{0DA1CBBC-ED7D-7A4F-BD5E-0F2C5BB736EE}" type="pres">
      <dgm:prSet presAssocID="{B1219BFD-4E59-2144-B440-4D3CBA77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F09E862E-FDD4-0E44-AE62-891E7FB2F60B}" type="pres">
      <dgm:prSet presAssocID="{B1219BFD-4E59-2144-B440-4D3CBA77FBBF}" presName="dummyMaxCanvas" presStyleCnt="0">
        <dgm:presLayoutVars/>
      </dgm:prSet>
      <dgm:spPr/>
    </dgm:pt>
    <dgm:pt modelId="{CB0A73D6-566C-C748-BCFA-5D241BB99822}" type="pres">
      <dgm:prSet presAssocID="{B1219BFD-4E59-2144-B440-4D3CBA77FBBF}" presName="FourNodes_1" presStyleLbl="node1" presStyleIdx="0" presStyleCnt="4" custScaleY="45267" custLinFactNeighborX="2196" custLinFactNeighborY="-2343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3547779-5193-024E-92CD-75A1C9AD8C9A}" type="pres">
      <dgm:prSet presAssocID="{B1219BFD-4E59-2144-B440-4D3CBA77FBBF}" presName="FourNodes_2" presStyleLbl="node1" presStyleIdx="1" presStyleCnt="4" custScaleY="139548" custLinFactNeighborX="1398" custLinFactNeighborY="-3866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678A6F5-0F3C-1242-832B-113A2BCB4A24}" type="pres">
      <dgm:prSet presAssocID="{B1219BFD-4E59-2144-B440-4D3CBA77FBBF}" presName="FourNodes_3" presStyleLbl="node1" presStyleIdx="2" presStyleCnt="4" custScaleY="115842" custLinFactNeighborX="1198" custLinFactNeighborY="-2694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86ACF0B-CD91-514B-A2B6-297C261E47A6}" type="pres">
      <dgm:prSet presAssocID="{B1219BFD-4E59-2144-B440-4D3CBA77FBBF}" presName="FourNodes_4" presStyleLbl="node1" presStyleIdx="3" presStyleCnt="4" custScaleY="137481" custLinFactNeighborX="1598" custLinFactNeighborY="-1639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2470F28-7F65-0F45-97FA-B6A6D0D740B3}" type="pres">
      <dgm:prSet presAssocID="{B1219BFD-4E59-2144-B440-4D3CBA77FBBF}" presName="FourConn_1-2" presStyleLbl="fgAccFollowNode1" presStyleIdx="0" presStyleCnt="3" custLinFactNeighborX="-25232" custLinFactNeighborY="-666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9820E71-64C2-DD4F-AFC8-F5B0FF71CC60}" type="pres">
      <dgm:prSet presAssocID="{B1219BFD-4E59-2144-B440-4D3CBA77FBBF}" presName="FourConn_2-3" presStyleLbl="fgAccFollowNode1" presStyleIdx="1" presStyleCnt="3" custLinFactNeighborX="-43256" custLinFactNeighborY="-1622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8FE1FDC-F909-EA4A-9F55-5F53FF29145B}" type="pres">
      <dgm:prSet presAssocID="{B1219BFD-4E59-2144-B440-4D3CBA77FBBF}" presName="FourConn_3-4" presStyleLbl="fgAccFollowNode1" presStyleIdx="2" presStyleCnt="3" custLinFactNeighborX="-10814" custLinFactNeighborY="-2703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4E3CC6F-702C-8743-A163-95FF405B5FEC}" type="pres">
      <dgm:prSet presAssocID="{B1219BFD-4E59-2144-B440-4D3CBA77FBB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15CE1B9-DEA8-024D-A459-085A38824246}" type="pres">
      <dgm:prSet presAssocID="{B1219BFD-4E59-2144-B440-4D3CBA77FBB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CB809F9-7E52-0248-B301-BBBA48E8C6B2}" type="pres">
      <dgm:prSet presAssocID="{B1219BFD-4E59-2144-B440-4D3CBA77FBB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BDDFA9C-450D-3D4A-B062-3928A0A97272}" type="pres">
      <dgm:prSet presAssocID="{B1219BFD-4E59-2144-B440-4D3CBA77FBB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40EBC8C-C497-6F43-999B-C2A2D320D936}" type="presOf" srcId="{6DDD38DC-DF81-5A48-80C2-7B9026DA56E7}" destId="{48FE1FDC-F909-EA4A-9F55-5F53FF29145B}" srcOrd="0" destOrd="0" presId="urn:microsoft.com/office/officeart/2005/8/layout/vProcess5"/>
    <dgm:cxn modelId="{62CFF71B-B4D1-414E-A799-1B8CD8A521F4}" type="presOf" srcId="{49703BDD-6CEC-4547-9728-70878ADDFC0B}" destId="{ECB809F9-7E52-0248-B301-BBBA48E8C6B2}" srcOrd="1" destOrd="0" presId="urn:microsoft.com/office/officeart/2005/8/layout/vProcess5"/>
    <dgm:cxn modelId="{BD5230AF-8B76-C944-B871-7BD6EFDA5C7A}" type="presOf" srcId="{BA92937D-5742-034B-B3EB-467D37484CBE}" destId="{286ACF0B-CD91-514B-A2B6-297C261E47A6}" srcOrd="0" destOrd="0" presId="urn:microsoft.com/office/officeart/2005/8/layout/vProcess5"/>
    <dgm:cxn modelId="{316ADBF7-F98F-7841-BB5A-EF79B9DF70E6}" type="presOf" srcId="{BA92937D-5742-034B-B3EB-467D37484CBE}" destId="{BBDDFA9C-450D-3D4A-B062-3928A0A97272}" srcOrd="1" destOrd="0" presId="urn:microsoft.com/office/officeart/2005/8/layout/vProcess5"/>
    <dgm:cxn modelId="{D8B891B3-7529-C24E-BF1D-0CC48EB85246}" srcId="{B1219BFD-4E59-2144-B440-4D3CBA77FBBF}" destId="{BDC49962-EDD1-204D-8E7F-4645091B58C1}" srcOrd="0" destOrd="0" parTransId="{75A001F4-D571-FA4D-BD05-BA39BE04B667}" sibTransId="{F5C743DC-A9F1-DB4A-9E7E-0E5D991C8613}"/>
    <dgm:cxn modelId="{3C99F5FD-A996-8A49-AE14-2A516352C3B1}" type="presOf" srcId="{73422FEB-1DFD-2349-9517-5484C43052DB}" destId="{A3547779-5193-024E-92CD-75A1C9AD8C9A}" srcOrd="0" destOrd="0" presId="urn:microsoft.com/office/officeart/2005/8/layout/vProcess5"/>
    <dgm:cxn modelId="{D57C2087-0665-E44B-896F-DE2227B83CF7}" type="presOf" srcId="{49703BDD-6CEC-4547-9728-70878ADDFC0B}" destId="{E678A6F5-0F3C-1242-832B-113A2BCB4A24}" srcOrd="0" destOrd="0" presId="urn:microsoft.com/office/officeart/2005/8/layout/vProcess5"/>
    <dgm:cxn modelId="{660237AD-6281-AC41-9357-70AA32C87ED6}" srcId="{B1219BFD-4E59-2144-B440-4D3CBA77FBBF}" destId="{73422FEB-1DFD-2349-9517-5484C43052DB}" srcOrd="1" destOrd="0" parTransId="{47995013-D0EA-6A46-9BCF-DCEF123DD54F}" sibTransId="{CA136F7E-7BA3-7342-8794-06DA1758B304}"/>
    <dgm:cxn modelId="{E3EFC4A4-DF9C-EF4A-8E18-6FDF2B0218B7}" type="presOf" srcId="{BDC49962-EDD1-204D-8E7F-4645091B58C1}" destId="{44E3CC6F-702C-8743-A163-95FF405B5FEC}" srcOrd="1" destOrd="0" presId="urn:microsoft.com/office/officeart/2005/8/layout/vProcess5"/>
    <dgm:cxn modelId="{E84E9849-7598-D641-A005-6F77F30E27F7}" type="presOf" srcId="{B1219BFD-4E59-2144-B440-4D3CBA77FBBF}" destId="{0DA1CBBC-ED7D-7A4F-BD5E-0F2C5BB736EE}" srcOrd="0" destOrd="0" presId="urn:microsoft.com/office/officeart/2005/8/layout/vProcess5"/>
    <dgm:cxn modelId="{5DD88028-AAD9-2546-9E38-8584072E8E8F}" type="presOf" srcId="{73422FEB-1DFD-2349-9517-5484C43052DB}" destId="{315CE1B9-DEA8-024D-A459-085A38824246}" srcOrd="1" destOrd="0" presId="urn:microsoft.com/office/officeart/2005/8/layout/vProcess5"/>
    <dgm:cxn modelId="{40FE517A-B725-F144-9308-48B85CD6E061}" type="presOf" srcId="{BDC49962-EDD1-204D-8E7F-4645091B58C1}" destId="{CB0A73D6-566C-C748-BCFA-5D241BB99822}" srcOrd="0" destOrd="0" presId="urn:microsoft.com/office/officeart/2005/8/layout/vProcess5"/>
    <dgm:cxn modelId="{FA11EDF9-A8D4-0741-A8B8-21653CC075AD}" srcId="{B1219BFD-4E59-2144-B440-4D3CBA77FBBF}" destId="{BA92937D-5742-034B-B3EB-467D37484CBE}" srcOrd="3" destOrd="0" parTransId="{B503F400-D38E-824E-9B1D-26087CBFDC00}" sibTransId="{E7429E9C-5619-1C42-A85C-2C84B539C8E6}"/>
    <dgm:cxn modelId="{AD35F3E9-B88D-F543-B21C-7B855302043D}" type="presOf" srcId="{F5C743DC-A9F1-DB4A-9E7E-0E5D991C8613}" destId="{32470F28-7F65-0F45-97FA-B6A6D0D740B3}" srcOrd="0" destOrd="0" presId="urn:microsoft.com/office/officeart/2005/8/layout/vProcess5"/>
    <dgm:cxn modelId="{443BBFA8-2C8F-B541-9971-0A04EBC69780}" type="presOf" srcId="{CA136F7E-7BA3-7342-8794-06DA1758B304}" destId="{19820E71-64C2-DD4F-AFC8-F5B0FF71CC60}" srcOrd="0" destOrd="0" presId="urn:microsoft.com/office/officeart/2005/8/layout/vProcess5"/>
    <dgm:cxn modelId="{F3EEAAAA-E3C7-6248-9374-5BB85F27FBB3}" srcId="{B1219BFD-4E59-2144-B440-4D3CBA77FBBF}" destId="{49703BDD-6CEC-4547-9728-70878ADDFC0B}" srcOrd="2" destOrd="0" parTransId="{1EFDD0B2-876A-3C42-8F00-1F85E33230BC}" sibTransId="{6DDD38DC-DF81-5A48-80C2-7B9026DA56E7}"/>
    <dgm:cxn modelId="{73DD9947-6D20-FE49-9501-79CE9FF3D0CE}" type="presParOf" srcId="{0DA1CBBC-ED7D-7A4F-BD5E-0F2C5BB736EE}" destId="{F09E862E-FDD4-0E44-AE62-891E7FB2F60B}" srcOrd="0" destOrd="0" presId="urn:microsoft.com/office/officeart/2005/8/layout/vProcess5"/>
    <dgm:cxn modelId="{078EB456-7982-BD4C-88FC-9A3AB2ACB4DB}" type="presParOf" srcId="{0DA1CBBC-ED7D-7A4F-BD5E-0F2C5BB736EE}" destId="{CB0A73D6-566C-C748-BCFA-5D241BB99822}" srcOrd="1" destOrd="0" presId="urn:microsoft.com/office/officeart/2005/8/layout/vProcess5"/>
    <dgm:cxn modelId="{6C74DC1B-2059-F149-B562-17DC56FF57E7}" type="presParOf" srcId="{0DA1CBBC-ED7D-7A4F-BD5E-0F2C5BB736EE}" destId="{A3547779-5193-024E-92CD-75A1C9AD8C9A}" srcOrd="2" destOrd="0" presId="urn:microsoft.com/office/officeart/2005/8/layout/vProcess5"/>
    <dgm:cxn modelId="{AD05C8C6-812C-BF4D-9B70-585BA90930CF}" type="presParOf" srcId="{0DA1CBBC-ED7D-7A4F-BD5E-0F2C5BB736EE}" destId="{E678A6F5-0F3C-1242-832B-113A2BCB4A24}" srcOrd="3" destOrd="0" presId="urn:microsoft.com/office/officeart/2005/8/layout/vProcess5"/>
    <dgm:cxn modelId="{AF1B2F54-D05B-AE46-B9B9-C1DE9C531072}" type="presParOf" srcId="{0DA1CBBC-ED7D-7A4F-BD5E-0F2C5BB736EE}" destId="{286ACF0B-CD91-514B-A2B6-297C261E47A6}" srcOrd="4" destOrd="0" presId="urn:microsoft.com/office/officeart/2005/8/layout/vProcess5"/>
    <dgm:cxn modelId="{DCE0E7C3-B334-EF4A-A9F0-A8E9154C8925}" type="presParOf" srcId="{0DA1CBBC-ED7D-7A4F-BD5E-0F2C5BB736EE}" destId="{32470F28-7F65-0F45-97FA-B6A6D0D740B3}" srcOrd="5" destOrd="0" presId="urn:microsoft.com/office/officeart/2005/8/layout/vProcess5"/>
    <dgm:cxn modelId="{80B5A1A3-EC98-204B-812A-18250525761A}" type="presParOf" srcId="{0DA1CBBC-ED7D-7A4F-BD5E-0F2C5BB736EE}" destId="{19820E71-64C2-DD4F-AFC8-F5B0FF71CC60}" srcOrd="6" destOrd="0" presId="urn:microsoft.com/office/officeart/2005/8/layout/vProcess5"/>
    <dgm:cxn modelId="{D696A71E-9EBE-1240-8CA9-438CDBE82D7D}" type="presParOf" srcId="{0DA1CBBC-ED7D-7A4F-BD5E-0F2C5BB736EE}" destId="{48FE1FDC-F909-EA4A-9F55-5F53FF29145B}" srcOrd="7" destOrd="0" presId="urn:microsoft.com/office/officeart/2005/8/layout/vProcess5"/>
    <dgm:cxn modelId="{AC6883AD-455B-664A-B01D-15B1AF86102A}" type="presParOf" srcId="{0DA1CBBC-ED7D-7A4F-BD5E-0F2C5BB736EE}" destId="{44E3CC6F-702C-8743-A163-95FF405B5FEC}" srcOrd="8" destOrd="0" presId="urn:microsoft.com/office/officeart/2005/8/layout/vProcess5"/>
    <dgm:cxn modelId="{C78E4E71-51AF-FA44-8302-D8BC1A91E436}" type="presParOf" srcId="{0DA1CBBC-ED7D-7A4F-BD5E-0F2C5BB736EE}" destId="{315CE1B9-DEA8-024D-A459-085A38824246}" srcOrd="9" destOrd="0" presId="urn:microsoft.com/office/officeart/2005/8/layout/vProcess5"/>
    <dgm:cxn modelId="{A341A113-9773-6C41-B266-747809400FE2}" type="presParOf" srcId="{0DA1CBBC-ED7D-7A4F-BD5E-0F2C5BB736EE}" destId="{ECB809F9-7E52-0248-B301-BBBA48E8C6B2}" srcOrd="10" destOrd="0" presId="urn:microsoft.com/office/officeart/2005/8/layout/vProcess5"/>
    <dgm:cxn modelId="{51D0D662-A6DF-5343-95E6-95E9108335E7}" type="presParOf" srcId="{0DA1CBBC-ED7D-7A4F-BD5E-0F2C5BB736EE}" destId="{BBDDFA9C-450D-3D4A-B062-3928A0A9727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20C91-4485-6243-BBD4-9EDDBD5E9E51}">
      <dsp:nvSpPr>
        <dsp:cNvPr id="0" name=""/>
        <dsp:cNvSpPr/>
      </dsp:nvSpPr>
      <dsp:spPr>
        <a:xfrm>
          <a:off x="1299105" y="66072"/>
          <a:ext cx="8846077" cy="12864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422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/>
            <a:t>Fase</a:t>
          </a:r>
          <a:r>
            <a:rPr lang="da-DK" sz="2500" kern="1200" baseline="0" dirty="0" smtClean="0"/>
            <a:t> 1 </a:t>
          </a:r>
          <a:r>
            <a:rPr lang="da-DK" sz="2000" kern="1200" baseline="0" dirty="0" smtClean="0"/>
            <a:t>(Maj 2017)</a:t>
          </a:r>
          <a:endParaRPr lang="da-DK" sz="2000" kern="1200" dirty="0"/>
        </a:p>
      </dsp:txBody>
      <dsp:txXfrm>
        <a:off x="1299105" y="387689"/>
        <a:ext cx="8524460" cy="643233"/>
      </dsp:txXfrm>
    </dsp:sp>
    <dsp:sp modelId="{32FF35E9-28FD-7541-B309-8C723812C2BA}">
      <dsp:nvSpPr>
        <dsp:cNvPr id="0" name=""/>
        <dsp:cNvSpPr/>
      </dsp:nvSpPr>
      <dsp:spPr>
        <a:xfrm>
          <a:off x="1299105" y="1056464"/>
          <a:ext cx="1634932" cy="2362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Digital kompetence- kortlægning </a:t>
          </a:r>
          <a:endParaRPr lang="da-DK" sz="1800" kern="1200" dirty="0"/>
        </a:p>
      </dsp:txBody>
      <dsp:txXfrm>
        <a:off x="1299105" y="1056464"/>
        <a:ext cx="1634932" cy="2362161"/>
      </dsp:txXfrm>
    </dsp:sp>
    <dsp:sp modelId="{B7012AB7-95FA-A544-B88F-295D426A2249}">
      <dsp:nvSpPr>
        <dsp:cNvPr id="0" name=""/>
        <dsp:cNvSpPr/>
      </dsp:nvSpPr>
      <dsp:spPr>
        <a:xfrm>
          <a:off x="2933860" y="495060"/>
          <a:ext cx="7211322" cy="12864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422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/>
            <a:t>Fase 2 </a:t>
          </a:r>
          <a:r>
            <a:rPr lang="da-DK" sz="2000" kern="1200" dirty="0" smtClean="0"/>
            <a:t>(Maj 2017-april</a:t>
          </a:r>
          <a:r>
            <a:rPr lang="da-DK" sz="2000" kern="1200" baseline="0" dirty="0" smtClean="0"/>
            <a:t> </a:t>
          </a:r>
          <a:r>
            <a:rPr lang="da-DK" sz="2000" kern="1200" dirty="0" smtClean="0"/>
            <a:t>2018)</a:t>
          </a:r>
          <a:endParaRPr lang="da-DK" sz="2000" kern="1200" dirty="0"/>
        </a:p>
      </dsp:txBody>
      <dsp:txXfrm>
        <a:off x="2933860" y="816677"/>
        <a:ext cx="6889705" cy="643233"/>
      </dsp:txXfrm>
    </dsp:sp>
    <dsp:sp modelId="{A680068E-0342-AC43-B981-A370A4016D5F}">
      <dsp:nvSpPr>
        <dsp:cNvPr id="0" name=""/>
        <dsp:cNvSpPr/>
      </dsp:nvSpPr>
      <dsp:spPr>
        <a:xfrm>
          <a:off x="2933860" y="1485452"/>
          <a:ext cx="1634932" cy="2362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 baseline="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Fra teori til praksis</a:t>
          </a:r>
          <a:r>
            <a:rPr lang="da-DK" sz="1800" kern="1200" baseline="0" dirty="0" smtClean="0"/>
            <a:t>. Veksel-uddannelse </a:t>
          </a:r>
          <a:endParaRPr lang="da-DK" sz="1800" kern="1200" dirty="0"/>
        </a:p>
      </dsp:txBody>
      <dsp:txXfrm>
        <a:off x="2933860" y="1485452"/>
        <a:ext cx="1634932" cy="2362161"/>
      </dsp:txXfrm>
    </dsp:sp>
    <dsp:sp modelId="{82DD42D2-8F79-2845-AFA9-2023DDFB6715}">
      <dsp:nvSpPr>
        <dsp:cNvPr id="0" name=""/>
        <dsp:cNvSpPr/>
      </dsp:nvSpPr>
      <dsp:spPr>
        <a:xfrm>
          <a:off x="4568615" y="924048"/>
          <a:ext cx="5576567" cy="12864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422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/>
            <a:t>Fase</a:t>
          </a:r>
          <a:r>
            <a:rPr lang="da-DK" sz="2500" kern="1200" baseline="0" dirty="0" smtClean="0"/>
            <a:t> 3 </a:t>
          </a:r>
          <a:r>
            <a:rPr lang="da-DK" sz="2000" kern="1200" baseline="0" dirty="0" smtClean="0"/>
            <a:t>(Sep. 2017-juni 2018)</a:t>
          </a:r>
          <a:endParaRPr lang="da-DK" sz="2000" kern="1200" dirty="0"/>
        </a:p>
      </dsp:txBody>
      <dsp:txXfrm>
        <a:off x="4568615" y="1245665"/>
        <a:ext cx="5254950" cy="643233"/>
      </dsp:txXfrm>
    </dsp:sp>
    <dsp:sp modelId="{427A094C-905D-1943-B031-35D3DCC94195}">
      <dsp:nvSpPr>
        <dsp:cNvPr id="0" name=""/>
        <dsp:cNvSpPr/>
      </dsp:nvSpPr>
      <dsp:spPr>
        <a:xfrm>
          <a:off x="4568615" y="1914440"/>
          <a:ext cx="1634932" cy="2362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baseline="0" dirty="0" smtClean="0"/>
            <a:t>Den digitale lærer som e-</a:t>
          </a:r>
          <a:r>
            <a:rPr lang="da-DK" sz="1800" kern="1200" baseline="0" dirty="0" err="1" smtClean="0"/>
            <a:t>moderator</a:t>
          </a:r>
          <a:r>
            <a:rPr lang="da-DK" sz="1800" kern="1200" baseline="0" dirty="0" smtClean="0"/>
            <a:t> og </a:t>
          </a:r>
          <a:r>
            <a:rPr lang="da-DK" sz="1800" kern="1200" baseline="0" dirty="0" err="1" smtClean="0"/>
            <a:t>facilitator</a:t>
          </a:r>
          <a:r>
            <a:rPr lang="da-DK" sz="1800" kern="1200" baseline="0" dirty="0" smtClean="0"/>
            <a:t>  </a:t>
          </a:r>
          <a:endParaRPr lang="da-DK" sz="1800" kern="1200" dirty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3600" kern="1200"/>
        </a:p>
      </dsp:txBody>
      <dsp:txXfrm>
        <a:off x="4568615" y="1914440"/>
        <a:ext cx="1634932" cy="2362161"/>
      </dsp:txXfrm>
    </dsp:sp>
    <dsp:sp modelId="{7BACE1B8-703B-9242-A21F-96634889FBBF}">
      <dsp:nvSpPr>
        <dsp:cNvPr id="0" name=""/>
        <dsp:cNvSpPr/>
      </dsp:nvSpPr>
      <dsp:spPr>
        <a:xfrm>
          <a:off x="6204255" y="1353036"/>
          <a:ext cx="3940927" cy="12864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422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/>
            <a:t>Fase 4 </a:t>
          </a:r>
          <a:r>
            <a:rPr lang="da-DK" sz="1600" kern="1200" dirty="0" smtClean="0"/>
            <a:t>(Sep.</a:t>
          </a:r>
          <a:r>
            <a:rPr lang="da-DK" sz="1600" kern="1200" baseline="0" dirty="0" smtClean="0"/>
            <a:t> 2018)</a:t>
          </a:r>
          <a:r>
            <a:rPr lang="da-DK" sz="1600" kern="1200" dirty="0" smtClean="0"/>
            <a:t> </a:t>
          </a:r>
          <a:endParaRPr lang="da-DK" sz="1600" kern="1200" dirty="0"/>
        </a:p>
      </dsp:txBody>
      <dsp:txXfrm>
        <a:off x="6204255" y="1674653"/>
        <a:ext cx="3619310" cy="643233"/>
      </dsp:txXfrm>
    </dsp:sp>
    <dsp:sp modelId="{4E8816ED-57A0-AC4B-B4F3-59C0611FDFED}">
      <dsp:nvSpPr>
        <dsp:cNvPr id="0" name=""/>
        <dsp:cNvSpPr/>
      </dsp:nvSpPr>
      <dsp:spPr>
        <a:xfrm>
          <a:off x="6204255" y="2343428"/>
          <a:ext cx="1634932" cy="2362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Det digitale netværk</a:t>
          </a:r>
          <a:endParaRPr lang="da-DK" sz="1800" kern="1200" dirty="0"/>
        </a:p>
      </dsp:txBody>
      <dsp:txXfrm>
        <a:off x="6204255" y="2343428"/>
        <a:ext cx="1634932" cy="2362161"/>
      </dsp:txXfrm>
    </dsp:sp>
    <dsp:sp modelId="{4C0BA0F1-774F-044D-9FB7-AD395B61E29A}">
      <dsp:nvSpPr>
        <dsp:cNvPr id="0" name=""/>
        <dsp:cNvSpPr/>
      </dsp:nvSpPr>
      <dsp:spPr>
        <a:xfrm>
          <a:off x="7839010" y="1782024"/>
          <a:ext cx="2306172" cy="12864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422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Fase 5 </a:t>
          </a:r>
          <a:r>
            <a:rPr lang="da-DK" sz="1600" kern="1200" dirty="0" smtClean="0"/>
            <a:t>(Sep. 2018 </a:t>
          </a:r>
          <a:endParaRPr lang="da-DK" sz="1600" kern="1200" dirty="0"/>
        </a:p>
      </dsp:txBody>
      <dsp:txXfrm>
        <a:off x="7839010" y="2103641"/>
        <a:ext cx="1984555" cy="643233"/>
      </dsp:txXfrm>
    </dsp:sp>
    <dsp:sp modelId="{3CED52FD-CF5D-E849-94E9-DE986572F319}">
      <dsp:nvSpPr>
        <dsp:cNvPr id="0" name=""/>
        <dsp:cNvSpPr/>
      </dsp:nvSpPr>
      <dsp:spPr>
        <a:xfrm>
          <a:off x="7839010" y="2772416"/>
          <a:ext cx="1634932" cy="2362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Opfølgning og</a:t>
          </a:r>
          <a:r>
            <a:rPr lang="da-DK" sz="1800" kern="1200" baseline="0" dirty="0" smtClean="0"/>
            <a:t> afslutning </a:t>
          </a:r>
          <a:r>
            <a:rPr lang="da-DK" sz="2100" kern="1200" dirty="0" smtClean="0"/>
            <a:t> </a:t>
          </a:r>
          <a:endParaRPr lang="da-DK" sz="2100" kern="1200" dirty="0"/>
        </a:p>
      </dsp:txBody>
      <dsp:txXfrm>
        <a:off x="7839010" y="2772416"/>
        <a:ext cx="1634932" cy="2362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EE8E4-28D0-004A-83A3-FE0D2DCE6F01}">
      <dsp:nvSpPr>
        <dsp:cNvPr id="0" name=""/>
        <dsp:cNvSpPr/>
      </dsp:nvSpPr>
      <dsp:spPr>
        <a:xfrm>
          <a:off x="3600745" y="3361"/>
          <a:ext cx="1996297" cy="12975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Refleksiv</a:t>
          </a:r>
          <a:r>
            <a:rPr lang="da-DK" sz="2100" kern="1200" baseline="0" dirty="0" smtClean="0"/>
            <a:t> formgivning </a:t>
          </a:r>
          <a:endParaRPr lang="da-DK" sz="2100" kern="1200" dirty="0"/>
        </a:p>
      </dsp:txBody>
      <dsp:txXfrm>
        <a:off x="3664088" y="66704"/>
        <a:ext cx="1869611" cy="1170907"/>
      </dsp:txXfrm>
    </dsp:sp>
    <dsp:sp modelId="{9C9A6F50-DB6E-3641-8B73-F5FBE5105CF3}">
      <dsp:nvSpPr>
        <dsp:cNvPr id="0" name=""/>
        <dsp:cNvSpPr/>
      </dsp:nvSpPr>
      <dsp:spPr>
        <a:xfrm>
          <a:off x="2007396" y="652158"/>
          <a:ext cx="5182994" cy="5182994"/>
        </a:xfrm>
        <a:custGeom>
          <a:avLst/>
          <a:gdLst/>
          <a:ahLst/>
          <a:cxnLst/>
          <a:rect l="0" t="0" r="0" b="0"/>
          <a:pathLst>
            <a:path>
              <a:moveTo>
                <a:pt x="3856848" y="329917"/>
              </a:moveTo>
              <a:arcTo wR="2591497" hR="2591497" stAng="17953618" swAng="121124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FFC34-02E8-3947-9FF2-5FDBC552BA21}">
      <dsp:nvSpPr>
        <dsp:cNvPr id="0" name=""/>
        <dsp:cNvSpPr/>
      </dsp:nvSpPr>
      <dsp:spPr>
        <a:xfrm>
          <a:off x="6065405" y="1794042"/>
          <a:ext cx="1996297" cy="12975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Refleksion i handling </a:t>
          </a:r>
          <a:endParaRPr lang="da-DK" sz="2100" kern="1200" dirty="0"/>
        </a:p>
      </dsp:txBody>
      <dsp:txXfrm>
        <a:off x="6128748" y="1857385"/>
        <a:ext cx="1869611" cy="1170907"/>
      </dsp:txXfrm>
    </dsp:sp>
    <dsp:sp modelId="{10F12371-47BF-DD4C-A183-F4ED04944C45}">
      <dsp:nvSpPr>
        <dsp:cNvPr id="0" name=""/>
        <dsp:cNvSpPr/>
      </dsp:nvSpPr>
      <dsp:spPr>
        <a:xfrm>
          <a:off x="2007396" y="652158"/>
          <a:ext cx="5182994" cy="5182994"/>
        </a:xfrm>
        <a:custGeom>
          <a:avLst/>
          <a:gdLst/>
          <a:ahLst/>
          <a:cxnLst/>
          <a:rect l="0" t="0" r="0" b="0"/>
          <a:pathLst>
            <a:path>
              <a:moveTo>
                <a:pt x="5176772" y="2770960"/>
              </a:moveTo>
              <a:arcTo wR="2591497" hR="2591497" stAng="21838258" swAng="135950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51446-6B0D-E44F-99ED-2AF90A55E08B}">
      <dsp:nvSpPr>
        <dsp:cNvPr id="0" name=""/>
        <dsp:cNvSpPr/>
      </dsp:nvSpPr>
      <dsp:spPr>
        <a:xfrm>
          <a:off x="5123989" y="4691424"/>
          <a:ext cx="1996297" cy="12975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Refleksion</a:t>
          </a:r>
          <a:r>
            <a:rPr lang="da-DK" sz="2100" kern="1200" baseline="0" dirty="0" smtClean="0"/>
            <a:t> på handling </a:t>
          </a:r>
          <a:endParaRPr lang="da-DK" sz="2100" kern="1200" dirty="0"/>
        </a:p>
      </dsp:txBody>
      <dsp:txXfrm>
        <a:off x="5187332" y="4754767"/>
        <a:ext cx="1869611" cy="1170907"/>
      </dsp:txXfrm>
    </dsp:sp>
    <dsp:sp modelId="{B51E55EE-BE80-D64E-BE96-CB31C72FFFAF}">
      <dsp:nvSpPr>
        <dsp:cNvPr id="0" name=""/>
        <dsp:cNvSpPr/>
      </dsp:nvSpPr>
      <dsp:spPr>
        <a:xfrm>
          <a:off x="2007396" y="652158"/>
          <a:ext cx="5182994" cy="5182994"/>
        </a:xfrm>
        <a:custGeom>
          <a:avLst/>
          <a:gdLst/>
          <a:ahLst/>
          <a:cxnLst/>
          <a:rect l="0" t="0" r="0" b="0"/>
          <a:pathLst>
            <a:path>
              <a:moveTo>
                <a:pt x="2909412" y="5163419"/>
              </a:moveTo>
              <a:arcTo wR="2591497" hR="2591497" stAng="4977205" swAng="84559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58AFE-3436-9C4C-AD66-932F40581573}">
      <dsp:nvSpPr>
        <dsp:cNvPr id="0" name=""/>
        <dsp:cNvSpPr/>
      </dsp:nvSpPr>
      <dsp:spPr>
        <a:xfrm>
          <a:off x="2077501" y="4691424"/>
          <a:ext cx="1996297" cy="12975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Refleksiv problemløsning </a:t>
          </a:r>
          <a:endParaRPr lang="da-DK" sz="2100" kern="1200" dirty="0"/>
        </a:p>
      </dsp:txBody>
      <dsp:txXfrm>
        <a:off x="2140844" y="4754767"/>
        <a:ext cx="1869611" cy="1170907"/>
      </dsp:txXfrm>
    </dsp:sp>
    <dsp:sp modelId="{CE9EE8B3-D0E1-BD4A-A37E-A7270BD876D4}">
      <dsp:nvSpPr>
        <dsp:cNvPr id="0" name=""/>
        <dsp:cNvSpPr/>
      </dsp:nvSpPr>
      <dsp:spPr>
        <a:xfrm>
          <a:off x="2007396" y="652158"/>
          <a:ext cx="5182994" cy="5182994"/>
        </a:xfrm>
        <a:custGeom>
          <a:avLst/>
          <a:gdLst/>
          <a:ahLst/>
          <a:cxnLst/>
          <a:rect l="0" t="0" r="0" b="0"/>
          <a:pathLst>
            <a:path>
              <a:moveTo>
                <a:pt x="274893" y="3753049"/>
              </a:moveTo>
              <a:arcTo wR="2591497" hR="2591497" stAng="9202241" swAng="135950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2A104-4EFF-814F-B51E-B2A3746AF37B}">
      <dsp:nvSpPr>
        <dsp:cNvPr id="0" name=""/>
        <dsp:cNvSpPr/>
      </dsp:nvSpPr>
      <dsp:spPr>
        <a:xfrm>
          <a:off x="1136085" y="1794042"/>
          <a:ext cx="1996297" cy="12975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Konverserende refleksion</a:t>
          </a:r>
          <a:endParaRPr lang="da-DK" sz="2100" kern="1200" dirty="0"/>
        </a:p>
      </dsp:txBody>
      <dsp:txXfrm>
        <a:off x="1199428" y="1857385"/>
        <a:ext cx="1869611" cy="1170907"/>
      </dsp:txXfrm>
    </dsp:sp>
    <dsp:sp modelId="{05B611B3-CEF5-A64B-8581-DA2075B20724}">
      <dsp:nvSpPr>
        <dsp:cNvPr id="0" name=""/>
        <dsp:cNvSpPr/>
      </dsp:nvSpPr>
      <dsp:spPr>
        <a:xfrm>
          <a:off x="2007396" y="652158"/>
          <a:ext cx="5182994" cy="5182994"/>
        </a:xfrm>
        <a:custGeom>
          <a:avLst/>
          <a:gdLst/>
          <a:ahLst/>
          <a:cxnLst/>
          <a:rect l="0" t="0" r="0" b="0"/>
          <a:pathLst>
            <a:path>
              <a:moveTo>
                <a:pt x="623422" y="905513"/>
              </a:moveTo>
              <a:arcTo wR="2591497" hR="2591497" stAng="13235133" swAng="121124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A73D6-566C-C748-BCFA-5D241BB99822}">
      <dsp:nvSpPr>
        <dsp:cNvPr id="0" name=""/>
        <dsp:cNvSpPr/>
      </dsp:nvSpPr>
      <dsp:spPr>
        <a:xfrm>
          <a:off x="182839" y="0"/>
          <a:ext cx="8326028" cy="642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b="1" kern="1200" dirty="0" smtClean="0"/>
            <a:t>Digital kompetencekortlægning</a:t>
          </a:r>
          <a:r>
            <a:rPr lang="da-DK" sz="2400" b="1" kern="1200" baseline="0" dirty="0" smtClean="0"/>
            <a:t> </a:t>
          </a:r>
          <a:endParaRPr lang="da-DK" sz="2400" b="1" kern="1200" dirty="0"/>
        </a:p>
      </dsp:txBody>
      <dsp:txXfrm>
        <a:off x="201654" y="18815"/>
        <a:ext cx="6720238" cy="604776"/>
      </dsp:txXfrm>
    </dsp:sp>
    <dsp:sp modelId="{A3547779-5193-024E-92CD-75A1C9AD8C9A}">
      <dsp:nvSpPr>
        <dsp:cNvPr id="0" name=""/>
        <dsp:cNvSpPr/>
      </dsp:nvSpPr>
      <dsp:spPr>
        <a:xfrm>
          <a:off x="813702" y="714847"/>
          <a:ext cx="8326028" cy="198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b="1" kern="1200" dirty="0" smtClean="0"/>
            <a:t>Udvikling af blendede forløb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- Storyboard design (faggrupper)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- Læringsaktivitets</a:t>
          </a:r>
          <a:r>
            <a:rPr lang="da-DK" sz="1400" kern="1200" baseline="0" dirty="0" smtClean="0"/>
            <a:t>skabelon (faggrupper)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baseline="0" dirty="0" smtClean="0"/>
            <a:t>- Sektionsmodel (</a:t>
          </a:r>
          <a:r>
            <a:rPr lang="da-DK" sz="1400" kern="1200" baseline="0" dirty="0" err="1" smtClean="0"/>
            <a:t>iiii</a:t>
          </a:r>
          <a:r>
            <a:rPr lang="da-DK" sz="1400" kern="1200" baseline="0" dirty="0" smtClean="0"/>
            <a:t>-modellen) (faggrupper)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baseline="0" dirty="0" smtClean="0"/>
            <a:t>- </a:t>
          </a:r>
          <a:r>
            <a:rPr lang="da-DK" sz="1400" kern="1200" baseline="0" dirty="0" err="1" smtClean="0"/>
            <a:t>Moodle</a:t>
          </a:r>
          <a:r>
            <a:rPr lang="da-DK" sz="1400" kern="1200" baseline="0" dirty="0" smtClean="0"/>
            <a:t> workshops (individuelt)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baseline="0" dirty="0" smtClean="0"/>
            <a:t>- Sparing med e-læringsteknolog (Faggrupper)</a:t>
          </a:r>
          <a:endParaRPr lang="da-DK" sz="1400" kern="1200" dirty="0"/>
        </a:p>
      </dsp:txBody>
      <dsp:txXfrm>
        <a:off x="871706" y="772851"/>
        <a:ext cx="6590268" cy="1864385"/>
      </dsp:txXfrm>
    </dsp:sp>
    <dsp:sp modelId="{E678A6F5-0F3C-1242-832B-113A2BCB4A24}">
      <dsp:nvSpPr>
        <dsp:cNvPr id="0" name=""/>
        <dsp:cNvSpPr/>
      </dsp:nvSpPr>
      <dsp:spPr>
        <a:xfrm>
          <a:off x="1483947" y="2726573"/>
          <a:ext cx="8326028" cy="1643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b="1" kern="1200" dirty="0" err="1" smtClean="0">
              <a:solidFill>
                <a:schemeClr val="bg1"/>
              </a:solidFill>
            </a:rPr>
            <a:t>Facilitering</a:t>
          </a:r>
          <a:r>
            <a:rPr lang="da-DK" sz="2400" b="1" kern="1200" baseline="0" dirty="0" smtClean="0">
              <a:solidFill>
                <a:schemeClr val="bg1"/>
              </a:solidFill>
            </a:rPr>
            <a:t> og </a:t>
          </a:r>
          <a:r>
            <a:rPr lang="da-DK" sz="2400" b="1" kern="1200" baseline="0" dirty="0" err="1" smtClean="0">
              <a:solidFill>
                <a:schemeClr val="bg1"/>
              </a:solidFill>
            </a:rPr>
            <a:t>didaktisering</a:t>
          </a:r>
          <a:endParaRPr lang="da-DK" sz="2400" b="1" kern="1200" baseline="0" dirty="0" smtClean="0">
            <a:solidFill>
              <a:schemeClr val="bg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baseline="0" dirty="0" smtClean="0"/>
            <a:t>- </a:t>
          </a:r>
          <a:r>
            <a:rPr lang="da-DK" sz="1800" kern="1200" baseline="0" dirty="0" smtClean="0"/>
            <a:t>Refleksionsøvelse (synkron/asynkron/online/fysisk) (faggrupper)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baseline="0" dirty="0" smtClean="0"/>
            <a:t>- Scripting (Faggrupper)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baseline="0" dirty="0" smtClean="0"/>
            <a:t>- 10 </a:t>
          </a:r>
          <a:r>
            <a:rPr lang="da-DK" sz="1800" kern="1200" baseline="0" dirty="0" err="1" smtClean="0"/>
            <a:t>ects</a:t>
          </a:r>
          <a:r>
            <a:rPr lang="da-DK" sz="1800" kern="1200" baseline="0" dirty="0" smtClean="0"/>
            <a:t> point (Individuelt)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/>
        </a:p>
      </dsp:txBody>
      <dsp:txXfrm>
        <a:off x="1532097" y="2774723"/>
        <a:ext cx="6620383" cy="1547670"/>
      </dsp:txXfrm>
    </dsp:sp>
    <dsp:sp modelId="{286ACF0B-CD91-514B-A2B6-297C261E47A6}">
      <dsp:nvSpPr>
        <dsp:cNvPr id="0" name=""/>
        <dsp:cNvSpPr/>
      </dsp:nvSpPr>
      <dsp:spPr>
        <a:xfrm>
          <a:off x="2081506" y="4399896"/>
          <a:ext cx="8326028" cy="1951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b="1" kern="1200" dirty="0" smtClean="0"/>
            <a:t>Udvikling af online forløb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- </a:t>
          </a:r>
          <a:r>
            <a:rPr lang="da-DK" sz="1800" kern="1200" baseline="0" dirty="0" smtClean="0"/>
            <a:t>Individuelt tilrettelagt </a:t>
          </a:r>
          <a:r>
            <a:rPr lang="da-DK" sz="1800" kern="1200" baseline="0" dirty="0" err="1" smtClean="0"/>
            <a:t>Moodle</a:t>
          </a:r>
          <a:r>
            <a:rPr lang="da-DK" sz="1800" kern="1200" baseline="0" dirty="0" smtClean="0"/>
            <a:t>-forløb (Screening og individuelle 			online workshops) (Individuelt)		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- </a:t>
          </a:r>
          <a:r>
            <a:rPr lang="da-DK" sz="1800" kern="1200" dirty="0" err="1" smtClean="0"/>
            <a:t>Moodle</a:t>
          </a:r>
          <a:r>
            <a:rPr lang="da-DK" sz="1800" kern="1200" dirty="0" smtClean="0"/>
            <a:t>-kompetence-skema (alle)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- Sparring med e-læringsteknolog (faggrupper)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/>
        </a:p>
      </dsp:txBody>
      <dsp:txXfrm>
        <a:off x="2138651" y="4457041"/>
        <a:ext cx="6591986" cy="1836770"/>
      </dsp:txXfrm>
    </dsp:sp>
    <dsp:sp modelId="{32470F28-7F65-0F45-97FA-B6A6D0D740B3}">
      <dsp:nvSpPr>
        <dsp:cNvPr id="0" name=""/>
        <dsp:cNvSpPr/>
      </dsp:nvSpPr>
      <dsp:spPr>
        <a:xfrm>
          <a:off x="7170829" y="338827"/>
          <a:ext cx="922446" cy="9224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3600" kern="1200"/>
        </a:p>
      </dsp:txBody>
      <dsp:txXfrm>
        <a:off x="7378379" y="338827"/>
        <a:ext cx="507346" cy="694141"/>
      </dsp:txXfrm>
    </dsp:sp>
    <dsp:sp modelId="{19820E71-64C2-DD4F-AFC8-F5B0FF71CC60}">
      <dsp:nvSpPr>
        <dsp:cNvPr id="0" name=""/>
        <dsp:cNvSpPr/>
      </dsp:nvSpPr>
      <dsp:spPr>
        <a:xfrm>
          <a:off x="7701872" y="2481507"/>
          <a:ext cx="922446" cy="9224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3600" kern="1200"/>
        </a:p>
      </dsp:txBody>
      <dsp:txXfrm>
        <a:off x="7909422" y="2481507"/>
        <a:ext cx="507346" cy="694141"/>
      </dsp:txXfrm>
    </dsp:sp>
    <dsp:sp modelId="{48FE1FDC-F909-EA4A-9F55-5F53FF29145B}">
      <dsp:nvSpPr>
        <dsp:cNvPr id="0" name=""/>
        <dsp:cNvSpPr/>
      </dsp:nvSpPr>
      <dsp:spPr>
        <a:xfrm>
          <a:off x="8688029" y="4058929"/>
          <a:ext cx="922446" cy="9224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3600" kern="1200"/>
        </a:p>
      </dsp:txBody>
      <dsp:txXfrm>
        <a:off x="8895579" y="4058929"/>
        <a:ext cx="507346" cy="694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2B2A3-74DF-8846-B085-2E77A63F29AA}" type="datetimeFigureOut">
              <a:rPr lang="da-DK" smtClean="0"/>
              <a:t>13/05/2018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93A34-0702-BD4C-9FCE-42ECDCEA18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01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3A34-0702-BD4C-9FCE-42ECDCEA186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15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3A34-0702-BD4C-9FCE-42ECDCEA186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050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3A34-0702-BD4C-9FCE-42ECDCEA186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787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3A34-0702-BD4C-9FCE-42ECDCEA186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92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3A34-0702-BD4C-9FCE-42ECDCEA186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7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3A34-0702-BD4C-9FCE-42ECDCEA186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052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3A34-0702-BD4C-9FCE-42ECDCEA186E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73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3A34-0702-BD4C-9FCE-42ECDCEA186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244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3A34-0702-BD4C-9FCE-42ECDCEA186E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71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127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7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70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3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28755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24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121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53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16AA21-1863-4931-97CB-99D0A168701B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2209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772C379-9A7C-4C87-A116-CBE9F58B04C5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3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139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2628485"/>
          </a:xfrm>
        </p:spPr>
        <p:txBody>
          <a:bodyPr>
            <a:normAutofit/>
          </a:bodyPr>
          <a:lstStyle/>
          <a:p>
            <a:r>
              <a:rPr lang="da-DK" sz="6000" dirty="0" err="1" smtClean="0"/>
              <a:t>Kollaborativ</a:t>
            </a:r>
            <a:r>
              <a:rPr lang="da-DK" sz="6000" dirty="0" smtClean="0"/>
              <a:t> kompetenceudvikling</a:t>
            </a:r>
            <a:endParaRPr lang="da-DK" sz="6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81891" y="4059382"/>
            <a:ext cx="11139054" cy="2662093"/>
          </a:xfrm>
        </p:spPr>
        <p:txBody>
          <a:bodyPr>
            <a:noAutofit/>
          </a:bodyPr>
          <a:lstStyle/>
          <a:p>
            <a:r>
              <a:rPr lang="da-DK" sz="3600" dirty="0" smtClean="0"/>
              <a:t>Nye læringsteknologier, </a:t>
            </a:r>
          </a:p>
          <a:p>
            <a:r>
              <a:rPr lang="da-DK" sz="3600" dirty="0" smtClean="0"/>
              <a:t>ny lærerrolle og nye kompetencekrav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6301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 på </a:t>
            </a:r>
            <a:r>
              <a:rPr lang="da-DK" dirty="0" smtClean="0"/>
              <a:t>ramme </a:t>
            </a:r>
            <a:r>
              <a:rPr lang="da-DK" dirty="0" smtClean="0"/>
              <a:t>#1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1678" y="1488141"/>
            <a:ext cx="10178322" cy="4391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600" b="1" dirty="0" smtClean="0">
                <a:solidFill>
                  <a:schemeClr val="tx1"/>
                </a:solidFill>
              </a:rPr>
              <a:t>EFTERÅRETS MÅL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Hver </a:t>
            </a:r>
            <a:r>
              <a:rPr lang="da-DK" dirty="0">
                <a:solidFill>
                  <a:schemeClr val="tx1"/>
                </a:solidFill>
              </a:rPr>
              <a:t>faggruppe udvikler 3 blendede  </a:t>
            </a:r>
            <a:r>
              <a:rPr lang="da-DK" dirty="0" smtClean="0">
                <a:solidFill>
                  <a:schemeClr val="tx1"/>
                </a:solidFill>
              </a:rPr>
              <a:t>undervisningsforløb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</a:rPr>
              <a:t>Krav til forløbene </a:t>
            </a:r>
          </a:p>
          <a:p>
            <a:r>
              <a:rPr lang="da-DK" dirty="0">
                <a:solidFill>
                  <a:schemeClr val="tx1"/>
                </a:solidFill>
              </a:rPr>
              <a:t>Høj grad af elevdeltagelse/involvering </a:t>
            </a:r>
          </a:p>
          <a:p>
            <a:r>
              <a:rPr lang="da-DK" dirty="0">
                <a:solidFill>
                  <a:schemeClr val="tx1"/>
                </a:solidFill>
              </a:rPr>
              <a:t>Flere elever pr. underviser</a:t>
            </a:r>
          </a:p>
          <a:p>
            <a:r>
              <a:rPr lang="da-DK" dirty="0">
                <a:solidFill>
                  <a:schemeClr val="tx1"/>
                </a:solidFill>
              </a:rPr>
              <a:t>Erstatning af traditionel tavleundervisning til fordel for et større fokus på </a:t>
            </a:r>
            <a:r>
              <a:rPr lang="da-DK" dirty="0" err="1">
                <a:solidFill>
                  <a:schemeClr val="tx1"/>
                </a:solidFill>
              </a:rPr>
              <a:t>procesfacilitering</a:t>
            </a:r>
            <a:r>
              <a:rPr lang="da-DK" dirty="0">
                <a:solidFill>
                  <a:schemeClr val="tx1"/>
                </a:solidFill>
              </a:rPr>
              <a:t> og en-til-en sparring </a:t>
            </a:r>
          </a:p>
          <a:p>
            <a:r>
              <a:rPr lang="da-DK" dirty="0">
                <a:solidFill>
                  <a:schemeClr val="tx1"/>
                </a:solidFill>
              </a:rPr>
              <a:t>Udvikles med udgangspunkt i </a:t>
            </a:r>
            <a:r>
              <a:rPr lang="da-DK" dirty="0" err="1">
                <a:solidFill>
                  <a:schemeClr val="tx1"/>
                </a:solidFill>
              </a:rPr>
              <a:t>eBrocks</a:t>
            </a:r>
            <a:r>
              <a:rPr lang="da-DK" dirty="0">
                <a:solidFill>
                  <a:schemeClr val="tx1"/>
                </a:solidFill>
              </a:rPr>
              <a:t> skabelon for læringsaktiviteter, sektionsskabelon og storyboard undervisning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29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702168"/>
              </p:ext>
            </p:extLst>
          </p:nvPr>
        </p:nvGraphicFramePr>
        <p:xfrm>
          <a:off x="1788832" y="457200"/>
          <a:ext cx="8610226" cy="565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38"/>
                <a:gridCol w="3999113"/>
                <a:gridCol w="2870075"/>
              </a:tblGrid>
              <a:tr h="427170">
                <a:tc>
                  <a:txBody>
                    <a:bodyPr/>
                    <a:lstStyle/>
                    <a:p>
                      <a:r>
                        <a:rPr lang="da-DK" dirty="0" smtClean="0"/>
                        <a:t>Tidsp</a:t>
                      </a:r>
                      <a:r>
                        <a:rPr lang="da-DK" baseline="0" dirty="0" smtClean="0"/>
                        <a:t>lan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Aktivitet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Beskrivelse </a:t>
                      </a:r>
                      <a:endParaRPr lang="da-DK" dirty="0"/>
                    </a:p>
                  </a:txBody>
                  <a:tcPr/>
                </a:tc>
              </a:tr>
              <a:tr h="747547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34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 i faggrupper 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 Kick-</a:t>
                      </a:r>
                      <a:r>
                        <a:rPr lang="da-DK" sz="2000" dirty="0" err="1" smtClean="0"/>
                        <a:t>off</a:t>
                      </a:r>
                      <a:r>
                        <a:rPr lang="da-DK" sz="2000" baseline="0" dirty="0" smtClean="0"/>
                        <a:t> (Intro til </a:t>
                      </a:r>
                      <a:r>
                        <a:rPr lang="da-DK" sz="2000" baseline="0" dirty="0" err="1" smtClean="0"/>
                        <a:t>faggrupeforløbet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/>
                    </a:p>
                  </a:txBody>
                  <a:tcPr/>
                </a:tc>
              </a:tr>
              <a:tr h="747547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36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 i faggrupper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Sparring</a:t>
                      </a:r>
                      <a:r>
                        <a:rPr lang="da-DK" sz="2000" baseline="0" dirty="0" smtClean="0"/>
                        <a:t> for udvalgte grupper</a:t>
                      </a:r>
                      <a:endParaRPr lang="da-DK" sz="2000" dirty="0"/>
                    </a:p>
                  </a:txBody>
                  <a:tcPr/>
                </a:tc>
              </a:tr>
              <a:tr h="747547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38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 i faggrupper 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Sparing for udvalgte grupper</a:t>
                      </a:r>
                      <a:endParaRPr lang="da-DK" sz="2000" dirty="0"/>
                    </a:p>
                  </a:txBody>
                  <a:tcPr/>
                </a:tc>
              </a:tr>
              <a:tr h="747547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44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Workshop + sparring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Mulighed for sparring efter behov</a:t>
                      </a:r>
                      <a:endParaRPr lang="da-DK" sz="2000" dirty="0"/>
                    </a:p>
                  </a:txBody>
                  <a:tcPr/>
                </a:tc>
              </a:tr>
              <a:tr h="747547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46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Workshop + sparring</a:t>
                      </a:r>
                      <a:r>
                        <a:rPr lang="da-DK" sz="2000" baseline="0" dirty="0" smtClean="0"/>
                        <a:t> 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Mulighed for sparring efter behov</a:t>
                      </a:r>
                      <a:endParaRPr lang="da-DK" sz="2000" dirty="0"/>
                    </a:p>
                  </a:txBody>
                  <a:tcPr/>
                </a:tc>
              </a:tr>
              <a:tr h="747547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48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 i faggrupper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Sparring</a:t>
                      </a:r>
                      <a:r>
                        <a:rPr lang="da-DK" sz="2000" baseline="0" dirty="0" smtClean="0"/>
                        <a:t> for udvalgte grupper</a:t>
                      </a:r>
                      <a:endParaRPr lang="da-DK" sz="2000" dirty="0"/>
                    </a:p>
                  </a:txBody>
                  <a:tcPr/>
                </a:tc>
              </a:tr>
              <a:tr h="744278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50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 i faggrupper og teams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Uden</a:t>
                      </a:r>
                      <a:r>
                        <a:rPr lang="da-DK" sz="2000" baseline="0" dirty="0" smtClean="0"/>
                        <a:t> sparring </a:t>
                      </a:r>
                      <a:endParaRPr lang="da-DK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Venstrebuet pil 3"/>
          <p:cNvSpPr/>
          <p:nvPr/>
        </p:nvSpPr>
        <p:spPr>
          <a:xfrm>
            <a:off x="10596283" y="1057835"/>
            <a:ext cx="233082" cy="8785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" name="Venstrebuet pil 4"/>
          <p:cNvSpPr/>
          <p:nvPr/>
        </p:nvSpPr>
        <p:spPr>
          <a:xfrm>
            <a:off x="10596283" y="2407023"/>
            <a:ext cx="233082" cy="8785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" name="Venstrebuet pil 5"/>
          <p:cNvSpPr/>
          <p:nvPr/>
        </p:nvSpPr>
        <p:spPr>
          <a:xfrm>
            <a:off x="10596283" y="3603811"/>
            <a:ext cx="233082" cy="8785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Venstrebuet pil 6"/>
          <p:cNvSpPr/>
          <p:nvPr/>
        </p:nvSpPr>
        <p:spPr>
          <a:xfrm>
            <a:off x="10605249" y="4885764"/>
            <a:ext cx="233082" cy="8785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4785742"/>
              </p:ext>
            </p:extLst>
          </p:nvPr>
        </p:nvGraphicFramePr>
        <p:xfrm>
          <a:off x="1613647" y="412377"/>
          <a:ext cx="9197788" cy="607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pad-nedadgående pil 9"/>
          <p:cNvSpPr/>
          <p:nvPr/>
        </p:nvSpPr>
        <p:spPr>
          <a:xfrm rot="1203939">
            <a:off x="8337177" y="3657599"/>
            <a:ext cx="770964" cy="13626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pad-nedadgående pil 10"/>
          <p:cNvSpPr/>
          <p:nvPr/>
        </p:nvSpPr>
        <p:spPr>
          <a:xfrm rot="5400000">
            <a:off x="5953358" y="5656402"/>
            <a:ext cx="518366" cy="8987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pad-nedadgående pil 11"/>
          <p:cNvSpPr/>
          <p:nvPr/>
        </p:nvSpPr>
        <p:spPr>
          <a:xfrm rot="20152462">
            <a:off x="3418195" y="3664746"/>
            <a:ext cx="770964" cy="13626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pad-nedadgående pil 12"/>
          <p:cNvSpPr/>
          <p:nvPr/>
        </p:nvSpPr>
        <p:spPr>
          <a:xfrm rot="2637200">
            <a:off x="4168591" y="891534"/>
            <a:ext cx="770964" cy="13626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pad-nedadgående pil 13"/>
          <p:cNvSpPr/>
          <p:nvPr/>
        </p:nvSpPr>
        <p:spPr>
          <a:xfrm rot="18874224">
            <a:off x="7450294" y="886249"/>
            <a:ext cx="770964" cy="13626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2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Behov for justering undervejs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1678" y="1434353"/>
            <a:ext cx="10178322" cy="5038165"/>
          </a:xfrm>
        </p:spPr>
        <p:txBody>
          <a:bodyPr>
            <a:noAutofit/>
          </a:bodyPr>
          <a:lstStyle/>
          <a:p>
            <a:r>
              <a:rPr lang="da-DK" sz="2200" dirty="0" smtClean="0"/>
              <a:t>Underviserne ønskede konkrete modeller/skabeloner til brug ved udvikling af nye digitale aktiviteter                 Skabelon for læringsaktiviteter  samt sektionsskabelon 			          (</a:t>
            </a:r>
            <a:r>
              <a:rPr lang="da-DK" sz="2200" dirty="0" err="1" smtClean="0"/>
              <a:t>iiii</a:t>
            </a:r>
            <a:r>
              <a:rPr lang="da-DK" sz="2200" dirty="0" smtClean="0"/>
              <a:t>-modellen) </a:t>
            </a:r>
          </a:p>
          <a:p>
            <a:pPr marL="0" indent="0">
              <a:buNone/>
            </a:pPr>
            <a:endParaRPr lang="da-DK" sz="2200" dirty="0" smtClean="0"/>
          </a:p>
          <a:p>
            <a:r>
              <a:rPr lang="da-DK" sz="2200" dirty="0" smtClean="0"/>
              <a:t>Ønskede at </a:t>
            </a:r>
            <a:r>
              <a:rPr lang="da-DK" sz="2200" dirty="0" smtClean="0"/>
              <a:t>de </a:t>
            </a:r>
            <a:r>
              <a:rPr lang="da-DK" sz="2200" dirty="0" smtClean="0"/>
              <a:t>tilknyttede e-læringsteknologer blev mere konkrete  - eksempelvis at de kom </a:t>
            </a:r>
            <a:r>
              <a:rPr lang="da-DK" sz="2200" dirty="0" smtClean="0"/>
              <a:t>med eksempler </a:t>
            </a:r>
            <a:r>
              <a:rPr lang="da-DK" sz="2200" dirty="0" smtClean="0"/>
              <a:t>på forløb eller egnede aktiviteter mv. til det enkelte fag</a:t>
            </a:r>
          </a:p>
          <a:p>
            <a:pPr marL="0" indent="0">
              <a:buNone/>
            </a:pPr>
            <a:endParaRPr lang="da-DK" sz="2200" dirty="0" smtClean="0"/>
          </a:p>
          <a:p>
            <a:r>
              <a:rPr lang="da-DK" sz="2200" dirty="0" smtClean="0"/>
              <a:t>Ønskede e-læringsteknologernes vurdering: ”Virker/virker ikke” – ”god idé/dårlig idé”</a:t>
            </a:r>
          </a:p>
          <a:p>
            <a:endParaRPr lang="da-DK" sz="2200" dirty="0" smtClean="0"/>
          </a:p>
          <a:p>
            <a:r>
              <a:rPr lang="da-DK" sz="2200" dirty="0" smtClean="0"/>
              <a:t>I forbindelse med efterårets en-til-en samtaler samt evalueringen af efterårets udviklingsarbejde  efterspurgte flere undervisere et større fokus på pædagogik og didaktik fremfor nye ”værktøjer”</a:t>
            </a:r>
            <a:endParaRPr lang="da-DK" sz="2200" dirty="0"/>
          </a:p>
        </p:txBody>
      </p:sp>
      <p:sp>
        <p:nvSpPr>
          <p:cNvPr id="4" name="Højrepil 3"/>
          <p:cNvSpPr/>
          <p:nvPr/>
        </p:nvSpPr>
        <p:spPr>
          <a:xfrm>
            <a:off x="3783106" y="1874517"/>
            <a:ext cx="824753" cy="707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9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85" y="254643"/>
            <a:ext cx="5221779" cy="5775279"/>
          </a:xfrm>
          <a:prstGeom prst="rect">
            <a:avLst/>
          </a:prstGeom>
        </p:spPr>
      </p:pic>
      <p:sp>
        <p:nvSpPr>
          <p:cNvPr id="13" name="Rektangel: afrundede hjørner 3">
            <a:extLst>
              <a:ext uri="{FF2B5EF4-FFF2-40B4-BE49-F238E27FC236}">
                <a16:creationId xmlns="" xmlns:a16="http://schemas.microsoft.com/office/drawing/2014/main" id="{53F2072B-43DE-4277-BD0A-D771FB194726}"/>
              </a:ext>
            </a:extLst>
          </p:cNvPr>
          <p:cNvSpPr/>
          <p:nvPr/>
        </p:nvSpPr>
        <p:spPr>
          <a:xfrm>
            <a:off x="6629957" y="191520"/>
            <a:ext cx="4412609" cy="14694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Instruktion</a:t>
            </a:r>
          </a:p>
          <a:p>
            <a:r>
              <a:rPr lang="da-DK" dirty="0"/>
              <a:t>Underviseren giver en tydelig instruktion omkring hvad, der skal foregå i denne lektion/uge/tema/sektion.</a:t>
            </a:r>
          </a:p>
        </p:txBody>
      </p:sp>
      <p:sp>
        <p:nvSpPr>
          <p:cNvPr id="14" name="Rektangel: afrundede hjørner 4">
            <a:extLst>
              <a:ext uri="{FF2B5EF4-FFF2-40B4-BE49-F238E27FC236}">
                <a16:creationId xmlns="" xmlns:a16="http://schemas.microsoft.com/office/drawing/2014/main" id="{D87CD9E4-B746-4F81-BAB9-6B26EE0177C6}"/>
              </a:ext>
            </a:extLst>
          </p:cNvPr>
          <p:cNvSpPr/>
          <p:nvPr/>
        </p:nvSpPr>
        <p:spPr>
          <a:xfrm>
            <a:off x="6629956" y="1864987"/>
            <a:ext cx="4412609" cy="1344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Information</a:t>
            </a:r>
          </a:p>
          <a:p>
            <a:r>
              <a:rPr lang="da-DK" dirty="0"/>
              <a:t>Den studerende tilegner sig viden (Tekst, video, lyd etc.)</a:t>
            </a:r>
          </a:p>
        </p:txBody>
      </p:sp>
      <p:sp>
        <p:nvSpPr>
          <p:cNvPr id="15" name="Rektangel: afrundede hjørner 5">
            <a:extLst>
              <a:ext uri="{FF2B5EF4-FFF2-40B4-BE49-F238E27FC236}">
                <a16:creationId xmlns="" xmlns:a16="http://schemas.microsoft.com/office/drawing/2014/main" id="{A46D2043-9CF3-4142-BEDD-17112F53B79F}"/>
              </a:ext>
            </a:extLst>
          </p:cNvPr>
          <p:cNvSpPr/>
          <p:nvPr/>
        </p:nvSpPr>
        <p:spPr>
          <a:xfrm>
            <a:off x="6629956" y="3372389"/>
            <a:ext cx="4412609" cy="14707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Interaktion</a:t>
            </a:r>
          </a:p>
          <a:p>
            <a:r>
              <a:rPr lang="da-DK" dirty="0"/>
              <a:t>Den studerende interagerer med systemet eller med andre (studerende/underviser).</a:t>
            </a:r>
          </a:p>
        </p:txBody>
      </p:sp>
      <p:sp>
        <p:nvSpPr>
          <p:cNvPr id="19" name="Rektangel: afrundede hjørner 10">
            <a:extLst>
              <a:ext uri="{FF2B5EF4-FFF2-40B4-BE49-F238E27FC236}">
                <a16:creationId xmlns="" xmlns:a16="http://schemas.microsoft.com/office/drawing/2014/main" id="{EA924230-42A7-4979-AC31-7DE8AB0CF761}"/>
              </a:ext>
            </a:extLst>
          </p:cNvPr>
          <p:cNvSpPr/>
          <p:nvPr/>
        </p:nvSpPr>
        <p:spPr>
          <a:xfrm>
            <a:off x="6629956" y="5057192"/>
            <a:ext cx="4385150" cy="1642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>
                <a:solidFill>
                  <a:schemeClr val="tx1"/>
                </a:solidFill>
              </a:rPr>
              <a:t>(I/evaluering)</a:t>
            </a:r>
          </a:p>
          <a:p>
            <a:r>
              <a:rPr lang="da-DK" dirty="0">
                <a:solidFill>
                  <a:schemeClr val="tx1"/>
                </a:solidFill>
              </a:rPr>
              <a:t>Underviseren sikrer sig, at den studerende har nået læringsmålene for denne lektion/uge/tema etc. </a:t>
            </a:r>
            <a:r>
              <a:rPr lang="da-DK" dirty="0" err="1">
                <a:solidFill>
                  <a:schemeClr val="tx1"/>
                </a:solidFill>
              </a:rPr>
              <a:t>V.h.a</a:t>
            </a:r>
            <a:r>
              <a:rPr lang="da-DK" dirty="0">
                <a:solidFill>
                  <a:schemeClr val="tx1"/>
                </a:solidFill>
              </a:rPr>
              <a:t>. en form for evaluering.</a:t>
            </a:r>
          </a:p>
        </p:txBody>
      </p:sp>
      <p:sp>
        <p:nvSpPr>
          <p:cNvPr id="21" name="Pil: bøjet til venstre 1">
            <a:extLst>
              <a:ext uri="{FF2B5EF4-FFF2-40B4-BE49-F238E27FC236}">
                <a16:creationId xmlns="" xmlns:a16="http://schemas.microsoft.com/office/drawing/2014/main" id="{12BF3966-9FF5-4B8D-AA73-43C550945B82}"/>
              </a:ext>
            </a:extLst>
          </p:cNvPr>
          <p:cNvSpPr/>
          <p:nvPr/>
        </p:nvSpPr>
        <p:spPr>
          <a:xfrm>
            <a:off x="11118065" y="1090745"/>
            <a:ext cx="755009" cy="1317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2" name="Pil: bøjet til venstre 12">
            <a:extLst>
              <a:ext uri="{FF2B5EF4-FFF2-40B4-BE49-F238E27FC236}">
                <a16:creationId xmlns="" xmlns:a16="http://schemas.microsoft.com/office/drawing/2014/main" id="{0E796322-081C-4DDA-9BA3-11D4E0C75843}"/>
              </a:ext>
            </a:extLst>
          </p:cNvPr>
          <p:cNvSpPr/>
          <p:nvPr/>
        </p:nvSpPr>
        <p:spPr>
          <a:xfrm>
            <a:off x="11126454" y="4130356"/>
            <a:ext cx="755009" cy="1317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3" name="Pil: bøjet til venstre 13">
            <a:extLst>
              <a:ext uri="{FF2B5EF4-FFF2-40B4-BE49-F238E27FC236}">
                <a16:creationId xmlns="" xmlns:a16="http://schemas.microsoft.com/office/drawing/2014/main" id="{62207BFA-4CE2-456D-830F-971AB8106434}"/>
              </a:ext>
            </a:extLst>
          </p:cNvPr>
          <p:cNvSpPr/>
          <p:nvPr/>
        </p:nvSpPr>
        <p:spPr>
          <a:xfrm>
            <a:off x="11118065" y="2643916"/>
            <a:ext cx="755009" cy="1317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4" name="Højrepil 23"/>
          <p:cNvSpPr/>
          <p:nvPr/>
        </p:nvSpPr>
        <p:spPr>
          <a:xfrm>
            <a:off x="4338169" y="2064496"/>
            <a:ext cx="2291787" cy="1722539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508993"/>
            <a:ext cx="10178322" cy="1492132"/>
          </a:xfrm>
        </p:spPr>
        <p:txBody>
          <a:bodyPr/>
          <a:lstStyle/>
          <a:p>
            <a:r>
              <a:rPr lang="da-DK" dirty="0" smtClean="0"/>
              <a:t>Eksempel på </a:t>
            </a:r>
            <a:r>
              <a:rPr lang="da-DK" dirty="0" smtClean="0"/>
              <a:t>ramme </a:t>
            </a:r>
            <a:r>
              <a:rPr lang="da-DK" dirty="0" smtClean="0"/>
              <a:t>#2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1678" y="1255059"/>
            <a:ext cx="10178322" cy="530710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 smtClean="0"/>
              <a:t>FORÅRETS MÅL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Der </a:t>
            </a:r>
            <a:r>
              <a:rPr lang="da-DK" dirty="0">
                <a:solidFill>
                  <a:schemeClr val="tx1"/>
                </a:solidFill>
              </a:rPr>
              <a:t>udvikles tre digitale forløb (3 hele dage) til brug i efteråret for hvert </a:t>
            </a:r>
            <a:r>
              <a:rPr lang="da-DK" dirty="0" smtClean="0">
                <a:solidFill>
                  <a:schemeClr val="tx1"/>
                </a:solidFill>
              </a:rPr>
              <a:t>spor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Krav til forløbene </a:t>
            </a:r>
          </a:p>
          <a:p>
            <a:r>
              <a:rPr lang="da-DK" dirty="0">
                <a:solidFill>
                  <a:schemeClr val="tx1"/>
                </a:solidFill>
              </a:rPr>
              <a:t>Forløb af seks lektioners varighed </a:t>
            </a:r>
          </a:p>
          <a:p>
            <a:r>
              <a:rPr lang="da-DK" dirty="0">
                <a:solidFill>
                  <a:schemeClr val="tx1"/>
                </a:solidFill>
              </a:rPr>
              <a:t>Tydelig instruktion </a:t>
            </a:r>
          </a:p>
          <a:p>
            <a:r>
              <a:rPr lang="da-DK" dirty="0">
                <a:solidFill>
                  <a:schemeClr val="tx1"/>
                </a:solidFill>
              </a:rPr>
              <a:t>Indeholde forskellige elementer – test, lyd, video, tekst mv.</a:t>
            </a:r>
          </a:p>
          <a:p>
            <a:r>
              <a:rPr lang="da-DK" dirty="0">
                <a:solidFill>
                  <a:schemeClr val="tx1"/>
                </a:solidFill>
              </a:rPr>
              <a:t>Indeholde minimum ét </a:t>
            </a:r>
            <a:r>
              <a:rPr lang="da-DK" dirty="0" err="1" smtClean="0">
                <a:solidFill>
                  <a:schemeClr val="tx1"/>
                </a:solidFill>
              </a:rPr>
              <a:t>interakstion</a:t>
            </a:r>
            <a:r>
              <a:rPr lang="da-DK" dirty="0" err="1">
                <a:solidFill>
                  <a:schemeClr val="tx1"/>
                </a:solidFill>
              </a:rPr>
              <a:t>s</a:t>
            </a:r>
            <a:r>
              <a:rPr lang="da-DK" dirty="0" err="1" smtClean="0">
                <a:solidFill>
                  <a:schemeClr val="tx1"/>
                </a:solidFill>
              </a:rPr>
              <a:t>element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>
                <a:solidFill>
                  <a:schemeClr val="tx1"/>
                </a:solidFill>
              </a:rPr>
              <a:t>eleverne i mellem</a:t>
            </a:r>
          </a:p>
          <a:p>
            <a:r>
              <a:rPr lang="da-DK" dirty="0">
                <a:solidFill>
                  <a:schemeClr val="tx1"/>
                </a:solidFill>
              </a:rPr>
              <a:t>Udvikles med udgangspunkt i </a:t>
            </a:r>
            <a:r>
              <a:rPr lang="da-DK" dirty="0" err="1">
                <a:solidFill>
                  <a:schemeClr val="tx1"/>
                </a:solidFill>
              </a:rPr>
              <a:t>eBrocks</a:t>
            </a:r>
            <a:r>
              <a:rPr lang="da-DK" dirty="0">
                <a:solidFill>
                  <a:schemeClr val="tx1"/>
                </a:solidFill>
              </a:rPr>
              <a:t> skabelon for læringsaktiviteter, sektionsskabelon og storyboard undervisning </a:t>
            </a:r>
          </a:p>
          <a:p>
            <a:r>
              <a:rPr lang="da-DK" dirty="0">
                <a:solidFill>
                  <a:schemeClr val="tx1"/>
                </a:solidFill>
              </a:rPr>
              <a:t>Kan, men skal ikke være en del af et større sammenhængende læringsforløb</a:t>
            </a:r>
          </a:p>
          <a:p>
            <a:r>
              <a:rPr lang="da-DK" dirty="0">
                <a:solidFill>
                  <a:schemeClr val="tx1"/>
                </a:solidFill>
              </a:rPr>
              <a:t>Udvikles i faggruppe og/eller bredt i teamet (Modellen skal besluttes på et teammøde - beslutningen skal være truffet inden tirsdag i </a:t>
            </a:r>
            <a:r>
              <a:rPr lang="da-DK" dirty="0" smtClean="0">
                <a:solidFill>
                  <a:schemeClr val="tx1"/>
                </a:solidFill>
              </a:rPr>
              <a:t>uge10)</a:t>
            </a:r>
            <a:endParaRPr lang="da-DK" dirty="0">
              <a:solidFill>
                <a:schemeClr val="tx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18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40836"/>
              </p:ext>
            </p:extLst>
          </p:nvPr>
        </p:nvGraphicFramePr>
        <p:xfrm>
          <a:off x="1422401" y="698503"/>
          <a:ext cx="9102163" cy="5982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232"/>
                <a:gridCol w="3873226"/>
                <a:gridCol w="3542705"/>
              </a:tblGrid>
              <a:tr h="359229">
                <a:tc>
                  <a:txBody>
                    <a:bodyPr/>
                    <a:lstStyle/>
                    <a:p>
                      <a:r>
                        <a:rPr lang="da-DK" dirty="0" smtClean="0"/>
                        <a:t>Uge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Aktivitet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Beskrivelse </a:t>
                      </a:r>
                      <a:endParaRPr lang="da-DK" dirty="0"/>
                    </a:p>
                  </a:txBody>
                  <a:tcPr/>
                </a:tc>
              </a:tr>
              <a:tr h="628652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6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 i faggrupper 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 Kick-</a:t>
                      </a:r>
                      <a:r>
                        <a:rPr lang="da-DK" sz="2000" dirty="0" err="1" smtClean="0"/>
                        <a:t>off</a:t>
                      </a:r>
                      <a:r>
                        <a:rPr lang="da-DK" sz="2000" baseline="0" dirty="0" smtClean="0"/>
                        <a:t> (Intro til forårets arbejde)</a:t>
                      </a:r>
                      <a:endParaRPr lang="da-DK" sz="2000" dirty="0"/>
                    </a:p>
                  </a:txBody>
                  <a:tcPr/>
                </a:tc>
              </a:tr>
              <a:tr h="728013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9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Internat 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Den</a:t>
                      </a:r>
                      <a:r>
                        <a:rPr lang="da-DK" sz="2000" baseline="0" dirty="0" smtClean="0"/>
                        <a:t> ændrede lærerrolle – e-</a:t>
                      </a:r>
                      <a:r>
                        <a:rPr lang="da-DK" sz="2000" baseline="0" dirty="0" err="1" smtClean="0"/>
                        <a:t>moderator</a:t>
                      </a:r>
                      <a:r>
                        <a:rPr lang="da-DK" sz="2000" baseline="0" dirty="0" smtClean="0"/>
                        <a:t> og </a:t>
                      </a:r>
                      <a:r>
                        <a:rPr lang="da-DK" sz="2000" baseline="0" dirty="0" err="1" smtClean="0"/>
                        <a:t>facilitator</a:t>
                      </a:r>
                      <a:r>
                        <a:rPr lang="da-DK" sz="2000" baseline="0" dirty="0" smtClean="0"/>
                        <a:t> </a:t>
                      </a:r>
                      <a:endParaRPr lang="da-DK" sz="2000" dirty="0"/>
                    </a:p>
                  </a:txBody>
                  <a:tcPr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10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 i faggrupper/team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Design af forløbsmodel</a:t>
                      </a:r>
                      <a:endParaRPr lang="da-DK" sz="2000" dirty="0"/>
                    </a:p>
                  </a:txBody>
                  <a:tcPr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12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 i faggrupper/team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16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</a:t>
                      </a:r>
                      <a:r>
                        <a:rPr lang="da-DK" sz="2000" baseline="0" dirty="0" smtClean="0"/>
                        <a:t> i faggrupper/team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18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 i faggrupper/team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20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</a:t>
                      </a:r>
                      <a:r>
                        <a:rPr lang="da-DK" sz="2000" baseline="0" dirty="0" smtClean="0"/>
                        <a:t> i faggrupper/team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</a:tr>
              <a:tr h="1294241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22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 i faggrupper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Deadline for færdiggørelse af de tre digitale forløb til brug i efteråret (3 hele dage)</a:t>
                      </a:r>
                      <a:endParaRPr lang="da-DK" sz="2000" dirty="0" smtClean="0"/>
                    </a:p>
                    <a:p>
                      <a:endParaRPr lang="da-DK" sz="2000" dirty="0"/>
                    </a:p>
                  </a:txBody>
                  <a:tcPr/>
                </a:tc>
              </a:tr>
              <a:tr h="896015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26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Udvikling i faggrupper og teams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Fælles forberedelse og udvikling</a:t>
                      </a:r>
                      <a:endParaRPr lang="da-DK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Venstrebuet pil 6"/>
          <p:cNvSpPr/>
          <p:nvPr/>
        </p:nvSpPr>
        <p:spPr>
          <a:xfrm>
            <a:off x="10696954" y="1215464"/>
            <a:ext cx="233082" cy="8785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8" name="Venstrebuet pil 7"/>
          <p:cNvSpPr/>
          <p:nvPr/>
        </p:nvSpPr>
        <p:spPr>
          <a:xfrm>
            <a:off x="10696954" y="4061759"/>
            <a:ext cx="233082" cy="8785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Venstrebuet pil 8"/>
          <p:cNvSpPr/>
          <p:nvPr/>
        </p:nvSpPr>
        <p:spPr>
          <a:xfrm>
            <a:off x="10696954" y="2719293"/>
            <a:ext cx="233082" cy="8785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" name="Venstrebuet pil 5"/>
          <p:cNvSpPr/>
          <p:nvPr/>
        </p:nvSpPr>
        <p:spPr>
          <a:xfrm>
            <a:off x="10696954" y="5396008"/>
            <a:ext cx="233082" cy="8785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Pladsholder til indhold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80786"/>
              </p:ext>
            </p:extLst>
          </p:nvPr>
        </p:nvGraphicFramePr>
        <p:xfrm>
          <a:off x="1246909" y="232755"/>
          <a:ext cx="10407535" cy="645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7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45728"/>
              </p:ext>
            </p:extLst>
          </p:nvPr>
        </p:nvGraphicFramePr>
        <p:xfrm>
          <a:off x="1071656" y="1372515"/>
          <a:ext cx="10614210" cy="5297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070"/>
                <a:gridCol w="3538070"/>
                <a:gridCol w="3538070"/>
              </a:tblGrid>
              <a:tr h="481385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Nye læringsteknologier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Samfundsudviklingen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Undervisningssektoren</a:t>
                      </a:r>
                      <a:r>
                        <a:rPr lang="da-DK" baseline="0" dirty="0" smtClean="0"/>
                        <a:t> </a:t>
                      </a:r>
                      <a:endParaRPr lang="da-DK" dirty="0"/>
                    </a:p>
                  </a:txBody>
                  <a:tcPr/>
                </a:tc>
              </a:tr>
              <a:tr h="480779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Nye digitale teknologier giver nye muligheder i ”undervisningsrummet</a:t>
                      </a:r>
                      <a:r>
                        <a:rPr lang="da-DK" baseline="0" dirty="0" smtClean="0"/>
                        <a:t>”</a:t>
                      </a:r>
                    </a:p>
                    <a:p>
                      <a:pPr algn="ctr"/>
                      <a:endParaRPr lang="da-DK" baseline="0" dirty="0" smtClean="0"/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a-DK" sz="1700" baseline="0" dirty="0" smtClean="0"/>
                        <a:t>Variation 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a-DK" sz="1700" baseline="0" dirty="0" smtClean="0"/>
                        <a:t>Undervisningsdifferentiering 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a-DK" sz="1700" baseline="0" dirty="0" smtClean="0"/>
                        <a:t>Blendede forløb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a-DK" sz="1700" baseline="0" dirty="0" smtClean="0"/>
                        <a:t>Fra traditionel tavleundervisning til en større grad af </a:t>
                      </a:r>
                      <a:r>
                        <a:rPr lang="da-DK" sz="1700" baseline="0" dirty="0" err="1" smtClean="0"/>
                        <a:t>procesfacilitering</a:t>
                      </a:r>
                      <a:r>
                        <a:rPr lang="da-DK" sz="1700" baseline="0" dirty="0" smtClean="0"/>
                        <a:t> og en-til-en sparring 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a-DK" sz="1700" baseline="0" dirty="0" smtClean="0"/>
                        <a:t>Selvrettende test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a-DK" sz="1700" baseline="0" dirty="0" smtClean="0"/>
                        <a:t>Systematisk feedback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a-DK" sz="1700" baseline="0" dirty="0" smtClean="0"/>
                        <a:t>Adaptive materialer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a-DK" sz="1700" baseline="0" dirty="0" smtClean="0"/>
                        <a:t>Uafhængig af tid og sted</a:t>
                      </a:r>
                    </a:p>
                    <a:p>
                      <a:pPr marL="0" indent="0" algn="l">
                        <a:buFont typeface="Arial" charset="0"/>
                        <a:buNone/>
                      </a:pPr>
                      <a:endParaRPr lang="da-DK" sz="1700" baseline="0" dirty="0" smtClean="0"/>
                    </a:p>
                    <a:p>
                      <a:pPr marL="0" indent="0" algn="l">
                        <a:buFont typeface="Arial" charset="0"/>
                        <a:buNone/>
                      </a:pPr>
                      <a:endParaRPr lang="da-DK" sz="1700" baseline="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a-DK" sz="1700" b="1" baseline="0" dirty="0" smtClean="0"/>
                        <a:t>Øget kvalitet via ny </a:t>
                      </a:r>
                      <a:r>
                        <a:rPr lang="da-DK" sz="1700" b="1" baseline="0" dirty="0" err="1" smtClean="0"/>
                        <a:t>didaktisering</a:t>
                      </a:r>
                      <a:r>
                        <a:rPr lang="da-DK" sz="1700" b="1" baseline="0" dirty="0" smtClean="0"/>
                        <a:t> af fag og forløb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Den</a:t>
                      </a:r>
                      <a:r>
                        <a:rPr lang="da-DK" baseline="0" dirty="0" smtClean="0"/>
                        <a:t> stigende grad af digitalisering i samfundet både lokalt og globalt fordrer digital parathed og kompetence hos de unge (både hvad angår deres arbejdsliv og deres privathed)</a:t>
                      </a:r>
                    </a:p>
                    <a:p>
                      <a:pPr algn="ctr"/>
                      <a:endParaRPr lang="da-DK" baseline="0" dirty="0" smtClean="0"/>
                    </a:p>
                    <a:p>
                      <a:pPr algn="ctr"/>
                      <a:r>
                        <a:rPr lang="da-DK" b="1" baseline="0" dirty="0" smtClean="0"/>
                        <a:t>Digital dannelse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De</a:t>
                      </a:r>
                      <a:r>
                        <a:rPr lang="da-DK" baseline="0" dirty="0" smtClean="0"/>
                        <a:t> politiske og økonomiske rammer omkring vores uddannelser lægger op til, at vi re-tænker vores måde at bedrive uddannelse på</a:t>
                      </a:r>
                    </a:p>
                    <a:p>
                      <a:pPr marL="0" indent="0" algn="l">
                        <a:buFont typeface="Arial" charset="0"/>
                        <a:buNone/>
                      </a:pPr>
                      <a:endParaRPr lang="da-DK" baseline="0" dirty="0" smtClean="0"/>
                    </a:p>
                    <a:p>
                      <a:pPr marL="0" indent="0" algn="l">
                        <a:buFont typeface="Arial" charset="0"/>
                        <a:buNone/>
                      </a:pPr>
                      <a:endParaRPr lang="da-DK" baseline="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a-DK" b="1" baseline="0" dirty="0" smtClean="0"/>
                        <a:t>Hvordan gør vi det, uden at vi går på kompromis med kvaliteten?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51678" y="322729"/>
            <a:ext cx="10178322" cy="1551788"/>
          </a:xfrm>
        </p:spPr>
        <p:txBody>
          <a:bodyPr>
            <a:normAutofit/>
          </a:bodyPr>
          <a:lstStyle/>
          <a:p>
            <a:r>
              <a:rPr lang="da-DK" sz="4800" dirty="0"/>
              <a:t>Hvorfor fokus på </a:t>
            </a:r>
            <a:r>
              <a:rPr lang="da-DK" sz="4800" dirty="0" smtClean="0"/>
              <a:t>digitalisering?</a:t>
            </a:r>
            <a:endParaRPr lang="da-DK" sz="4800" dirty="0"/>
          </a:p>
        </p:txBody>
      </p:sp>
    </p:spTree>
    <p:extLst>
      <p:ext uri="{BB962C8B-B14F-4D97-AF65-F5344CB8AC3E}">
        <p14:creationId xmlns:p14="http://schemas.microsoft.com/office/powerpoint/2010/main" val="4788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3221" y="271464"/>
            <a:ext cx="10889674" cy="742949"/>
          </a:xfrm>
        </p:spPr>
        <p:txBody>
          <a:bodyPr>
            <a:noAutofit/>
          </a:bodyPr>
          <a:lstStyle/>
          <a:p>
            <a:pPr algn="ctr"/>
            <a:r>
              <a:rPr lang="da-DK" sz="3200" dirty="0" smtClean="0"/>
              <a:t>Projektet består af 5 faser: maj 2017- Sep. 2018</a:t>
            </a:r>
            <a:endParaRPr lang="da-DK" sz="32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935336"/>
              </p:ext>
            </p:extLst>
          </p:nvPr>
        </p:nvGraphicFramePr>
        <p:xfrm>
          <a:off x="278607" y="1014413"/>
          <a:ext cx="11444288" cy="520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Højrepil 7"/>
          <p:cNvSpPr/>
          <p:nvPr/>
        </p:nvSpPr>
        <p:spPr>
          <a:xfrm>
            <a:off x="3214255" y="5361710"/>
            <a:ext cx="3214254" cy="15963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Efteruddannelse af </a:t>
            </a:r>
          </a:p>
          <a:p>
            <a:pPr algn="ctr"/>
            <a:r>
              <a:rPr lang="da-DK" dirty="0" err="1" smtClean="0"/>
              <a:t>Moodle</a:t>
            </a:r>
            <a:r>
              <a:rPr lang="da-DK" dirty="0" smtClean="0"/>
              <a:t>-superbrugerne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84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52451"/>
          </a:xfrm>
        </p:spPr>
        <p:txBody>
          <a:bodyPr>
            <a:normAutofit/>
          </a:bodyPr>
          <a:lstStyle/>
          <a:p>
            <a:r>
              <a:rPr lang="da-DK" dirty="0" smtClean="0"/>
              <a:t>De tre centrale faser </a:t>
            </a:r>
            <a:br>
              <a:rPr lang="da-DK" dirty="0" smtClean="0"/>
            </a:br>
            <a:endParaRPr lang="da-DK" sz="3100" i="1" cap="none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69848" y="1634836"/>
            <a:ext cx="10058400" cy="45373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800" b="1" dirty="0" smtClean="0"/>
              <a:t>FASE 1: DIGTIAL KOMPETENCEKORTLÆGNING</a:t>
            </a:r>
            <a:endParaRPr lang="da-DK" sz="2800" dirty="0"/>
          </a:p>
          <a:p>
            <a:pPr marL="0" indent="0">
              <a:buNone/>
            </a:pPr>
            <a:r>
              <a:rPr lang="da-DK" sz="2800" dirty="0" smtClean="0"/>
              <a:t>Fælles Kick </a:t>
            </a:r>
            <a:r>
              <a:rPr lang="da-DK" sz="2800" dirty="0" err="1" smtClean="0"/>
              <a:t>Off</a:t>
            </a:r>
            <a:r>
              <a:rPr lang="da-DK" sz="2800" dirty="0" smtClean="0"/>
              <a:t> </a:t>
            </a:r>
            <a:r>
              <a:rPr lang="da-DK" sz="2800" dirty="0"/>
              <a:t>”The Big </a:t>
            </a:r>
            <a:r>
              <a:rPr lang="da-DK" sz="2800" dirty="0" err="1"/>
              <a:t>Why</a:t>
            </a:r>
            <a:r>
              <a:rPr lang="da-DK" sz="2800" dirty="0"/>
              <a:t>”</a:t>
            </a:r>
            <a:r>
              <a:rPr lang="da-DK" sz="2800" dirty="0" smtClean="0"/>
              <a:t>                  Fælles sprog og referenceramme </a:t>
            </a:r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2800" b="1" dirty="0" smtClean="0"/>
              <a:t>FASE 2: FRA TEORI TIL PRAKSIS:  </a:t>
            </a:r>
            <a:r>
              <a:rPr lang="da-DK" sz="2800" dirty="0" smtClean="0"/>
              <a:t>Vekselvirkning mellem workshops afholdt af Niels Brocks </a:t>
            </a:r>
            <a:r>
              <a:rPr lang="da-DK" sz="2800" dirty="0" err="1" smtClean="0"/>
              <a:t>Moodle</a:t>
            </a:r>
            <a:r>
              <a:rPr lang="da-DK" sz="2800" dirty="0" smtClean="0"/>
              <a:t>-team og faggruppearbejde, hvor underviserne sammen arbejder med at udvikle, afprøve og evaluere e-læringsforløb</a:t>
            </a:r>
            <a:r>
              <a:rPr lang="da-DK" dirty="0" smtClean="0"/>
              <a:t>.</a:t>
            </a:r>
            <a:r>
              <a:rPr lang="da-DK" sz="2600" dirty="0" smtClean="0"/>
              <a:t> </a:t>
            </a:r>
          </a:p>
          <a:p>
            <a:pPr marL="0" indent="0">
              <a:buNone/>
            </a:pPr>
            <a:endParaRPr lang="da-DK" sz="2600" dirty="0" smtClean="0"/>
          </a:p>
          <a:p>
            <a:pPr marL="0" indent="0">
              <a:buNone/>
            </a:pPr>
            <a:r>
              <a:rPr lang="da-DK" sz="2800" b="1" dirty="0" smtClean="0"/>
              <a:t>FASE 3: DEN DIGITALE LÆRER SOM E-MODERATOR OG FACILITATOR: </a:t>
            </a:r>
            <a:r>
              <a:rPr lang="da-DK" sz="2900" dirty="0" smtClean="0"/>
              <a:t>Underviserne rustes </a:t>
            </a:r>
            <a:r>
              <a:rPr lang="da-DK" sz="2900" dirty="0"/>
              <a:t>til at </a:t>
            </a:r>
            <a:r>
              <a:rPr lang="da-DK" sz="2900" b="1" dirty="0" err="1"/>
              <a:t>facilitere</a:t>
            </a:r>
            <a:r>
              <a:rPr lang="da-DK" sz="2900" dirty="0"/>
              <a:t> læringsforløb og læring, der både indeholde online og fysiske </a:t>
            </a:r>
            <a:r>
              <a:rPr lang="da-DK" sz="2900" dirty="0" smtClean="0"/>
              <a:t>undervisningsaktiviteter </a:t>
            </a:r>
            <a:r>
              <a:rPr lang="da-DK" sz="2900" i="1" dirty="0" smtClean="0"/>
              <a:t>(Fælles didaktisk og pædagogisk ramme)</a:t>
            </a:r>
            <a:endParaRPr lang="da-DK" sz="2900" i="1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Højrepil 3"/>
          <p:cNvSpPr/>
          <p:nvPr/>
        </p:nvSpPr>
        <p:spPr>
          <a:xfrm>
            <a:off x="5184648" y="2078379"/>
            <a:ext cx="914400" cy="397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01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9" y="0"/>
            <a:ext cx="9161929" cy="68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-17928"/>
            <a:ext cx="10223146" cy="2123658"/>
          </a:xfr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4400" dirty="0" smtClean="0"/>
              <a:t>Ønskelige senarie</a:t>
            </a:r>
            <a:r>
              <a:rPr lang="da-DK" sz="4400" dirty="0"/>
              <a:t/>
            </a:r>
            <a:br>
              <a:rPr lang="da-DK" sz="4400" dirty="0"/>
            </a:br>
            <a:r>
              <a:rPr lang="da-DK" sz="4400" dirty="0"/>
              <a:t>= </a:t>
            </a:r>
            <a:br>
              <a:rPr lang="da-DK" sz="4400" dirty="0"/>
            </a:br>
            <a:r>
              <a:rPr lang="da-DK" sz="4400" dirty="0"/>
              <a:t>bestemmende for valgte </a:t>
            </a:r>
            <a:r>
              <a:rPr lang="da-DK" sz="4400" dirty="0" err="1"/>
              <a:t>SetuP</a:t>
            </a:r>
            <a:endParaRPr lang="da-DK" sz="4400" dirty="0"/>
          </a:p>
        </p:txBody>
      </p:sp>
      <p:graphicFrame>
        <p:nvGraphicFramePr>
          <p:cNvPr id="11" name="Pladsholder til indhold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23634"/>
              </p:ext>
            </p:extLst>
          </p:nvPr>
        </p:nvGraphicFramePr>
        <p:xfrm>
          <a:off x="1250950" y="2339788"/>
          <a:ext cx="10367310" cy="44124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455770"/>
                <a:gridCol w="3455770"/>
                <a:gridCol w="3455770"/>
              </a:tblGrid>
              <a:tr h="449234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KOOPERATION</a:t>
                      </a:r>
                      <a:r>
                        <a:rPr lang="da-DK" b="1" baseline="0" dirty="0" smtClean="0"/>
                        <a:t> 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KOLLABORATION </a:t>
                      </a:r>
                      <a:endParaRPr lang="da-DK" dirty="0"/>
                    </a:p>
                  </a:txBody>
                  <a:tcPr/>
                </a:tc>
              </a:tr>
              <a:tr h="1107702">
                <a:tc>
                  <a:txBody>
                    <a:bodyPr/>
                    <a:lstStyle/>
                    <a:p>
                      <a:r>
                        <a:rPr lang="da-DK" b="1" dirty="0" smtClean="0"/>
                        <a:t>OPGAVEN 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Ud)deling af opgaver 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Forskellige målsætninger Afgrænsning af ansvarsområder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Fælles opgave 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Fælles målsætning 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Fælleshed / fællesskab </a:t>
                      </a:r>
                      <a:endParaRPr lang="da-DK" dirty="0"/>
                    </a:p>
                  </a:txBody>
                  <a:tcPr/>
                </a:tc>
              </a:tr>
              <a:tr h="1107702">
                <a:tc>
                  <a:txBody>
                    <a:bodyPr/>
                    <a:lstStyle/>
                    <a:p>
                      <a:r>
                        <a:rPr lang="da-DK" b="1" dirty="0" smtClean="0"/>
                        <a:t>ARBEJDET 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Lukkede arbejdsopgaver Forudsigelige processer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Statisk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Åbne arbejdsopgaver Uforudsigelige processer 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Dynamisk </a:t>
                      </a:r>
                      <a:endParaRPr lang="da-DK" dirty="0"/>
                    </a:p>
                  </a:txBody>
                  <a:tcPr/>
                </a:tc>
              </a:tr>
              <a:tr h="611401">
                <a:tc>
                  <a:txBody>
                    <a:bodyPr/>
                    <a:lstStyle/>
                    <a:p>
                      <a:r>
                        <a:rPr lang="da-DK" b="1" dirty="0" smtClean="0"/>
                        <a:t>PRODUKTET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Produktion 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Kendt produkt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Udvikling 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Nyt produkt </a:t>
                      </a:r>
                      <a:endParaRPr lang="da-DK" dirty="0"/>
                    </a:p>
                  </a:txBody>
                  <a:tcPr/>
                </a:tc>
              </a:tr>
              <a:tr h="1107702">
                <a:tc>
                  <a:txBody>
                    <a:bodyPr/>
                    <a:lstStyle/>
                    <a:p>
                      <a:r>
                        <a:rPr lang="da-DK" b="1" dirty="0" smtClean="0"/>
                        <a:t>DELTAGERNES RELATIONER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Indbyrdes uafhængighed 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Adskilt (asynkron) opgaveløsning Forskellige kontekster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Gensidig afhængighed 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Fælles (synkron) opgaveløsning Fælles kontekst 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Bille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(DFUK) Design Fremtidens Uddannelse </a:t>
            </a:r>
            <a:r>
              <a:rPr lang="da-DK" b="1" dirty="0" err="1"/>
              <a:t>Kollaborativt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242929" y="5159781"/>
            <a:ext cx="8016741" cy="1241019"/>
          </a:xfrm>
        </p:spPr>
        <p:txBody>
          <a:bodyPr>
            <a:normAutofit/>
          </a:bodyPr>
          <a:lstStyle/>
          <a:p>
            <a:r>
              <a:rPr lang="da-DK" dirty="0" smtClean="0"/>
              <a:t>- En </a:t>
            </a:r>
            <a:r>
              <a:rPr lang="da-DK" dirty="0" err="1" smtClean="0"/>
              <a:t>socialkonstuktivistisk</a:t>
            </a:r>
            <a:r>
              <a:rPr lang="da-DK" dirty="0" smtClean="0"/>
              <a:t> tilgang til kompetenceudvikling  på Niels Brocks erhvervsuddannelser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65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 smtClean="0"/>
              <a:t>Hvad gjorde vi så?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</a:t>
            </a:r>
            <a:r>
              <a:rPr lang="da-DK" sz="4000" i="1" cap="none" dirty="0" smtClean="0"/>
              <a:t>vi traf en masse beslutninger</a:t>
            </a:r>
            <a:endParaRPr lang="da-DK" sz="4000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1678" y="1874516"/>
            <a:ext cx="10178322" cy="4723507"/>
          </a:xfrm>
        </p:spPr>
        <p:txBody>
          <a:bodyPr>
            <a:normAutofit fontScale="85000" lnSpcReduction="10000"/>
          </a:bodyPr>
          <a:lstStyle/>
          <a:p>
            <a:r>
              <a:rPr lang="da-DK" dirty="0" smtClean="0"/>
              <a:t>Inddragelse af  TR  allerede i den tidlige fase (projektansøgning)</a:t>
            </a:r>
          </a:p>
          <a:p>
            <a:r>
              <a:rPr lang="da-DK" dirty="0"/>
              <a:t>S</a:t>
            </a:r>
            <a:r>
              <a:rPr lang="da-DK" dirty="0" smtClean="0"/>
              <a:t>amarbejde med Niels Brocks Learning Hub (</a:t>
            </a:r>
            <a:r>
              <a:rPr lang="da-DK" dirty="0" err="1" smtClean="0"/>
              <a:t>Moodle</a:t>
            </a:r>
            <a:r>
              <a:rPr lang="da-DK" dirty="0" smtClean="0"/>
              <a:t>-teamet)</a:t>
            </a:r>
          </a:p>
          <a:p>
            <a:r>
              <a:rPr lang="da-DK" dirty="0" smtClean="0"/>
              <a:t>Tegnede forløbet og inddelte den i faser – udspecificerede hver fase (tid, indhold og økonomi)</a:t>
            </a:r>
          </a:p>
          <a:p>
            <a:r>
              <a:rPr lang="da-DK" dirty="0" smtClean="0"/>
              <a:t>Indledte hver fase med ”Kick </a:t>
            </a:r>
            <a:r>
              <a:rPr lang="da-DK" dirty="0" err="1" smtClean="0"/>
              <a:t>Off</a:t>
            </a:r>
            <a:r>
              <a:rPr lang="da-DK" dirty="0" smtClean="0"/>
              <a:t>” – gentagelse af ”</a:t>
            </a:r>
            <a:r>
              <a:rPr lang="da-DK" dirty="0" err="1" smtClean="0"/>
              <a:t>Why</a:t>
            </a:r>
            <a:r>
              <a:rPr lang="da-DK" dirty="0" smtClean="0"/>
              <a:t>”</a:t>
            </a:r>
          </a:p>
          <a:p>
            <a:r>
              <a:rPr lang="da-DK" dirty="0" smtClean="0"/>
              <a:t>Allokerede 10 % af hver undervisers arbejdsnorm til projektet i deres opgaveplan </a:t>
            </a:r>
          </a:p>
          <a:p>
            <a:r>
              <a:rPr lang="da-DK" dirty="0" smtClean="0"/>
              <a:t>Ensretning af skemaer de tre afdelinger imellem og skemalagde udviklingsarbejdet </a:t>
            </a:r>
          </a:p>
          <a:p>
            <a:r>
              <a:rPr lang="da-DK" dirty="0" smtClean="0"/>
              <a:t>Overlod det til underviserne at definere faggrupperne </a:t>
            </a:r>
          </a:p>
          <a:p>
            <a:r>
              <a:rPr lang="da-DK" dirty="0" smtClean="0"/>
              <a:t>Opstillede klare og tydelige rammer for undervisernes arbejde i de forskellige faser </a:t>
            </a:r>
          </a:p>
          <a:p>
            <a:r>
              <a:rPr lang="da-DK" dirty="0" smtClean="0"/>
              <a:t>Ledelsesmæssig beslutning om at skolens LMS </a:t>
            </a:r>
            <a:r>
              <a:rPr lang="da-DK" dirty="0" err="1" smtClean="0"/>
              <a:t>Moodle</a:t>
            </a:r>
            <a:r>
              <a:rPr lang="da-DK" dirty="0" smtClean="0"/>
              <a:t> skulle være omdrejningspunktet i udviklingsarbejdet </a:t>
            </a:r>
          </a:p>
          <a:p>
            <a:r>
              <a:rPr lang="da-DK" dirty="0" smtClean="0"/>
              <a:t>Igangsatte særligt forløb for vores </a:t>
            </a:r>
            <a:r>
              <a:rPr lang="da-DK" dirty="0" err="1" smtClean="0"/>
              <a:t>Moodle</a:t>
            </a:r>
            <a:r>
              <a:rPr lang="da-DK" dirty="0" smtClean="0"/>
              <a:t>-superbrugere </a:t>
            </a:r>
          </a:p>
          <a:p>
            <a:r>
              <a:rPr lang="da-DK" dirty="0" smtClean="0"/>
              <a:t>Ledelsesmæssigt valg af indhold i løft på 10 </a:t>
            </a:r>
            <a:r>
              <a:rPr lang="da-DK" dirty="0" err="1" smtClean="0"/>
              <a:t>ects</a:t>
            </a:r>
            <a:r>
              <a:rPr lang="da-DK" dirty="0" smtClean="0"/>
              <a:t> til lærere uden DEP</a:t>
            </a:r>
          </a:p>
          <a:p>
            <a:r>
              <a:rPr lang="da-DK" dirty="0" smtClean="0"/>
              <a:t>Ledelsen var og er fortsat tilstede hver gang underviserne mødes </a:t>
            </a:r>
          </a:p>
          <a:p>
            <a:r>
              <a:rPr lang="da-DK" dirty="0" smtClean="0"/>
              <a:t>Hjælp til </a:t>
            </a:r>
            <a:r>
              <a:rPr lang="da-DK" dirty="0" err="1" smtClean="0"/>
              <a:t>facilitering</a:t>
            </a:r>
            <a:r>
              <a:rPr lang="da-DK" dirty="0" smtClean="0"/>
              <a:t> og didaktisk kompetenceløft fra eksperter internt/eksternt fra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32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59289" y="346526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Det lærende fælleskab – </a:t>
            </a:r>
            <a:br>
              <a:rPr lang="da-DK" dirty="0" smtClean="0"/>
            </a:br>
            <a:r>
              <a:rPr lang="da-DK" sz="3100" dirty="0" smtClean="0"/>
              <a:t>udvikling </a:t>
            </a:r>
            <a:r>
              <a:rPr lang="da-DK" sz="3100" dirty="0" smtClean="0"/>
              <a:t>af fag &amp;  </a:t>
            </a:r>
            <a:r>
              <a:rPr lang="da-DK" sz="3100" dirty="0" smtClean="0"/>
              <a:t>undervisningsforløb</a:t>
            </a:r>
            <a:r>
              <a:rPr lang="da-DK" sz="3100" dirty="0" smtClean="0"/>
              <a:t> </a:t>
            </a:r>
            <a:r>
              <a:rPr lang="da-DK" sz="3100" dirty="0" smtClean="0"/>
              <a:t>i faggrupper</a:t>
            </a:r>
            <a:endParaRPr lang="da-DK" sz="3100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2295797"/>
            <a:ext cx="4800600" cy="3599905"/>
          </a:xfrm>
          <a:prstGeom prst="rect">
            <a:avLst/>
          </a:prstGeom>
        </p:spPr>
      </p:pic>
      <p:pic>
        <p:nvPicPr>
          <p:cNvPr id="9" name="Pladsholder til indhold 8"/>
          <p:cNvPicPr>
            <a:picLocks noGrp="1" noChangeAspect="1"/>
          </p:cNvPicPr>
          <p:nvPr>
            <p:ph sz="half"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295797"/>
            <a:ext cx="4800600" cy="35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6160</TotalTime>
  <Words>997</Words>
  <Application>Microsoft Macintosh PowerPoint</Application>
  <PresentationFormat>Widescreen</PresentationFormat>
  <Paragraphs>205</Paragraphs>
  <Slides>17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Calibri</vt:lpstr>
      <vt:lpstr>Gill Sans MT</vt:lpstr>
      <vt:lpstr>Impact</vt:lpstr>
      <vt:lpstr>Arial</vt:lpstr>
      <vt:lpstr>Badge</vt:lpstr>
      <vt:lpstr>Kollaborativ kompetenceudvikling</vt:lpstr>
      <vt:lpstr>Hvorfor fokus på digitalisering?</vt:lpstr>
      <vt:lpstr>Projektet består af 5 faser: maj 2017- Sep. 2018</vt:lpstr>
      <vt:lpstr>De tre centrale faser  </vt:lpstr>
      <vt:lpstr>PowerPoint-præsentation</vt:lpstr>
      <vt:lpstr>Ønskelige senarie =  bestemmende for valgte SetuP</vt:lpstr>
      <vt:lpstr>(DFUK) Design Fremtidens Uddannelse Kollaborativt</vt:lpstr>
      <vt:lpstr>Hvad gjorde vi så? - vi traf en masse beslutninger</vt:lpstr>
      <vt:lpstr>Det lærende fælleskab –  udvikling af fag &amp;  undervisningsforløb i faggrupper</vt:lpstr>
      <vt:lpstr>Eksempel på ramme #1</vt:lpstr>
      <vt:lpstr>PowerPoint-præsentation</vt:lpstr>
      <vt:lpstr>PowerPoint-præsentation</vt:lpstr>
      <vt:lpstr>Behov for justering undervejs</vt:lpstr>
      <vt:lpstr>PowerPoint-præsentation</vt:lpstr>
      <vt:lpstr>Eksempel på ramme #2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digitale lærer </dc:title>
  <dc:creator>Microsoft Office-bruger</dc:creator>
  <cp:lastModifiedBy>Microsoft Office-bruger</cp:lastModifiedBy>
  <cp:revision>59</cp:revision>
  <cp:lastPrinted>2018-05-13T19:27:20Z</cp:lastPrinted>
  <dcterms:created xsi:type="dcterms:W3CDTF">2017-05-20T12:11:05Z</dcterms:created>
  <dcterms:modified xsi:type="dcterms:W3CDTF">2018-05-13T20:34:16Z</dcterms:modified>
</cp:coreProperties>
</file>