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  <p:sldMasterId id="2147483675" r:id="rId4"/>
    <p:sldMasterId id="2147483661" r:id="rId5"/>
  </p:sldMasterIdLst>
  <p:notesMasterIdLst>
    <p:notesMasterId r:id="rId26"/>
  </p:notesMasterIdLst>
  <p:handoutMasterIdLst>
    <p:handoutMasterId r:id="rId27"/>
  </p:handoutMasterIdLst>
  <p:sldIdLst>
    <p:sldId id="263" r:id="rId6"/>
    <p:sldId id="274" r:id="rId7"/>
    <p:sldId id="275" r:id="rId8"/>
    <p:sldId id="276" r:id="rId9"/>
    <p:sldId id="277" r:id="rId10"/>
    <p:sldId id="278" r:id="rId11"/>
    <p:sldId id="280" r:id="rId12"/>
    <p:sldId id="281" r:id="rId13"/>
    <p:sldId id="284" r:id="rId14"/>
    <p:sldId id="282" r:id="rId15"/>
    <p:sldId id="283" r:id="rId16"/>
    <p:sldId id="285" r:id="rId17"/>
    <p:sldId id="286" r:id="rId18"/>
    <p:sldId id="287" r:id="rId19"/>
    <p:sldId id="288" r:id="rId20"/>
    <p:sldId id="289" r:id="rId21"/>
    <p:sldId id="264" r:id="rId22"/>
    <p:sldId id="265" r:id="rId23"/>
    <p:sldId id="267" r:id="rId24"/>
    <p:sldId id="273" r:id="rId25"/>
  </p:sldIdLst>
  <p:sldSz cx="9144000" cy="6858000" type="screen4x3"/>
  <p:notesSz cx="6797675" cy="9926638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Lund-Larsen (MLL - Centerchef - AK - ventures)" initials="ML(-C-A-v" lastIdx="0" clrIdx="0">
    <p:extLst>
      <p:ext uri="{19B8F6BF-5375-455C-9EA6-DF929625EA0E}">
        <p15:presenceInfo xmlns:p15="http://schemas.microsoft.com/office/powerpoint/2012/main" userId="S-1-5-21-45353016-3114324395-3989185899-734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DDBB"/>
    <a:srgbClr val="DDF890"/>
    <a:srgbClr val="FF9926"/>
    <a:srgbClr val="FFCC93"/>
    <a:srgbClr val="C3F23D"/>
    <a:srgbClr val="E7FCFF"/>
    <a:srgbClr val="CAF8FE"/>
    <a:srgbClr val="01C6FD"/>
    <a:srgbClr val="66FF66"/>
    <a:srgbClr val="D3BF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llemlayout 1 - Markerin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llemlayout 4 - Markerin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Tema til typografi 1 - Marker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llemlayout 4 - Markerin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1399" autoAdjust="0"/>
  </p:normalViewPr>
  <p:slideViewPr>
    <p:cSldViewPr>
      <p:cViewPr varScale="1">
        <p:scale>
          <a:sx n="91" d="100"/>
          <a:sy n="91" d="100"/>
        </p:scale>
        <p:origin x="615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186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EF0101-1CF9-48CF-BC8E-27260C26B469}" type="doc">
      <dgm:prSet loTypeId="urn:microsoft.com/office/officeart/2005/8/layout/lProcess3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7C3671E3-9F93-47A3-871C-B91BCD7278AE}">
      <dgm:prSet phldrT="[Tekst]" custT="1"/>
      <dgm:spPr/>
      <dgm:t>
        <a:bodyPr/>
        <a:lstStyle/>
        <a:p>
          <a:r>
            <a:rPr lang="da-DK" sz="1600" dirty="0" smtClean="0"/>
            <a:t>Fase</a:t>
          </a:r>
          <a:endParaRPr lang="da-DK" sz="1600" dirty="0"/>
        </a:p>
      </dgm:t>
    </dgm:pt>
    <dgm:pt modelId="{0DA0C0B5-9B50-4DF4-8492-7D0D88FCA1F4}" type="parTrans" cxnId="{686B6DED-BBEC-4838-8405-917C222CFBD7}">
      <dgm:prSet/>
      <dgm:spPr/>
      <dgm:t>
        <a:bodyPr/>
        <a:lstStyle/>
        <a:p>
          <a:endParaRPr lang="da-DK" sz="1600"/>
        </a:p>
      </dgm:t>
    </dgm:pt>
    <dgm:pt modelId="{4CFA2A54-97C9-4C30-97D5-1674A61D7743}" type="sibTrans" cxnId="{686B6DED-BBEC-4838-8405-917C222CFBD7}">
      <dgm:prSet/>
      <dgm:spPr/>
      <dgm:t>
        <a:bodyPr/>
        <a:lstStyle/>
        <a:p>
          <a:endParaRPr lang="da-DK" sz="1600"/>
        </a:p>
      </dgm:t>
    </dgm:pt>
    <dgm:pt modelId="{0B467D8D-9353-4B47-9631-EFDFFBFB13B4}">
      <dgm:prSet phldrT="[Tekst]" custT="1"/>
      <dgm:spPr/>
      <dgm:t>
        <a:bodyPr/>
        <a:lstStyle/>
        <a:p>
          <a:r>
            <a:rPr lang="da-DK" sz="1600" dirty="0" err="1" smtClean="0"/>
            <a:t>Plan-lægning</a:t>
          </a:r>
          <a:endParaRPr lang="da-DK" sz="1600" dirty="0"/>
        </a:p>
      </dgm:t>
    </dgm:pt>
    <dgm:pt modelId="{8F0EB47F-0546-44B0-8205-6C6A7E87959F}" type="parTrans" cxnId="{7691F870-B2E3-4EC6-8E28-A8627953BF4D}">
      <dgm:prSet/>
      <dgm:spPr/>
      <dgm:t>
        <a:bodyPr/>
        <a:lstStyle/>
        <a:p>
          <a:endParaRPr lang="da-DK" sz="1600"/>
        </a:p>
      </dgm:t>
    </dgm:pt>
    <dgm:pt modelId="{56F02ACC-23F0-4046-8612-84DA810516E5}" type="sibTrans" cxnId="{7691F870-B2E3-4EC6-8E28-A8627953BF4D}">
      <dgm:prSet/>
      <dgm:spPr/>
      <dgm:t>
        <a:bodyPr/>
        <a:lstStyle/>
        <a:p>
          <a:endParaRPr lang="da-DK" sz="1600"/>
        </a:p>
      </dgm:t>
    </dgm:pt>
    <dgm:pt modelId="{77A61C63-60D5-41E0-927E-183D1A73F448}">
      <dgm:prSet phldrT="[Tekst]" custT="1"/>
      <dgm:spPr/>
      <dgm:t>
        <a:bodyPr/>
        <a:lstStyle/>
        <a:p>
          <a:r>
            <a:rPr lang="da-DK" sz="1600" dirty="0" smtClean="0"/>
            <a:t>Gennem-førelse</a:t>
          </a:r>
        </a:p>
      </dgm:t>
    </dgm:pt>
    <dgm:pt modelId="{7660FEA6-3A42-46CB-B235-45FF1D22AABC}" type="parTrans" cxnId="{4AE85CB1-F84D-450A-8A9C-646C46F6F118}">
      <dgm:prSet/>
      <dgm:spPr/>
      <dgm:t>
        <a:bodyPr/>
        <a:lstStyle/>
        <a:p>
          <a:endParaRPr lang="da-DK" sz="1600"/>
        </a:p>
      </dgm:t>
    </dgm:pt>
    <dgm:pt modelId="{9351075E-87E0-4AAF-9758-28A3F69F55BD}" type="sibTrans" cxnId="{4AE85CB1-F84D-450A-8A9C-646C46F6F118}">
      <dgm:prSet/>
      <dgm:spPr/>
      <dgm:t>
        <a:bodyPr/>
        <a:lstStyle/>
        <a:p>
          <a:endParaRPr lang="da-DK" sz="1600"/>
        </a:p>
      </dgm:t>
    </dgm:pt>
    <dgm:pt modelId="{781DFCD8-87AA-4264-9D7F-25A46852521F}">
      <dgm:prSet phldrT="[Tekst]" custT="1"/>
      <dgm:spPr/>
      <dgm:t>
        <a:bodyPr/>
        <a:lstStyle/>
        <a:p>
          <a:r>
            <a:rPr lang="da-DK" sz="1600" dirty="0" smtClean="0"/>
            <a:t>Område</a:t>
          </a:r>
          <a:endParaRPr lang="da-DK" sz="1600" dirty="0"/>
        </a:p>
      </dgm:t>
    </dgm:pt>
    <dgm:pt modelId="{76D1882B-521B-4E4B-BC60-5198575A26D7}" type="parTrans" cxnId="{4D0078AC-4D31-4677-9732-565918316F15}">
      <dgm:prSet/>
      <dgm:spPr/>
      <dgm:t>
        <a:bodyPr/>
        <a:lstStyle/>
        <a:p>
          <a:endParaRPr lang="da-DK" sz="1600"/>
        </a:p>
      </dgm:t>
    </dgm:pt>
    <dgm:pt modelId="{4FCBB9B4-D115-4732-9C06-1EF72EE62FC9}" type="sibTrans" cxnId="{4D0078AC-4D31-4677-9732-565918316F15}">
      <dgm:prSet/>
      <dgm:spPr/>
      <dgm:t>
        <a:bodyPr/>
        <a:lstStyle/>
        <a:p>
          <a:endParaRPr lang="da-DK" sz="1600"/>
        </a:p>
      </dgm:t>
    </dgm:pt>
    <dgm:pt modelId="{2C396355-8D0B-4C54-B12B-9CD7D5416524}">
      <dgm:prSet phldrT="[Tekst]" custT="1"/>
      <dgm:spPr/>
      <dgm:t>
        <a:bodyPr/>
        <a:lstStyle/>
        <a:p>
          <a:r>
            <a:rPr lang="da-DK" sz="1600" dirty="0" smtClean="0"/>
            <a:t>Didaktik og pædagogik</a:t>
          </a:r>
          <a:endParaRPr lang="da-DK" sz="1600" dirty="0"/>
        </a:p>
      </dgm:t>
    </dgm:pt>
    <dgm:pt modelId="{56BE335C-9BC7-44C7-9B73-BA99C2C09E19}" type="parTrans" cxnId="{536B4DA0-227C-41C8-9BEB-F0712FA90A6E}">
      <dgm:prSet/>
      <dgm:spPr/>
      <dgm:t>
        <a:bodyPr/>
        <a:lstStyle/>
        <a:p>
          <a:endParaRPr lang="da-DK" sz="1600"/>
        </a:p>
      </dgm:t>
    </dgm:pt>
    <dgm:pt modelId="{35D72059-A260-48F9-A8A1-A4614C6EC580}" type="sibTrans" cxnId="{536B4DA0-227C-41C8-9BEB-F0712FA90A6E}">
      <dgm:prSet/>
      <dgm:spPr/>
      <dgm:t>
        <a:bodyPr/>
        <a:lstStyle/>
        <a:p>
          <a:endParaRPr lang="da-DK" sz="1600"/>
        </a:p>
      </dgm:t>
    </dgm:pt>
    <dgm:pt modelId="{4573B027-389D-4774-A496-AA8BDD3AF8A5}">
      <dgm:prSet phldrT="[Tekst]" custT="1"/>
      <dgm:spPr/>
      <dgm:t>
        <a:bodyPr/>
        <a:lstStyle/>
        <a:p>
          <a:r>
            <a:rPr lang="da-DK" sz="1600" dirty="0" smtClean="0"/>
            <a:t>Lærings-udbytte</a:t>
          </a:r>
          <a:endParaRPr lang="da-DK" sz="1600" dirty="0"/>
        </a:p>
      </dgm:t>
    </dgm:pt>
    <dgm:pt modelId="{C38A8172-7F76-4BFE-9E6D-12E26FE305B6}" type="parTrans" cxnId="{2F4190FA-DC50-4006-8758-4AF20BEB1EDE}">
      <dgm:prSet/>
      <dgm:spPr/>
      <dgm:t>
        <a:bodyPr/>
        <a:lstStyle/>
        <a:p>
          <a:endParaRPr lang="da-DK" sz="1600"/>
        </a:p>
      </dgm:t>
    </dgm:pt>
    <dgm:pt modelId="{424ECED7-5B8E-426D-8B1B-089FF7D2297D}" type="sibTrans" cxnId="{2F4190FA-DC50-4006-8758-4AF20BEB1EDE}">
      <dgm:prSet/>
      <dgm:spPr/>
      <dgm:t>
        <a:bodyPr/>
        <a:lstStyle/>
        <a:p>
          <a:endParaRPr lang="da-DK" sz="1600"/>
        </a:p>
      </dgm:t>
    </dgm:pt>
    <dgm:pt modelId="{0EAD8148-BFFF-4343-845F-1ADFDAD24AB5}">
      <dgm:prSet phldrT="[Tekst]" custT="1"/>
      <dgm:spPr/>
      <dgm:t>
        <a:bodyPr/>
        <a:lstStyle/>
        <a:p>
          <a:r>
            <a:rPr lang="da-DK" sz="1600" dirty="0" smtClean="0"/>
            <a:t>Metode</a:t>
          </a:r>
          <a:endParaRPr lang="da-DK" sz="1600" dirty="0"/>
        </a:p>
      </dgm:t>
    </dgm:pt>
    <dgm:pt modelId="{3E58C7B3-0EF9-4717-A461-C55AA1C9C5C0}" type="parTrans" cxnId="{C24F7B49-8922-477C-84FF-D0FD9174DA4E}">
      <dgm:prSet/>
      <dgm:spPr/>
      <dgm:t>
        <a:bodyPr/>
        <a:lstStyle/>
        <a:p>
          <a:endParaRPr lang="da-DK" sz="1600"/>
        </a:p>
      </dgm:t>
    </dgm:pt>
    <dgm:pt modelId="{49CE7C61-FD73-46B4-ADF4-B0E25E4CBBBC}" type="sibTrans" cxnId="{C24F7B49-8922-477C-84FF-D0FD9174DA4E}">
      <dgm:prSet/>
      <dgm:spPr/>
      <dgm:t>
        <a:bodyPr/>
        <a:lstStyle/>
        <a:p>
          <a:endParaRPr lang="da-DK" sz="1600"/>
        </a:p>
      </dgm:t>
    </dgm:pt>
    <dgm:pt modelId="{61AB590F-569F-452D-9575-FF18CAFB8C2D}">
      <dgm:prSet phldrT="[Tekst]" custT="1"/>
      <dgm:spPr/>
      <dgm:t>
        <a:bodyPr/>
        <a:lstStyle/>
        <a:p>
          <a:r>
            <a:rPr lang="da-DK" sz="1600" dirty="0" err="1" smtClean="0"/>
            <a:t>Certifi-cering</a:t>
          </a:r>
          <a:endParaRPr lang="da-DK" sz="1600" dirty="0"/>
        </a:p>
      </dgm:t>
    </dgm:pt>
    <dgm:pt modelId="{3C8B7A2D-FC62-438E-A195-CDC4113FD223}" type="parTrans" cxnId="{D4D446BF-5D36-4061-9D1A-284807372375}">
      <dgm:prSet/>
      <dgm:spPr/>
      <dgm:t>
        <a:bodyPr/>
        <a:lstStyle/>
        <a:p>
          <a:endParaRPr lang="da-DK" sz="1600"/>
        </a:p>
      </dgm:t>
    </dgm:pt>
    <dgm:pt modelId="{4CB6DD38-5AAF-4A56-83EE-3D9F865FCAF5}" type="sibTrans" cxnId="{D4D446BF-5D36-4061-9D1A-284807372375}">
      <dgm:prSet/>
      <dgm:spPr/>
      <dgm:t>
        <a:bodyPr/>
        <a:lstStyle/>
        <a:p>
          <a:endParaRPr lang="da-DK" sz="1600"/>
        </a:p>
      </dgm:t>
    </dgm:pt>
    <dgm:pt modelId="{48A2A664-142E-4403-A10A-A1D163EBE415}">
      <dgm:prSet phldrT="[Tekst]" custT="1"/>
      <dgm:spPr/>
      <dgm:t>
        <a:bodyPr/>
        <a:lstStyle/>
        <a:p>
          <a:r>
            <a:rPr lang="da-DK" sz="1600" dirty="0" smtClean="0"/>
            <a:t>Prøve, </a:t>
          </a:r>
          <a:br>
            <a:rPr lang="da-DK" sz="1600" dirty="0" smtClean="0"/>
          </a:br>
          <a:r>
            <a:rPr lang="da-DK" sz="1600" dirty="0" smtClean="0"/>
            <a:t>test</a:t>
          </a:r>
          <a:endParaRPr lang="da-DK" sz="1600" dirty="0"/>
        </a:p>
      </dgm:t>
    </dgm:pt>
    <dgm:pt modelId="{D8F9E907-482E-4808-9245-7131865B75E0}" type="parTrans" cxnId="{9BABD8BD-20E4-40CC-8E15-3D17D2A6E19D}">
      <dgm:prSet/>
      <dgm:spPr/>
      <dgm:t>
        <a:bodyPr/>
        <a:lstStyle/>
        <a:p>
          <a:endParaRPr lang="da-DK" sz="1600"/>
        </a:p>
      </dgm:t>
    </dgm:pt>
    <dgm:pt modelId="{77B893A2-8CA2-4B66-8035-C3DA411DFAA9}" type="sibTrans" cxnId="{9BABD8BD-20E4-40CC-8E15-3D17D2A6E19D}">
      <dgm:prSet/>
      <dgm:spPr/>
      <dgm:t>
        <a:bodyPr/>
        <a:lstStyle/>
        <a:p>
          <a:endParaRPr lang="da-DK" sz="1600"/>
        </a:p>
      </dgm:t>
    </dgm:pt>
    <dgm:pt modelId="{1824DE50-2D72-4902-A999-6143B827D7D5}">
      <dgm:prSet phldrT="[Tekst]" custT="1"/>
      <dgm:spPr/>
      <dgm:t>
        <a:bodyPr/>
        <a:lstStyle/>
        <a:p>
          <a:r>
            <a:rPr lang="da-DK" sz="1600" dirty="0" smtClean="0"/>
            <a:t>Op-</a:t>
          </a:r>
          <a:br>
            <a:rPr lang="da-DK" sz="1600" dirty="0" smtClean="0"/>
          </a:br>
          <a:r>
            <a:rPr lang="da-DK" sz="1600" dirty="0" err="1" smtClean="0"/>
            <a:t>følgning</a:t>
          </a:r>
          <a:endParaRPr lang="da-DK" sz="1600" dirty="0" smtClean="0"/>
        </a:p>
      </dgm:t>
    </dgm:pt>
    <dgm:pt modelId="{8EAC44D2-2C88-4EEB-BF36-5E673C65B85E}" type="parTrans" cxnId="{6A79B41A-6008-4098-9E03-C26E8FC75AAF}">
      <dgm:prSet/>
      <dgm:spPr/>
      <dgm:t>
        <a:bodyPr/>
        <a:lstStyle/>
        <a:p>
          <a:endParaRPr lang="da-DK" sz="1600"/>
        </a:p>
      </dgm:t>
    </dgm:pt>
    <dgm:pt modelId="{85DBC4FA-B901-456C-9F2F-E351A9C38229}" type="sibTrans" cxnId="{6A79B41A-6008-4098-9E03-C26E8FC75AAF}">
      <dgm:prSet/>
      <dgm:spPr/>
      <dgm:t>
        <a:bodyPr/>
        <a:lstStyle/>
        <a:p>
          <a:endParaRPr lang="da-DK" sz="1600"/>
        </a:p>
      </dgm:t>
    </dgm:pt>
    <dgm:pt modelId="{180D0E3C-75A8-4C77-BF31-3E4D7B624790}">
      <dgm:prSet phldrT="[Tekst]" custT="1"/>
      <dgm:spPr/>
      <dgm:t>
        <a:bodyPr/>
        <a:lstStyle/>
        <a:p>
          <a:r>
            <a:rPr lang="da-DK" sz="1600" dirty="0" smtClean="0"/>
            <a:t>Forløbs evaluering</a:t>
          </a:r>
          <a:endParaRPr lang="da-DK" sz="1600" dirty="0"/>
        </a:p>
      </dgm:t>
    </dgm:pt>
    <dgm:pt modelId="{7E77371C-10B6-4F72-A9A5-60307905BCC2}" type="parTrans" cxnId="{36A8028F-C7DB-4594-B291-1CD3B18B2F9E}">
      <dgm:prSet/>
      <dgm:spPr/>
      <dgm:t>
        <a:bodyPr/>
        <a:lstStyle/>
        <a:p>
          <a:endParaRPr lang="da-DK" sz="1600"/>
        </a:p>
      </dgm:t>
    </dgm:pt>
    <dgm:pt modelId="{C0E5690D-81A3-4985-ADA1-6542315731A7}" type="sibTrans" cxnId="{36A8028F-C7DB-4594-B291-1CD3B18B2F9E}">
      <dgm:prSet/>
      <dgm:spPr/>
      <dgm:t>
        <a:bodyPr/>
        <a:lstStyle/>
        <a:p>
          <a:endParaRPr lang="da-DK" sz="1600"/>
        </a:p>
      </dgm:t>
    </dgm:pt>
    <dgm:pt modelId="{4B972303-38F9-474C-84E0-00FCDF21508D}">
      <dgm:prSet phldrT="[Tekst]" custT="1"/>
      <dgm:spPr/>
      <dgm:t>
        <a:bodyPr/>
        <a:lstStyle/>
        <a:p>
          <a:r>
            <a:rPr lang="da-DK" sz="1600" dirty="0" err="1" smtClean="0"/>
            <a:t>Survey</a:t>
          </a:r>
          <a:r>
            <a:rPr lang="da-DK" sz="1600" smtClean="0"/>
            <a:t>, frafald</a:t>
          </a:r>
          <a:endParaRPr lang="da-DK" sz="1600" dirty="0"/>
        </a:p>
      </dgm:t>
    </dgm:pt>
    <dgm:pt modelId="{8640A389-1982-41DB-B129-C4E4BE87121E}" type="parTrans" cxnId="{4FFF6690-14EE-4480-AA84-8265E0EDCA90}">
      <dgm:prSet/>
      <dgm:spPr/>
      <dgm:t>
        <a:bodyPr/>
        <a:lstStyle/>
        <a:p>
          <a:endParaRPr lang="da-DK" sz="1600"/>
        </a:p>
      </dgm:t>
    </dgm:pt>
    <dgm:pt modelId="{34F94511-87C0-469B-9056-518D7CE7BCDF}" type="sibTrans" cxnId="{4FFF6690-14EE-4480-AA84-8265E0EDCA90}">
      <dgm:prSet/>
      <dgm:spPr/>
      <dgm:t>
        <a:bodyPr/>
        <a:lstStyle/>
        <a:p>
          <a:endParaRPr lang="da-DK" sz="1600"/>
        </a:p>
      </dgm:t>
    </dgm:pt>
    <dgm:pt modelId="{0DCC9F95-D393-475B-92C8-56D2B04B6F24}" type="pres">
      <dgm:prSet presAssocID="{C6EF0101-1CF9-48CF-BC8E-27260C26B469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da-DK"/>
        </a:p>
      </dgm:t>
    </dgm:pt>
    <dgm:pt modelId="{94BB7E01-AC69-4E8E-9671-9E49B9377FAF}" type="pres">
      <dgm:prSet presAssocID="{7C3671E3-9F93-47A3-871C-B91BCD7278AE}" presName="horFlow" presStyleCnt="0"/>
      <dgm:spPr/>
      <dgm:t>
        <a:bodyPr/>
        <a:lstStyle/>
        <a:p>
          <a:endParaRPr lang="da-DK"/>
        </a:p>
      </dgm:t>
    </dgm:pt>
    <dgm:pt modelId="{9BD76E62-8042-42F3-88A9-5859C2C91682}" type="pres">
      <dgm:prSet presAssocID="{7C3671E3-9F93-47A3-871C-B91BCD7278AE}" presName="bigChev" presStyleLbl="node1" presStyleIdx="0" presStyleCnt="3"/>
      <dgm:spPr/>
      <dgm:t>
        <a:bodyPr/>
        <a:lstStyle/>
        <a:p>
          <a:endParaRPr lang="da-DK"/>
        </a:p>
      </dgm:t>
    </dgm:pt>
    <dgm:pt modelId="{DDD5D08B-747A-4A5C-A4E1-D10F3E57C619}" type="pres">
      <dgm:prSet presAssocID="{8F0EB47F-0546-44B0-8205-6C6A7E87959F}" presName="parTrans" presStyleCnt="0"/>
      <dgm:spPr/>
      <dgm:t>
        <a:bodyPr/>
        <a:lstStyle/>
        <a:p>
          <a:endParaRPr lang="da-DK"/>
        </a:p>
      </dgm:t>
    </dgm:pt>
    <dgm:pt modelId="{92F8927C-6798-430D-A9A3-003889C0AE79}" type="pres">
      <dgm:prSet presAssocID="{0B467D8D-9353-4B47-9631-EFDFFBFB13B4}" presName="node" presStyleLbl="alignAccFollowNode1" presStyleIdx="0" presStyleCnt="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76CBE5B-A6F3-426E-AAA2-E5FD7A8BAB02}" type="pres">
      <dgm:prSet presAssocID="{56F02ACC-23F0-4046-8612-84DA810516E5}" presName="sibTrans" presStyleCnt="0"/>
      <dgm:spPr/>
      <dgm:t>
        <a:bodyPr/>
        <a:lstStyle/>
        <a:p>
          <a:endParaRPr lang="da-DK"/>
        </a:p>
      </dgm:t>
    </dgm:pt>
    <dgm:pt modelId="{3CBD9EE1-8EE2-4CDF-A0D6-2C770AEDD833}" type="pres">
      <dgm:prSet presAssocID="{77A61C63-60D5-41E0-927E-183D1A73F448}" presName="node" presStyleLbl="alignAccFollowNode1" presStyleIdx="1" presStyleCnt="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A7E74C3-03C5-4E40-A59D-4932437E0D6C}" type="pres">
      <dgm:prSet presAssocID="{9351075E-87E0-4AAF-9758-28A3F69F55BD}" presName="sibTrans" presStyleCnt="0"/>
      <dgm:spPr/>
      <dgm:t>
        <a:bodyPr/>
        <a:lstStyle/>
        <a:p>
          <a:endParaRPr lang="da-DK"/>
        </a:p>
      </dgm:t>
    </dgm:pt>
    <dgm:pt modelId="{4228E26F-9E86-4FB8-A559-B60826EFAD41}" type="pres">
      <dgm:prSet presAssocID="{1824DE50-2D72-4902-A999-6143B827D7D5}" presName="node" presStyleLbl="alignAccFollowNode1" presStyleIdx="2" presStyleCnt="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C6F574D6-8CE4-4248-B0C2-2DAD7F7F5D91}" type="pres">
      <dgm:prSet presAssocID="{7C3671E3-9F93-47A3-871C-B91BCD7278AE}" presName="vSp" presStyleCnt="0"/>
      <dgm:spPr/>
      <dgm:t>
        <a:bodyPr/>
        <a:lstStyle/>
        <a:p>
          <a:endParaRPr lang="da-DK"/>
        </a:p>
      </dgm:t>
    </dgm:pt>
    <dgm:pt modelId="{C6490E3E-B044-430E-B899-BAB1D5BC726E}" type="pres">
      <dgm:prSet presAssocID="{781DFCD8-87AA-4264-9D7F-25A46852521F}" presName="horFlow" presStyleCnt="0"/>
      <dgm:spPr/>
      <dgm:t>
        <a:bodyPr/>
        <a:lstStyle/>
        <a:p>
          <a:endParaRPr lang="da-DK"/>
        </a:p>
      </dgm:t>
    </dgm:pt>
    <dgm:pt modelId="{9A86D8A9-3F1D-4204-BDC4-F2F49548655B}" type="pres">
      <dgm:prSet presAssocID="{781DFCD8-87AA-4264-9D7F-25A46852521F}" presName="bigChev" presStyleLbl="node1" presStyleIdx="1" presStyleCnt="3"/>
      <dgm:spPr/>
      <dgm:t>
        <a:bodyPr/>
        <a:lstStyle/>
        <a:p>
          <a:endParaRPr lang="da-DK"/>
        </a:p>
      </dgm:t>
    </dgm:pt>
    <dgm:pt modelId="{29632B4A-E13B-487D-A07E-7F4AF53FE60B}" type="pres">
      <dgm:prSet presAssocID="{56BE335C-9BC7-44C7-9B73-BA99C2C09E19}" presName="parTrans" presStyleCnt="0"/>
      <dgm:spPr/>
      <dgm:t>
        <a:bodyPr/>
        <a:lstStyle/>
        <a:p>
          <a:endParaRPr lang="da-DK"/>
        </a:p>
      </dgm:t>
    </dgm:pt>
    <dgm:pt modelId="{873DA5F7-1C7A-4086-B4F4-239366705FF7}" type="pres">
      <dgm:prSet presAssocID="{2C396355-8D0B-4C54-B12B-9CD7D5416524}" presName="node" presStyleLbl="alignAccFollowNode1" presStyleIdx="3" presStyleCnt="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C98584EF-EBA5-446B-A0BF-99C6D2362380}" type="pres">
      <dgm:prSet presAssocID="{35D72059-A260-48F9-A8A1-A4614C6EC580}" presName="sibTrans" presStyleCnt="0"/>
      <dgm:spPr/>
      <dgm:t>
        <a:bodyPr/>
        <a:lstStyle/>
        <a:p>
          <a:endParaRPr lang="da-DK"/>
        </a:p>
      </dgm:t>
    </dgm:pt>
    <dgm:pt modelId="{6D444A6B-3EB0-48C2-9D7F-A9C23BA9AF70}" type="pres">
      <dgm:prSet presAssocID="{4573B027-389D-4774-A496-AA8BDD3AF8A5}" presName="node" presStyleLbl="alignAccFollowNode1" presStyleIdx="4" presStyleCnt="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C9316AFC-7E71-4D34-BC20-6AEC170145F9}" type="pres">
      <dgm:prSet presAssocID="{424ECED7-5B8E-426D-8B1B-089FF7D2297D}" presName="sibTrans" presStyleCnt="0"/>
      <dgm:spPr/>
      <dgm:t>
        <a:bodyPr/>
        <a:lstStyle/>
        <a:p>
          <a:endParaRPr lang="da-DK"/>
        </a:p>
      </dgm:t>
    </dgm:pt>
    <dgm:pt modelId="{6D35573F-7EC6-4495-8AD5-07B6F9DBCA2D}" type="pres">
      <dgm:prSet presAssocID="{180D0E3C-75A8-4C77-BF31-3E4D7B624790}" presName="node" presStyleLbl="alignAccFollowNode1" presStyleIdx="5" presStyleCnt="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D71B3449-88CC-414F-BD6B-F9745F659C41}" type="pres">
      <dgm:prSet presAssocID="{781DFCD8-87AA-4264-9D7F-25A46852521F}" presName="vSp" presStyleCnt="0"/>
      <dgm:spPr/>
      <dgm:t>
        <a:bodyPr/>
        <a:lstStyle/>
        <a:p>
          <a:endParaRPr lang="da-DK"/>
        </a:p>
      </dgm:t>
    </dgm:pt>
    <dgm:pt modelId="{8D181FB9-C50F-49F7-8D6E-325BA12AB3BE}" type="pres">
      <dgm:prSet presAssocID="{0EAD8148-BFFF-4343-845F-1ADFDAD24AB5}" presName="horFlow" presStyleCnt="0"/>
      <dgm:spPr/>
      <dgm:t>
        <a:bodyPr/>
        <a:lstStyle/>
        <a:p>
          <a:endParaRPr lang="da-DK"/>
        </a:p>
      </dgm:t>
    </dgm:pt>
    <dgm:pt modelId="{345421CB-FE18-472E-B0FD-AE7293DBC3CB}" type="pres">
      <dgm:prSet presAssocID="{0EAD8148-BFFF-4343-845F-1ADFDAD24AB5}" presName="bigChev" presStyleLbl="node1" presStyleIdx="2" presStyleCnt="3"/>
      <dgm:spPr/>
      <dgm:t>
        <a:bodyPr/>
        <a:lstStyle/>
        <a:p>
          <a:endParaRPr lang="da-DK"/>
        </a:p>
      </dgm:t>
    </dgm:pt>
    <dgm:pt modelId="{253A94FA-2FDE-468E-96E6-6479A842F261}" type="pres">
      <dgm:prSet presAssocID="{3C8B7A2D-FC62-438E-A195-CDC4113FD223}" presName="parTrans" presStyleCnt="0"/>
      <dgm:spPr/>
      <dgm:t>
        <a:bodyPr/>
        <a:lstStyle/>
        <a:p>
          <a:endParaRPr lang="da-DK"/>
        </a:p>
      </dgm:t>
    </dgm:pt>
    <dgm:pt modelId="{52F11931-2C0D-4F48-9D8A-D17C0D71A30F}" type="pres">
      <dgm:prSet presAssocID="{61AB590F-569F-452D-9575-FF18CAFB8C2D}" presName="node" presStyleLbl="alignAccFollowNode1" presStyleIdx="6" presStyleCnt="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11D29F5-D7B5-4C64-AF96-0E10F8FDA21D}" type="pres">
      <dgm:prSet presAssocID="{4CB6DD38-5AAF-4A56-83EE-3D9F865FCAF5}" presName="sibTrans" presStyleCnt="0"/>
      <dgm:spPr/>
      <dgm:t>
        <a:bodyPr/>
        <a:lstStyle/>
        <a:p>
          <a:endParaRPr lang="da-DK"/>
        </a:p>
      </dgm:t>
    </dgm:pt>
    <dgm:pt modelId="{120A530D-8039-4F13-B00C-6E99BD0FD704}" type="pres">
      <dgm:prSet presAssocID="{48A2A664-142E-4403-A10A-A1D163EBE415}" presName="node" presStyleLbl="alignAccFollowNode1" presStyleIdx="7" presStyleCnt="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A802015B-B42D-41BE-BF28-E270FD422502}" type="pres">
      <dgm:prSet presAssocID="{77B893A2-8CA2-4B66-8035-C3DA411DFAA9}" presName="sibTrans" presStyleCnt="0"/>
      <dgm:spPr/>
      <dgm:t>
        <a:bodyPr/>
        <a:lstStyle/>
        <a:p>
          <a:endParaRPr lang="da-DK"/>
        </a:p>
      </dgm:t>
    </dgm:pt>
    <dgm:pt modelId="{DEF69FA3-A23F-40B4-9E18-75087FE48E0A}" type="pres">
      <dgm:prSet presAssocID="{4B972303-38F9-474C-84E0-00FCDF21508D}" presName="node" presStyleLbl="alignAccFollowNode1" presStyleIdx="8" presStyleCnt="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4D0078AC-4D31-4677-9732-565918316F15}" srcId="{C6EF0101-1CF9-48CF-BC8E-27260C26B469}" destId="{781DFCD8-87AA-4264-9D7F-25A46852521F}" srcOrd="1" destOrd="0" parTransId="{76D1882B-521B-4E4B-BC60-5198575A26D7}" sibTransId="{4FCBB9B4-D115-4732-9C06-1EF72EE62FC9}"/>
    <dgm:cxn modelId="{C23FD892-0EE6-42C4-94CB-C5B806B07CB9}" type="presOf" srcId="{180D0E3C-75A8-4C77-BF31-3E4D7B624790}" destId="{6D35573F-7EC6-4495-8AD5-07B6F9DBCA2D}" srcOrd="0" destOrd="0" presId="urn:microsoft.com/office/officeart/2005/8/layout/lProcess3"/>
    <dgm:cxn modelId="{CC8303D7-5EBA-4391-9313-5F5FEE73FB3E}" type="presOf" srcId="{2C396355-8D0B-4C54-B12B-9CD7D5416524}" destId="{873DA5F7-1C7A-4086-B4F4-239366705FF7}" srcOrd="0" destOrd="0" presId="urn:microsoft.com/office/officeart/2005/8/layout/lProcess3"/>
    <dgm:cxn modelId="{6A79B41A-6008-4098-9E03-C26E8FC75AAF}" srcId="{7C3671E3-9F93-47A3-871C-B91BCD7278AE}" destId="{1824DE50-2D72-4902-A999-6143B827D7D5}" srcOrd="2" destOrd="0" parTransId="{8EAC44D2-2C88-4EEB-BF36-5E673C65B85E}" sibTransId="{85DBC4FA-B901-456C-9F2F-E351A9C38229}"/>
    <dgm:cxn modelId="{4FFF6690-14EE-4480-AA84-8265E0EDCA90}" srcId="{0EAD8148-BFFF-4343-845F-1ADFDAD24AB5}" destId="{4B972303-38F9-474C-84E0-00FCDF21508D}" srcOrd="2" destOrd="0" parTransId="{8640A389-1982-41DB-B129-C4E4BE87121E}" sibTransId="{34F94511-87C0-469B-9056-518D7CE7BCDF}"/>
    <dgm:cxn modelId="{C4B366BE-139F-4816-A9C7-AF57C55689B2}" type="presOf" srcId="{7C3671E3-9F93-47A3-871C-B91BCD7278AE}" destId="{9BD76E62-8042-42F3-88A9-5859C2C91682}" srcOrd="0" destOrd="0" presId="urn:microsoft.com/office/officeart/2005/8/layout/lProcess3"/>
    <dgm:cxn modelId="{1CDBEC97-0C9E-4090-904A-660AE27424B3}" type="presOf" srcId="{4573B027-389D-4774-A496-AA8BDD3AF8A5}" destId="{6D444A6B-3EB0-48C2-9D7F-A9C23BA9AF70}" srcOrd="0" destOrd="0" presId="urn:microsoft.com/office/officeart/2005/8/layout/lProcess3"/>
    <dgm:cxn modelId="{536B4DA0-227C-41C8-9BEB-F0712FA90A6E}" srcId="{781DFCD8-87AA-4264-9D7F-25A46852521F}" destId="{2C396355-8D0B-4C54-B12B-9CD7D5416524}" srcOrd="0" destOrd="0" parTransId="{56BE335C-9BC7-44C7-9B73-BA99C2C09E19}" sibTransId="{35D72059-A260-48F9-A8A1-A4614C6EC580}"/>
    <dgm:cxn modelId="{D4D446BF-5D36-4061-9D1A-284807372375}" srcId="{0EAD8148-BFFF-4343-845F-1ADFDAD24AB5}" destId="{61AB590F-569F-452D-9575-FF18CAFB8C2D}" srcOrd="0" destOrd="0" parTransId="{3C8B7A2D-FC62-438E-A195-CDC4113FD223}" sibTransId="{4CB6DD38-5AAF-4A56-83EE-3D9F865FCAF5}"/>
    <dgm:cxn modelId="{0BDC30D0-6FB4-443E-ACB3-C9CCC79167DA}" type="presOf" srcId="{0B467D8D-9353-4B47-9631-EFDFFBFB13B4}" destId="{92F8927C-6798-430D-A9A3-003889C0AE79}" srcOrd="0" destOrd="0" presId="urn:microsoft.com/office/officeart/2005/8/layout/lProcess3"/>
    <dgm:cxn modelId="{7691F870-B2E3-4EC6-8E28-A8627953BF4D}" srcId="{7C3671E3-9F93-47A3-871C-B91BCD7278AE}" destId="{0B467D8D-9353-4B47-9631-EFDFFBFB13B4}" srcOrd="0" destOrd="0" parTransId="{8F0EB47F-0546-44B0-8205-6C6A7E87959F}" sibTransId="{56F02ACC-23F0-4046-8612-84DA810516E5}"/>
    <dgm:cxn modelId="{9BABD8BD-20E4-40CC-8E15-3D17D2A6E19D}" srcId="{0EAD8148-BFFF-4343-845F-1ADFDAD24AB5}" destId="{48A2A664-142E-4403-A10A-A1D163EBE415}" srcOrd="1" destOrd="0" parTransId="{D8F9E907-482E-4808-9245-7131865B75E0}" sibTransId="{77B893A2-8CA2-4B66-8035-C3DA411DFAA9}"/>
    <dgm:cxn modelId="{C24F7B49-8922-477C-84FF-D0FD9174DA4E}" srcId="{C6EF0101-1CF9-48CF-BC8E-27260C26B469}" destId="{0EAD8148-BFFF-4343-845F-1ADFDAD24AB5}" srcOrd="2" destOrd="0" parTransId="{3E58C7B3-0EF9-4717-A461-C55AA1C9C5C0}" sibTransId="{49CE7C61-FD73-46B4-ADF4-B0E25E4CBBBC}"/>
    <dgm:cxn modelId="{C5CD5D23-C1AA-49C3-8084-D1D2E5B048C4}" type="presOf" srcId="{781DFCD8-87AA-4264-9D7F-25A46852521F}" destId="{9A86D8A9-3F1D-4204-BDC4-F2F49548655B}" srcOrd="0" destOrd="0" presId="urn:microsoft.com/office/officeart/2005/8/layout/lProcess3"/>
    <dgm:cxn modelId="{36A8028F-C7DB-4594-B291-1CD3B18B2F9E}" srcId="{781DFCD8-87AA-4264-9D7F-25A46852521F}" destId="{180D0E3C-75A8-4C77-BF31-3E4D7B624790}" srcOrd="2" destOrd="0" parTransId="{7E77371C-10B6-4F72-A9A5-60307905BCC2}" sibTransId="{C0E5690D-81A3-4985-ADA1-6542315731A7}"/>
    <dgm:cxn modelId="{4AE85CB1-F84D-450A-8A9C-646C46F6F118}" srcId="{7C3671E3-9F93-47A3-871C-B91BCD7278AE}" destId="{77A61C63-60D5-41E0-927E-183D1A73F448}" srcOrd="1" destOrd="0" parTransId="{7660FEA6-3A42-46CB-B235-45FF1D22AABC}" sibTransId="{9351075E-87E0-4AAF-9758-28A3F69F55BD}"/>
    <dgm:cxn modelId="{40AB41BB-7432-41C2-9A36-92C1ADF73D04}" type="presOf" srcId="{61AB590F-569F-452D-9575-FF18CAFB8C2D}" destId="{52F11931-2C0D-4F48-9D8A-D17C0D71A30F}" srcOrd="0" destOrd="0" presId="urn:microsoft.com/office/officeart/2005/8/layout/lProcess3"/>
    <dgm:cxn modelId="{AC262590-5CBE-487A-84A9-5EE6087C5BC4}" type="presOf" srcId="{48A2A664-142E-4403-A10A-A1D163EBE415}" destId="{120A530D-8039-4F13-B00C-6E99BD0FD704}" srcOrd="0" destOrd="0" presId="urn:microsoft.com/office/officeart/2005/8/layout/lProcess3"/>
    <dgm:cxn modelId="{C3FC5B28-4D1B-4A01-87C5-7A0A9DF8D448}" type="presOf" srcId="{C6EF0101-1CF9-48CF-BC8E-27260C26B469}" destId="{0DCC9F95-D393-475B-92C8-56D2B04B6F24}" srcOrd="0" destOrd="0" presId="urn:microsoft.com/office/officeart/2005/8/layout/lProcess3"/>
    <dgm:cxn modelId="{44F3B5E9-81FF-461A-805A-8F7719FAD324}" type="presOf" srcId="{0EAD8148-BFFF-4343-845F-1ADFDAD24AB5}" destId="{345421CB-FE18-472E-B0FD-AE7293DBC3CB}" srcOrd="0" destOrd="0" presId="urn:microsoft.com/office/officeart/2005/8/layout/lProcess3"/>
    <dgm:cxn modelId="{FE0BC44C-C103-4837-9D90-98DBBB668665}" type="presOf" srcId="{77A61C63-60D5-41E0-927E-183D1A73F448}" destId="{3CBD9EE1-8EE2-4CDF-A0D6-2C770AEDD833}" srcOrd="0" destOrd="0" presId="urn:microsoft.com/office/officeart/2005/8/layout/lProcess3"/>
    <dgm:cxn modelId="{686B6DED-BBEC-4838-8405-917C222CFBD7}" srcId="{C6EF0101-1CF9-48CF-BC8E-27260C26B469}" destId="{7C3671E3-9F93-47A3-871C-B91BCD7278AE}" srcOrd="0" destOrd="0" parTransId="{0DA0C0B5-9B50-4DF4-8492-7D0D88FCA1F4}" sibTransId="{4CFA2A54-97C9-4C30-97D5-1674A61D7743}"/>
    <dgm:cxn modelId="{E01243B3-01BC-4C0C-876B-31A030762E16}" type="presOf" srcId="{1824DE50-2D72-4902-A999-6143B827D7D5}" destId="{4228E26F-9E86-4FB8-A559-B60826EFAD41}" srcOrd="0" destOrd="0" presId="urn:microsoft.com/office/officeart/2005/8/layout/lProcess3"/>
    <dgm:cxn modelId="{2F4190FA-DC50-4006-8758-4AF20BEB1EDE}" srcId="{781DFCD8-87AA-4264-9D7F-25A46852521F}" destId="{4573B027-389D-4774-A496-AA8BDD3AF8A5}" srcOrd="1" destOrd="0" parTransId="{C38A8172-7F76-4BFE-9E6D-12E26FE305B6}" sibTransId="{424ECED7-5B8E-426D-8B1B-089FF7D2297D}"/>
    <dgm:cxn modelId="{201B5A97-F3B3-464D-B617-481165A6171A}" type="presOf" srcId="{4B972303-38F9-474C-84E0-00FCDF21508D}" destId="{DEF69FA3-A23F-40B4-9E18-75087FE48E0A}" srcOrd="0" destOrd="0" presId="urn:microsoft.com/office/officeart/2005/8/layout/lProcess3"/>
    <dgm:cxn modelId="{043B580B-E4C0-4C84-96B3-6CE88760E547}" type="presParOf" srcId="{0DCC9F95-D393-475B-92C8-56D2B04B6F24}" destId="{94BB7E01-AC69-4E8E-9671-9E49B9377FAF}" srcOrd="0" destOrd="0" presId="urn:microsoft.com/office/officeart/2005/8/layout/lProcess3"/>
    <dgm:cxn modelId="{F57860B1-1404-4687-AE9E-61FC6496C58F}" type="presParOf" srcId="{94BB7E01-AC69-4E8E-9671-9E49B9377FAF}" destId="{9BD76E62-8042-42F3-88A9-5859C2C91682}" srcOrd="0" destOrd="0" presId="urn:microsoft.com/office/officeart/2005/8/layout/lProcess3"/>
    <dgm:cxn modelId="{004763F5-F562-4F14-BBEA-6E7169438757}" type="presParOf" srcId="{94BB7E01-AC69-4E8E-9671-9E49B9377FAF}" destId="{DDD5D08B-747A-4A5C-A4E1-D10F3E57C619}" srcOrd="1" destOrd="0" presId="urn:microsoft.com/office/officeart/2005/8/layout/lProcess3"/>
    <dgm:cxn modelId="{4255BEBD-5E04-44AF-8F6D-EE5C70F33E16}" type="presParOf" srcId="{94BB7E01-AC69-4E8E-9671-9E49B9377FAF}" destId="{92F8927C-6798-430D-A9A3-003889C0AE79}" srcOrd="2" destOrd="0" presId="urn:microsoft.com/office/officeart/2005/8/layout/lProcess3"/>
    <dgm:cxn modelId="{A32DC21C-F0A5-4DF7-80DB-1AC172170CE8}" type="presParOf" srcId="{94BB7E01-AC69-4E8E-9671-9E49B9377FAF}" destId="{076CBE5B-A6F3-426E-AAA2-E5FD7A8BAB02}" srcOrd="3" destOrd="0" presId="urn:microsoft.com/office/officeart/2005/8/layout/lProcess3"/>
    <dgm:cxn modelId="{E478AB39-7C45-4E1B-9E84-B46BD8C27EAA}" type="presParOf" srcId="{94BB7E01-AC69-4E8E-9671-9E49B9377FAF}" destId="{3CBD9EE1-8EE2-4CDF-A0D6-2C770AEDD833}" srcOrd="4" destOrd="0" presId="urn:microsoft.com/office/officeart/2005/8/layout/lProcess3"/>
    <dgm:cxn modelId="{BD3DD42D-814C-4FB6-BC81-5590DD836047}" type="presParOf" srcId="{94BB7E01-AC69-4E8E-9671-9E49B9377FAF}" destId="{4A7E74C3-03C5-4E40-A59D-4932437E0D6C}" srcOrd="5" destOrd="0" presId="urn:microsoft.com/office/officeart/2005/8/layout/lProcess3"/>
    <dgm:cxn modelId="{5A35737B-E0ED-43B8-A40A-FDA9257E2605}" type="presParOf" srcId="{94BB7E01-AC69-4E8E-9671-9E49B9377FAF}" destId="{4228E26F-9E86-4FB8-A559-B60826EFAD41}" srcOrd="6" destOrd="0" presId="urn:microsoft.com/office/officeart/2005/8/layout/lProcess3"/>
    <dgm:cxn modelId="{19FF9706-8E09-458C-9EF7-701725AD17C4}" type="presParOf" srcId="{0DCC9F95-D393-475B-92C8-56D2B04B6F24}" destId="{C6F574D6-8CE4-4248-B0C2-2DAD7F7F5D91}" srcOrd="1" destOrd="0" presId="urn:microsoft.com/office/officeart/2005/8/layout/lProcess3"/>
    <dgm:cxn modelId="{6E8A7FD6-5ADD-4E88-9179-DF3D755A6CFC}" type="presParOf" srcId="{0DCC9F95-D393-475B-92C8-56D2B04B6F24}" destId="{C6490E3E-B044-430E-B899-BAB1D5BC726E}" srcOrd="2" destOrd="0" presId="urn:microsoft.com/office/officeart/2005/8/layout/lProcess3"/>
    <dgm:cxn modelId="{73299D49-5A8B-4D4B-B5B9-EA3011879BA6}" type="presParOf" srcId="{C6490E3E-B044-430E-B899-BAB1D5BC726E}" destId="{9A86D8A9-3F1D-4204-BDC4-F2F49548655B}" srcOrd="0" destOrd="0" presId="urn:microsoft.com/office/officeart/2005/8/layout/lProcess3"/>
    <dgm:cxn modelId="{23F226FD-C9F5-4499-BC96-65E0358970BA}" type="presParOf" srcId="{C6490E3E-B044-430E-B899-BAB1D5BC726E}" destId="{29632B4A-E13B-487D-A07E-7F4AF53FE60B}" srcOrd="1" destOrd="0" presId="urn:microsoft.com/office/officeart/2005/8/layout/lProcess3"/>
    <dgm:cxn modelId="{B0681CD7-7CC7-4EBC-A7C7-0F60C5702825}" type="presParOf" srcId="{C6490E3E-B044-430E-B899-BAB1D5BC726E}" destId="{873DA5F7-1C7A-4086-B4F4-239366705FF7}" srcOrd="2" destOrd="0" presId="urn:microsoft.com/office/officeart/2005/8/layout/lProcess3"/>
    <dgm:cxn modelId="{465E2972-BA47-4983-B556-1F7E6E4B34AC}" type="presParOf" srcId="{C6490E3E-B044-430E-B899-BAB1D5BC726E}" destId="{C98584EF-EBA5-446B-A0BF-99C6D2362380}" srcOrd="3" destOrd="0" presId="urn:microsoft.com/office/officeart/2005/8/layout/lProcess3"/>
    <dgm:cxn modelId="{C88084CD-F67D-4149-AF60-9C1D14D239AF}" type="presParOf" srcId="{C6490E3E-B044-430E-B899-BAB1D5BC726E}" destId="{6D444A6B-3EB0-48C2-9D7F-A9C23BA9AF70}" srcOrd="4" destOrd="0" presId="urn:microsoft.com/office/officeart/2005/8/layout/lProcess3"/>
    <dgm:cxn modelId="{4AA6B203-5FB1-462C-A70B-9648DCBFC7DE}" type="presParOf" srcId="{C6490E3E-B044-430E-B899-BAB1D5BC726E}" destId="{C9316AFC-7E71-4D34-BC20-6AEC170145F9}" srcOrd="5" destOrd="0" presId="urn:microsoft.com/office/officeart/2005/8/layout/lProcess3"/>
    <dgm:cxn modelId="{38D9B73C-54FC-4198-8C3A-E1E185506FB2}" type="presParOf" srcId="{C6490E3E-B044-430E-B899-BAB1D5BC726E}" destId="{6D35573F-7EC6-4495-8AD5-07B6F9DBCA2D}" srcOrd="6" destOrd="0" presId="urn:microsoft.com/office/officeart/2005/8/layout/lProcess3"/>
    <dgm:cxn modelId="{09ED1A13-8C40-41D9-9E4F-28E0F7ACBEA7}" type="presParOf" srcId="{0DCC9F95-D393-475B-92C8-56D2B04B6F24}" destId="{D71B3449-88CC-414F-BD6B-F9745F659C41}" srcOrd="3" destOrd="0" presId="urn:microsoft.com/office/officeart/2005/8/layout/lProcess3"/>
    <dgm:cxn modelId="{EB3F7B99-F0FA-43B6-9D06-3B0274C665D2}" type="presParOf" srcId="{0DCC9F95-D393-475B-92C8-56D2B04B6F24}" destId="{8D181FB9-C50F-49F7-8D6E-325BA12AB3BE}" srcOrd="4" destOrd="0" presId="urn:microsoft.com/office/officeart/2005/8/layout/lProcess3"/>
    <dgm:cxn modelId="{FFB3D792-0D80-4B06-8DCE-DAB1520D4B71}" type="presParOf" srcId="{8D181FB9-C50F-49F7-8D6E-325BA12AB3BE}" destId="{345421CB-FE18-472E-B0FD-AE7293DBC3CB}" srcOrd="0" destOrd="0" presId="urn:microsoft.com/office/officeart/2005/8/layout/lProcess3"/>
    <dgm:cxn modelId="{5FF201F3-0058-4888-8488-4F2163F971AF}" type="presParOf" srcId="{8D181FB9-C50F-49F7-8D6E-325BA12AB3BE}" destId="{253A94FA-2FDE-468E-96E6-6479A842F261}" srcOrd="1" destOrd="0" presId="urn:microsoft.com/office/officeart/2005/8/layout/lProcess3"/>
    <dgm:cxn modelId="{D1749666-DB5E-4E7F-8AB4-EFD847C7245F}" type="presParOf" srcId="{8D181FB9-C50F-49F7-8D6E-325BA12AB3BE}" destId="{52F11931-2C0D-4F48-9D8A-D17C0D71A30F}" srcOrd="2" destOrd="0" presId="urn:microsoft.com/office/officeart/2005/8/layout/lProcess3"/>
    <dgm:cxn modelId="{7C49B250-CB59-49F7-9E2D-3B0365307A2B}" type="presParOf" srcId="{8D181FB9-C50F-49F7-8D6E-325BA12AB3BE}" destId="{611D29F5-D7B5-4C64-AF96-0E10F8FDA21D}" srcOrd="3" destOrd="0" presId="urn:microsoft.com/office/officeart/2005/8/layout/lProcess3"/>
    <dgm:cxn modelId="{922B520D-06E3-45A5-A7B0-91201C176E89}" type="presParOf" srcId="{8D181FB9-C50F-49F7-8D6E-325BA12AB3BE}" destId="{120A530D-8039-4F13-B00C-6E99BD0FD704}" srcOrd="4" destOrd="0" presId="urn:microsoft.com/office/officeart/2005/8/layout/lProcess3"/>
    <dgm:cxn modelId="{AB11C40B-FF4F-4DA3-A28F-45858A2F5852}" type="presParOf" srcId="{8D181FB9-C50F-49F7-8D6E-325BA12AB3BE}" destId="{A802015B-B42D-41BE-BF28-E270FD422502}" srcOrd="5" destOrd="0" presId="urn:microsoft.com/office/officeart/2005/8/layout/lProcess3"/>
    <dgm:cxn modelId="{1540C432-70CF-47C4-BF9B-D28E037AB98C}" type="presParOf" srcId="{8D181FB9-C50F-49F7-8D6E-325BA12AB3BE}" destId="{DEF69FA3-A23F-40B4-9E18-75087FE48E0A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D76E62-8042-42F3-88A9-5859C2C91682}">
      <dsp:nvSpPr>
        <dsp:cNvPr id="0" name=""/>
        <dsp:cNvSpPr/>
      </dsp:nvSpPr>
      <dsp:spPr>
        <a:xfrm>
          <a:off x="4258" y="1077300"/>
          <a:ext cx="2184500" cy="873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Fase</a:t>
          </a:r>
          <a:endParaRPr lang="da-DK" sz="1600" kern="1200" dirty="0"/>
        </a:p>
      </dsp:txBody>
      <dsp:txXfrm>
        <a:off x="441158" y="1077300"/>
        <a:ext cx="1310700" cy="873800"/>
      </dsp:txXfrm>
    </dsp:sp>
    <dsp:sp modelId="{92F8927C-6798-430D-A9A3-003889C0AE79}">
      <dsp:nvSpPr>
        <dsp:cNvPr id="0" name=""/>
        <dsp:cNvSpPr/>
      </dsp:nvSpPr>
      <dsp:spPr>
        <a:xfrm>
          <a:off x="1904773" y="1151573"/>
          <a:ext cx="1813135" cy="7252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err="1" smtClean="0"/>
            <a:t>Plan-lægning</a:t>
          </a:r>
          <a:endParaRPr lang="da-DK" sz="1600" kern="1200" dirty="0"/>
        </a:p>
      </dsp:txBody>
      <dsp:txXfrm>
        <a:off x="2267400" y="1151573"/>
        <a:ext cx="1087881" cy="725254"/>
      </dsp:txXfrm>
    </dsp:sp>
    <dsp:sp modelId="{3CBD9EE1-8EE2-4CDF-A0D6-2C770AEDD833}">
      <dsp:nvSpPr>
        <dsp:cNvPr id="0" name=""/>
        <dsp:cNvSpPr/>
      </dsp:nvSpPr>
      <dsp:spPr>
        <a:xfrm>
          <a:off x="3464070" y="1151573"/>
          <a:ext cx="1813135" cy="7252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Gennem-førelse</a:t>
          </a:r>
        </a:p>
      </dsp:txBody>
      <dsp:txXfrm>
        <a:off x="3826697" y="1151573"/>
        <a:ext cx="1087881" cy="725254"/>
      </dsp:txXfrm>
    </dsp:sp>
    <dsp:sp modelId="{4228E26F-9E86-4FB8-A559-B60826EFAD41}">
      <dsp:nvSpPr>
        <dsp:cNvPr id="0" name=""/>
        <dsp:cNvSpPr/>
      </dsp:nvSpPr>
      <dsp:spPr>
        <a:xfrm>
          <a:off x="5023366" y="1151573"/>
          <a:ext cx="1813135" cy="7252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Op-</a:t>
          </a:r>
          <a:br>
            <a:rPr lang="da-DK" sz="1600" kern="1200" dirty="0" smtClean="0"/>
          </a:br>
          <a:r>
            <a:rPr lang="da-DK" sz="1600" kern="1200" dirty="0" err="1" smtClean="0"/>
            <a:t>følgning</a:t>
          </a:r>
          <a:endParaRPr lang="da-DK" sz="1600" kern="1200" dirty="0" smtClean="0"/>
        </a:p>
      </dsp:txBody>
      <dsp:txXfrm>
        <a:off x="5385993" y="1151573"/>
        <a:ext cx="1087881" cy="725254"/>
      </dsp:txXfrm>
    </dsp:sp>
    <dsp:sp modelId="{9A86D8A9-3F1D-4204-BDC4-F2F49548655B}">
      <dsp:nvSpPr>
        <dsp:cNvPr id="0" name=""/>
        <dsp:cNvSpPr/>
      </dsp:nvSpPr>
      <dsp:spPr>
        <a:xfrm>
          <a:off x="4258" y="2073432"/>
          <a:ext cx="2184500" cy="873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Område</a:t>
          </a:r>
          <a:endParaRPr lang="da-DK" sz="1600" kern="1200" dirty="0"/>
        </a:p>
      </dsp:txBody>
      <dsp:txXfrm>
        <a:off x="441158" y="2073432"/>
        <a:ext cx="1310700" cy="873800"/>
      </dsp:txXfrm>
    </dsp:sp>
    <dsp:sp modelId="{873DA5F7-1C7A-4086-B4F4-239366705FF7}">
      <dsp:nvSpPr>
        <dsp:cNvPr id="0" name=""/>
        <dsp:cNvSpPr/>
      </dsp:nvSpPr>
      <dsp:spPr>
        <a:xfrm>
          <a:off x="1904773" y="2147705"/>
          <a:ext cx="1813135" cy="7252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Didaktik og pædagogik</a:t>
          </a:r>
          <a:endParaRPr lang="da-DK" sz="1600" kern="1200" dirty="0"/>
        </a:p>
      </dsp:txBody>
      <dsp:txXfrm>
        <a:off x="2267400" y="2147705"/>
        <a:ext cx="1087881" cy="725254"/>
      </dsp:txXfrm>
    </dsp:sp>
    <dsp:sp modelId="{6D444A6B-3EB0-48C2-9D7F-A9C23BA9AF70}">
      <dsp:nvSpPr>
        <dsp:cNvPr id="0" name=""/>
        <dsp:cNvSpPr/>
      </dsp:nvSpPr>
      <dsp:spPr>
        <a:xfrm>
          <a:off x="3464070" y="2147705"/>
          <a:ext cx="1813135" cy="7252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Lærings-udbytte</a:t>
          </a:r>
          <a:endParaRPr lang="da-DK" sz="1600" kern="1200" dirty="0"/>
        </a:p>
      </dsp:txBody>
      <dsp:txXfrm>
        <a:off x="3826697" y="2147705"/>
        <a:ext cx="1087881" cy="725254"/>
      </dsp:txXfrm>
    </dsp:sp>
    <dsp:sp modelId="{6D35573F-7EC6-4495-8AD5-07B6F9DBCA2D}">
      <dsp:nvSpPr>
        <dsp:cNvPr id="0" name=""/>
        <dsp:cNvSpPr/>
      </dsp:nvSpPr>
      <dsp:spPr>
        <a:xfrm>
          <a:off x="5023366" y="2147705"/>
          <a:ext cx="1813135" cy="7252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Forløbs evaluering</a:t>
          </a:r>
          <a:endParaRPr lang="da-DK" sz="1600" kern="1200" dirty="0"/>
        </a:p>
      </dsp:txBody>
      <dsp:txXfrm>
        <a:off x="5385993" y="2147705"/>
        <a:ext cx="1087881" cy="725254"/>
      </dsp:txXfrm>
    </dsp:sp>
    <dsp:sp modelId="{345421CB-FE18-472E-B0FD-AE7293DBC3CB}">
      <dsp:nvSpPr>
        <dsp:cNvPr id="0" name=""/>
        <dsp:cNvSpPr/>
      </dsp:nvSpPr>
      <dsp:spPr>
        <a:xfrm>
          <a:off x="4258" y="3069565"/>
          <a:ext cx="2184500" cy="873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Metode</a:t>
          </a:r>
          <a:endParaRPr lang="da-DK" sz="1600" kern="1200" dirty="0"/>
        </a:p>
      </dsp:txBody>
      <dsp:txXfrm>
        <a:off x="441158" y="3069565"/>
        <a:ext cx="1310700" cy="873800"/>
      </dsp:txXfrm>
    </dsp:sp>
    <dsp:sp modelId="{52F11931-2C0D-4F48-9D8A-D17C0D71A30F}">
      <dsp:nvSpPr>
        <dsp:cNvPr id="0" name=""/>
        <dsp:cNvSpPr/>
      </dsp:nvSpPr>
      <dsp:spPr>
        <a:xfrm>
          <a:off x="1904773" y="3143838"/>
          <a:ext cx="1813135" cy="7252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err="1" smtClean="0"/>
            <a:t>Certifi-cering</a:t>
          </a:r>
          <a:endParaRPr lang="da-DK" sz="1600" kern="1200" dirty="0"/>
        </a:p>
      </dsp:txBody>
      <dsp:txXfrm>
        <a:off x="2267400" y="3143838"/>
        <a:ext cx="1087881" cy="725254"/>
      </dsp:txXfrm>
    </dsp:sp>
    <dsp:sp modelId="{120A530D-8039-4F13-B00C-6E99BD0FD704}">
      <dsp:nvSpPr>
        <dsp:cNvPr id="0" name=""/>
        <dsp:cNvSpPr/>
      </dsp:nvSpPr>
      <dsp:spPr>
        <a:xfrm>
          <a:off x="3464070" y="3143838"/>
          <a:ext cx="1813135" cy="7252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Prøve, </a:t>
          </a:r>
          <a:br>
            <a:rPr lang="da-DK" sz="1600" kern="1200" dirty="0" smtClean="0"/>
          </a:br>
          <a:r>
            <a:rPr lang="da-DK" sz="1600" kern="1200" dirty="0" smtClean="0"/>
            <a:t>test</a:t>
          </a:r>
          <a:endParaRPr lang="da-DK" sz="1600" kern="1200" dirty="0"/>
        </a:p>
      </dsp:txBody>
      <dsp:txXfrm>
        <a:off x="3826697" y="3143838"/>
        <a:ext cx="1087881" cy="725254"/>
      </dsp:txXfrm>
    </dsp:sp>
    <dsp:sp modelId="{DEF69FA3-A23F-40B4-9E18-75087FE48E0A}">
      <dsp:nvSpPr>
        <dsp:cNvPr id="0" name=""/>
        <dsp:cNvSpPr/>
      </dsp:nvSpPr>
      <dsp:spPr>
        <a:xfrm>
          <a:off x="5023366" y="3143838"/>
          <a:ext cx="1813135" cy="7252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err="1" smtClean="0"/>
            <a:t>Survey</a:t>
          </a:r>
          <a:r>
            <a:rPr lang="da-DK" sz="1600" kern="1200" smtClean="0"/>
            <a:t>, frafald</a:t>
          </a:r>
          <a:endParaRPr lang="da-DK" sz="1600" kern="1200" dirty="0"/>
        </a:p>
      </dsp:txBody>
      <dsp:txXfrm>
        <a:off x="5385993" y="3143838"/>
        <a:ext cx="1087881" cy="725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C401D06-B4D0-4B9C-A9DA-D37256C3E6C4}" type="datetimeFigureOut">
              <a:rPr lang="da-DK"/>
              <a:pPr>
                <a:defRPr/>
              </a:pPr>
              <a:t>11-12-2018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4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E07045E-5B40-4561-9970-D1554C346FD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85840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6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noProof="0" smtClean="0"/>
              <a:t>Klik for at redigere teksttypografierne i masteren</a:t>
            </a:r>
          </a:p>
          <a:p>
            <a:pPr lvl="1"/>
            <a:r>
              <a:rPr lang="da-DK" altLang="da-DK" noProof="0" smtClean="0"/>
              <a:t>Andet niveau</a:t>
            </a:r>
          </a:p>
          <a:p>
            <a:pPr lvl="2"/>
            <a:r>
              <a:rPr lang="da-DK" altLang="da-DK" noProof="0" smtClean="0"/>
              <a:t>Tredje niveau</a:t>
            </a:r>
          </a:p>
          <a:p>
            <a:pPr lvl="3"/>
            <a:r>
              <a:rPr lang="da-DK" altLang="da-DK" noProof="0" smtClean="0"/>
              <a:t>Fjerde niveau</a:t>
            </a:r>
          </a:p>
          <a:p>
            <a:pPr lvl="4"/>
            <a:r>
              <a:rPr lang="da-DK" altLang="da-DK" noProof="0" smtClean="0"/>
              <a:t>Femte niveau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64DFC58-533D-4F65-BEAB-F7A9A5E22065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8386149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spcBef>
                <a:spcPct val="0"/>
              </a:spcBef>
            </a:pPr>
            <a:r>
              <a:rPr lang="da-DK" altLang="da-DK" smtClean="0"/>
              <a:t>Presentation - @ventures/eVidenCenter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spcBef>
                <a:spcPct val="0"/>
              </a:spcBef>
            </a:pPr>
            <a:r>
              <a:rPr lang="en-US" altLang="da-DK" smtClean="0"/>
              <a:t>@ventures/eVidenCenter ®, Competency and Knowledge Centre for e-learning ©</a:t>
            </a:r>
            <a:endParaRPr lang="da-DK" altLang="da-DK" smtClean="0"/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6B7976-C764-4D8A-876B-FB0DC12ABEBB}" type="slidenum">
              <a:rPr lang="da-DK" altLang="da-DK" smtClean="0"/>
              <a:pPr>
                <a:spcBef>
                  <a:spcPct val="0"/>
                </a:spcBef>
              </a:pPr>
              <a:t>1</a:t>
            </a:fld>
            <a:endParaRPr lang="da-DK" altLang="da-DK" smtClean="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744538"/>
            <a:ext cx="4975225" cy="3732212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2" y="4722813"/>
            <a:ext cx="4957763" cy="44751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altLang="da-DK" dirty="0" smtClean="0">
              <a:latin typeface="Arial" panose="020B0604020202020204" pitchFamily="34" charset="0"/>
            </a:endParaRPr>
          </a:p>
        </p:txBody>
      </p:sp>
      <p:sp>
        <p:nvSpPr>
          <p:cNvPr id="17415" name="Pladsholder til dato 6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spcBef>
                <a:spcPct val="0"/>
              </a:spcBef>
            </a:pPr>
            <a:r>
              <a:rPr lang="da-DK" altLang="da-DK" smtClean="0"/>
              <a:t>January 25, 2011</a:t>
            </a:r>
          </a:p>
        </p:txBody>
      </p:sp>
    </p:spTree>
    <p:extLst>
      <p:ext uri="{BB962C8B-B14F-4D97-AF65-F5344CB8AC3E}">
        <p14:creationId xmlns:p14="http://schemas.microsoft.com/office/powerpoint/2010/main" val="2533357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da-DK" dirty="0" err="1" smtClean="0"/>
              <a:t>eVidenCenter</a:t>
            </a:r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2935808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9F45A-992B-4BCD-93C0-D1B04A6F8F9F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717382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7769E-2B44-418B-B38C-0DF03A104C2C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434426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19EC3-7166-42A0-BD35-5F631E618A4B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585097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318DA-6295-466E-A0CE-6BF227F1520A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180691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929438" y="1557338"/>
            <a:ext cx="1768475" cy="431958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619250" y="1557338"/>
            <a:ext cx="5157788" cy="4319587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B33DB-5629-4CA3-AE54-E06283E9715F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728182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dato 3"/>
          <p:cNvSpPr>
            <a:spLocks noGrp="1"/>
          </p:cNvSpPr>
          <p:nvPr>
            <p:ph type="dt" sz="half" idx="2"/>
          </p:nvPr>
        </p:nvSpPr>
        <p:spPr>
          <a:xfrm>
            <a:off x="172913" y="6522599"/>
            <a:ext cx="2057400" cy="266126"/>
          </a:xfrm>
          <a:prstGeom prst="rect">
            <a:avLst/>
          </a:prstGeom>
        </p:spPr>
        <p:txBody>
          <a:bodyPr/>
          <a:lstStyle>
            <a:lvl1pPr>
              <a:defRPr sz="750">
                <a:solidFill>
                  <a:srgbClr val="003846"/>
                </a:solidFill>
                <a:latin typeface="Tw Cen MT" panose="020B0602020104020603" pitchFamily="34" charset="0"/>
                <a:ea typeface="Aktiv Grotesk Light" panose="020B0304020202020204" pitchFamily="34" charset="0"/>
                <a:cs typeface="Aktiv Grotesk Light" panose="020B03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028950" y="6512496"/>
            <a:ext cx="3086100" cy="276229"/>
          </a:xfrm>
          <a:prstGeom prst="rect">
            <a:avLst/>
          </a:prstGeom>
        </p:spPr>
        <p:txBody>
          <a:bodyPr/>
          <a:lstStyle>
            <a:lvl1pPr algn="ctr">
              <a:defRPr sz="750">
                <a:solidFill>
                  <a:srgbClr val="003846"/>
                </a:solidFill>
                <a:latin typeface="Tw Cen MT" panose="020B0602020104020603" pitchFamily="34" charset="0"/>
                <a:ea typeface="Aktiv Grotesk Light" panose="020B0304020202020204" pitchFamily="34" charset="0"/>
                <a:cs typeface="Aktiv Grotesk Light" panose="020B0304020202020204" pitchFamily="34" charset="0"/>
              </a:defRPr>
            </a:lvl1pPr>
          </a:lstStyle>
          <a:p>
            <a:r>
              <a:rPr lang="da-DK" smtClean="0"/>
              <a:t>Certificering af e-læringsforløb - 11. december 2018</a:t>
            </a:r>
            <a:endParaRPr lang="da-DK" dirty="0"/>
          </a:p>
        </p:txBody>
      </p:sp>
      <p:sp>
        <p:nvSpPr>
          <p:cNvPr id="10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6893818" y="6522599"/>
            <a:ext cx="2057400" cy="266126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rgbClr val="003846"/>
                </a:solidFill>
                <a:latin typeface="Tw Cen MT" panose="020B0602020104020603" pitchFamily="34" charset="0"/>
                <a:ea typeface="Aktiv Grotesk Light" panose="020B0304020202020204" pitchFamily="34" charset="0"/>
                <a:cs typeface="Aktiv Grotesk Light" panose="020B0304020202020204" pitchFamily="34" charset="0"/>
              </a:defRPr>
            </a:lvl1pPr>
          </a:lstStyle>
          <a:p>
            <a:fld id="{E170C60F-7855-4E8D-9B61-E3AA68A1F00C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132887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4600" y="609600"/>
            <a:ext cx="6248400" cy="762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abel 2"/>
          <p:cNvSpPr>
            <a:spLocks noGrp="1"/>
          </p:cNvSpPr>
          <p:nvPr>
            <p:ph type="tbl" idx="1"/>
          </p:nvPr>
        </p:nvSpPr>
        <p:spPr>
          <a:xfrm>
            <a:off x="381000" y="1524000"/>
            <a:ext cx="8382000" cy="4114800"/>
          </a:xfrm>
        </p:spPr>
        <p:txBody>
          <a:bodyPr/>
          <a:lstStyle/>
          <a:p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381000" y="5867400"/>
            <a:ext cx="2514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1524000" y="6067425"/>
            <a:ext cx="6324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da-DK" altLang="da-DK" smtClean="0"/>
              <a:t>Certificering af e-læringsforløb - 11. december 2018</a:t>
            </a:r>
            <a:endParaRPr lang="en-GB" alt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>
          <a:xfrm>
            <a:off x="5943600" y="5867400"/>
            <a:ext cx="2819400" cy="457200"/>
          </a:xfrm>
        </p:spPr>
        <p:txBody>
          <a:bodyPr/>
          <a:lstStyle>
            <a:lvl1pPr>
              <a:defRPr/>
            </a:lvl1pPr>
          </a:lstStyle>
          <a:p>
            <a:fld id="{8DE166CF-4EE9-4912-86CD-DFC2CDDDB658}" type="slidenum">
              <a:rPr lang="en-GB" altLang="da-DK"/>
              <a:pPr/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2997865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kst og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tekst 12"/>
          <p:cNvSpPr>
            <a:spLocks noGrp="1"/>
          </p:cNvSpPr>
          <p:nvPr>
            <p:ph type="body" sz="quarter" idx="13"/>
          </p:nvPr>
        </p:nvSpPr>
        <p:spPr>
          <a:xfrm>
            <a:off x="684016" y="2292855"/>
            <a:ext cx="7709891" cy="3738488"/>
          </a:xfrm>
          <a:prstGeom prst="rect">
            <a:avLst/>
          </a:prstGeom>
        </p:spPr>
        <p:txBody>
          <a:bodyPr/>
          <a:lstStyle>
            <a:lvl1pPr marL="171450" indent="-171450">
              <a:buFont typeface="Wingdings" panose="05000000000000000000" pitchFamily="2" charset="2"/>
              <a:buChar char="§"/>
              <a:defRPr sz="900">
                <a:solidFill>
                  <a:srgbClr val="003846"/>
                </a:solidFill>
                <a:latin typeface="Tw Cen MT" panose="020B0602020104020603" pitchFamily="34" charset="0"/>
                <a:ea typeface="Aktiv Grotesk Light" panose="020B0304020202020204" pitchFamily="34" charset="0"/>
                <a:cs typeface="Aktiv Grotesk Light" panose="020B0304020202020204" pitchFamily="34" charset="0"/>
              </a:defRPr>
            </a:lvl1pPr>
            <a:lvl2pPr marL="514350" indent="-171450">
              <a:buFont typeface="Wingdings" panose="05000000000000000000" pitchFamily="2" charset="2"/>
              <a:buChar char="§"/>
              <a:defRPr sz="900">
                <a:solidFill>
                  <a:srgbClr val="003846"/>
                </a:solidFill>
                <a:latin typeface="Tw Cen MT" panose="020B0602020104020603" pitchFamily="34" charset="0"/>
                <a:ea typeface="Aktiv Grotesk Light" panose="020B0304020202020204" pitchFamily="34" charset="0"/>
                <a:cs typeface="Aktiv Grotesk Light" panose="020B0304020202020204" pitchFamily="34" charset="0"/>
              </a:defRPr>
            </a:lvl2pPr>
            <a:lvl3pPr marL="857250" indent="-171450">
              <a:buFont typeface="Wingdings" panose="05000000000000000000" pitchFamily="2" charset="2"/>
              <a:buChar char="§"/>
              <a:defRPr sz="900">
                <a:solidFill>
                  <a:srgbClr val="003846"/>
                </a:solidFill>
                <a:latin typeface="Tw Cen MT" panose="020B0602020104020603" pitchFamily="34" charset="0"/>
                <a:ea typeface="Aktiv Grotesk Light" panose="020B0304020202020204" pitchFamily="34" charset="0"/>
                <a:cs typeface="Aktiv Grotesk Light" panose="020B0304020202020204" pitchFamily="34" charset="0"/>
              </a:defRPr>
            </a:lvl3pPr>
            <a:lvl4pPr marL="1200150" indent="-171450">
              <a:buFont typeface="Wingdings" panose="05000000000000000000" pitchFamily="2" charset="2"/>
              <a:buChar char="§"/>
              <a:defRPr sz="900">
                <a:solidFill>
                  <a:srgbClr val="003846"/>
                </a:solidFill>
                <a:latin typeface="Tw Cen MT" panose="020B0602020104020603" pitchFamily="34" charset="0"/>
                <a:ea typeface="Aktiv Grotesk Light" panose="020B0304020202020204" pitchFamily="34" charset="0"/>
                <a:cs typeface="Aktiv Grotesk Light" panose="020B0304020202020204" pitchFamily="34" charset="0"/>
              </a:defRPr>
            </a:lvl4pPr>
            <a:lvl5pPr marL="1543050" indent="-171450">
              <a:buFont typeface="Wingdings" panose="05000000000000000000" pitchFamily="2" charset="2"/>
              <a:buChar char="§"/>
              <a:defRPr sz="900">
                <a:solidFill>
                  <a:srgbClr val="003846"/>
                </a:solidFill>
                <a:latin typeface="Tw Cen MT" panose="020B0602020104020603" pitchFamily="34" charset="0"/>
                <a:ea typeface="Aktiv Grotesk Light" panose="020B0304020202020204" pitchFamily="34" charset="0"/>
                <a:cs typeface="Aktiv Grotesk Light" panose="020B0304020202020204" pitchFamily="34" charset="0"/>
              </a:defRPr>
            </a:lvl5pPr>
            <a:lvl6pPr marL="1714500" indent="0">
              <a:buNone/>
              <a:defRPr/>
            </a:lvl6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</a:p>
        </p:txBody>
      </p:sp>
      <p:sp>
        <p:nvSpPr>
          <p:cNvPr id="8" name="Pladsholder til tekst 14"/>
          <p:cNvSpPr>
            <a:spLocks noGrp="1"/>
          </p:cNvSpPr>
          <p:nvPr>
            <p:ph type="body" sz="quarter" idx="14" hasCustomPrompt="1"/>
          </p:nvPr>
        </p:nvSpPr>
        <p:spPr>
          <a:xfrm>
            <a:off x="684068" y="1755199"/>
            <a:ext cx="7709838" cy="3599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aseline="0">
                <a:solidFill>
                  <a:srgbClr val="003846"/>
                </a:solidFill>
                <a:latin typeface="Tw Cen MT" panose="020B0602020104020603" pitchFamily="34" charset="0"/>
                <a:ea typeface="Aktiv Grotesk" panose="020B0504020202020204" pitchFamily="34" charset="0"/>
                <a:cs typeface="Aktiv Grotesk" panose="020B0504020202020204" pitchFamily="34" charset="0"/>
              </a:defRPr>
            </a:lvl1pPr>
          </a:lstStyle>
          <a:p>
            <a:pPr lvl="0"/>
            <a:r>
              <a:rPr lang="en-US" dirty="0" err="1" smtClean="0"/>
              <a:t>Klik</a:t>
            </a:r>
            <a:r>
              <a:rPr lang="en-US" dirty="0" smtClean="0"/>
              <a:t> for at </a:t>
            </a:r>
            <a:r>
              <a:rPr lang="en-US" dirty="0" err="1" smtClean="0"/>
              <a:t>redigere</a:t>
            </a:r>
            <a:r>
              <a:rPr lang="en-US" dirty="0" smtClean="0"/>
              <a:t> </a:t>
            </a:r>
            <a:r>
              <a:rPr lang="en-US" dirty="0" err="1" smtClean="0"/>
              <a:t>undertitel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2"/>
          </p:nvPr>
        </p:nvSpPr>
        <p:spPr>
          <a:xfrm>
            <a:off x="172913" y="6522599"/>
            <a:ext cx="2057400" cy="266126"/>
          </a:xfrm>
          <a:prstGeom prst="rect">
            <a:avLst/>
          </a:prstGeom>
        </p:spPr>
        <p:txBody>
          <a:bodyPr/>
          <a:lstStyle>
            <a:lvl1pPr>
              <a:defRPr sz="750">
                <a:solidFill>
                  <a:srgbClr val="003846"/>
                </a:solidFill>
                <a:latin typeface="Tw Cen MT" panose="020B0602020104020603" pitchFamily="34" charset="0"/>
                <a:ea typeface="Aktiv Grotesk Light" panose="020B0304020202020204" pitchFamily="34" charset="0"/>
                <a:cs typeface="Aktiv Grotesk Light" panose="020B03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9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028950" y="6512496"/>
            <a:ext cx="3086100" cy="276229"/>
          </a:xfrm>
          <a:prstGeom prst="rect">
            <a:avLst/>
          </a:prstGeom>
        </p:spPr>
        <p:txBody>
          <a:bodyPr/>
          <a:lstStyle>
            <a:lvl1pPr algn="ctr">
              <a:defRPr sz="750">
                <a:solidFill>
                  <a:srgbClr val="003846"/>
                </a:solidFill>
                <a:latin typeface="Tw Cen MT" panose="020B0602020104020603" pitchFamily="34" charset="0"/>
                <a:ea typeface="Aktiv Grotesk Light" panose="020B0304020202020204" pitchFamily="34" charset="0"/>
                <a:cs typeface="Aktiv Grotesk Light" panose="020B0304020202020204" pitchFamily="34" charset="0"/>
              </a:defRPr>
            </a:lvl1pPr>
          </a:lstStyle>
          <a:p>
            <a:r>
              <a:rPr lang="da-DK" smtClean="0"/>
              <a:t>Certificering af e-læringsforløb - 11. december 2018</a:t>
            </a:r>
            <a:endParaRPr lang="da-DK" dirty="0"/>
          </a:p>
        </p:txBody>
      </p:sp>
      <p:sp>
        <p:nvSpPr>
          <p:cNvPr id="10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6893818" y="6522599"/>
            <a:ext cx="2057400" cy="266126"/>
          </a:xfrm>
          <a:prstGeom prst="rect">
            <a:avLst/>
          </a:prstGeom>
        </p:spPr>
        <p:txBody>
          <a:bodyPr/>
          <a:lstStyle>
            <a:lvl1pPr algn="r">
              <a:defRPr sz="750">
                <a:solidFill>
                  <a:srgbClr val="003846"/>
                </a:solidFill>
                <a:latin typeface="Tw Cen MT" panose="020B0602020104020603" pitchFamily="34" charset="0"/>
                <a:ea typeface="Aktiv Grotesk Light" panose="020B0304020202020204" pitchFamily="34" charset="0"/>
                <a:cs typeface="Aktiv Grotesk Light" panose="020B0304020202020204" pitchFamily="34" charset="0"/>
              </a:defRPr>
            </a:lvl1pPr>
          </a:lstStyle>
          <a:p>
            <a:fld id="{E170C60F-7855-4E8D-9B61-E3AA68A1F00C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93593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596B6-B6E8-4FCD-97D3-03A546EFA11E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9235249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F3196-8B21-4DFC-946F-62F0CE470FCD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64387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a-DK" alt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45C5A2-7E57-48D6-AFDE-09CAEB958455}" type="slidenum">
              <a:rPr lang="da-DK" altLang="da-DK" smtClean="0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706396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47C02-A79C-4BA5-B5FB-B54BE91FB195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164516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91009-274E-4EB4-820F-17B6D89C7309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494203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A6D39-9B9A-400F-B874-D347FEF4DDB9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7967912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FE232-89D6-413F-9558-3981BB41E16F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6067489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855C9-A46D-4D44-970C-D8C95C4C589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41808889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AA4E5-6DEA-4608-BD54-E6BB3D809653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3898448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61F32-F625-4B25-8235-0331410D1F98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8529283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0C797-C4A1-4F1A-9953-79B6E0BC697A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5981447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47219-B792-46BA-A48A-DCB479283CAE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6251841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BA83E-63F7-495D-91A7-12442CA9D730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74227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BB9BE-2731-4D63-BDE1-D0E3A0EC3BA9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481328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16E24-AEC0-45B7-8D80-6E7D86341298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0670542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AB055-CA96-46AB-AC9D-AA9DB0233FEA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7044024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995FE-BC1B-4688-A398-6E9348EE5A6B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8031214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3CB47-17E7-46FF-9E87-B1FEA6D0D3D0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8914982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160F0-5605-4104-917F-F363DE2651FB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5263346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E4915-7CEB-413F-A400-F35EABADD0AE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7238230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7FA1E-7531-4B2A-94CC-15AB53D489E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0323443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120CA-81D9-4A91-B649-41EA413D10E0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0259118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1AB7B-3256-4A88-AE3D-552A9048137B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2232658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D33B8-4C04-48D3-9114-5C229AC3A813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670462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9752" y="6245225"/>
            <a:ext cx="443942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5F038-3F37-4851-BF95-D67CC61836AF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795307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68DB4-8651-479D-A405-662A5331BB5E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5401452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38423-00E2-4DBB-9E92-FF09E555B7A5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68124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F8E1C-9758-492B-B445-EA8193DD0073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414119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49C01-E150-4037-A453-7EC21A9F5CA4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505734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619250" y="2420938"/>
            <a:ext cx="3462338" cy="3455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33988" y="2420938"/>
            <a:ext cx="3463925" cy="3455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D799E-DC52-4791-B388-616FFE0D5D28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85234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743DF-6B65-4755-A34D-8977CD4C759F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39552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0C53B-CD9F-4CA5-866F-9D5FA87D2DDC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453395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ChangeArrowheads="1"/>
          </p:cNvSpPr>
          <p:nvPr userDrawn="1"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0044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a-DK" altLang="da-DK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1557338"/>
            <a:ext cx="7078663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Overskrift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2420938"/>
            <a:ext cx="7078663" cy="345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Klik for at redigere teksttypografierne i masteren</a:t>
            </a:r>
          </a:p>
          <a:p>
            <a:pPr lvl="1"/>
            <a:r>
              <a:rPr lang="da-DK" altLang="da-DK" dirty="0" smtClean="0"/>
              <a:t>Andet niveau</a:t>
            </a:r>
          </a:p>
          <a:p>
            <a:pPr lvl="2"/>
            <a:r>
              <a:rPr lang="da-DK" altLang="da-DK" dirty="0" smtClean="0"/>
              <a:t>Tredje niveau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a-DK" altLang="da-DK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760" y="6245225"/>
            <a:ext cx="432048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da-DK" altLang="da-DK" dirty="0"/>
          </a:p>
        </p:txBody>
      </p:sp>
      <p:pic>
        <p:nvPicPr>
          <p:cNvPr id="1032" name="Billede 9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495" y="355601"/>
            <a:ext cx="1293305" cy="516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lede 2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55601"/>
            <a:ext cx="1143000" cy="704850"/>
          </a:xfrm>
          <a:prstGeom prst="rect">
            <a:avLst/>
          </a:prstGeom>
        </p:spPr>
      </p:pic>
      <p:sp>
        <p:nvSpPr>
          <p:cNvPr id="10" name="Tekstfelt 9"/>
          <p:cNvSpPr txBox="1"/>
          <p:nvPr userDrawn="1"/>
        </p:nvSpPr>
        <p:spPr>
          <a:xfrm>
            <a:off x="899592" y="606880"/>
            <a:ext cx="11304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Udviklingsafdelingen</a:t>
            </a:r>
            <a:endParaRPr lang="da-DK" sz="800" dirty="0"/>
          </a:p>
        </p:txBody>
      </p:sp>
      <p:sp>
        <p:nvSpPr>
          <p:cNvPr id="12" name="Tekstfelt 11"/>
          <p:cNvSpPr txBox="1"/>
          <p:nvPr userDrawn="1"/>
        </p:nvSpPr>
        <p:spPr>
          <a:xfrm>
            <a:off x="1065298" y="988543"/>
            <a:ext cx="19447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Det Nationale </a:t>
            </a:r>
            <a:r>
              <a:rPr lang="da-DK" sz="800" dirty="0" err="1" smtClean="0"/>
              <a:t>Videncenter</a:t>
            </a:r>
            <a:r>
              <a:rPr lang="da-DK" sz="800" dirty="0" smtClean="0"/>
              <a:t> for e-læring</a:t>
            </a:r>
            <a:endParaRPr lang="da-DK" sz="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713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714" r:id="rId15"/>
    <p:sldLayoutId id="2147483715" r:id="rId16"/>
    <p:sldLayoutId id="2147483716" r:id="rId1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5F5F5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5F5F5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5F5F5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5F5F5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5F5F5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5F5F5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5F5F5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5F5F5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5F5F5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A375E"/>
        </a:buClr>
        <a:buFont typeface="Wingdings" panose="05000000000000000000" pitchFamily="2" charset="2"/>
        <a:buChar char="§"/>
        <a:defRPr sz="24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A375E"/>
        </a:buClr>
        <a:buChar char="•"/>
        <a:defRPr sz="2200">
          <a:solidFill>
            <a:srgbClr val="5F5F5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2A375E"/>
        </a:buClr>
        <a:buChar char="•"/>
        <a:defRPr sz="2200">
          <a:solidFill>
            <a:srgbClr val="5F5F5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i master</a:t>
            </a:r>
          </a:p>
        </p:txBody>
      </p:sp>
      <p:sp>
        <p:nvSpPr>
          <p:cNvPr id="2051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i master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F7328D-C7D1-4190-9E78-503590B3096D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i master</a:t>
            </a:r>
          </a:p>
        </p:txBody>
      </p:sp>
      <p:sp>
        <p:nvSpPr>
          <p:cNvPr id="3075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i master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da-DK" smtClean="0"/>
              <a:t>Certificering af e-læringsforløb - 11. december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DCEC126-F9ED-4C6C-80C3-2DDD71B84170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a-DK" dirty="0" smtClean="0"/>
              <a:t>Certificering af e-læringsforløb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sz="2400" dirty="0"/>
              <a:t>En dansk </a:t>
            </a:r>
            <a:r>
              <a:rPr lang="da-DK" sz="2400" dirty="0" smtClean="0"/>
              <a:t>kvalitetssikringsmodel</a:t>
            </a:r>
            <a:endParaRPr lang="da-DK" sz="2400" dirty="0"/>
          </a:p>
        </p:txBody>
      </p:sp>
      <p:sp>
        <p:nvSpPr>
          <p:cNvPr id="6" name="U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sz="2000" dirty="0" smtClean="0"/>
              <a:t>Michael Lund-Larsen</a:t>
            </a:r>
          </a:p>
          <a:p>
            <a:r>
              <a:rPr lang="da-DK" sz="2000" dirty="0" smtClean="0"/>
              <a:t>Centerchef</a:t>
            </a:r>
          </a:p>
          <a:p>
            <a:r>
              <a:rPr lang="da-DK" sz="2000" dirty="0" smtClean="0"/>
              <a:t>mll@aabc.dk</a:t>
            </a:r>
            <a:endParaRPr lang="da-DK" sz="2000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1" y="4581128"/>
            <a:ext cx="2601997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24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Certificeringens form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Certificeringen sker på baggrund af den foreliggende dokumentation af det enkelte </a:t>
            </a:r>
            <a:r>
              <a:rPr lang="da-DK" dirty="0" smtClean="0"/>
              <a:t>e-læringsforløb</a:t>
            </a:r>
          </a:p>
          <a:p>
            <a:r>
              <a:rPr lang="da-DK" dirty="0" smtClean="0"/>
              <a:t>Dokumentationen </a:t>
            </a:r>
            <a:r>
              <a:rPr lang="da-DK" dirty="0"/>
              <a:t>skal indeholde de overvejelser og den begrundelse, der førte frem til den konkrete beslutning inden for hver indikator på </a:t>
            </a:r>
            <a:r>
              <a:rPr lang="da-DK" dirty="0" smtClean="0"/>
              <a:t>kvalitetsområderne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65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Kvalitetssikring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Certificeringen foretages af en censor, der evaluerer dokumentationen </a:t>
            </a:r>
            <a:r>
              <a:rPr lang="da-DK" dirty="0" smtClean="0"/>
              <a:t>for</a:t>
            </a:r>
          </a:p>
          <a:p>
            <a:r>
              <a:rPr lang="da-DK" dirty="0" smtClean="0"/>
              <a:t>om </a:t>
            </a:r>
            <a:r>
              <a:rPr lang="da-DK" dirty="0"/>
              <a:t>den er dækkende for kvalitetsnormerne </a:t>
            </a:r>
            <a:r>
              <a:rPr lang="da-DK" dirty="0" smtClean="0"/>
              <a:t>og</a:t>
            </a:r>
          </a:p>
          <a:p>
            <a:r>
              <a:rPr lang="da-DK" dirty="0" smtClean="0"/>
              <a:t>om </a:t>
            </a:r>
            <a:r>
              <a:rPr lang="da-DK" dirty="0"/>
              <a:t>begrundelserne for de enkelte valg er didaktisk og pædagogisk velfunderet, </a:t>
            </a:r>
            <a:r>
              <a:rPr lang="da-DK" dirty="0" smtClean="0"/>
              <a:t>samt</a:t>
            </a:r>
          </a:p>
          <a:p>
            <a:r>
              <a:rPr lang="da-DK" dirty="0" smtClean="0"/>
              <a:t>om </a:t>
            </a:r>
            <a:r>
              <a:rPr lang="da-DK" dirty="0"/>
              <a:t>der er konsistens i begrundelserne mellem områderne.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1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14 skoler med certificerede forløb</a:t>
            </a:r>
            <a:endParaRPr lang="da-DK" dirty="0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sz="2000" dirty="0"/>
              <a:t>Business College Syd</a:t>
            </a:r>
          </a:p>
          <a:p>
            <a:r>
              <a:rPr lang="da-DK" sz="2000" dirty="0"/>
              <a:t>EUC Nord</a:t>
            </a:r>
          </a:p>
          <a:p>
            <a:r>
              <a:rPr lang="da-DK" sz="2000" dirty="0"/>
              <a:t>IBC International Business College</a:t>
            </a:r>
          </a:p>
          <a:p>
            <a:r>
              <a:rPr lang="da-DK" sz="2000" dirty="0"/>
              <a:t>Kold College</a:t>
            </a:r>
          </a:p>
          <a:p>
            <a:r>
              <a:rPr lang="da-DK" sz="2000" dirty="0" err="1"/>
              <a:t>Learnmark</a:t>
            </a:r>
            <a:endParaRPr lang="da-DK" sz="2000" dirty="0"/>
          </a:p>
          <a:p>
            <a:r>
              <a:rPr lang="da-DK" sz="2000" dirty="0"/>
              <a:t>Mercantec</a:t>
            </a:r>
          </a:p>
          <a:p>
            <a:r>
              <a:rPr lang="da-DK" sz="2000" dirty="0" smtClean="0"/>
              <a:t>Roskilde Handelsskole</a:t>
            </a:r>
          </a:p>
          <a:p>
            <a:r>
              <a:rPr lang="da-DK" sz="2000" dirty="0"/>
              <a:t>TEC - Technical Education Copenhagen</a:t>
            </a:r>
          </a:p>
          <a:p>
            <a:endParaRPr lang="da-DK" sz="2000" dirty="0"/>
          </a:p>
        </p:txBody>
      </p:sp>
      <p:sp>
        <p:nvSpPr>
          <p:cNvPr id="8" name="Pladsholder til indhol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a-DK" sz="2000" dirty="0" smtClean="0"/>
              <a:t>Uddannelsescenter </a:t>
            </a:r>
            <a:r>
              <a:rPr lang="da-DK" sz="2000" dirty="0"/>
              <a:t>Holstebro</a:t>
            </a:r>
          </a:p>
          <a:p>
            <a:r>
              <a:rPr lang="da-DK" sz="2000" dirty="0"/>
              <a:t>Uddannelsescenter Ringkøbing-Skjern</a:t>
            </a:r>
          </a:p>
          <a:p>
            <a:r>
              <a:rPr lang="da-DK" sz="2000" dirty="0"/>
              <a:t>Viden Djurs</a:t>
            </a:r>
          </a:p>
          <a:p>
            <a:r>
              <a:rPr lang="da-DK" sz="2000" dirty="0"/>
              <a:t>ZBC Handelsgymnasiet Næstved</a:t>
            </a:r>
          </a:p>
          <a:p>
            <a:r>
              <a:rPr lang="da-DK" sz="2000" dirty="0"/>
              <a:t>Aalborg Handelsskole</a:t>
            </a:r>
          </a:p>
          <a:p>
            <a:r>
              <a:rPr lang="da-DK" sz="2000" dirty="0"/>
              <a:t>Aarhus Business College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28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23 certificerede forløb</a:t>
            </a:r>
            <a:endParaRPr lang="da-DK" dirty="0"/>
          </a:p>
        </p:txBody>
      </p:sp>
      <p:sp>
        <p:nvSpPr>
          <p:cNvPr id="9" name="Pladsholder til indhold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11 AMU-kurser (ex):</a:t>
            </a:r>
          </a:p>
          <a:p>
            <a:pPr lvl="1"/>
            <a:r>
              <a:rPr lang="da-DK" dirty="0" smtClean="0"/>
              <a:t>Gaffeltruck</a:t>
            </a:r>
          </a:p>
          <a:p>
            <a:pPr lvl="1"/>
            <a:r>
              <a:rPr lang="da-DK" dirty="0" smtClean="0"/>
              <a:t>Debitorstyring</a:t>
            </a:r>
            <a:endParaRPr lang="da-DK" dirty="0"/>
          </a:p>
          <a:p>
            <a:pPr lvl="1"/>
            <a:r>
              <a:rPr lang="da-DK" dirty="0"/>
              <a:t>Medarbejder til fremtidens arbejdsplads</a:t>
            </a:r>
            <a:endParaRPr lang="da-DK" dirty="0" smtClean="0"/>
          </a:p>
          <a:p>
            <a:r>
              <a:rPr lang="da-DK" dirty="0" smtClean="0"/>
              <a:t>12 EUD-forløb (ex):</a:t>
            </a:r>
          </a:p>
          <a:p>
            <a:pPr lvl="1"/>
            <a:r>
              <a:rPr lang="da-DK" dirty="0"/>
              <a:t>Afsætning </a:t>
            </a:r>
            <a:r>
              <a:rPr lang="da-DK" dirty="0" smtClean="0"/>
              <a:t>C</a:t>
            </a:r>
          </a:p>
          <a:p>
            <a:pPr lvl="1"/>
            <a:r>
              <a:rPr lang="da-DK" dirty="0" smtClean="0"/>
              <a:t>Uddannelsesspecifikke fag</a:t>
            </a:r>
          </a:p>
          <a:p>
            <a:pPr lvl="1"/>
            <a:r>
              <a:rPr lang="da-DK" dirty="0" smtClean="0"/>
              <a:t>Valgfaget "Salg </a:t>
            </a:r>
            <a:r>
              <a:rPr lang="da-DK" dirty="0"/>
              <a:t>gennem flere </a:t>
            </a:r>
            <a:r>
              <a:rPr lang="da-DK" dirty="0" smtClean="0"/>
              <a:t>kanaler”</a:t>
            </a:r>
          </a:p>
          <a:p>
            <a:r>
              <a:rPr lang="da-DK" dirty="0"/>
              <a:t>Omfang: 4-125 timer</a:t>
            </a: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5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Projekt: Certificering af e-læringsforløb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Problemstillinger i certificeringsordningen:</a:t>
            </a:r>
          </a:p>
          <a:p>
            <a:r>
              <a:rPr lang="da-DK" dirty="0" smtClean="0"/>
              <a:t>Skal feedbackelementet styrkes?</a:t>
            </a:r>
          </a:p>
          <a:p>
            <a:r>
              <a:rPr lang="da-DK" dirty="0" smtClean="0"/>
              <a:t>Hvordan tydeliggøres elementet læringsformer i ordningen?</a:t>
            </a:r>
          </a:p>
          <a:p>
            <a:r>
              <a:rPr lang="da-DK" dirty="0" smtClean="0"/>
              <a:t>Kan skellet mellem implicitte og eksplicitte begrundelser nedbrydes?</a:t>
            </a:r>
          </a:p>
          <a:p>
            <a:r>
              <a:rPr lang="da-DK" dirty="0" smtClean="0"/>
              <a:t>Den skriftlige dokumentationsform kan være en barriere – er der alternativer?</a:t>
            </a:r>
          </a:p>
          <a:p>
            <a:pPr marL="0" indent="0">
              <a:buNone/>
            </a:pPr>
            <a:endParaRPr lang="da-DK" dirty="0" smtClean="0"/>
          </a:p>
          <a:p>
            <a:endParaRPr lang="da-DK" dirty="0" smtClean="0"/>
          </a:p>
          <a:p>
            <a:pPr marL="0" indent="0">
              <a:buNone/>
            </a:pPr>
            <a:endParaRPr lang="da-DK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87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Projekt: Certificering af e-læringsforløb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Problemstillinger i certificeringsordningen:</a:t>
            </a:r>
          </a:p>
          <a:p>
            <a:r>
              <a:rPr lang="da-DK" dirty="0"/>
              <a:t>Hvordan opretholdes certificeringen når forløb ændres?</a:t>
            </a:r>
          </a:p>
          <a:p>
            <a:r>
              <a:rPr lang="da-DK" dirty="0" smtClean="0"/>
              <a:t>Hvordan certificeres koncepter?</a:t>
            </a:r>
          </a:p>
          <a:p>
            <a:r>
              <a:rPr lang="da-DK" dirty="0" smtClean="0"/>
              <a:t>Kan der etableres relationer til læremiddel- og evt. platformsudbydere?</a:t>
            </a:r>
          </a:p>
          <a:p>
            <a:r>
              <a:rPr lang="da-DK" dirty="0" smtClean="0"/>
              <a:t>Hvordan håndteres sammenhængen mellem certificering og lærerkompetenceudvikling?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pPr marL="0" indent="0">
              <a:buNone/>
            </a:pPr>
            <a:endParaRPr lang="da-DK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Projekt: Certificering af e-læringsforløb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Forskningsspørgsmål:</a:t>
            </a:r>
          </a:p>
          <a:p>
            <a:r>
              <a:rPr lang="da-DK" dirty="0" smtClean="0"/>
              <a:t>Hvordan kan ordningen spille sammen med digitaliseringsstrategier?</a:t>
            </a:r>
          </a:p>
          <a:p>
            <a:r>
              <a:rPr lang="da-DK" dirty="0" smtClean="0"/>
              <a:t>Giver bedre planlægningspraksis øget læringsudbytte og fastholdelse?</a:t>
            </a:r>
          </a:p>
          <a:p>
            <a:r>
              <a:rPr lang="da-DK" dirty="0" smtClean="0"/>
              <a:t>Hvilken betydning kan ordningen få i forhold til tillid og samarbejde mellem institutioner?</a:t>
            </a:r>
            <a:endParaRPr lang="da-DK" dirty="0"/>
          </a:p>
          <a:p>
            <a:r>
              <a:rPr lang="da-DK" dirty="0"/>
              <a:t>I hvilken udstrækning og hvordan opnås </a:t>
            </a:r>
            <a:r>
              <a:rPr lang="da-DK" dirty="0" err="1"/>
              <a:t>return</a:t>
            </a:r>
            <a:r>
              <a:rPr lang="da-DK" dirty="0"/>
              <a:t> of </a:t>
            </a:r>
            <a:r>
              <a:rPr lang="da-DK" dirty="0" err="1"/>
              <a:t>investment</a:t>
            </a:r>
            <a:r>
              <a:rPr lang="da-DK" dirty="0"/>
              <a:t>?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pPr marL="0" indent="0">
              <a:buNone/>
            </a:pPr>
            <a:endParaRPr lang="da-DK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8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Projekt: Certificering af e-læringsforløb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000" b="1" dirty="0" smtClean="0"/>
              <a:t>Formål:</a:t>
            </a:r>
          </a:p>
          <a:p>
            <a:pPr marL="0" indent="0">
              <a:buNone/>
            </a:pPr>
            <a:r>
              <a:rPr lang="da-DK" sz="2000" dirty="0"/>
              <a:t>Projektets formål er at sikre en større gennemskuelighed ved tilmelding og </a:t>
            </a:r>
            <a:r>
              <a:rPr lang="da-DK" sz="2000" dirty="0" smtClean="0"/>
              <a:t>overensstemmelse </a:t>
            </a:r>
            <a:r>
              <a:rPr lang="da-DK" sz="2000" dirty="0"/>
              <a:t>mellem forventninger og udbytte af </a:t>
            </a:r>
            <a:r>
              <a:rPr lang="da-DK" sz="2000" dirty="0" smtClean="0"/>
              <a:t>e-læringsforløb med henblik på øget gennemførelse og bedre læringsudbytte.</a:t>
            </a:r>
          </a:p>
          <a:p>
            <a:pPr marL="0" indent="0">
              <a:buNone/>
            </a:pPr>
            <a:r>
              <a:rPr lang="da-DK" sz="2000" dirty="0" smtClean="0"/>
              <a:t>Formålet </a:t>
            </a:r>
            <a:r>
              <a:rPr lang="da-DK" sz="2000" dirty="0"/>
              <a:t>opnås ved at etablere </a:t>
            </a:r>
            <a:r>
              <a:rPr lang="da-DK" sz="2000" dirty="0" smtClean="0"/>
              <a:t>og synliggøre anbefalede </a:t>
            </a:r>
            <a:r>
              <a:rPr lang="da-DK" sz="2000"/>
              <a:t>fælles </a:t>
            </a:r>
            <a:r>
              <a:rPr lang="da-DK" sz="2000" smtClean="0"/>
              <a:t>pædagogiske standarder </a:t>
            </a:r>
            <a:r>
              <a:rPr lang="da-DK" sz="2000" dirty="0"/>
              <a:t>for kvalitet </a:t>
            </a:r>
            <a:r>
              <a:rPr lang="da-DK" sz="2000" dirty="0" smtClean="0"/>
              <a:t>af tilrettelæggelse af e-læringsforløb.</a:t>
            </a:r>
          </a:p>
          <a:p>
            <a:pPr marL="0" indent="0">
              <a:buNone/>
            </a:pPr>
            <a:r>
              <a:rPr lang="da-DK" sz="2000" dirty="0" smtClean="0"/>
              <a:t>Projektet afgrænses til e-læringsforløb udbudt </a:t>
            </a:r>
            <a:r>
              <a:rPr lang="da-DK" sz="2000" dirty="0"/>
              <a:t>som enkeltfag </a:t>
            </a:r>
            <a:r>
              <a:rPr lang="da-DK" sz="2000" dirty="0" smtClean="0"/>
              <a:t>og </a:t>
            </a:r>
            <a:r>
              <a:rPr lang="da-DK" sz="2000" dirty="0"/>
              <a:t>voksen- og efteruddannelse af ungdomsuddannelsesinstitutioner og lign.</a:t>
            </a:r>
          </a:p>
          <a:p>
            <a:pPr marL="0" indent="0">
              <a:buNone/>
            </a:pPr>
            <a:endParaRPr lang="da-DK" sz="2000" dirty="0" smtClean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8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Projekt: Certificering af e-læringsforløb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000" b="1" dirty="0" smtClean="0"/>
              <a:t>Mål:</a:t>
            </a:r>
          </a:p>
          <a:p>
            <a:r>
              <a:rPr lang="da-DK" sz="2000" dirty="0" smtClean="0"/>
              <a:t>Etablering af netværk med henblik på viden- og erfaringsdeling vedr. kvalitet i e-læring med fokus på tilrettelæggelse af e-læringsforløb</a:t>
            </a:r>
          </a:p>
          <a:p>
            <a:r>
              <a:rPr lang="da-DK" sz="2000" dirty="0" smtClean="0"/>
              <a:t>Synliggørelse af god praksis for tilrettelæggelse af e-læringsforløb og dokumentation for implementering af denne</a:t>
            </a:r>
          </a:p>
          <a:p>
            <a:r>
              <a:rPr lang="da-DK" sz="2000" dirty="0" smtClean="0"/>
              <a:t>Øget </a:t>
            </a:r>
            <a:r>
              <a:rPr lang="da-DK" sz="2000" dirty="0"/>
              <a:t>gennemførelse og </a:t>
            </a:r>
            <a:r>
              <a:rPr lang="da-DK" sz="2000" dirty="0" smtClean="0"/>
              <a:t>bedre læringsudbytte ved e-læringsforløb tilrettelagt efter god praksis</a:t>
            </a:r>
          </a:p>
          <a:p>
            <a:r>
              <a:rPr lang="da-DK" sz="2000" dirty="0" smtClean="0"/>
              <a:t>Identifikation af kompetenceudviklingsbehov hos lærere, der skal udvikle e-læringsforløb</a:t>
            </a:r>
            <a:endParaRPr lang="da-DK" sz="20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86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Projekt: Certificering af e-læringsforløb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Projektets deltagere:</a:t>
            </a:r>
          </a:p>
          <a:p>
            <a:r>
              <a:rPr lang="da-DK" dirty="0" smtClean="0"/>
              <a:t>Ungdomsuddannelsesinstitutioner </a:t>
            </a:r>
            <a:r>
              <a:rPr lang="da-DK" dirty="0"/>
              <a:t>og lign</a:t>
            </a:r>
            <a:r>
              <a:rPr lang="da-DK" dirty="0" smtClean="0"/>
              <a:t>. udbydere og organisationer, der tilrettelægger læringsforløb til enkeltfag </a:t>
            </a:r>
            <a:r>
              <a:rPr lang="da-DK" dirty="0"/>
              <a:t>og voksen- og </a:t>
            </a:r>
            <a:r>
              <a:rPr lang="da-DK" dirty="0" smtClean="0"/>
              <a:t>efteruddannelse. Dvs. erhvervsskoler, AMU-centre, </a:t>
            </a:r>
            <a:r>
              <a:rPr lang="da-DK" dirty="0" err="1" smtClean="0"/>
              <a:t>VUC’er</a:t>
            </a:r>
            <a:r>
              <a:rPr lang="da-DK" dirty="0" smtClean="0"/>
              <a:t>, sprogskoler og –centre, faglige udvalg, der udvikler e-læringsforløb og lign.</a:t>
            </a:r>
          </a:p>
          <a:p>
            <a:r>
              <a:rPr lang="da-DK" dirty="0" err="1" smtClean="0"/>
              <a:t>eVidenCenter</a:t>
            </a:r>
            <a:endParaRPr lang="da-DK" dirty="0" smtClean="0"/>
          </a:p>
          <a:p>
            <a:r>
              <a:rPr lang="da-DK" dirty="0" smtClean="0"/>
              <a:t>Følgeforskning</a:t>
            </a:r>
          </a:p>
          <a:p>
            <a:pPr marL="0" indent="0">
              <a:buNone/>
            </a:pPr>
            <a:endParaRPr lang="da-DK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0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Certificeringens formål - Pilotprojektet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at </a:t>
            </a:r>
            <a:r>
              <a:rPr lang="da-DK" dirty="0"/>
              <a:t>gøre det gennemskueligt for potentielle deltagere, hvad de melder sig </a:t>
            </a:r>
            <a:r>
              <a:rPr lang="da-DK" dirty="0" smtClean="0"/>
              <a:t>til</a:t>
            </a:r>
          </a:p>
          <a:p>
            <a:r>
              <a:rPr lang="da-DK" dirty="0" smtClean="0"/>
              <a:t>at give </a:t>
            </a:r>
            <a:r>
              <a:rPr lang="da-DK" dirty="0"/>
              <a:t>målgruppen sikkerhed for, at der foreligger en kvalificeret e-didaktisk proces bag </a:t>
            </a:r>
            <a:r>
              <a:rPr lang="da-DK" dirty="0" smtClean="0"/>
              <a:t>forløbet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21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Projekt: Certificering af e-læringsforløb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Projektplan:</a:t>
            </a:r>
          </a:p>
          <a:p>
            <a:pPr marL="0" indent="0">
              <a:buNone/>
            </a:pPr>
            <a:r>
              <a:rPr lang="da-DK" b="1" dirty="0" smtClean="0"/>
              <a:t>2019 - Milepæl: </a:t>
            </a:r>
            <a:r>
              <a:rPr lang="da-DK" dirty="0" smtClean="0"/>
              <a:t>Inddragelse af alle institutionstyper i ordningen og certificering af koncepter</a:t>
            </a:r>
            <a:endParaRPr lang="da-DK" dirty="0"/>
          </a:p>
          <a:p>
            <a:pPr marL="0" indent="0">
              <a:buNone/>
            </a:pPr>
            <a:r>
              <a:rPr lang="da-DK" b="1" dirty="0" smtClean="0"/>
              <a:t>2020 - Milepæl: </a:t>
            </a:r>
            <a:r>
              <a:rPr lang="da-DK" dirty="0" smtClean="0"/>
              <a:t>De facto anerkendelse af god praksis for tilrettelæggelse af e-læringsforløb</a:t>
            </a:r>
          </a:p>
          <a:p>
            <a:pPr marL="0" indent="0">
              <a:buNone/>
            </a:pPr>
            <a:r>
              <a:rPr lang="da-DK" b="1" dirty="0" smtClean="0"/>
              <a:t>2021 - Milepæl: </a:t>
            </a:r>
            <a:r>
              <a:rPr lang="da-DK" dirty="0" smtClean="0"/>
              <a:t>Dokumentation </a:t>
            </a:r>
            <a:r>
              <a:rPr lang="da-DK" dirty="0"/>
              <a:t>af effekt på læringsudbytte og fastholdelse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76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00472987"/>
              </p:ext>
            </p:extLst>
          </p:nvPr>
        </p:nvGraphicFramePr>
        <p:xfrm>
          <a:off x="1691680" y="1700809"/>
          <a:ext cx="6840760" cy="5020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Indgår i den samlede kvalitetssikring</a:t>
            </a:r>
            <a:endParaRPr lang="da-DK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39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Afgrænsning af udbud</a:t>
            </a:r>
            <a:endParaRPr lang="da-DK" dirty="0"/>
          </a:p>
        </p:txBody>
      </p:sp>
      <p:sp>
        <p:nvSpPr>
          <p:cNvPr id="7" name="Pladsholder til ind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særlige grundforløb (EUS-forløb</a:t>
            </a:r>
            <a:r>
              <a:rPr lang="da-DK" dirty="0" smtClean="0"/>
              <a:t>)</a:t>
            </a:r>
          </a:p>
          <a:p>
            <a:r>
              <a:rPr lang="da-DK" dirty="0" smtClean="0"/>
              <a:t>hovedforløbskurser</a:t>
            </a:r>
          </a:p>
          <a:p>
            <a:r>
              <a:rPr lang="da-DK" dirty="0" smtClean="0"/>
              <a:t>enkeltfag</a:t>
            </a:r>
          </a:p>
          <a:p>
            <a:r>
              <a:rPr lang="da-DK" dirty="0" smtClean="0"/>
              <a:t>indtægtsdækkede kurser</a:t>
            </a:r>
          </a:p>
          <a:p>
            <a:r>
              <a:rPr lang="da-DK" dirty="0" smtClean="0"/>
              <a:t>VEU-området </a:t>
            </a:r>
            <a:r>
              <a:rPr lang="da-DK" dirty="0"/>
              <a:t>i </a:t>
            </a:r>
            <a:r>
              <a:rPr lang="da-DK" dirty="0" smtClean="0"/>
              <a:t>øvrigt</a:t>
            </a:r>
          </a:p>
          <a:p>
            <a:pPr marL="0" indent="0">
              <a:buNone/>
            </a:pPr>
            <a:r>
              <a:rPr lang="da-DK" dirty="0" smtClean="0"/>
              <a:t>På erhvervsuddannelsesområdet</a:t>
            </a:r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8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Afgrænsning e-læringsforløb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e-læring defineres som læring, der er helt eller delvist digitalt </a:t>
            </a:r>
            <a:r>
              <a:rPr lang="da-DK" dirty="0" smtClean="0"/>
              <a:t>medieret</a:t>
            </a:r>
            <a:endParaRPr lang="da-DK" dirty="0"/>
          </a:p>
          <a:p>
            <a:r>
              <a:rPr lang="da-DK" dirty="0"/>
              <a:t>e-læringsforløb defineres som et </a:t>
            </a:r>
            <a:r>
              <a:rPr lang="da-DK" dirty="0" smtClean="0"/>
              <a:t>undervisningsforløb</a:t>
            </a:r>
            <a:r>
              <a:rPr lang="da-DK" baseline="30000" dirty="0"/>
              <a:t>*</a:t>
            </a:r>
            <a:r>
              <a:rPr lang="da-DK" dirty="0" smtClean="0"/>
              <a:t>, </a:t>
            </a:r>
            <a:r>
              <a:rPr lang="da-DK" dirty="0"/>
              <a:t>hvori der indgår </a:t>
            </a:r>
            <a:r>
              <a:rPr lang="da-DK" dirty="0" smtClean="0"/>
              <a:t>e-læring</a:t>
            </a:r>
          </a:p>
          <a:p>
            <a:r>
              <a:rPr lang="da-DK" dirty="0"/>
              <a:t>e</a:t>
            </a:r>
            <a:r>
              <a:rPr lang="da-DK" dirty="0" smtClean="0"/>
              <a:t>t undervisningsforløb er et e-læringsforløb, hvis skolen udbyder det som et sådant</a:t>
            </a:r>
            <a:endParaRPr lang="da-DK" sz="2000" dirty="0" smtClean="0"/>
          </a:p>
          <a:p>
            <a:pPr marL="0" indent="0">
              <a:buNone/>
            </a:pPr>
            <a:endParaRPr lang="da-DK" sz="1400" dirty="0" smtClean="0"/>
          </a:p>
          <a:p>
            <a:pPr marL="0" indent="0">
              <a:buNone/>
            </a:pPr>
            <a:r>
              <a:rPr lang="da-DK" sz="1400" dirty="0" smtClean="0"/>
              <a:t>*Et </a:t>
            </a:r>
            <a:r>
              <a:rPr lang="da-DK" sz="1400" dirty="0"/>
              <a:t>undervisningsforløb er en plan for, hvordan en målgruppe kan opnå et </a:t>
            </a:r>
            <a:r>
              <a:rPr lang="da-DK" sz="1400" dirty="0" smtClean="0"/>
              <a:t>læringsudbytte </a:t>
            </a:r>
            <a:r>
              <a:rPr lang="da-DK" sz="1400" dirty="0"/>
              <a:t>på baggrund af nogle læringsaktiviteter, der kan evalueres, så det kan konstateres om målgruppen har opnået læringsmålene.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53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475656" y="2215660"/>
            <a:ext cx="6408712" cy="3805627"/>
          </a:xfrm>
          <a:prstGeom prst="rect">
            <a:avLst/>
          </a:prstGeom>
          <a:scene3d>
            <a:camera prst="orthographicFront">
              <a:rot lat="0" lon="0" rev="60000"/>
            </a:camera>
            <a:lightRig rig="threePt" dir="t"/>
          </a:scene3d>
        </p:spPr>
      </p:pic>
      <p:sp>
        <p:nvSpPr>
          <p:cNvPr id="6" name="Tekstfelt 5"/>
          <p:cNvSpPr txBox="1"/>
          <p:nvPr/>
        </p:nvSpPr>
        <p:spPr>
          <a:xfrm>
            <a:off x="7259128" y="4915979"/>
            <a:ext cx="16303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50" i="1" dirty="0"/>
              <a:t>Fra Kvalitet i </a:t>
            </a:r>
            <a:r>
              <a:rPr lang="da-DK" sz="1050" i="1" dirty="0" err="1"/>
              <a:t>netundervisning</a:t>
            </a:r>
            <a:r>
              <a:rPr lang="da-DK" sz="1050" i="1" dirty="0"/>
              <a:t> - en </a:t>
            </a:r>
            <a:r>
              <a:rPr lang="da-DK" sz="1050" i="1" dirty="0" err="1"/>
              <a:t>veileder</a:t>
            </a:r>
            <a:r>
              <a:rPr lang="da-DK" sz="1050" i="1" dirty="0"/>
              <a:t>, Fleksibel </a:t>
            </a:r>
            <a:r>
              <a:rPr lang="da-DK" sz="1050" i="1" dirty="0" err="1"/>
              <a:t>utdanning</a:t>
            </a:r>
            <a:r>
              <a:rPr lang="da-DK" sz="1050" i="1" dirty="0"/>
              <a:t> Norge, 2017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E-læringsforløb</a:t>
            </a:r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55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dadgående pil 1"/>
          <p:cNvSpPr/>
          <p:nvPr/>
        </p:nvSpPr>
        <p:spPr>
          <a:xfrm>
            <a:off x="3484307" y="1072946"/>
            <a:ext cx="1543050" cy="658144"/>
          </a:xfrm>
          <a:prstGeom prst="downArrow">
            <a:avLst/>
          </a:prstGeom>
          <a:solidFill>
            <a:srgbClr val="F7E8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>
                    <a:lumMod val="50000"/>
                  </a:schemeClr>
                </a:solidFill>
              </a:rPr>
              <a:t>Præ-misser</a:t>
            </a:r>
          </a:p>
        </p:txBody>
      </p:sp>
      <p:sp>
        <p:nvSpPr>
          <p:cNvPr id="3" name="Rektangel 2"/>
          <p:cNvSpPr/>
          <p:nvPr/>
        </p:nvSpPr>
        <p:spPr>
          <a:xfrm>
            <a:off x="2915389" y="1882052"/>
            <a:ext cx="1275857" cy="7004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>
                    <a:lumMod val="50000"/>
                  </a:schemeClr>
                </a:solidFill>
              </a:rPr>
              <a:t>Deltager </a:t>
            </a:r>
            <a:r>
              <a:rPr lang="da-DK" sz="1400" dirty="0" err="1" smtClean="0">
                <a:solidFill>
                  <a:schemeClr val="tx1">
                    <a:lumMod val="50000"/>
                  </a:schemeClr>
                </a:solidFill>
              </a:rPr>
              <a:t>forudsæt-ninger</a:t>
            </a:r>
            <a:endParaRPr lang="da-DK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4331739" y="1882052"/>
            <a:ext cx="1275857" cy="7004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>
                    <a:lumMod val="50000"/>
                  </a:schemeClr>
                </a:solidFill>
              </a:rPr>
              <a:t>Lærings-udbytte</a:t>
            </a:r>
            <a:endParaRPr lang="da-DK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3617903" y="2824488"/>
            <a:ext cx="1275857" cy="7004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>
                    <a:lumMod val="50000"/>
                  </a:schemeClr>
                </a:solidFill>
              </a:rPr>
              <a:t>Organisering</a:t>
            </a:r>
            <a:endParaRPr lang="da-DK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643629" y="3745661"/>
            <a:ext cx="1296000" cy="129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>
                    <a:lumMod val="50000"/>
                  </a:schemeClr>
                </a:solidFill>
              </a:rPr>
              <a:t>Delforløb/</a:t>
            </a:r>
            <a:r>
              <a:rPr lang="da-DK" sz="1400" dirty="0" err="1" smtClean="0">
                <a:solidFill>
                  <a:schemeClr val="tx1">
                    <a:lumMod val="50000"/>
                  </a:schemeClr>
                </a:solidFill>
              </a:rPr>
              <a:t>aktivi-teter</a:t>
            </a:r>
            <a:endParaRPr lang="da-DK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7" name="Stregbilledforklaring 1 (uden kant) 6"/>
          <p:cNvSpPr/>
          <p:nvPr/>
        </p:nvSpPr>
        <p:spPr>
          <a:xfrm>
            <a:off x="6019073" y="4407850"/>
            <a:ext cx="1082603" cy="763229"/>
          </a:xfrm>
          <a:prstGeom prst="callout1">
            <a:avLst>
              <a:gd name="adj1" fmla="val 18750"/>
              <a:gd name="adj2" fmla="val -8333"/>
              <a:gd name="adj3" fmla="val 19108"/>
              <a:gd name="adj4" fmla="val -134132"/>
            </a:avLst>
          </a:prstGeom>
          <a:solidFill>
            <a:schemeClr val="accent1">
              <a:lumMod val="60000"/>
              <a:lumOff val="4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>
                    <a:lumMod val="50000"/>
                  </a:schemeClr>
                </a:solidFill>
              </a:rPr>
              <a:t>Værktøjer</a:t>
            </a:r>
            <a:endParaRPr lang="da-DK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8" name="Stregbilledforklaring 1 (uden kant) 7"/>
          <p:cNvSpPr/>
          <p:nvPr/>
        </p:nvSpPr>
        <p:spPr>
          <a:xfrm>
            <a:off x="6015383" y="3403510"/>
            <a:ext cx="1082603" cy="763229"/>
          </a:xfrm>
          <a:prstGeom prst="callout1">
            <a:avLst>
              <a:gd name="adj1" fmla="val 18750"/>
              <a:gd name="adj2" fmla="val -8333"/>
              <a:gd name="adj3" fmla="val 105719"/>
              <a:gd name="adj4" fmla="val -127388"/>
            </a:avLst>
          </a:prstGeom>
          <a:solidFill>
            <a:schemeClr val="accent1">
              <a:lumMod val="60000"/>
              <a:lumOff val="4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>
                    <a:lumMod val="50000"/>
                  </a:schemeClr>
                </a:solidFill>
              </a:rPr>
              <a:t>Materialer</a:t>
            </a:r>
            <a:endParaRPr lang="da-DK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9" name="Stregbilledforklaring 1 (uden kant) 8"/>
          <p:cNvSpPr/>
          <p:nvPr/>
        </p:nvSpPr>
        <p:spPr>
          <a:xfrm flipH="1">
            <a:off x="1269192" y="2402539"/>
            <a:ext cx="1082603" cy="763229"/>
          </a:xfrm>
          <a:prstGeom prst="callout1">
            <a:avLst>
              <a:gd name="adj1" fmla="val 18750"/>
              <a:gd name="adj2" fmla="val -8333"/>
              <a:gd name="adj3" fmla="val 198126"/>
              <a:gd name="adj4" fmla="val -160674"/>
            </a:avLst>
          </a:prstGeom>
          <a:solidFill>
            <a:schemeClr val="accent1">
              <a:lumMod val="60000"/>
              <a:lumOff val="4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>
                    <a:lumMod val="50000"/>
                  </a:schemeClr>
                </a:solidFill>
              </a:rPr>
              <a:t>Lærings-form</a:t>
            </a:r>
            <a:endParaRPr lang="da-DK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Stregbilledforklaring 1 (uden kant) 9"/>
          <p:cNvSpPr/>
          <p:nvPr/>
        </p:nvSpPr>
        <p:spPr>
          <a:xfrm flipH="1">
            <a:off x="1259632" y="3403510"/>
            <a:ext cx="1082603" cy="763229"/>
          </a:xfrm>
          <a:prstGeom prst="callout1">
            <a:avLst>
              <a:gd name="adj1" fmla="val 18750"/>
              <a:gd name="adj2" fmla="val -8333"/>
              <a:gd name="adj3" fmla="val 106588"/>
              <a:gd name="adj4" fmla="val -141186"/>
            </a:avLst>
          </a:prstGeom>
          <a:solidFill>
            <a:schemeClr val="accent1">
              <a:lumMod val="60000"/>
              <a:lumOff val="4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>
                    <a:lumMod val="50000"/>
                  </a:schemeClr>
                </a:solidFill>
              </a:rPr>
              <a:t>Kommuni-kations-form</a:t>
            </a:r>
            <a:endParaRPr lang="da-DK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Stregbilledforklaring 1 (uden kant) 10"/>
          <p:cNvSpPr/>
          <p:nvPr/>
        </p:nvSpPr>
        <p:spPr>
          <a:xfrm flipH="1">
            <a:off x="1273937" y="4404483"/>
            <a:ext cx="1082603" cy="763229"/>
          </a:xfrm>
          <a:prstGeom prst="callout1">
            <a:avLst>
              <a:gd name="adj1" fmla="val 18750"/>
              <a:gd name="adj2" fmla="val -8333"/>
              <a:gd name="adj3" fmla="val 19181"/>
              <a:gd name="adj4" fmla="val -146595"/>
            </a:avLst>
          </a:prstGeom>
          <a:solidFill>
            <a:schemeClr val="accent1">
              <a:lumMod val="60000"/>
              <a:lumOff val="4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>
                    <a:lumMod val="50000"/>
                  </a:schemeClr>
                </a:solidFill>
              </a:rPr>
              <a:t>Samar-bejdsform</a:t>
            </a:r>
            <a:endParaRPr lang="da-DK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2" name="Stregbilledforklaring 1 (uden kant) 11"/>
          <p:cNvSpPr/>
          <p:nvPr/>
        </p:nvSpPr>
        <p:spPr>
          <a:xfrm>
            <a:off x="6037121" y="2399170"/>
            <a:ext cx="1082603" cy="763229"/>
          </a:xfrm>
          <a:prstGeom prst="callout1">
            <a:avLst>
              <a:gd name="adj1" fmla="val 18750"/>
              <a:gd name="adj2" fmla="val -8333"/>
              <a:gd name="adj3" fmla="val 198039"/>
              <a:gd name="adj4" fmla="val -147282"/>
            </a:avLst>
          </a:prstGeom>
          <a:solidFill>
            <a:schemeClr val="accent1">
              <a:lumMod val="60000"/>
              <a:lumOff val="4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>
                    <a:lumMod val="50000"/>
                  </a:schemeClr>
                </a:solidFill>
              </a:rPr>
              <a:t>Underviserrolle</a:t>
            </a:r>
            <a:endParaRPr lang="da-DK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15" name="Vinklet forbindelse 14"/>
          <p:cNvCxnSpPr>
            <a:stCxn id="3" idx="2"/>
            <a:endCxn id="5" idx="0"/>
          </p:cNvCxnSpPr>
          <p:nvPr/>
        </p:nvCxnSpPr>
        <p:spPr>
          <a:xfrm rot="16200000" flipH="1">
            <a:off x="3783598" y="2352254"/>
            <a:ext cx="241954" cy="702514"/>
          </a:xfrm>
          <a:prstGeom prst="bentConnector3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Vinklet forbindelse 16"/>
          <p:cNvCxnSpPr>
            <a:stCxn id="4" idx="2"/>
            <a:endCxn id="5" idx="0"/>
          </p:cNvCxnSpPr>
          <p:nvPr/>
        </p:nvCxnSpPr>
        <p:spPr>
          <a:xfrm rot="5400000">
            <a:off x="4491774" y="2346594"/>
            <a:ext cx="241954" cy="713836"/>
          </a:xfrm>
          <a:prstGeom prst="bentConnector3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Lige pilforbindelse 20"/>
          <p:cNvCxnSpPr>
            <a:stCxn id="5" idx="2"/>
            <a:endCxn id="6" idx="0"/>
          </p:cNvCxnSpPr>
          <p:nvPr/>
        </p:nvCxnSpPr>
        <p:spPr>
          <a:xfrm flipH="1">
            <a:off x="4251130" y="3524970"/>
            <a:ext cx="4702" cy="22069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Stregbilledforklaring 1 (uden kant) 17"/>
          <p:cNvSpPr/>
          <p:nvPr/>
        </p:nvSpPr>
        <p:spPr>
          <a:xfrm>
            <a:off x="3709828" y="5272326"/>
            <a:ext cx="1082603" cy="763229"/>
          </a:xfrm>
          <a:prstGeom prst="callout1">
            <a:avLst>
              <a:gd name="adj1" fmla="val -11767"/>
              <a:gd name="adj2" fmla="val 50052"/>
              <a:gd name="adj3" fmla="val -57373"/>
              <a:gd name="adj4" fmla="val 50466"/>
            </a:avLst>
          </a:prstGeom>
          <a:solidFill>
            <a:srgbClr val="B5DDBB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>
                    <a:lumMod val="50000"/>
                  </a:schemeClr>
                </a:solidFill>
              </a:rPr>
              <a:t>Evaluering</a:t>
            </a:r>
            <a:endParaRPr lang="da-DK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" name="Titel 1"/>
          <p:cNvSpPr txBox="1">
            <a:spLocks/>
          </p:cNvSpPr>
          <p:nvPr/>
        </p:nvSpPr>
        <p:spPr>
          <a:xfrm>
            <a:off x="2915816" y="376461"/>
            <a:ext cx="5472608" cy="67627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Arial" charset="0"/>
              </a:defRPr>
            </a:lvl9pPr>
          </a:lstStyle>
          <a:p>
            <a:r>
              <a:rPr lang="da-DK" kern="0" dirty="0" smtClean="0"/>
              <a:t>Certificeringens form</a:t>
            </a:r>
            <a:endParaRPr lang="da-DK" kern="0" dirty="0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sp>
        <p:nvSpPr>
          <p:cNvPr id="23" name="Tekstfelt 22"/>
          <p:cNvSpPr txBox="1"/>
          <p:nvPr/>
        </p:nvSpPr>
        <p:spPr>
          <a:xfrm>
            <a:off x="7380312" y="1101360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Niveau 1</a:t>
            </a:r>
            <a:endParaRPr lang="da-DK" dirty="0"/>
          </a:p>
        </p:txBody>
      </p:sp>
      <p:sp>
        <p:nvSpPr>
          <p:cNvPr id="24" name="Tekstfelt 23"/>
          <p:cNvSpPr txBox="1"/>
          <p:nvPr/>
        </p:nvSpPr>
        <p:spPr>
          <a:xfrm>
            <a:off x="7380312" y="1902057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Niveau 2</a:t>
            </a:r>
            <a:endParaRPr lang="da-DK" dirty="0"/>
          </a:p>
        </p:txBody>
      </p:sp>
      <p:sp>
        <p:nvSpPr>
          <p:cNvPr id="25" name="Tekstfelt 24"/>
          <p:cNvSpPr txBox="1"/>
          <p:nvPr/>
        </p:nvSpPr>
        <p:spPr>
          <a:xfrm>
            <a:off x="7380312" y="270275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Niveau 3</a:t>
            </a:r>
            <a:endParaRPr lang="da-DK" dirty="0"/>
          </a:p>
        </p:txBody>
      </p:sp>
      <p:sp>
        <p:nvSpPr>
          <p:cNvPr id="26" name="Oval billedforklaring 25"/>
          <p:cNvSpPr/>
          <p:nvPr/>
        </p:nvSpPr>
        <p:spPr>
          <a:xfrm>
            <a:off x="7020272" y="4495044"/>
            <a:ext cx="1976135" cy="1554563"/>
          </a:xfrm>
          <a:prstGeom prst="wedgeEllipseCallout">
            <a:avLst>
              <a:gd name="adj1" fmla="val -42779"/>
              <a:gd name="adj2" fmla="val -47145"/>
            </a:avLst>
          </a:prstGeom>
          <a:solidFill>
            <a:srgbClr val="DDF8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Ikke hvad der er valgt – men hvorfor det er valgt!</a:t>
            </a:r>
            <a:endParaRPr lang="da-DK" dirty="0">
              <a:solidFill>
                <a:schemeClr val="tx1"/>
              </a:solidFill>
            </a:endParaRPr>
          </a:p>
        </p:txBody>
      </p:sp>
      <p:pic>
        <p:nvPicPr>
          <p:cNvPr id="27" name="Billed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96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Kvalitetsnormerne omfatter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E</a:t>
            </a:r>
            <a:r>
              <a:rPr lang="da-DK" dirty="0" smtClean="0"/>
              <a:t>n </a:t>
            </a:r>
            <a:r>
              <a:rPr lang="da-DK" dirty="0"/>
              <a:t>række indikatorer i og omkring e-læringsforløbet, der som </a:t>
            </a:r>
            <a:r>
              <a:rPr lang="da-DK" dirty="0" smtClean="0"/>
              <a:t>minimum</a:t>
            </a:r>
          </a:p>
          <a:p>
            <a:r>
              <a:rPr lang="da-DK" dirty="0" smtClean="0"/>
              <a:t>skal </a:t>
            </a:r>
            <a:r>
              <a:rPr lang="da-DK" dirty="0"/>
              <a:t>være beskrevet, </a:t>
            </a:r>
            <a:r>
              <a:rPr lang="da-DK" dirty="0" smtClean="0"/>
              <a:t>og</a:t>
            </a:r>
          </a:p>
          <a:p>
            <a:r>
              <a:rPr lang="da-DK" dirty="0" smtClean="0"/>
              <a:t>være begrundet</a:t>
            </a:r>
          </a:p>
          <a:p>
            <a:pPr marL="0" indent="0">
              <a:buNone/>
            </a:pPr>
            <a:r>
              <a:rPr lang="da-DK" dirty="0" smtClean="0"/>
              <a:t>Fx i </a:t>
            </a:r>
            <a:r>
              <a:rPr lang="da-DK" dirty="0" err="1" smtClean="0"/>
              <a:t>TUP’en</a:t>
            </a:r>
            <a:r>
              <a:rPr lang="da-DK" dirty="0" smtClean="0"/>
              <a:t>.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Kvalitetsnormerne </a:t>
            </a:r>
            <a:r>
              <a:rPr lang="da-DK" dirty="0"/>
              <a:t>kan dermed skabe en ramme for dokumentationen af e-læringsforløbene.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73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Certificering af e-læringsforløb - 11. december 2018</a:t>
            </a:r>
            <a:endParaRPr lang="da-DK" altLang="da-DK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453663"/>
              </p:ext>
            </p:extLst>
          </p:nvPr>
        </p:nvGraphicFramePr>
        <p:xfrm>
          <a:off x="971600" y="1556793"/>
          <a:ext cx="7632846" cy="4422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308429636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159429837"/>
                    </a:ext>
                  </a:extLst>
                </a:gridCol>
                <a:gridCol w="1577364">
                  <a:extLst>
                    <a:ext uri="{9D8B030D-6E8A-4147-A177-3AD203B41FA5}">
                      <a16:colId xmlns:a16="http://schemas.microsoft.com/office/drawing/2014/main" val="2976830614"/>
                    </a:ext>
                  </a:extLst>
                </a:gridCol>
                <a:gridCol w="3535202">
                  <a:extLst>
                    <a:ext uri="{9D8B030D-6E8A-4147-A177-3AD203B41FA5}">
                      <a16:colId xmlns:a16="http://schemas.microsoft.com/office/drawing/2014/main" val="551181260"/>
                    </a:ext>
                  </a:extLst>
                </a:gridCol>
              </a:tblGrid>
              <a:tr h="1069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000">
                          <a:effectLst/>
                        </a:rPr>
                        <a:t>Fokuspunkt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9" marR="59429" marT="825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000">
                          <a:effectLst/>
                        </a:rPr>
                        <a:t>Formål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9" marR="59429" marT="825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000">
                          <a:effectLst/>
                        </a:rPr>
                        <a:t>Kriterier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9" marR="59429" marT="825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000">
                          <a:effectLst/>
                        </a:rPr>
                        <a:t>Indikatorer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29" marR="59429" marT="8254" marB="0"/>
                </a:tc>
                <a:extLst>
                  <a:ext uri="{0D108BD9-81ED-4DB2-BD59-A6C34878D82A}">
                    <a16:rowId xmlns:a16="http://schemas.microsoft.com/office/drawing/2014/main" val="4216628033"/>
                  </a:ext>
                </a:extLst>
              </a:tr>
              <a:tr h="1909321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da-DK" sz="1000">
                          <a:effectLst/>
                        </a:rPr>
                        <a:t>Forløbets mål </a:t>
                      </a:r>
                      <a:endParaRPr lang="da-DK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29" marR="59429" marT="8254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da-DK" sz="1000" dirty="0">
                          <a:effectLst/>
                        </a:rPr>
                        <a:t>Forløbet tilrettelægges ud fra præcise målsætninger for elevens udbytte af at deltage i forløbets enkelte aktiviteter og forløbet som helhed</a:t>
                      </a:r>
                    </a:p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da-DK" sz="10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29" marR="59429" marT="8254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da-DK" sz="1000" dirty="0">
                          <a:effectLst/>
                        </a:rPr>
                        <a:t>Læringsmål er formuleret, så de er entydige og præcise ved at henvise til en anerkendt taksonomi</a:t>
                      </a:r>
                    </a:p>
                    <a:p>
                      <a:pPr fontAlgn="base">
                        <a:lnSpc>
                          <a:spcPct val="107000"/>
                        </a:lnSpc>
                      </a:pPr>
                      <a:endParaRPr lang="da-DK" sz="1000" dirty="0" smtClean="0">
                        <a:effectLst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</a:pPr>
                      <a:endParaRPr lang="da-DK" sz="1000" dirty="0" smtClean="0">
                        <a:effectLst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</a:pPr>
                      <a:endParaRPr lang="da-DK" sz="1000" dirty="0" smtClean="0">
                        <a:effectLst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</a:pPr>
                      <a:endParaRPr lang="da-DK" sz="1000" dirty="0">
                        <a:effectLst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da-DK" sz="1000" dirty="0">
                          <a:effectLst/>
                        </a:rPr>
                        <a:t>Eksempel på dokumentation:</a:t>
                      </a:r>
                    </a:p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da-DK" sz="1000" dirty="0">
                          <a:effectLst/>
                        </a:rPr>
                        <a:t>Målbeskrivelse</a:t>
                      </a:r>
                      <a:endParaRPr lang="da-DK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29" marR="59429" marT="825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da-DK" sz="1000" dirty="0">
                          <a:effectLst/>
                        </a:rPr>
                        <a:t>Er forløbet beskrevet med eksplicitte mål for det, deltagerne skal have ud af at deltage i enkelte aktiviteter, evt. delforløb?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endParaRPr lang="da-DK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da-DK" sz="1000" dirty="0" smtClean="0">
                          <a:effectLst/>
                        </a:rPr>
                        <a:t>Kan </a:t>
                      </a:r>
                      <a:r>
                        <a:rPr lang="da-DK" sz="1000" dirty="0">
                          <a:effectLst/>
                        </a:rPr>
                        <a:t>hvert læringsmål relateres til én eller flere samlede aktiviteter (delforløb)?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endParaRPr lang="da-DK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da-DK" sz="1000" dirty="0" smtClean="0">
                          <a:effectLst/>
                        </a:rPr>
                        <a:t>Er </a:t>
                      </a:r>
                      <a:r>
                        <a:rPr lang="da-DK" sz="1000" dirty="0">
                          <a:effectLst/>
                        </a:rPr>
                        <a:t>læringsmålene formuleret i et sprog, målgruppen forstår?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da-DK" sz="10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29" marR="59429" marT="8254" marB="0"/>
                </a:tc>
                <a:extLst>
                  <a:ext uri="{0D108BD9-81ED-4DB2-BD59-A6C34878D82A}">
                    <a16:rowId xmlns:a16="http://schemas.microsoft.com/office/drawing/2014/main" val="3968435038"/>
                  </a:ext>
                </a:extLst>
              </a:tr>
              <a:tr h="1909321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da-DK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Evaluering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da-D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Forløbet tilrettelægges med evalueringsformer knyttet til læringsmål 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da-D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Formål med evalueringen og begrundelser for valg af evalueringsformer- og aktiviteter i forhold til opstillede mål for forløbet, samt beskrivelse af hvor evalueringen foretages.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da-D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da-D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Eksempel på dokumentation: 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da-D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Evalueringsplan </a:t>
                      </a:r>
                      <a:endParaRPr lang="da-DK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 forløbet beskrevet, så det eksplicit fremgår, hvilke af forløbets mål, underviseren vil følge op på, samt hvordan og med hvilke(t) formål?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da-DK" sz="11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da-DK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 </a:t>
                      </a: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 sammenhæng mellem evalueringens metode (fx digitale tests, kvantitative registreringer, kvalitative observationer, dialoger etc.) og karakteren af de enkelte mål for forløbet?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da-DK" sz="11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da-DK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 </a:t>
                      </a: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 beskrevet et formål med evalueringen (fx karaktergivning, formativ feedback, efterfølgende tilpasning af forløbets undervisning)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a-D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145594206"/>
                  </a:ext>
                </a:extLst>
              </a:tr>
            </a:tbl>
          </a:graphicData>
        </a:graphic>
      </p:graphicFrame>
      <p:sp>
        <p:nvSpPr>
          <p:cNvPr id="4" name="Titel 1"/>
          <p:cNvSpPr txBox="1">
            <a:spLocks/>
          </p:cNvSpPr>
          <p:nvPr/>
        </p:nvSpPr>
        <p:spPr>
          <a:xfrm>
            <a:off x="2915816" y="376461"/>
            <a:ext cx="5472608" cy="67627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5F5F5F"/>
                </a:solidFill>
                <a:latin typeface="Arial" charset="0"/>
              </a:defRPr>
            </a:lvl9pPr>
          </a:lstStyle>
          <a:p>
            <a:r>
              <a:rPr lang="da-DK" kern="0" dirty="0" smtClean="0"/>
              <a:t>Kriterier og indikatorer</a:t>
            </a:r>
            <a:endParaRPr lang="da-DK" kern="0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2" y="5373216"/>
            <a:ext cx="8131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5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5F5F5F"/>
      </a:dk1>
      <a:lt1>
        <a:srgbClr val="FFFFFF"/>
      </a:lt1>
      <a:dk2>
        <a:srgbClr val="5F5F5F"/>
      </a:dk2>
      <a:lt2>
        <a:srgbClr val="969696"/>
      </a:lt2>
      <a:accent1>
        <a:srgbClr val="B7CCDB"/>
      </a:accent1>
      <a:accent2>
        <a:srgbClr val="FF9966"/>
      </a:accent2>
      <a:accent3>
        <a:srgbClr val="FFFFFF"/>
      </a:accent3>
      <a:accent4>
        <a:srgbClr val="505050"/>
      </a:accent4>
      <a:accent5>
        <a:srgbClr val="D8E2EA"/>
      </a:accent5>
      <a:accent6>
        <a:srgbClr val="E78A5C"/>
      </a:accent6>
      <a:hlink>
        <a:srgbClr val="CC3300"/>
      </a:hlink>
      <a:folHlink>
        <a:srgbClr val="9966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5F5F5F"/>
        </a:dk1>
        <a:lt1>
          <a:srgbClr val="FFFFFF"/>
        </a:lt1>
        <a:dk2>
          <a:srgbClr val="5F5F5F"/>
        </a:dk2>
        <a:lt2>
          <a:srgbClr val="969696"/>
        </a:lt2>
        <a:accent1>
          <a:srgbClr val="B7CCDB"/>
        </a:accent1>
        <a:accent2>
          <a:srgbClr val="FF9966"/>
        </a:accent2>
        <a:accent3>
          <a:srgbClr val="FFFFFF"/>
        </a:accent3>
        <a:accent4>
          <a:srgbClr val="505050"/>
        </a:accent4>
        <a:accent5>
          <a:srgbClr val="D8E2EA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nlineLæring151125" id="{EEEE015B-7B4F-46FD-9CF9-C5551D267AA7}" vid="{0AF0A10E-D5D4-49D7-8640-A35530FCF4F9}"/>
    </a:ext>
  </a:extLst>
</a:theme>
</file>

<file path=ppt/theme/theme2.xml><?xml version="1.0" encoding="utf-8"?>
<a:theme xmlns:a="http://schemas.openxmlformats.org/drawingml/2006/main" name="1_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lineLæring151125" id="{EEEE015B-7B4F-46FD-9CF9-C5551D267AA7}" vid="{A84E21DD-9D41-42A9-8483-FBC8CE3F45F1}"/>
    </a:ext>
  </a:extLst>
</a:theme>
</file>

<file path=ppt/theme/theme3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lineLæring151125" id="{EEEE015B-7B4F-46FD-9CF9-C5551D267AA7}" vid="{50F96F75-4866-4FB9-83D9-218D3A9EDFA4}"/>
    </a:ext>
  </a:extLst>
</a:theme>
</file>

<file path=ppt/theme/theme4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tandarddesign 1">
    <a:dk1>
      <a:srgbClr val="5F5F5F"/>
    </a:dk1>
    <a:lt1>
      <a:srgbClr val="FFFFFF"/>
    </a:lt1>
    <a:dk2>
      <a:srgbClr val="5F5F5F"/>
    </a:dk2>
    <a:lt2>
      <a:srgbClr val="969696"/>
    </a:lt2>
    <a:accent1>
      <a:srgbClr val="B7CCDB"/>
    </a:accent1>
    <a:accent2>
      <a:srgbClr val="FF9966"/>
    </a:accent2>
    <a:accent3>
      <a:srgbClr val="FFFFFF"/>
    </a:accent3>
    <a:accent4>
      <a:srgbClr val="505050"/>
    </a:accent4>
    <a:accent5>
      <a:srgbClr val="D8E2EA"/>
    </a:accent5>
    <a:accent6>
      <a:srgbClr val="E78A5C"/>
    </a:accent6>
    <a:hlink>
      <a:srgbClr val="CC3300"/>
    </a:hlink>
    <a:folHlink>
      <a:srgbClr val="9966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57837F5650854A9288554DB62DC5C7" ma:contentTypeVersion="11" ma:contentTypeDescription="Opret et nyt dokument." ma:contentTypeScope="" ma:versionID="792b41b92b208bf51747c9defb0c2a43">
  <xsd:schema xmlns:xsd="http://www.w3.org/2001/XMLSchema" xmlns:xs="http://www.w3.org/2001/XMLSchema" xmlns:p="http://schemas.microsoft.com/office/2006/metadata/properties" xmlns:ns3="127c5d6c-da50-4b81-a6bd-08ba929c67c8" xmlns:ns4="742ce493-79b6-45c9-ab04-dada7caefa36" targetNamespace="http://schemas.microsoft.com/office/2006/metadata/properties" ma:root="true" ma:fieldsID="0ee799212c421d434b52a2e8d69da324" ns3:_="" ns4:_="">
    <xsd:import namespace="127c5d6c-da50-4b81-a6bd-08ba929c67c8"/>
    <xsd:import namespace="742ce493-79b6-45c9-ab04-dada7caefa36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Teachers" minOccurs="0"/>
                <xsd:element ref="ns3:Students" minOccurs="0"/>
                <xsd:element ref="ns3:StudentGroups" minOccurs="0"/>
                <xsd:element ref="ns3:DefaultSectionNames" minOccurs="0"/>
                <xsd:element ref="ns3:AppVers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7c5d6c-da50-4b81-a6bd-08ba929c67c8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dexed="tru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eachers" ma:index="11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2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Groups" ma:index="13" nillable="true" ma:displayName="StudentGroups" ma:internalName="StudentGroups">
      <xsd:simpleType>
        <xsd:restriction base="dms:Note">
          <xsd:maxLength value="255"/>
        </xsd:restriction>
      </xsd:simple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ce493-79b6-45c9-ab04-dada7caefa3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t med 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værdi for deling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127c5d6c-da50-4b81-a6bd-08ba929c67c8" xsi:nil="true"/>
    <AppVersion xmlns="127c5d6c-da50-4b81-a6bd-08ba929c67c8" xsi:nil="true"/>
    <FolderType xmlns="127c5d6c-da50-4b81-a6bd-08ba929c67c8" xsi:nil="true"/>
    <Teachers xmlns="127c5d6c-da50-4b81-a6bd-08ba929c67c8">
      <UserInfo>
        <DisplayName/>
        <AccountId xsi:nil="true"/>
        <AccountType/>
      </UserInfo>
    </Teachers>
    <Students xmlns="127c5d6c-da50-4b81-a6bd-08ba929c67c8">
      <UserInfo>
        <DisplayName/>
        <AccountId xsi:nil="true"/>
        <AccountType/>
      </UserInfo>
    </Students>
    <StudentGroups xmlns="127c5d6c-da50-4b81-a6bd-08ba929c67c8" xsi:nil="true"/>
    <Owner xmlns="127c5d6c-da50-4b81-a6bd-08ba929c67c8">
      <UserInfo>
        <DisplayName/>
        <AccountId xsi:nil="true"/>
        <AccountType/>
      </UserInfo>
    </Owner>
    <NotebookType xmlns="127c5d6c-da50-4b81-a6bd-08ba929c67c8" xsi:nil="true"/>
  </documentManagement>
</p:properties>
</file>

<file path=customXml/itemProps1.xml><?xml version="1.0" encoding="utf-8"?>
<ds:datastoreItem xmlns:ds="http://schemas.openxmlformats.org/officeDocument/2006/customXml" ds:itemID="{DB9A119E-6455-4334-823E-0363207D5A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7c5d6c-da50-4b81-a6bd-08ba929c67c8"/>
    <ds:schemaRef ds:uri="742ce493-79b6-45c9-ab04-dada7caefa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BFB157-7F8C-44D8-8387-CEA2173900CC}">
  <ds:schemaRefs>
    <ds:schemaRef ds:uri="http://schemas.microsoft.com/office/infopath/2007/PartnerControls"/>
    <ds:schemaRef ds:uri="http://purl.org/dc/dcmitype/"/>
    <ds:schemaRef ds:uri="127c5d6c-da50-4b81-a6bd-08ba929c67c8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742ce493-79b6-45c9-ab04-dada7caefa36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3578</TotalTime>
  <Words>1112</Words>
  <Application>Microsoft Office PowerPoint</Application>
  <PresentationFormat>Skærmshow (4:3)</PresentationFormat>
  <Paragraphs>196</Paragraphs>
  <Slides>20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20</vt:i4>
      </vt:variant>
    </vt:vector>
  </HeadingPairs>
  <TitlesOfParts>
    <vt:vector size="30" baseType="lpstr">
      <vt:lpstr>Aktiv Grotesk</vt:lpstr>
      <vt:lpstr>Aktiv Grotesk Light</vt:lpstr>
      <vt:lpstr>Arial</vt:lpstr>
      <vt:lpstr>Calibri</vt:lpstr>
      <vt:lpstr>Times New Roman</vt:lpstr>
      <vt:lpstr>Tw Cen MT</vt:lpstr>
      <vt:lpstr>Wingdings</vt:lpstr>
      <vt:lpstr>Standarddesign</vt:lpstr>
      <vt:lpstr>1_Brugerdefineret design</vt:lpstr>
      <vt:lpstr>Brugerdefineret design</vt:lpstr>
      <vt:lpstr>Certificering af e-læringsforløb  En dansk kvalitetssikringsmodel</vt:lpstr>
      <vt:lpstr>Certificeringens formål - Pilotprojektet</vt:lpstr>
      <vt:lpstr>Indgår i den samlede kvalitetssikring</vt:lpstr>
      <vt:lpstr>Afgrænsning af udbud</vt:lpstr>
      <vt:lpstr>Afgrænsning e-læringsforløb</vt:lpstr>
      <vt:lpstr>E-læringsforløb</vt:lpstr>
      <vt:lpstr>PowerPoint-præsentation</vt:lpstr>
      <vt:lpstr>Kvalitetsnormerne omfatter</vt:lpstr>
      <vt:lpstr>PowerPoint-præsentation</vt:lpstr>
      <vt:lpstr>Certificeringens form</vt:lpstr>
      <vt:lpstr>Kvalitetssikring</vt:lpstr>
      <vt:lpstr>14 skoler med certificerede forløb</vt:lpstr>
      <vt:lpstr>23 certificerede forløb</vt:lpstr>
      <vt:lpstr>Projekt: Certificering af e-læringsforløb</vt:lpstr>
      <vt:lpstr>Projekt: Certificering af e-læringsforløb</vt:lpstr>
      <vt:lpstr>Projekt: Certificering af e-læringsforløb</vt:lpstr>
      <vt:lpstr>Projekt: Certificering af e-læringsforløb</vt:lpstr>
      <vt:lpstr>Projekt: Certificering af e-læringsforløb</vt:lpstr>
      <vt:lpstr>Projekt: Certificering af e-læringsforløb</vt:lpstr>
      <vt:lpstr>Projekt: Certificering af e-læringsforløb</vt:lpstr>
    </vt:vector>
  </TitlesOfParts>
  <Company>AABC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AABC generel</dc:title>
  <dc:creator>Johan Hammelev</dc:creator>
  <cp:lastModifiedBy>Michael Lund-Larsen (MLL - Centerchef - AK - ventures)</cp:lastModifiedBy>
  <cp:revision>229</cp:revision>
  <cp:lastPrinted>2018-01-31T07:17:01Z</cp:lastPrinted>
  <dcterms:created xsi:type="dcterms:W3CDTF">2007-10-11T19:18:53Z</dcterms:created>
  <dcterms:modified xsi:type="dcterms:W3CDTF">2018-12-11T07:32:27Z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0x0101003157837F5650854A9288554DB62DC5C7</vt:lpwstr>
  </property>
</Properties>
</file>