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1" r:id="rId1"/>
  </p:sldMasterIdLst>
  <p:notesMasterIdLst>
    <p:notesMasterId r:id="rId27"/>
  </p:notesMasterIdLst>
  <p:handoutMasterIdLst>
    <p:handoutMasterId r:id="rId28"/>
  </p:handoutMasterIdLst>
  <p:sldIdLst>
    <p:sldId id="324" r:id="rId2"/>
    <p:sldId id="360" r:id="rId3"/>
    <p:sldId id="337" r:id="rId4"/>
    <p:sldId id="338" r:id="rId5"/>
    <p:sldId id="339" r:id="rId6"/>
    <p:sldId id="340" r:id="rId7"/>
    <p:sldId id="343" r:id="rId8"/>
    <p:sldId id="367" r:id="rId9"/>
    <p:sldId id="368" r:id="rId10"/>
    <p:sldId id="363" r:id="rId11"/>
    <p:sldId id="364" r:id="rId12"/>
    <p:sldId id="365" r:id="rId13"/>
    <p:sldId id="344" r:id="rId14"/>
    <p:sldId id="341" r:id="rId15"/>
    <p:sldId id="342" r:id="rId16"/>
    <p:sldId id="351" r:id="rId17"/>
    <p:sldId id="349" r:id="rId18"/>
    <p:sldId id="352" r:id="rId19"/>
    <p:sldId id="353" r:id="rId20"/>
    <p:sldId id="355" r:id="rId21"/>
    <p:sldId id="356" r:id="rId22"/>
    <p:sldId id="361" r:id="rId23"/>
    <p:sldId id="362" r:id="rId24"/>
    <p:sldId id="366" r:id="rId25"/>
    <p:sldId id="334" r:id="rId26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BCF"/>
    <a:srgbClr val="898698"/>
    <a:srgbClr val="E2E2E2"/>
    <a:srgbClr val="82BEF5"/>
    <a:srgbClr val="413282"/>
    <a:srgbClr val="5A5A5A"/>
    <a:srgbClr val="FF5050"/>
    <a:srgbClr val="828282"/>
    <a:srgbClr val="A0A078"/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0578" autoAdjust="0"/>
  </p:normalViewPr>
  <p:slideViewPr>
    <p:cSldViewPr snapToGrid="0">
      <p:cViewPr varScale="1">
        <p:scale>
          <a:sx n="113" d="100"/>
          <a:sy n="113" d="100"/>
        </p:scale>
        <p:origin x="90" y="114"/>
      </p:cViewPr>
      <p:guideLst/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133" d="100"/>
          <a:sy n="133" d="100"/>
        </p:scale>
        <p:origin x="3336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7208-92AD-E142-83DB-7C076C9FD3F2}" type="datetimeFigureOut">
              <a:rPr lang="da-DK" smtClean="0"/>
              <a:t>10-12-2018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94025-CFE5-0143-9E4A-6ECDDAA34B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44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6CDE4-60F1-4BBD-A57F-6F1F6E3D1200}" type="datetimeFigureOut">
              <a:rPr lang="da-DK" smtClean="0"/>
              <a:t>10-12-2018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0795-81AF-489A-9A37-F3A7D904ADF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5157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F45D-A5AB-4DBF-8F46-9DDA8D6CE909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85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F45D-A5AB-4DBF-8F46-9DDA8D6CE909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768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F45D-A5AB-4DBF-8F46-9DDA8D6CE90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779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F45D-A5AB-4DBF-8F46-9DDA8D6CE909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70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F45D-A5AB-4DBF-8F46-9DDA8D6CE909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44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BF45D-A5AB-4DBF-8F46-9DDA8D6CE909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375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, foto / lys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4104000"/>
            <a:ext cx="9000002" cy="1766309"/>
          </a:xfrm>
          <a:solidFill>
            <a:schemeClr val="bg1"/>
          </a:solidFill>
        </p:spPr>
        <p:txBody>
          <a:bodyPr lIns="288000" tIns="180000" rIns="180000" bIns="180000" anchor="t" anchorCtr="0">
            <a:normAutofit/>
          </a:bodyPr>
          <a:lstStyle>
            <a:lvl1pPr>
              <a:defRPr sz="4800" kern="0" spc="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Præsentationstitel</a:t>
            </a:r>
            <a:br>
              <a:rPr lang="da-DK" dirty="0"/>
            </a:br>
            <a:r>
              <a:rPr lang="da-DK" dirty="0"/>
              <a:t>i op til tre linjer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12684051" y="0"/>
            <a:ext cx="2640000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foto og brug derefter slettetasten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til at fjerne det eksisterende foto.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Gentag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af foto som beskrevet ovenfor.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Når foto er placeret, højreklik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og vælg ”Placér bagerst”.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baggrundsfarve: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fanen ”Design”,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”Formatér baggrund” og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den ønskede farve fra farvepaletten.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Tjek at logoet kan ses tydeligt, hvis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ikke, så vælg en farve der er lidt lysere.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88B61B58-7855-4876-B461-879CA021F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104000"/>
            <a:ext cx="612000" cy="234000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5870309"/>
            <a:ext cx="9000001" cy="573691"/>
          </a:xfrm>
          <a:solidFill>
            <a:schemeClr val="bg1"/>
          </a:solidFill>
        </p:spPr>
        <p:txBody>
          <a:bodyPr lIns="288000" bIns="144000" anchor="b" anchorCtr="0">
            <a:normAutofit/>
          </a:bodyPr>
          <a:lstStyle>
            <a:lvl1pPr marL="0" indent="0" algn="l"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Undertitel til præsentationen i op til to linjer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8C8D4588-A254-4AF7-A259-9C485E400FC3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120510" y="5945034"/>
            <a:ext cx="1800000" cy="4591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310AF1AF-918E-4E02-AFD3-B8A1A5A88A5B}"/>
              </a:ext>
            </a:extLst>
          </p:cNvPr>
          <p:cNvGrpSpPr/>
          <p:nvPr userDrawn="1"/>
        </p:nvGrpSpPr>
        <p:grpSpPr>
          <a:xfrm>
            <a:off x="12684051" y="3121250"/>
            <a:ext cx="2520000" cy="3008632"/>
            <a:chOff x="12684051" y="2949800"/>
            <a:chExt cx="2520000" cy="3008632"/>
          </a:xfrm>
        </p:grpSpPr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7DE4D937-01CD-4408-8A44-92A98E6B4452}"/>
                </a:ext>
              </a:extLst>
            </p:cNvPr>
            <p:cNvGrpSpPr/>
            <p:nvPr userDrawn="1"/>
          </p:nvGrpSpPr>
          <p:grpSpPr>
            <a:xfrm>
              <a:off x="12684051" y="2949800"/>
              <a:ext cx="2520000" cy="1429503"/>
              <a:chOff x="12684051" y="3214496"/>
              <a:chExt cx="2520000" cy="1429503"/>
            </a:xfrm>
          </p:grpSpPr>
          <p:pic>
            <p:nvPicPr>
              <p:cNvPr id="5" name="Billede 4">
                <a:extLst>
                  <a:ext uri="{FF2B5EF4-FFF2-40B4-BE49-F238E27FC236}">
                    <a16:creationId xmlns:a16="http://schemas.microsoft.com/office/drawing/2014/main" id="{7146649D-DEED-46AA-98C0-E138D8EA5E5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70" y="3429000"/>
                <a:ext cx="2159998" cy="1214999"/>
              </a:xfrm>
              <a:prstGeom prst="rect">
                <a:avLst/>
              </a:prstGeom>
            </p:spPr>
          </p:pic>
          <p:sp>
            <p:nvSpPr>
              <p:cNvPr id="13" name="Tekstboks 2">
                <a:extLst>
                  <a:ext uri="{FF2B5EF4-FFF2-40B4-BE49-F238E27FC236}">
                    <a16:creationId xmlns:a16="http://schemas.microsoft.com/office/drawing/2014/main" id="{FB6B4EED-1A7A-48CB-B223-C02620A0B3E2}"/>
                  </a:ext>
                </a:extLst>
              </p:cNvPr>
              <p:cNvSpPr txBox="1"/>
              <p:nvPr userDrawn="1"/>
            </p:nvSpPr>
            <p:spPr>
              <a:xfrm>
                <a:off x="12684051" y="3214496"/>
                <a:ext cx="2520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Forside med farvet bund</a:t>
                </a:r>
              </a:p>
            </p:txBody>
          </p:sp>
        </p:grpSp>
        <p:grpSp>
          <p:nvGrpSpPr>
            <p:cNvPr id="19" name="Gruppe 18">
              <a:extLst>
                <a:ext uri="{FF2B5EF4-FFF2-40B4-BE49-F238E27FC236}">
                  <a16:creationId xmlns:a16="http://schemas.microsoft.com/office/drawing/2014/main" id="{3A3314B6-06F1-4C23-9845-4130A4B7D4AB}"/>
                </a:ext>
              </a:extLst>
            </p:cNvPr>
            <p:cNvGrpSpPr/>
            <p:nvPr userDrawn="1"/>
          </p:nvGrpSpPr>
          <p:grpSpPr>
            <a:xfrm>
              <a:off x="12684051" y="4525841"/>
              <a:ext cx="2520000" cy="1432591"/>
              <a:chOff x="12684051" y="4790537"/>
              <a:chExt cx="2520000" cy="1432591"/>
            </a:xfrm>
          </p:grpSpPr>
          <p:pic>
            <p:nvPicPr>
              <p:cNvPr id="20" name="Billede 19">
                <a:extLst>
                  <a:ext uri="{FF2B5EF4-FFF2-40B4-BE49-F238E27FC236}">
                    <a16:creationId xmlns:a16="http://schemas.microsoft.com/office/drawing/2014/main" id="{040CE79B-9034-4EAB-A21F-BC84C87198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70" y="5008129"/>
                <a:ext cx="2159998" cy="1214999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</p:pic>
          <p:sp>
            <p:nvSpPr>
              <p:cNvPr id="21" name="Tekstboks 2">
                <a:extLst>
                  <a:ext uri="{FF2B5EF4-FFF2-40B4-BE49-F238E27FC236}">
                    <a16:creationId xmlns:a16="http://schemas.microsoft.com/office/drawing/2014/main" id="{F4DDE6A4-B291-4FA0-8BF4-BE5A879F47F9}"/>
                  </a:ext>
                </a:extLst>
              </p:cNvPr>
              <p:cNvSpPr txBox="1"/>
              <p:nvPr userDrawn="1"/>
            </p:nvSpPr>
            <p:spPr>
              <a:xfrm>
                <a:off x="12684051" y="4790537"/>
                <a:ext cx="2520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Forside med foto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24599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tning, foto og mørk baggrund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4104000"/>
            <a:ext cx="9000002" cy="2340000"/>
          </a:xfrm>
          <a:solidFill>
            <a:schemeClr val="bg1"/>
          </a:solidFill>
        </p:spPr>
        <p:txBody>
          <a:bodyPr lIns="288000" tIns="180000" rIns="0" bIns="684000" anchor="t" anchorCtr="0">
            <a:normAutofit/>
          </a:bodyPr>
          <a:lstStyle>
            <a:lvl1pPr>
              <a:defRPr sz="4800" kern="0" spc="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88B61B58-7855-4876-B461-879CA021F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104000"/>
            <a:ext cx="612000" cy="234000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7" name="Und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6073956"/>
            <a:ext cx="1447200" cy="205069"/>
          </a:xfrm>
          <a:blipFill>
            <a:blip r:embed="rId2"/>
            <a:stretch>
              <a:fillRect/>
            </a:stretch>
          </a:blipFill>
        </p:spPr>
        <p:txBody>
          <a:bodyPr lIns="288000" bIns="144000" anchor="b" anchorCtr="0">
            <a:normAutofit/>
          </a:bodyPr>
          <a:lstStyle>
            <a:lvl1pPr marL="0" indent="0" algn="l">
              <a:spcAft>
                <a:spcPts val="400"/>
              </a:spcAft>
              <a:buNone/>
              <a:defRPr sz="100">
                <a:noFill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8C8D4588-A254-4AF7-A259-9C485E400FC3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120510" y="5945034"/>
            <a:ext cx="1800000" cy="4591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kstboks 2">
            <a:extLst>
              <a:ext uri="{FF2B5EF4-FFF2-40B4-BE49-F238E27FC236}">
                <a16:creationId xmlns:a16="http://schemas.microsoft.com/office/drawing/2014/main" id="{1911923A-6C36-4C2B-B114-DC9F07DC721F}"/>
              </a:ext>
            </a:extLst>
          </p:cNvPr>
          <p:cNvSpPr txBox="1"/>
          <p:nvPr userDrawn="1"/>
        </p:nvSpPr>
        <p:spPr>
          <a:xfrm>
            <a:off x="12684051" y="0"/>
            <a:ext cx="2640000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foto og brug derefter slettetasten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til at fjerne det eksisterende foto.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Gentag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af foto som beskrevet ovenfor.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Når foto er placeret, højreklik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og vælg ”Placér bagerst”.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baggrundsfarve: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fanen ”Design”,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”Formatér baggrund” og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den ønskede farve fra farvepaletten.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Tjek at logoet kan ses tydeligt, hvis ikke,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så vælg en farve der er lidt mørkere.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C812DA7E-1CBD-4163-AD30-61F2A269615D}"/>
              </a:ext>
            </a:extLst>
          </p:cNvPr>
          <p:cNvGrpSpPr/>
          <p:nvPr userDrawn="1"/>
        </p:nvGrpSpPr>
        <p:grpSpPr>
          <a:xfrm>
            <a:off x="12684051" y="3240000"/>
            <a:ext cx="2520000" cy="3008631"/>
            <a:chOff x="12684051" y="3849369"/>
            <a:chExt cx="2520000" cy="3008631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043C6BD5-840C-451B-AA68-2C61C526C91F}"/>
                </a:ext>
              </a:extLst>
            </p:cNvPr>
            <p:cNvGrpSpPr/>
            <p:nvPr userDrawn="1"/>
          </p:nvGrpSpPr>
          <p:grpSpPr>
            <a:xfrm>
              <a:off x="12684051" y="3849369"/>
              <a:ext cx="2520000" cy="1429502"/>
              <a:chOff x="12684051" y="3214496"/>
              <a:chExt cx="2520000" cy="1429502"/>
            </a:xfrm>
          </p:grpSpPr>
          <p:pic>
            <p:nvPicPr>
              <p:cNvPr id="13" name="Billede 12">
                <a:extLst>
                  <a:ext uri="{FF2B5EF4-FFF2-40B4-BE49-F238E27FC236}">
                    <a16:creationId xmlns:a16="http://schemas.microsoft.com/office/drawing/2014/main" id="{D21A6EF5-34E4-4DB1-AB87-F2A8B545F9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70" y="3429000"/>
                <a:ext cx="2159998" cy="1214998"/>
              </a:xfrm>
              <a:prstGeom prst="rect">
                <a:avLst/>
              </a:prstGeom>
            </p:spPr>
          </p:pic>
          <p:sp>
            <p:nvSpPr>
              <p:cNvPr id="14" name="Tekstboks 2">
                <a:extLst>
                  <a:ext uri="{FF2B5EF4-FFF2-40B4-BE49-F238E27FC236}">
                    <a16:creationId xmlns:a16="http://schemas.microsoft.com/office/drawing/2014/main" id="{CEA84AB4-03D2-4258-8923-54EC869AB6CB}"/>
                  </a:ext>
                </a:extLst>
              </p:cNvPr>
              <p:cNvSpPr txBox="1"/>
              <p:nvPr userDrawn="1"/>
            </p:nvSpPr>
            <p:spPr>
              <a:xfrm>
                <a:off x="12684051" y="3214496"/>
                <a:ext cx="252000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Afslutning med farvet bund</a:t>
                </a:r>
              </a:p>
            </p:txBody>
          </p:sp>
        </p:grp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8C1C3570-9B32-4DA4-806D-09243456B5FF}"/>
                </a:ext>
              </a:extLst>
            </p:cNvPr>
            <p:cNvGrpSpPr/>
            <p:nvPr userDrawn="1"/>
          </p:nvGrpSpPr>
          <p:grpSpPr>
            <a:xfrm>
              <a:off x="12684051" y="5425410"/>
              <a:ext cx="2520000" cy="1432590"/>
              <a:chOff x="12684051" y="4790537"/>
              <a:chExt cx="2520000" cy="1432590"/>
            </a:xfrm>
          </p:grpSpPr>
          <p:pic>
            <p:nvPicPr>
              <p:cNvPr id="16" name="Billede 15">
                <a:extLst>
                  <a:ext uri="{FF2B5EF4-FFF2-40B4-BE49-F238E27FC236}">
                    <a16:creationId xmlns:a16="http://schemas.microsoft.com/office/drawing/2014/main" id="{0AF3F892-F938-4CE5-9E02-20494EB1507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71" y="5008129"/>
                <a:ext cx="2159996" cy="12149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</p:pic>
          <p:sp>
            <p:nvSpPr>
              <p:cNvPr id="17" name="Tekstboks 2">
                <a:extLst>
                  <a:ext uri="{FF2B5EF4-FFF2-40B4-BE49-F238E27FC236}">
                    <a16:creationId xmlns:a16="http://schemas.microsoft.com/office/drawing/2014/main" id="{874E509F-7980-480F-858B-CE642D00B145}"/>
                  </a:ext>
                </a:extLst>
              </p:cNvPr>
              <p:cNvSpPr txBox="1"/>
              <p:nvPr userDrawn="1"/>
            </p:nvSpPr>
            <p:spPr>
              <a:xfrm>
                <a:off x="12684051" y="4790537"/>
                <a:ext cx="252000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Afslutning med foto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13952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, farvet b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17"/>
          <p:cNvSpPr>
            <a:spLocks noGrp="1"/>
          </p:cNvSpPr>
          <p:nvPr>
            <p:ph type="pic" sz="quarter" idx="13"/>
          </p:nvPr>
        </p:nvSpPr>
        <p:spPr>
          <a:xfrm>
            <a:off x="0" y="1368000"/>
            <a:ext cx="12192000" cy="549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1" name="Pladsholder til tekst 1023"/>
          <p:cNvSpPr>
            <a:spLocks noGrp="1"/>
          </p:cNvSpPr>
          <p:nvPr>
            <p:ph type="body" sz="quarter" idx="15"/>
          </p:nvPr>
        </p:nvSpPr>
        <p:spPr>
          <a:xfrm>
            <a:off x="1219200" y="4114800"/>
            <a:ext cx="10363200" cy="2340000"/>
          </a:xfrm>
          <a:solidFill>
            <a:schemeClr val="bg1"/>
          </a:solidFill>
        </p:spPr>
        <p:txBody>
          <a:bodyPr/>
          <a:lstStyle>
            <a:lvl1pPr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5" name="Tekstboks 14"/>
          <p:cNvSpPr txBox="1"/>
          <p:nvPr userDrawn="1"/>
        </p:nvSpPr>
        <p:spPr>
          <a:xfrm>
            <a:off x="12684048" y="1368000"/>
            <a:ext cx="26400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 smtClean="0">
                <a:solidFill>
                  <a:schemeClr val="bg2">
                    <a:lumMod val="50000"/>
                  </a:schemeClr>
                </a:solidFill>
              </a:rPr>
              <a:t>Skift farve i baggrund:</a:t>
            </a:r>
          </a:p>
          <a:p>
            <a:r>
              <a:rPr lang="da-DK" sz="1000" dirty="0" smtClean="0">
                <a:solidFill>
                  <a:schemeClr val="bg2">
                    <a:lumMod val="50000"/>
                  </a:schemeClr>
                </a:solidFill>
              </a:rPr>
              <a:t>Klik på den farvede baggrund og</a:t>
            </a: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 vælg derefter ny farve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i fanen ”Startside” under ”Fyldfarve til figur”.</a:t>
            </a:r>
          </a:p>
          <a:p>
            <a:endParaRPr lang="da-DK" sz="1000" baseline="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Det lille farvede felt viser automatisk samme farve </a:t>
            </a:r>
            <a:b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 smtClean="0">
                <a:solidFill>
                  <a:schemeClr val="bg2">
                    <a:lumMod val="50000"/>
                  </a:schemeClr>
                </a:solidFill>
              </a:rPr>
              <a:t>som baggrunden, dog 15% mørkere.</a:t>
            </a:r>
            <a:endParaRPr lang="da-DK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11577963" y="4114800"/>
            <a:ext cx="609600" cy="2340000"/>
          </a:xfrm>
          <a:solidFill>
            <a:schemeClr val="tx1">
              <a:alpha val="25000"/>
            </a:schemeClr>
          </a:solidFill>
        </p:spPr>
        <p:txBody>
          <a:bodyPr/>
          <a:lstStyle>
            <a:lvl1pPr>
              <a:defRPr sz="100"/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1223435" y="4118290"/>
            <a:ext cx="10037879" cy="1752018"/>
          </a:xfrm>
          <a:noFill/>
        </p:spPr>
        <p:txBody>
          <a:bodyPr lIns="288000" tIns="180000" rIns="0" bIns="0" anchor="t" anchorCtr="0"/>
          <a:lstStyle>
            <a:lvl1pPr>
              <a:defRPr kern="0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Præsentationstitel</a:t>
            </a:r>
            <a:br>
              <a:rPr lang="da-DK" dirty="0" smtClean="0"/>
            </a:br>
            <a:r>
              <a:rPr lang="da-DK" dirty="0" smtClean="0"/>
              <a:t>i op til tre linjer</a:t>
            </a:r>
            <a:endParaRPr lang="da-DK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223435" y="5927754"/>
            <a:ext cx="10028572" cy="535867"/>
          </a:xfrm>
        </p:spPr>
        <p:txBody>
          <a:bodyPr lIns="288000" bIns="144000" anchor="b" anchorCtr="0"/>
          <a:lstStyle>
            <a:lvl1pPr marL="0" indent="0" algn="l">
              <a:spcAft>
                <a:spcPts val="40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Undertitel til præsentationen i op til to linjer</a:t>
            </a:r>
          </a:p>
        </p:txBody>
      </p:sp>
      <p:sp>
        <p:nvSpPr>
          <p:cNvPr id="17" name="Tekstfelt 14"/>
          <p:cNvSpPr txBox="1"/>
          <p:nvPr userDrawn="1"/>
        </p:nvSpPr>
        <p:spPr>
          <a:xfrm>
            <a:off x="9748559" y="753430"/>
            <a:ext cx="1949900" cy="184666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/>
            <a:r>
              <a:rPr lang="da-DK" sz="1200" dirty="0" smtClean="0">
                <a:solidFill>
                  <a:schemeClr val="tx2"/>
                </a:solidFill>
              </a:rPr>
              <a:t>www.eva.dk </a:t>
            </a:r>
            <a:endParaRPr lang="da-DK" sz="1200" dirty="0">
              <a:solidFill>
                <a:schemeClr val="tx2"/>
              </a:solidFill>
            </a:endParaRPr>
          </a:p>
        </p:txBody>
      </p: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1" y="601639"/>
            <a:ext cx="2230668" cy="41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, foto / mørk baggrund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4104000"/>
            <a:ext cx="9000002" cy="1766309"/>
          </a:xfrm>
          <a:solidFill>
            <a:schemeClr val="bg1"/>
          </a:solidFill>
        </p:spPr>
        <p:txBody>
          <a:bodyPr lIns="288000" tIns="180000" rIns="180000" bIns="180000" anchor="t" anchorCtr="0">
            <a:normAutofit/>
          </a:bodyPr>
          <a:lstStyle>
            <a:lvl1pPr>
              <a:defRPr sz="4800" kern="0" spc="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Præsentationstitel</a:t>
            </a:r>
            <a:br>
              <a:rPr lang="da-DK" dirty="0"/>
            </a:br>
            <a:r>
              <a:rPr lang="da-DK" dirty="0"/>
              <a:t>i op til tre linjer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88B61B58-7855-4876-B461-879CA021F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104000"/>
            <a:ext cx="612000" cy="234000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5870309"/>
            <a:ext cx="9000001" cy="573691"/>
          </a:xfrm>
          <a:solidFill>
            <a:schemeClr val="bg1"/>
          </a:solidFill>
        </p:spPr>
        <p:txBody>
          <a:bodyPr lIns="288000" bIns="144000" anchor="b" anchorCtr="0">
            <a:normAutofit/>
          </a:bodyPr>
          <a:lstStyle>
            <a:lvl1pPr marL="0" indent="0" algn="l"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Undertitel til præsentationen i op til to linjer</a:t>
            </a:r>
          </a:p>
        </p:txBody>
      </p:sp>
      <p:sp>
        <p:nvSpPr>
          <p:cNvPr id="10" name="Pladsholder til tekst 4">
            <a:extLst>
              <a:ext uri="{FF2B5EF4-FFF2-40B4-BE49-F238E27FC236}">
                <a16:creationId xmlns:a16="http://schemas.microsoft.com/office/drawing/2014/main" id="{20BEE3A3-4CBD-48CA-87BB-16D6320DDB89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120510" y="5945034"/>
            <a:ext cx="1800000" cy="4591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Tekstboks 2">
            <a:extLst>
              <a:ext uri="{FF2B5EF4-FFF2-40B4-BE49-F238E27FC236}">
                <a16:creationId xmlns:a16="http://schemas.microsoft.com/office/drawing/2014/main" id="{15F5E2C7-A4C9-49AA-9843-82509A2ADF08}"/>
              </a:ext>
            </a:extLst>
          </p:cNvPr>
          <p:cNvSpPr txBox="1"/>
          <p:nvPr userDrawn="1"/>
        </p:nvSpPr>
        <p:spPr>
          <a:xfrm>
            <a:off x="12684051" y="0"/>
            <a:ext cx="2640000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foto og brug derefter slettetasten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til at fjerne det eksisterende foto.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Gentag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af foto som beskrevet ovenfor.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Når foto er placeret, højreklik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og vælg ”Placér bagerst”.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baggrundsfarve: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fanen ”Design”,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”Formatér baggrund” og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den ønskede farve fra farvepaletten.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Tjek at logoet kan ses tydeligt, hvis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ikke, så vælg en farve der er lidt mørkere.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D3E9100D-8C91-40B2-8BC4-6246B92323FB}"/>
              </a:ext>
            </a:extLst>
          </p:cNvPr>
          <p:cNvGrpSpPr/>
          <p:nvPr userDrawn="1"/>
        </p:nvGrpSpPr>
        <p:grpSpPr>
          <a:xfrm>
            <a:off x="12684051" y="3121250"/>
            <a:ext cx="2520000" cy="3008632"/>
            <a:chOff x="12684051" y="2949800"/>
            <a:chExt cx="2520000" cy="3008632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72A0CF0F-CE9F-41E4-ADB2-438249AD6BD0}"/>
                </a:ext>
              </a:extLst>
            </p:cNvPr>
            <p:cNvGrpSpPr/>
            <p:nvPr userDrawn="1"/>
          </p:nvGrpSpPr>
          <p:grpSpPr>
            <a:xfrm>
              <a:off x="12684051" y="4525841"/>
              <a:ext cx="2520000" cy="1432591"/>
              <a:chOff x="12684051" y="4790537"/>
              <a:chExt cx="2520000" cy="1432591"/>
            </a:xfrm>
          </p:grpSpPr>
          <p:pic>
            <p:nvPicPr>
              <p:cNvPr id="12" name="Billede 11">
                <a:extLst>
                  <a:ext uri="{FF2B5EF4-FFF2-40B4-BE49-F238E27FC236}">
                    <a16:creationId xmlns:a16="http://schemas.microsoft.com/office/drawing/2014/main" id="{962AC52A-D9BE-4601-A18D-E69078FD40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69" y="5008129"/>
                <a:ext cx="2160000" cy="1214999"/>
              </a:xfrm>
              <a:prstGeom prst="rect">
                <a:avLst/>
              </a:prstGeom>
            </p:spPr>
          </p:pic>
          <p:sp>
            <p:nvSpPr>
              <p:cNvPr id="13" name="Tekstboks 2">
                <a:extLst>
                  <a:ext uri="{FF2B5EF4-FFF2-40B4-BE49-F238E27FC236}">
                    <a16:creationId xmlns:a16="http://schemas.microsoft.com/office/drawing/2014/main" id="{1E12F7E7-F402-43AD-B81F-E77E4E4FBEF4}"/>
                  </a:ext>
                </a:extLst>
              </p:cNvPr>
              <p:cNvSpPr txBox="1"/>
              <p:nvPr userDrawn="1"/>
            </p:nvSpPr>
            <p:spPr>
              <a:xfrm>
                <a:off x="12684051" y="4790537"/>
                <a:ext cx="2520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Forside med foto</a:t>
                </a:r>
              </a:p>
            </p:txBody>
          </p:sp>
        </p:grpSp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5195D629-B015-487B-B699-1A9112BFD7D9}"/>
                </a:ext>
              </a:extLst>
            </p:cNvPr>
            <p:cNvGrpSpPr/>
            <p:nvPr userDrawn="1"/>
          </p:nvGrpSpPr>
          <p:grpSpPr>
            <a:xfrm>
              <a:off x="12684051" y="2949800"/>
              <a:ext cx="2520000" cy="1429503"/>
              <a:chOff x="12684051" y="3214496"/>
              <a:chExt cx="2520000" cy="1429503"/>
            </a:xfrm>
          </p:grpSpPr>
          <p:pic>
            <p:nvPicPr>
              <p:cNvPr id="19" name="Billede 18">
                <a:extLst>
                  <a:ext uri="{FF2B5EF4-FFF2-40B4-BE49-F238E27FC236}">
                    <a16:creationId xmlns:a16="http://schemas.microsoft.com/office/drawing/2014/main" id="{7138B445-0472-4892-A1E8-DFAC80E4F42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70" y="3429000"/>
                <a:ext cx="2159998" cy="1214999"/>
              </a:xfrm>
              <a:prstGeom prst="rect">
                <a:avLst/>
              </a:prstGeom>
            </p:spPr>
          </p:pic>
          <p:sp>
            <p:nvSpPr>
              <p:cNvPr id="20" name="Tekstboks 2">
                <a:extLst>
                  <a:ext uri="{FF2B5EF4-FFF2-40B4-BE49-F238E27FC236}">
                    <a16:creationId xmlns:a16="http://schemas.microsoft.com/office/drawing/2014/main" id="{E5A56CC7-4C55-421F-B3F6-D48EE739C453}"/>
                  </a:ext>
                </a:extLst>
              </p:cNvPr>
              <p:cNvSpPr txBox="1"/>
              <p:nvPr userDrawn="1"/>
            </p:nvSpPr>
            <p:spPr>
              <a:xfrm>
                <a:off x="12684051" y="3214496"/>
                <a:ext cx="2520000" cy="216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Forside med farvet bund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28535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, illustrationer / hvid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4104000"/>
            <a:ext cx="9000002" cy="1766309"/>
          </a:xfrm>
          <a:noFill/>
        </p:spPr>
        <p:txBody>
          <a:bodyPr lIns="288000" tIns="180000" rIns="180000" bIns="180000" anchor="t" anchorCtr="0">
            <a:normAutofit/>
          </a:bodyPr>
          <a:lstStyle>
            <a:lvl1pPr>
              <a:defRPr sz="4800" kern="0" spc="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Præsentationstitel</a:t>
            </a:r>
            <a:br>
              <a:rPr lang="da-DK" dirty="0"/>
            </a:br>
            <a:r>
              <a:rPr lang="da-DK" dirty="0"/>
              <a:t>i op til tre linjer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12684051" y="0"/>
            <a:ext cx="2640000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Indsæt illustration: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og vælg den 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ønskede illustration i dialogboksen.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baseline="0" dirty="0">
                <a:solidFill>
                  <a:schemeClr val="bg2">
                    <a:lumMod val="50000"/>
                  </a:schemeClr>
                </a:solidFill>
              </a:rPr>
              <a:t>Tilpas baggrundsfarve til illustration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Hvis illustrationen har en farvet baggrund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kan baggrundsfarven sættes til den samme farve. </a:t>
            </a: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fanen ”Design”,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”Formatér baggrund” og vælg den ønskede farve ved hjælp af værktøjet ”Pipette”.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Med Pipette-værktøjet valgt, klikkes der på illustrationens baggrundsfarve som derved kopieres og indsættes som baggrundsfarve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på forsiden.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eksisterende illustration: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illustrationen og brug derefter slettetasten til at fjerne den eksisterende illustration. Gentag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af illustration som beskrevet øverst. Når illustrationen er placeret, højreklik og vælg ”Placér bagerst”.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88B61B58-7855-4876-B461-879CA021F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104000"/>
            <a:ext cx="612000" cy="234000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5870309"/>
            <a:ext cx="9000001" cy="573691"/>
          </a:xfrm>
          <a:noFill/>
        </p:spPr>
        <p:txBody>
          <a:bodyPr lIns="288000" bIns="144000" anchor="b" anchorCtr="0">
            <a:normAutofit/>
          </a:bodyPr>
          <a:lstStyle>
            <a:lvl1pPr marL="0" indent="0" algn="l">
              <a:spcAft>
                <a:spcPts val="400"/>
              </a:spcAft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Undertitel til præsentationen i op til to linjer</a:t>
            </a:r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8C8D4588-A254-4AF7-A259-9C485E400FC3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120510" y="5945034"/>
            <a:ext cx="1800000" cy="4591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C1BA08FD-FC6C-4B54-BCF8-D9E5B2EA423E}"/>
              </a:ext>
            </a:extLst>
          </p:cNvPr>
          <p:cNvGrpSpPr/>
          <p:nvPr userDrawn="1"/>
        </p:nvGrpSpPr>
        <p:grpSpPr>
          <a:xfrm>
            <a:off x="12684051" y="3720014"/>
            <a:ext cx="2520000" cy="1429502"/>
            <a:chOff x="12684051" y="3214496"/>
            <a:chExt cx="2520000" cy="1429502"/>
          </a:xfrm>
        </p:grpSpPr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4C53F41B-BB5C-4269-8066-A14FECBAA6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0370" y="3429000"/>
              <a:ext cx="2159998" cy="1214998"/>
            </a:xfrm>
            <a:prstGeom prst="rect">
              <a:avLst/>
            </a:prstGeom>
          </p:spPr>
        </p:pic>
        <p:sp>
          <p:nvSpPr>
            <p:cNvPr id="12" name="Tekstboks 2">
              <a:extLst>
                <a:ext uri="{FF2B5EF4-FFF2-40B4-BE49-F238E27FC236}">
                  <a16:creationId xmlns:a16="http://schemas.microsoft.com/office/drawing/2014/main" id="{1AA35665-C9C9-4B88-ADD6-37400EF7BAC5}"/>
                </a:ext>
              </a:extLst>
            </p:cNvPr>
            <p:cNvSpPr txBox="1"/>
            <p:nvPr userDrawn="1"/>
          </p:nvSpPr>
          <p:spPr>
            <a:xfrm>
              <a:off x="12684051" y="3214496"/>
              <a:ext cx="252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solidFill>
                    <a:schemeClr val="bg2">
                      <a:lumMod val="50000"/>
                    </a:schemeClr>
                  </a:solidFill>
                </a:rPr>
                <a:t>Forside med illustration på hvid bund</a:t>
              </a: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502E0AD8-BDBD-4513-95E7-8B7E0854193D}"/>
              </a:ext>
            </a:extLst>
          </p:cNvPr>
          <p:cNvGrpSpPr/>
          <p:nvPr userDrawn="1"/>
        </p:nvGrpSpPr>
        <p:grpSpPr>
          <a:xfrm>
            <a:off x="12684051" y="5428498"/>
            <a:ext cx="2520000" cy="1429502"/>
            <a:chOff x="12684051" y="3214496"/>
            <a:chExt cx="2520000" cy="1429502"/>
          </a:xfrm>
        </p:grpSpPr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06EF6C35-ECB2-40D1-BAF4-869ADBE0C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0371" y="3429000"/>
              <a:ext cx="2159996" cy="1214998"/>
            </a:xfrm>
            <a:prstGeom prst="rect">
              <a:avLst/>
            </a:prstGeom>
          </p:spPr>
        </p:pic>
        <p:sp>
          <p:nvSpPr>
            <p:cNvPr id="15" name="Tekstboks 2">
              <a:extLst>
                <a:ext uri="{FF2B5EF4-FFF2-40B4-BE49-F238E27FC236}">
                  <a16:creationId xmlns:a16="http://schemas.microsoft.com/office/drawing/2014/main" id="{AFAC5389-32AA-4217-AA93-6C51FB12F23A}"/>
                </a:ext>
              </a:extLst>
            </p:cNvPr>
            <p:cNvSpPr txBox="1"/>
            <p:nvPr userDrawn="1"/>
          </p:nvSpPr>
          <p:spPr>
            <a:xfrm>
              <a:off x="12684051" y="3214496"/>
              <a:ext cx="252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solidFill>
                    <a:schemeClr val="bg2">
                      <a:lumMod val="50000"/>
                    </a:schemeClr>
                  </a:solidFill>
                </a:rPr>
                <a:t>Forside med illustration på farvet bund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2124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ller figur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34799" y="1881188"/>
            <a:ext cx="9037637" cy="4140200"/>
          </a:xfrm>
        </p:spPr>
        <p:txBody>
          <a:bodyPr/>
          <a:lstStyle>
            <a:lvl1pPr marL="270000" indent="-2700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Tx/>
              <a:buChar char="–"/>
              <a:defRPr sz="2000" baseline="0">
                <a:solidFill>
                  <a:schemeClr val="tx2"/>
                </a:solidFill>
              </a:defRPr>
            </a:lvl1pPr>
            <a:lvl2pPr marL="540000" indent="-270000">
              <a:buClr>
                <a:schemeClr val="tx2"/>
              </a:buClr>
              <a:buFontTx/>
              <a:buChar char="–"/>
              <a:defRPr>
                <a:solidFill>
                  <a:schemeClr val="tx2"/>
                </a:solidFill>
              </a:defRPr>
            </a:lvl2pPr>
            <a:lvl3pPr marL="810000" indent="-270000">
              <a:buClr>
                <a:schemeClr val="tx2"/>
              </a:buClr>
              <a:buFontTx/>
              <a:buChar char="–"/>
              <a:defRPr>
                <a:solidFill>
                  <a:schemeClr val="tx2"/>
                </a:solidFill>
              </a:defRPr>
            </a:lvl3pPr>
            <a:lvl4pPr marL="1080000" indent="-270000">
              <a:buClr>
                <a:schemeClr val="tx2"/>
              </a:buClr>
              <a:buFontTx/>
              <a:buChar char="–"/>
              <a:defRPr>
                <a:solidFill>
                  <a:schemeClr val="tx2"/>
                </a:solidFill>
              </a:defRPr>
            </a:lvl4pPr>
            <a:lvl5pPr marL="1350000" indent="-270000">
              <a:buClr>
                <a:schemeClr val="tx2"/>
              </a:buClr>
              <a:buFontTx/>
              <a:buChar char="–"/>
              <a:defRPr>
                <a:solidFill>
                  <a:schemeClr val="tx2"/>
                </a:solidFill>
              </a:defRPr>
            </a:lvl5pPr>
            <a:lvl6pPr marL="1620000" indent="-2700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Tx/>
              <a:buChar char="–"/>
              <a:defRPr>
                <a:solidFill>
                  <a:schemeClr val="tx2"/>
                </a:solidFill>
              </a:defRPr>
            </a:lvl6pPr>
            <a:lvl7pPr marL="1890000" indent="-270000">
              <a:buClr>
                <a:schemeClr val="tx2"/>
              </a:buClr>
              <a:buFontTx/>
              <a:buChar char="–"/>
              <a:defRPr>
                <a:solidFill>
                  <a:schemeClr val="tx2"/>
                </a:solidFill>
              </a:defRPr>
            </a:lvl7pPr>
            <a:lvl8pPr marL="2160000" indent="-270000">
              <a:buClr>
                <a:schemeClr val="tx2"/>
              </a:buClr>
              <a:buFontTx/>
              <a:buChar char="–"/>
              <a:defRPr>
                <a:solidFill>
                  <a:schemeClr val="tx2"/>
                </a:solidFill>
              </a:defRPr>
            </a:lvl8pPr>
            <a:lvl9pPr marL="2430000" indent="-2700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Tx/>
              <a:buChar char="–"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12000" y="6401187"/>
            <a:ext cx="623075" cy="194400"/>
          </a:xfrm>
          <a:prstGeom prst="rect">
            <a:avLst/>
          </a:prstGeom>
        </p:spPr>
        <p:txBody>
          <a:bodyPr lIns="90000" tIns="0" rIns="0" bIns="0" anchor="ctr" anchorCtr="0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0" y="360000"/>
            <a:ext cx="612000" cy="1333624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titel 1"/>
          <p:cNvSpPr>
            <a:spLocks noGrp="1"/>
          </p:cNvSpPr>
          <p:nvPr>
            <p:ph type="title"/>
          </p:nvPr>
        </p:nvSpPr>
        <p:spPr>
          <a:xfrm>
            <a:off x="1234800" y="522000"/>
            <a:ext cx="9037636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AAF41338-ED05-4F87-B306-A3CDD602D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01187"/>
            <a:ext cx="612000" cy="19440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1AFCB579-45C0-479A-9789-1CB15244B5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59901" y="6371327"/>
            <a:ext cx="367200" cy="2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kstboks 2">
            <a:extLst>
              <a:ext uri="{FF2B5EF4-FFF2-40B4-BE49-F238E27FC236}">
                <a16:creationId xmlns:a16="http://schemas.microsoft.com/office/drawing/2014/main" id="{90FFFEF6-8279-4AC0-B5CE-E70007DC4C56}"/>
              </a:ext>
            </a:extLst>
          </p:cNvPr>
          <p:cNvSpPr txBox="1"/>
          <p:nvPr userDrawn="1"/>
        </p:nvSpPr>
        <p:spPr>
          <a:xfrm>
            <a:off x="12684051" y="0"/>
            <a:ext cx="264000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Tekst eller punktopstilling</a:t>
            </a:r>
          </a:p>
          <a:p>
            <a:r>
              <a:rPr lang="da-DK" sz="1000" b="0" dirty="0">
                <a:solidFill>
                  <a:schemeClr val="bg2">
                    <a:lumMod val="50000"/>
                  </a:schemeClr>
                </a:solidFill>
              </a:rPr>
              <a:t>Skriv eller indsæt tekst i feltet. Feltet kan indeholde både almindelig tekst og punktopstillinger.</a:t>
            </a:r>
          </a:p>
          <a:p>
            <a:endParaRPr lang="da-DK" sz="1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Indsæt tabel, graf, foto eller video: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det lille ikon der passer til den type indhold der skal sættes ind i feltet.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Vælg det ønskede indhold i dialogboksen. Hvis feltet ændrer størrelse efter placering af fx et foto kan det nemt tilpasses. Følg de orange hjælpestreger for at sætte feltet til den rigtige størrelse.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baggrundsfarve: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fanen ”Design”,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”Formatér baggrund” og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den ønskede farve fra farvepaletten.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Tjek at logoet kan ses tydeligt, hvis ikke,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så vælg en farve der er lidt lysere.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E1BD3D25-DD79-4C7A-BF2A-C6DCFA991275}"/>
              </a:ext>
            </a:extLst>
          </p:cNvPr>
          <p:cNvGrpSpPr/>
          <p:nvPr userDrawn="1"/>
        </p:nvGrpSpPr>
        <p:grpSpPr>
          <a:xfrm>
            <a:off x="12684051" y="3794019"/>
            <a:ext cx="2520000" cy="1429502"/>
            <a:chOff x="12684051" y="3214496"/>
            <a:chExt cx="2520000" cy="1429502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F31E3CD3-F59A-42CE-9473-75E865E777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0370" y="3429000"/>
              <a:ext cx="2159998" cy="1214998"/>
            </a:xfrm>
            <a:prstGeom prst="rect">
              <a:avLst/>
            </a:prstGeom>
          </p:spPr>
        </p:pic>
        <p:sp>
          <p:nvSpPr>
            <p:cNvPr id="16" name="Tekstboks 2">
              <a:extLst>
                <a:ext uri="{FF2B5EF4-FFF2-40B4-BE49-F238E27FC236}">
                  <a16:creationId xmlns:a16="http://schemas.microsoft.com/office/drawing/2014/main" id="{A090D4FB-56BE-4373-BE42-D249B7127514}"/>
                </a:ext>
              </a:extLst>
            </p:cNvPr>
            <p:cNvSpPr txBox="1"/>
            <p:nvPr userDrawn="1"/>
          </p:nvSpPr>
          <p:spPr>
            <a:xfrm>
              <a:off x="12684051" y="3214496"/>
              <a:ext cx="252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solidFill>
                    <a:schemeClr val="bg2">
                      <a:lumMod val="50000"/>
                    </a:schemeClr>
                  </a:solidFill>
                </a:rPr>
                <a:t>Almindelig tekst</a:t>
              </a:r>
            </a:p>
          </p:txBody>
        </p:sp>
      </p:grp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BAD51156-C86D-4D72-B892-A8BD24B3D90F}"/>
              </a:ext>
            </a:extLst>
          </p:cNvPr>
          <p:cNvGrpSpPr/>
          <p:nvPr userDrawn="1"/>
        </p:nvGrpSpPr>
        <p:grpSpPr>
          <a:xfrm>
            <a:off x="12684051" y="5408820"/>
            <a:ext cx="2520000" cy="1429502"/>
            <a:chOff x="12684051" y="3214496"/>
            <a:chExt cx="2520000" cy="1429502"/>
          </a:xfrm>
        </p:grpSpPr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027BFBA9-5BF1-4C54-8624-3C0BF0BE2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0371" y="3429000"/>
              <a:ext cx="2159996" cy="1214998"/>
            </a:xfrm>
            <a:prstGeom prst="rect">
              <a:avLst/>
            </a:prstGeom>
          </p:spPr>
        </p:pic>
        <p:sp>
          <p:nvSpPr>
            <p:cNvPr id="19" name="Tekstboks 2">
              <a:extLst>
                <a:ext uri="{FF2B5EF4-FFF2-40B4-BE49-F238E27FC236}">
                  <a16:creationId xmlns:a16="http://schemas.microsoft.com/office/drawing/2014/main" id="{841D0B18-785A-46D8-9445-C819D2B7743C}"/>
                </a:ext>
              </a:extLst>
            </p:cNvPr>
            <p:cNvSpPr txBox="1"/>
            <p:nvPr userDrawn="1"/>
          </p:nvSpPr>
          <p:spPr>
            <a:xfrm>
              <a:off x="12684051" y="3214496"/>
              <a:ext cx="252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solidFill>
                    <a:schemeClr val="bg2">
                      <a:lumMod val="50000"/>
                    </a:schemeClr>
                  </a:solidFill>
                </a:rPr>
                <a:t>Tabel kopieret fra Word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860B832E-846B-46A2-A018-945F15559220}"/>
              </a:ext>
            </a:extLst>
          </p:cNvPr>
          <p:cNvGrpSpPr/>
          <p:nvPr userDrawn="1"/>
        </p:nvGrpSpPr>
        <p:grpSpPr>
          <a:xfrm>
            <a:off x="12684051" y="7023621"/>
            <a:ext cx="2520000" cy="1429501"/>
            <a:chOff x="12684051" y="3214496"/>
            <a:chExt cx="2520000" cy="1429501"/>
          </a:xfrm>
        </p:grpSpPr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98402125-1901-41B8-BB4F-D379AF7441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0371" y="3429000"/>
              <a:ext cx="2159996" cy="1214997"/>
            </a:xfrm>
            <a:prstGeom prst="rect">
              <a:avLst/>
            </a:prstGeom>
          </p:spPr>
        </p:pic>
        <p:sp>
          <p:nvSpPr>
            <p:cNvPr id="22" name="Tekstboks 2">
              <a:extLst>
                <a:ext uri="{FF2B5EF4-FFF2-40B4-BE49-F238E27FC236}">
                  <a16:creationId xmlns:a16="http://schemas.microsoft.com/office/drawing/2014/main" id="{A1122184-9503-4D1F-BE67-0C1589738132}"/>
                </a:ext>
              </a:extLst>
            </p:cNvPr>
            <p:cNvSpPr txBox="1"/>
            <p:nvPr userDrawn="1"/>
          </p:nvSpPr>
          <p:spPr>
            <a:xfrm>
              <a:off x="12684051" y="3214496"/>
              <a:ext cx="252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solidFill>
                    <a:schemeClr val="bg2">
                      <a:lumMod val="50000"/>
                    </a:schemeClr>
                  </a:solidFill>
                </a:rPr>
                <a:t>Grafik</a:t>
              </a:r>
            </a:p>
          </p:txBody>
        </p:sp>
      </p:grpSp>
      <p:sp>
        <p:nvSpPr>
          <p:cNvPr id="23" name="Pladsholder til sidefod 3">
            <a:extLst>
              <a:ext uri="{FF2B5EF4-FFF2-40B4-BE49-F238E27FC236}">
                <a16:creationId xmlns:a16="http://schemas.microsoft.com/office/drawing/2014/main" id="{FA8992FC-4669-44E1-B6CF-F999E680F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075" y="6401188"/>
            <a:ext cx="9037638" cy="19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4337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778" userDrawn="1">
          <p15:clr>
            <a:srgbClr val="FBAE40"/>
          </p15:clr>
        </p15:guide>
        <p15:guide id="3" orient="horz" pos="1185" userDrawn="1">
          <p15:clr>
            <a:srgbClr val="FBAE40"/>
          </p15:clr>
        </p15:guide>
        <p15:guide id="4" pos="64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0" y="360000"/>
            <a:ext cx="612000" cy="1333624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titel 1"/>
          <p:cNvSpPr>
            <a:spLocks noGrp="1"/>
          </p:cNvSpPr>
          <p:nvPr>
            <p:ph type="title"/>
          </p:nvPr>
        </p:nvSpPr>
        <p:spPr>
          <a:xfrm>
            <a:off x="1235075" y="522000"/>
            <a:ext cx="104775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3" name="Pladsholder til diasnummer 5">
            <a:extLst>
              <a:ext uri="{FF2B5EF4-FFF2-40B4-BE49-F238E27FC236}">
                <a16:creationId xmlns:a16="http://schemas.microsoft.com/office/drawing/2014/main" id="{F27512C7-AA73-47D1-A3E6-5148F31E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000" y="6401187"/>
            <a:ext cx="623075" cy="194400"/>
          </a:xfrm>
          <a:prstGeom prst="rect">
            <a:avLst/>
          </a:prstGeom>
        </p:spPr>
        <p:txBody>
          <a:bodyPr lIns="90000" tIns="0" rIns="0" bIns="0" anchor="ctr" anchorCtr="0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BA7CCD1-11CF-4A88-A4CA-3F84D169F4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01187"/>
            <a:ext cx="612000" cy="19440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B272C5CD-80F1-4692-9301-5B6E92B7BA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59901" y="6371327"/>
            <a:ext cx="367200" cy="2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Tekstboks 2">
            <a:extLst>
              <a:ext uri="{FF2B5EF4-FFF2-40B4-BE49-F238E27FC236}">
                <a16:creationId xmlns:a16="http://schemas.microsoft.com/office/drawing/2014/main" id="{F965F924-7890-4F64-B594-F16C5718AC39}"/>
              </a:ext>
            </a:extLst>
          </p:cNvPr>
          <p:cNvSpPr txBox="1"/>
          <p:nvPr userDrawn="1"/>
        </p:nvSpPr>
        <p:spPr>
          <a:xfrm>
            <a:off x="12684051" y="0"/>
            <a:ext cx="2640000" cy="477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Tekst eller punktopstilling:</a:t>
            </a:r>
          </a:p>
          <a:p>
            <a:r>
              <a:rPr lang="da-DK" sz="1000" b="0" dirty="0">
                <a:solidFill>
                  <a:schemeClr val="bg2">
                    <a:lumMod val="50000"/>
                  </a:schemeClr>
                </a:solidFill>
              </a:rPr>
              <a:t>Skriv eller indsæt tekst i feltet. Feltet kan indeholde både almindelig tekst og punktopstillinger.</a:t>
            </a:r>
          </a:p>
          <a:p>
            <a:endParaRPr lang="da-DK" sz="1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Indsæt tabel, graf, foto eller video: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det lille ikon der passer til den type indhold der skal sættes ind i feltet.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Vælg det ønskede indhold i dialogboksen. Hvis feltet ændrer størrelse kan det tilpasses efter placering af fx et foto. Følg de orange hjælpestreger for at sætte feltet til den rigtige størrelse.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foto og brug derefter slettetasten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til at fjerne det eksisterende foto.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Gentag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af foto som beskrevet ovenfor. Hvis feltet ændrer størrelse efter placering af fx et foto kan det nemt tilpasses. Følg de orange hjælpestreger for at sætte feltet til den rigtige størrelse.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baggrundsfarve: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fanen ”Design”,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”Formatér baggrund” og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den ønskede farve fra farvepaletten.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Tjek at logoet kan ses tydeligt, hvis ikke,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så vælg en farve der er lidt lysere.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5C009E89-C925-4489-921D-BD82B9195143}"/>
              </a:ext>
            </a:extLst>
          </p:cNvPr>
          <p:cNvGrpSpPr/>
          <p:nvPr userDrawn="1"/>
        </p:nvGrpSpPr>
        <p:grpSpPr>
          <a:xfrm>
            <a:off x="12684051" y="5008618"/>
            <a:ext cx="2520000" cy="3173937"/>
            <a:chOff x="12684051" y="4582498"/>
            <a:chExt cx="2520000" cy="3173937"/>
          </a:xfrm>
        </p:grpSpPr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CE42690F-861B-44BF-B950-7D73E3C67C2D}"/>
                </a:ext>
              </a:extLst>
            </p:cNvPr>
            <p:cNvGrpSpPr/>
            <p:nvPr userDrawn="1"/>
          </p:nvGrpSpPr>
          <p:grpSpPr>
            <a:xfrm>
              <a:off x="12684051" y="4582498"/>
              <a:ext cx="2520000" cy="1429502"/>
              <a:chOff x="12684051" y="3214496"/>
              <a:chExt cx="2520000" cy="1429502"/>
            </a:xfrm>
          </p:grpSpPr>
          <p:pic>
            <p:nvPicPr>
              <p:cNvPr id="16" name="Billede 15">
                <a:extLst>
                  <a:ext uri="{FF2B5EF4-FFF2-40B4-BE49-F238E27FC236}">
                    <a16:creationId xmlns:a16="http://schemas.microsoft.com/office/drawing/2014/main" id="{841D57BC-7737-4442-B438-14877B9D35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71" y="3429000"/>
                <a:ext cx="2159996" cy="1214998"/>
              </a:xfrm>
              <a:prstGeom prst="rect">
                <a:avLst/>
              </a:prstGeom>
            </p:spPr>
          </p:pic>
          <p:sp>
            <p:nvSpPr>
              <p:cNvPr id="17" name="Tekstboks 2">
                <a:extLst>
                  <a:ext uri="{FF2B5EF4-FFF2-40B4-BE49-F238E27FC236}">
                    <a16:creationId xmlns:a16="http://schemas.microsoft.com/office/drawing/2014/main" id="{117E0075-FC5C-4CF9-BACC-17D9B0A5821A}"/>
                  </a:ext>
                </a:extLst>
              </p:cNvPr>
              <p:cNvSpPr txBox="1"/>
              <p:nvPr userDrawn="1"/>
            </p:nvSpPr>
            <p:spPr>
              <a:xfrm>
                <a:off x="12684051" y="3214496"/>
                <a:ext cx="252000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Tekst og foto i højre side</a:t>
                </a:r>
              </a:p>
            </p:txBody>
          </p:sp>
        </p:grpSp>
        <p:grpSp>
          <p:nvGrpSpPr>
            <p:cNvPr id="18" name="Gruppe 17">
              <a:extLst>
                <a:ext uri="{FF2B5EF4-FFF2-40B4-BE49-F238E27FC236}">
                  <a16:creationId xmlns:a16="http://schemas.microsoft.com/office/drawing/2014/main" id="{79C8B04E-82E5-429C-8B91-DA3408E1DBA9}"/>
                </a:ext>
              </a:extLst>
            </p:cNvPr>
            <p:cNvGrpSpPr/>
            <p:nvPr userDrawn="1"/>
          </p:nvGrpSpPr>
          <p:grpSpPr>
            <a:xfrm>
              <a:off x="12684051" y="6326934"/>
              <a:ext cx="2520000" cy="1429501"/>
              <a:chOff x="12684051" y="3214496"/>
              <a:chExt cx="2520000" cy="1429501"/>
            </a:xfrm>
          </p:grpSpPr>
          <p:pic>
            <p:nvPicPr>
              <p:cNvPr id="19" name="Billede 18">
                <a:extLst>
                  <a:ext uri="{FF2B5EF4-FFF2-40B4-BE49-F238E27FC236}">
                    <a16:creationId xmlns:a16="http://schemas.microsoft.com/office/drawing/2014/main" id="{3EAC981F-56F7-4740-8955-1737867502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71" y="3429000"/>
                <a:ext cx="2159996" cy="1214997"/>
              </a:xfrm>
              <a:prstGeom prst="rect">
                <a:avLst/>
              </a:prstGeom>
            </p:spPr>
          </p:pic>
          <p:sp>
            <p:nvSpPr>
              <p:cNvPr id="20" name="Tekstboks 2">
                <a:extLst>
                  <a:ext uri="{FF2B5EF4-FFF2-40B4-BE49-F238E27FC236}">
                    <a16:creationId xmlns:a16="http://schemas.microsoft.com/office/drawing/2014/main" id="{E09C62F8-630B-4DAA-82CD-F1117BA36734}"/>
                  </a:ext>
                </a:extLst>
              </p:cNvPr>
              <p:cNvSpPr txBox="1"/>
              <p:nvPr userDrawn="1"/>
            </p:nvSpPr>
            <p:spPr>
              <a:xfrm>
                <a:off x="12684051" y="3214496"/>
                <a:ext cx="252000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Tekst og foto i venstre side</a:t>
                </a:r>
              </a:p>
            </p:txBody>
          </p:sp>
        </p:grpSp>
      </p:grp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885C43A-5F6E-43BF-8ED0-474689A59BA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35076" y="1881188"/>
            <a:ext cx="4968874" cy="41402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2" name="Pladsholder til indhold 5">
            <a:extLst>
              <a:ext uri="{FF2B5EF4-FFF2-40B4-BE49-F238E27FC236}">
                <a16:creationId xmlns:a16="http://schemas.microsoft.com/office/drawing/2014/main" id="{A434FB48-7838-4770-8B1B-EDFE8F18DBE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50000" y="1881187"/>
            <a:ext cx="4968874" cy="414020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1" name="Pladsholder til sidefod 3">
            <a:extLst>
              <a:ext uri="{FF2B5EF4-FFF2-40B4-BE49-F238E27FC236}">
                <a16:creationId xmlns:a16="http://schemas.microsoft.com/office/drawing/2014/main" id="{A4E4AFBA-AC56-44F9-915C-04FB0C248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5075" y="6401188"/>
            <a:ext cx="9024923" cy="19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2816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78" userDrawn="1">
          <p15:clr>
            <a:srgbClr val="FBAE40"/>
          </p15:clr>
        </p15:guide>
        <p15:guide id="2" pos="3908" userDrawn="1">
          <p15:clr>
            <a:srgbClr val="FBAE40"/>
          </p15:clr>
        </p15:guide>
        <p15:guide id="3" pos="4248" userDrawn="1">
          <p15:clr>
            <a:srgbClr val="FBAE40"/>
          </p15:clr>
        </p15:guide>
        <p15:guide id="4" orient="horz" pos="1185" userDrawn="1">
          <p15:clr>
            <a:srgbClr val="FBAE40"/>
          </p15:clr>
        </p15:guide>
        <p15:guide id="5" pos="7378" userDrawn="1">
          <p15:clr>
            <a:srgbClr val="FBAE40"/>
          </p15:clr>
        </p15:guide>
        <p15:guide id="6" orient="horz" pos="37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farvet b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12000" y="6401187"/>
            <a:ext cx="622800" cy="194400"/>
          </a:xfrm>
          <a:prstGeom prst="rect">
            <a:avLst/>
          </a:prstGeom>
        </p:spPr>
        <p:txBody>
          <a:bodyPr lIns="90000" tIns="0" rIns="0" bIns="0" anchor="ctr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AAF41338-ED05-4F87-B306-A3CDD602D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01187"/>
            <a:ext cx="612000" cy="19440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1CC9DD5-924B-4722-9D55-E45851DEC3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40000" y="1872000"/>
            <a:ext cx="9000000" cy="3848576"/>
          </a:xfrm>
        </p:spPr>
        <p:txBody>
          <a:bodyPr>
            <a:normAutofit/>
          </a:bodyPr>
          <a:lstStyle>
            <a:lvl1pPr marL="0" indent="0">
              <a:spcAft>
                <a:spcPts val="2000"/>
              </a:spcAft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268163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538162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8100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0800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3" name="Pladsholder til tekst 2">
            <a:extLst>
              <a:ext uri="{FF2B5EF4-FFF2-40B4-BE49-F238E27FC236}">
                <a16:creationId xmlns:a16="http://schemas.microsoft.com/office/drawing/2014/main" id="{69432291-5274-4B4B-9FB6-EB1FC4FD16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59901" y="6371327"/>
            <a:ext cx="367200" cy="2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kstboks 2">
            <a:extLst>
              <a:ext uri="{FF2B5EF4-FFF2-40B4-BE49-F238E27FC236}">
                <a16:creationId xmlns:a16="http://schemas.microsoft.com/office/drawing/2014/main" id="{B63CF38C-F909-4DD0-B392-A0F235382FF4}"/>
              </a:ext>
            </a:extLst>
          </p:cNvPr>
          <p:cNvSpPr txBox="1"/>
          <p:nvPr userDrawn="1"/>
        </p:nvSpPr>
        <p:spPr>
          <a:xfrm>
            <a:off x="12684051" y="0"/>
            <a:ext cx="264000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farve baggrundsfarve: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fanen ”Design”,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”Formatér baggrund” og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den ønskede farve fra farvepaletten.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Tjek at logoet kan ses tydeligt, hvis ikke,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så vælg en farve der er lidt mørkere.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Tjek samtidig, at farven ikke er for lys til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at hvid tekst kan læses ordentligt.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Ved lange citater sættes teksten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ned i størrelse.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8815387F-9893-4F5A-9C73-81FB920A1373}"/>
              </a:ext>
            </a:extLst>
          </p:cNvPr>
          <p:cNvGrpSpPr/>
          <p:nvPr userDrawn="1"/>
        </p:nvGrpSpPr>
        <p:grpSpPr>
          <a:xfrm>
            <a:off x="828000" y="1872000"/>
            <a:ext cx="1219896" cy="1219896"/>
            <a:chOff x="2493882" y="1224507"/>
            <a:chExt cx="1219896" cy="1219896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03DAD02F-AC65-4D12-83D5-F363B1A6E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3882" y="1224507"/>
              <a:ext cx="1219896" cy="1219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dirty="0"/>
            </a:p>
          </p:txBody>
        </p: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3D57BEF0-101A-41B3-A56A-5CA3D202E073}"/>
                </a:ext>
              </a:extLst>
            </p:cNvPr>
            <p:cNvGrpSpPr/>
            <p:nvPr/>
          </p:nvGrpSpPr>
          <p:grpSpPr>
            <a:xfrm>
              <a:off x="2805138" y="1598571"/>
              <a:ext cx="597385" cy="516432"/>
              <a:chOff x="1259537" y="1598571"/>
              <a:chExt cx="597385" cy="516432"/>
            </a:xfrm>
          </p:grpSpPr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09ABBF11-8D2F-4D8C-A88C-DBF33F39A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537" y="1598571"/>
                <a:ext cx="244258" cy="516432"/>
              </a:xfrm>
              <a:custGeom>
                <a:avLst/>
                <a:gdLst>
                  <a:gd name="T0" fmla="*/ 0 w 175"/>
                  <a:gd name="T1" fmla="*/ 192 h 370"/>
                  <a:gd name="T2" fmla="*/ 70 w 175"/>
                  <a:gd name="T3" fmla="*/ 192 h 370"/>
                  <a:gd name="T4" fmla="*/ 68 w 175"/>
                  <a:gd name="T5" fmla="*/ 370 h 370"/>
                  <a:gd name="T6" fmla="*/ 107 w 175"/>
                  <a:gd name="T7" fmla="*/ 370 h 370"/>
                  <a:gd name="T8" fmla="*/ 175 w 175"/>
                  <a:gd name="T9" fmla="*/ 231 h 370"/>
                  <a:gd name="T10" fmla="*/ 175 w 175"/>
                  <a:gd name="T11" fmla="*/ 0 h 370"/>
                  <a:gd name="T12" fmla="*/ 0 w 175"/>
                  <a:gd name="T13" fmla="*/ 0 h 370"/>
                  <a:gd name="T14" fmla="*/ 0 w 175"/>
                  <a:gd name="T15" fmla="*/ 192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370">
                    <a:moveTo>
                      <a:pt x="0" y="192"/>
                    </a:moveTo>
                    <a:lnTo>
                      <a:pt x="70" y="192"/>
                    </a:lnTo>
                    <a:lnTo>
                      <a:pt x="68" y="370"/>
                    </a:lnTo>
                    <a:lnTo>
                      <a:pt x="107" y="370"/>
                    </a:lnTo>
                    <a:lnTo>
                      <a:pt x="175" y="231"/>
                    </a:lnTo>
                    <a:lnTo>
                      <a:pt x="175" y="0"/>
                    </a:lnTo>
                    <a:lnTo>
                      <a:pt x="0" y="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47AE5745-45E0-47CE-B34E-2D614328D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2664" y="1598571"/>
                <a:ext cx="244258" cy="516432"/>
              </a:xfrm>
              <a:custGeom>
                <a:avLst/>
                <a:gdLst>
                  <a:gd name="T0" fmla="*/ 0 w 175"/>
                  <a:gd name="T1" fmla="*/ 0 h 370"/>
                  <a:gd name="T2" fmla="*/ 0 w 175"/>
                  <a:gd name="T3" fmla="*/ 192 h 370"/>
                  <a:gd name="T4" fmla="*/ 70 w 175"/>
                  <a:gd name="T5" fmla="*/ 192 h 370"/>
                  <a:gd name="T6" fmla="*/ 67 w 175"/>
                  <a:gd name="T7" fmla="*/ 370 h 370"/>
                  <a:gd name="T8" fmla="*/ 107 w 175"/>
                  <a:gd name="T9" fmla="*/ 370 h 370"/>
                  <a:gd name="T10" fmla="*/ 175 w 175"/>
                  <a:gd name="T11" fmla="*/ 231 h 370"/>
                  <a:gd name="T12" fmla="*/ 175 w 175"/>
                  <a:gd name="T13" fmla="*/ 0 h 370"/>
                  <a:gd name="T14" fmla="*/ 0 w 175"/>
                  <a:gd name="T15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370">
                    <a:moveTo>
                      <a:pt x="0" y="0"/>
                    </a:moveTo>
                    <a:lnTo>
                      <a:pt x="0" y="192"/>
                    </a:lnTo>
                    <a:lnTo>
                      <a:pt x="70" y="192"/>
                    </a:lnTo>
                    <a:lnTo>
                      <a:pt x="67" y="370"/>
                    </a:lnTo>
                    <a:lnTo>
                      <a:pt x="107" y="370"/>
                    </a:lnTo>
                    <a:lnTo>
                      <a:pt x="175" y="231"/>
                    </a:lnTo>
                    <a:lnTo>
                      <a:pt x="17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BB07BE22-6F66-4E5C-9EDB-439AD90C2287}"/>
              </a:ext>
            </a:extLst>
          </p:cNvPr>
          <p:cNvGrpSpPr/>
          <p:nvPr userDrawn="1"/>
        </p:nvGrpSpPr>
        <p:grpSpPr>
          <a:xfrm>
            <a:off x="12684051" y="2299366"/>
            <a:ext cx="2520000" cy="1429502"/>
            <a:chOff x="12684051" y="3214496"/>
            <a:chExt cx="2520000" cy="1429502"/>
          </a:xfrm>
        </p:grpSpPr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C275AE6C-13B4-47BF-8BBF-9AF594DC2A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0371" y="3429000"/>
              <a:ext cx="2159996" cy="1214998"/>
            </a:xfrm>
            <a:prstGeom prst="rect">
              <a:avLst/>
            </a:prstGeom>
          </p:spPr>
        </p:pic>
        <p:sp>
          <p:nvSpPr>
            <p:cNvPr id="17" name="Tekstboks 2">
              <a:extLst>
                <a:ext uri="{FF2B5EF4-FFF2-40B4-BE49-F238E27FC236}">
                  <a16:creationId xmlns:a16="http://schemas.microsoft.com/office/drawing/2014/main" id="{0BA85D1F-6DA0-40E4-BED2-9EE0E7DC0B0B}"/>
                </a:ext>
              </a:extLst>
            </p:cNvPr>
            <p:cNvSpPr txBox="1"/>
            <p:nvPr userDrawn="1"/>
          </p:nvSpPr>
          <p:spPr>
            <a:xfrm>
              <a:off x="12684051" y="3214496"/>
              <a:ext cx="252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solidFill>
                    <a:schemeClr val="bg2">
                      <a:lumMod val="50000"/>
                    </a:schemeClr>
                  </a:solidFill>
                </a:rPr>
                <a:t>Citat</a:t>
              </a:r>
            </a:p>
          </p:txBody>
        </p:sp>
      </p:grpSp>
      <p:sp>
        <p:nvSpPr>
          <p:cNvPr id="18" name="Pladsholder til sidefod 3">
            <a:extLst>
              <a:ext uri="{FF2B5EF4-FFF2-40B4-BE49-F238E27FC236}">
                <a16:creationId xmlns:a16="http://schemas.microsoft.com/office/drawing/2014/main" id="{DD213C60-9115-4599-B2FA-6674E4B41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00" y="6401188"/>
            <a:ext cx="8999999" cy="19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98131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0C58CE5F-EAC1-4270-992A-D19EAD1FB19C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 smtClean="0"/>
              <a:t>Klik på ikonet for at tilføje et medie</a:t>
            </a:r>
            <a:endParaRPr lang="da-DK" dirty="0"/>
          </a:p>
        </p:txBody>
      </p:sp>
      <p:sp>
        <p:nvSpPr>
          <p:cNvPr id="13" name="Tekstboks 2">
            <a:extLst>
              <a:ext uri="{FF2B5EF4-FFF2-40B4-BE49-F238E27FC236}">
                <a16:creationId xmlns:a16="http://schemas.microsoft.com/office/drawing/2014/main" id="{A21F6429-AA5E-45C8-B86F-0B437FA81A71}"/>
              </a:ext>
            </a:extLst>
          </p:cNvPr>
          <p:cNvSpPr txBox="1"/>
          <p:nvPr userDrawn="1"/>
        </p:nvSpPr>
        <p:spPr>
          <a:xfrm>
            <a:off x="12684051" y="0"/>
            <a:ext cx="264000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Indsæt video: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det lille videoikon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og vælg den ønskede video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Alternativt kan videoer fra YOUTUBE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lægges direkte ind ved hjælp af feltet videointegrationskode. Koden kopieres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fra den ønskede video på YOUTUBE.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baseline="0" dirty="0">
                <a:solidFill>
                  <a:schemeClr val="bg2">
                    <a:lumMod val="50000"/>
                  </a:schemeClr>
                </a:solidFill>
              </a:rPr>
              <a:t>OBS!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For at sikre, at video kan vises i ældre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versioner af PowerPoint, skal video filen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gemmes i samme mappe som præsentationen. 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eksisterende video: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video og brug derefter slettetasten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til at fjerne den eksisterende video.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Gentag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af video som beskrevet ovenfor.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B27032BF-0E94-4FF4-8491-7C536D78957B}"/>
              </a:ext>
            </a:extLst>
          </p:cNvPr>
          <p:cNvGrpSpPr/>
          <p:nvPr userDrawn="1"/>
        </p:nvGrpSpPr>
        <p:grpSpPr>
          <a:xfrm>
            <a:off x="12684051" y="3348000"/>
            <a:ext cx="2520000" cy="1429501"/>
            <a:chOff x="12684051" y="3214496"/>
            <a:chExt cx="2520000" cy="1429501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AD9F5BC7-4534-448A-BC28-3EC069A785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0372" y="3429000"/>
              <a:ext cx="2159994" cy="1214997"/>
            </a:xfrm>
            <a:prstGeom prst="rect">
              <a:avLst/>
            </a:prstGeom>
          </p:spPr>
        </p:pic>
        <p:sp>
          <p:nvSpPr>
            <p:cNvPr id="8" name="Tekstboks 2">
              <a:extLst>
                <a:ext uri="{FF2B5EF4-FFF2-40B4-BE49-F238E27FC236}">
                  <a16:creationId xmlns:a16="http://schemas.microsoft.com/office/drawing/2014/main" id="{237687E9-BA56-4435-A8B2-731906B6D50B}"/>
                </a:ext>
              </a:extLst>
            </p:cNvPr>
            <p:cNvSpPr txBox="1"/>
            <p:nvPr userDrawn="1"/>
          </p:nvSpPr>
          <p:spPr>
            <a:xfrm>
              <a:off x="12684051" y="3214496"/>
              <a:ext cx="252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solidFill>
                    <a:schemeClr val="bg2">
                      <a:lumMod val="50000"/>
                    </a:schemeClr>
                  </a:solidFill>
                </a:rPr>
                <a:t>Video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9077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12000" y="6401187"/>
            <a:ext cx="622800" cy="194400"/>
          </a:xfrm>
          <a:prstGeom prst="rect">
            <a:avLst/>
          </a:prstGeom>
        </p:spPr>
        <p:txBody>
          <a:bodyPr lIns="90000" tIns="0" rIns="0" bIns="0" anchor="ctr" anchorCtr="0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1A7DA12-F1F9-43F2-A12A-1E9EF0E92BD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ladsholder til tekst 8"/>
          <p:cNvSpPr>
            <a:spLocks noGrp="1"/>
          </p:cNvSpPr>
          <p:nvPr>
            <p:ph type="body" sz="quarter" idx="13"/>
          </p:nvPr>
        </p:nvSpPr>
        <p:spPr>
          <a:xfrm>
            <a:off x="0" y="360000"/>
            <a:ext cx="612000" cy="1333624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Pladsholder til titel 1"/>
          <p:cNvSpPr>
            <a:spLocks noGrp="1"/>
          </p:cNvSpPr>
          <p:nvPr>
            <p:ph type="title"/>
          </p:nvPr>
        </p:nvSpPr>
        <p:spPr>
          <a:xfrm>
            <a:off x="1234800" y="522000"/>
            <a:ext cx="9000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AAF41338-ED05-4F87-B306-A3CDD602D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01187"/>
            <a:ext cx="612000" cy="19440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1AFCB579-45C0-479A-9789-1CB15244B5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359901" y="6371327"/>
            <a:ext cx="367200" cy="29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7" name="Tekstboks 2">
            <a:extLst>
              <a:ext uri="{FF2B5EF4-FFF2-40B4-BE49-F238E27FC236}">
                <a16:creationId xmlns:a16="http://schemas.microsoft.com/office/drawing/2014/main" id="{FC3EE7B4-FC91-4671-AD68-74BD13376A51}"/>
              </a:ext>
            </a:extLst>
          </p:cNvPr>
          <p:cNvSpPr txBox="1"/>
          <p:nvPr userDrawn="1"/>
        </p:nvSpPr>
        <p:spPr>
          <a:xfrm>
            <a:off x="12684051" y="0"/>
            <a:ext cx="26400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Titel og forskelligt indhold</a:t>
            </a:r>
          </a:p>
          <a:p>
            <a:r>
              <a:rPr lang="da-DK" sz="1000" b="0" dirty="0">
                <a:solidFill>
                  <a:schemeClr val="bg2">
                    <a:lumMod val="50000"/>
                  </a:schemeClr>
                </a:solidFill>
              </a:rPr>
              <a:t>Skriv eller indsæt en titel. </a:t>
            </a:r>
          </a:p>
          <a:p>
            <a:endParaRPr lang="da-DK" sz="10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Indsæt andet indhold: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Grafik, foto, illustrationer eller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andet indhold kan kopieres og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indsættes 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under titlen.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09437FD6-EB18-4B72-9427-F6E2EE35F9FD}"/>
              </a:ext>
            </a:extLst>
          </p:cNvPr>
          <p:cNvGrpSpPr/>
          <p:nvPr userDrawn="1"/>
        </p:nvGrpSpPr>
        <p:grpSpPr>
          <a:xfrm>
            <a:off x="12684051" y="1332000"/>
            <a:ext cx="2520000" cy="1429502"/>
            <a:chOff x="12684051" y="3214496"/>
            <a:chExt cx="2520000" cy="1429502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A13E9DD3-1888-4CC1-B094-E2D780022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0371" y="3429000"/>
              <a:ext cx="2159996" cy="1214998"/>
            </a:xfrm>
            <a:prstGeom prst="rect">
              <a:avLst/>
            </a:prstGeom>
          </p:spPr>
        </p:pic>
        <p:sp>
          <p:nvSpPr>
            <p:cNvPr id="14" name="Tekstboks 2">
              <a:extLst>
                <a:ext uri="{FF2B5EF4-FFF2-40B4-BE49-F238E27FC236}">
                  <a16:creationId xmlns:a16="http://schemas.microsoft.com/office/drawing/2014/main" id="{AB4363D2-0143-41AD-94F9-BCDA585FABEE}"/>
                </a:ext>
              </a:extLst>
            </p:cNvPr>
            <p:cNvSpPr txBox="1"/>
            <p:nvPr userDrawn="1"/>
          </p:nvSpPr>
          <p:spPr>
            <a:xfrm>
              <a:off x="12684051" y="3214496"/>
              <a:ext cx="252000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000" b="1" dirty="0">
                  <a:solidFill>
                    <a:schemeClr val="bg2">
                      <a:lumMod val="50000"/>
                    </a:schemeClr>
                  </a:solidFill>
                </a:rPr>
                <a:t>Figur kopieret fra Word</a:t>
              </a:r>
            </a:p>
          </p:txBody>
        </p:sp>
      </p:grpSp>
      <p:sp>
        <p:nvSpPr>
          <p:cNvPr id="15" name="Pladsholder til sidefod 3">
            <a:extLst>
              <a:ext uri="{FF2B5EF4-FFF2-40B4-BE49-F238E27FC236}">
                <a16:creationId xmlns:a16="http://schemas.microsoft.com/office/drawing/2014/main" id="{D2104E1C-CAC2-403B-A7DC-3DAF95CF2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4800" y="6401188"/>
            <a:ext cx="8999999" cy="19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27436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tning, lys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billede 1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4104000"/>
            <a:ext cx="9000002" cy="2340000"/>
          </a:xfrm>
          <a:solidFill>
            <a:schemeClr val="bg1"/>
          </a:solidFill>
        </p:spPr>
        <p:txBody>
          <a:bodyPr lIns="288000" tIns="180000" rIns="0" bIns="684000" anchor="t" anchorCtr="0">
            <a:normAutofit/>
          </a:bodyPr>
          <a:lstStyle>
            <a:lvl1pPr>
              <a:defRPr sz="4800" kern="0" spc="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tekst</a:t>
            </a:r>
          </a:p>
        </p:txBody>
      </p:sp>
      <p:sp>
        <p:nvSpPr>
          <p:cNvPr id="8" name="Pladsholder til tekst 8">
            <a:extLst>
              <a:ext uri="{FF2B5EF4-FFF2-40B4-BE49-F238E27FC236}">
                <a16:creationId xmlns:a16="http://schemas.microsoft.com/office/drawing/2014/main" id="{88B61B58-7855-4876-B461-879CA021F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4104000"/>
            <a:ext cx="612000" cy="234000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solidFill>
                  <a:srgbClr val="413282"/>
                </a:solidFill>
              </a:defRPr>
            </a:lvl2pPr>
            <a:lvl3pPr>
              <a:defRPr sz="100">
                <a:solidFill>
                  <a:srgbClr val="413282"/>
                </a:solidFill>
              </a:defRPr>
            </a:lvl3pPr>
            <a:lvl4pPr>
              <a:defRPr sz="100">
                <a:solidFill>
                  <a:srgbClr val="413282"/>
                </a:solidFill>
              </a:defRPr>
            </a:lvl4pPr>
            <a:lvl5pPr>
              <a:defRPr sz="100">
                <a:solidFill>
                  <a:srgbClr val="413282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7" name="Und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6073956"/>
            <a:ext cx="1447200" cy="205069"/>
          </a:xfrm>
          <a:blipFill>
            <a:blip r:embed="rId2"/>
            <a:stretch>
              <a:fillRect/>
            </a:stretch>
          </a:blipFill>
        </p:spPr>
        <p:txBody>
          <a:bodyPr lIns="288000" bIns="144000" anchor="b" anchorCtr="0">
            <a:normAutofit/>
          </a:bodyPr>
          <a:lstStyle>
            <a:lvl1pPr marL="0" indent="0" algn="l">
              <a:spcAft>
                <a:spcPts val="400"/>
              </a:spcAft>
              <a:buNone/>
              <a:defRPr sz="100">
                <a:noFill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1" name="Pladsholder til tekst 4">
            <a:extLst>
              <a:ext uri="{FF2B5EF4-FFF2-40B4-BE49-F238E27FC236}">
                <a16:creationId xmlns:a16="http://schemas.microsoft.com/office/drawing/2014/main" id="{8C8D4588-A254-4AF7-A259-9C485E400FC3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10120510" y="5945034"/>
            <a:ext cx="1800000" cy="4591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kstboks 2">
            <a:extLst>
              <a:ext uri="{FF2B5EF4-FFF2-40B4-BE49-F238E27FC236}">
                <a16:creationId xmlns:a16="http://schemas.microsoft.com/office/drawing/2014/main" id="{A2B651AF-93BC-49C3-BF32-ABCDEBED573F}"/>
              </a:ext>
            </a:extLst>
          </p:cNvPr>
          <p:cNvSpPr txBox="1"/>
          <p:nvPr userDrawn="1"/>
        </p:nvSpPr>
        <p:spPr>
          <a:xfrm>
            <a:off x="12684051" y="0"/>
            <a:ext cx="2640000" cy="2923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Indsæt foto: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det lille fotoikon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og vælg det ønskede foto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i dialogboksen.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eksisterende foto: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foto og brug derefter slettetasten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til at fjerne det eksisterende foto. </a:t>
            </a:r>
            <a:br>
              <a:rPr lang="da-DK" sz="1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Gentag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 proceduren for indsættelse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af foto som beskrevet ovenfor.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Når foto er placeret, højreklik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og vælg ”Placér bagerst”.</a:t>
            </a:r>
          </a:p>
          <a:p>
            <a:endParaRPr lang="da-DK" sz="1000" baseline="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da-DK" sz="1000" b="1" dirty="0">
                <a:solidFill>
                  <a:schemeClr val="bg2">
                    <a:lumMod val="50000"/>
                  </a:schemeClr>
                </a:solidFill>
              </a:rPr>
              <a:t>Skift baggrundsfarve:</a:t>
            </a:r>
          </a:p>
          <a:p>
            <a:r>
              <a:rPr lang="da-DK" sz="1000" dirty="0">
                <a:solidFill>
                  <a:schemeClr val="bg2">
                    <a:lumMod val="50000"/>
                  </a:schemeClr>
                </a:solidFill>
              </a:rPr>
              <a:t>Klik på </a:t>
            </a: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fanen ”Design”,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”Formatér baggrund” og vælg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den ønskede farve fra farvepaletten.</a:t>
            </a:r>
          </a:p>
          <a:p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Tjek at logoet kan ses tydeligt, hvis ikke, </a:t>
            </a:r>
            <a:b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1000" baseline="0" dirty="0">
                <a:solidFill>
                  <a:schemeClr val="bg2">
                    <a:lumMod val="50000"/>
                  </a:schemeClr>
                </a:solidFill>
              </a:rPr>
              <a:t>så vælg en farve der er lidt lysere.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5E574109-71DC-4FCE-B127-A981E7BA5B57}"/>
              </a:ext>
            </a:extLst>
          </p:cNvPr>
          <p:cNvGrpSpPr/>
          <p:nvPr userDrawn="1"/>
        </p:nvGrpSpPr>
        <p:grpSpPr>
          <a:xfrm>
            <a:off x="12684051" y="3240000"/>
            <a:ext cx="2520000" cy="3008631"/>
            <a:chOff x="12684051" y="3065325"/>
            <a:chExt cx="2520000" cy="3008631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5D645A1-CB08-4D5E-B0EA-CBBF2136105B}"/>
                </a:ext>
              </a:extLst>
            </p:cNvPr>
            <p:cNvGrpSpPr/>
            <p:nvPr userDrawn="1"/>
          </p:nvGrpSpPr>
          <p:grpSpPr>
            <a:xfrm>
              <a:off x="12684051" y="3065325"/>
              <a:ext cx="2520000" cy="1429502"/>
              <a:chOff x="12684051" y="3214496"/>
              <a:chExt cx="2520000" cy="1429502"/>
            </a:xfrm>
          </p:grpSpPr>
          <p:pic>
            <p:nvPicPr>
              <p:cNvPr id="13" name="Billede 12">
                <a:extLst>
                  <a:ext uri="{FF2B5EF4-FFF2-40B4-BE49-F238E27FC236}">
                    <a16:creationId xmlns:a16="http://schemas.microsoft.com/office/drawing/2014/main" id="{8B047AB1-30E7-49A5-9D37-59B9DE5F8E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70" y="3429000"/>
                <a:ext cx="2159998" cy="1214998"/>
              </a:xfrm>
              <a:prstGeom prst="rect">
                <a:avLst/>
              </a:prstGeom>
            </p:spPr>
          </p:pic>
          <p:sp>
            <p:nvSpPr>
              <p:cNvPr id="14" name="Tekstboks 2">
                <a:extLst>
                  <a:ext uri="{FF2B5EF4-FFF2-40B4-BE49-F238E27FC236}">
                    <a16:creationId xmlns:a16="http://schemas.microsoft.com/office/drawing/2014/main" id="{603E0E90-22F9-4B87-9A50-FE298423EE84}"/>
                  </a:ext>
                </a:extLst>
              </p:cNvPr>
              <p:cNvSpPr txBox="1"/>
              <p:nvPr userDrawn="1"/>
            </p:nvSpPr>
            <p:spPr>
              <a:xfrm>
                <a:off x="12684051" y="3214496"/>
                <a:ext cx="252000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Afslutning med farvet bund</a:t>
                </a:r>
              </a:p>
            </p:txBody>
          </p:sp>
        </p:grp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24656FB3-50C4-4180-9E6F-D4A4475736BA}"/>
                </a:ext>
              </a:extLst>
            </p:cNvPr>
            <p:cNvGrpSpPr/>
            <p:nvPr userDrawn="1"/>
          </p:nvGrpSpPr>
          <p:grpSpPr>
            <a:xfrm>
              <a:off x="12684051" y="4641366"/>
              <a:ext cx="2520000" cy="1432590"/>
              <a:chOff x="12684051" y="4790537"/>
              <a:chExt cx="2520000" cy="1432590"/>
            </a:xfrm>
          </p:grpSpPr>
          <p:pic>
            <p:nvPicPr>
              <p:cNvPr id="16" name="Billede 15">
                <a:extLst>
                  <a:ext uri="{FF2B5EF4-FFF2-40B4-BE49-F238E27FC236}">
                    <a16:creationId xmlns:a16="http://schemas.microsoft.com/office/drawing/2014/main" id="{5C8A184F-AE7E-462E-9563-AD3E3BD9F1A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0370" y="5008129"/>
                <a:ext cx="2159998" cy="121499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</p:pic>
          <p:sp>
            <p:nvSpPr>
              <p:cNvPr id="17" name="Tekstboks 2">
                <a:extLst>
                  <a:ext uri="{FF2B5EF4-FFF2-40B4-BE49-F238E27FC236}">
                    <a16:creationId xmlns:a16="http://schemas.microsoft.com/office/drawing/2014/main" id="{17433DBD-2B3F-4BF4-A5BB-D993B6C89C5C}"/>
                  </a:ext>
                </a:extLst>
              </p:cNvPr>
              <p:cNvSpPr txBox="1"/>
              <p:nvPr userDrawn="1"/>
            </p:nvSpPr>
            <p:spPr>
              <a:xfrm>
                <a:off x="12684051" y="4790537"/>
                <a:ext cx="252000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000" b="1" dirty="0">
                    <a:solidFill>
                      <a:schemeClr val="bg2">
                        <a:lumMod val="50000"/>
                      </a:schemeClr>
                    </a:solidFill>
                  </a:rPr>
                  <a:t>Afslutning med foto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83748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234800" y="522000"/>
            <a:ext cx="9000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34800" y="1872000"/>
            <a:ext cx="900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</p:spTree>
    <p:extLst>
      <p:ext uri="{BB962C8B-B14F-4D97-AF65-F5344CB8AC3E}">
        <p14:creationId xmlns:p14="http://schemas.microsoft.com/office/powerpoint/2010/main" val="212494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4" r:id="rId3"/>
    <p:sldLayoutId id="2147483694" r:id="rId4"/>
    <p:sldLayoutId id="2147483696" r:id="rId5"/>
    <p:sldLayoutId id="2147483697" r:id="rId6"/>
    <p:sldLayoutId id="2147483702" r:id="rId7"/>
    <p:sldLayoutId id="2147483699" r:id="rId8"/>
    <p:sldLayoutId id="2147483700" r:id="rId9"/>
    <p:sldLayoutId id="2147483701" r:id="rId10"/>
    <p:sldLayoutId id="214748370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0" kern="1200" spc="0" baseline="0">
          <a:solidFill>
            <a:schemeClr val="tx1"/>
          </a:solidFill>
          <a:latin typeface="+mj-lt"/>
          <a:ea typeface="Georgia" charset="0"/>
          <a:cs typeface="Georgia" charset="0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Tx/>
        <a:buChar char="–"/>
        <a:defRPr sz="2000" b="0" i="0" kern="1200" baseline="0">
          <a:solidFill>
            <a:schemeClr val="tx2"/>
          </a:solidFill>
          <a:latin typeface="+mn-lt"/>
          <a:ea typeface="SegoeUI" charset="0"/>
          <a:cs typeface="SegoeUI" charset="0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Tx/>
        <a:buChar char="–"/>
        <a:defRPr sz="2000" b="0" i="0" kern="1200">
          <a:solidFill>
            <a:schemeClr val="tx2"/>
          </a:solidFill>
          <a:latin typeface="+mn-lt"/>
          <a:ea typeface="SegoeUI" charset="0"/>
          <a:cs typeface="SegoeUI" charset="0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Tx/>
        <a:buChar char="–"/>
        <a:defRPr sz="2000" b="0" i="0" kern="1200">
          <a:solidFill>
            <a:schemeClr val="tx2"/>
          </a:solidFill>
          <a:latin typeface="+mn-lt"/>
          <a:ea typeface="SegoeUI" charset="0"/>
          <a:cs typeface="SegoeUI" charset="0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Tx/>
        <a:buChar char="–"/>
        <a:defRPr sz="2000" b="0" i="0" kern="1200">
          <a:solidFill>
            <a:schemeClr val="tx2"/>
          </a:solidFill>
          <a:latin typeface="+mn-lt"/>
          <a:ea typeface="SegoeUI" charset="0"/>
          <a:cs typeface="SegoeUI" charset="0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Tx/>
        <a:buChar char="–"/>
        <a:defRPr sz="2000" b="0" i="0" kern="1200">
          <a:solidFill>
            <a:schemeClr val="tx2"/>
          </a:solidFill>
          <a:latin typeface="+mn-lt"/>
          <a:ea typeface="SegoeUI" charset="0"/>
          <a:cs typeface="SegoeUI" charset="0"/>
        </a:defRPr>
      </a:lvl5pPr>
      <a:lvl6pPr marL="1620000" indent="-270000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Tx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Tx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Tx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Tx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billed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/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039CEDEE-5245-4DDC-801E-32D9C841A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3600" dirty="0" smtClean="0"/>
              <a:t>Digitalisering af VEU</a:t>
            </a: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3200" dirty="0" smtClean="0"/>
              <a:t>VEU-udbydernes brug og vurderinger af </a:t>
            </a:r>
            <a:br>
              <a:rPr lang="da-DK" sz="3200" dirty="0" smtClean="0"/>
            </a:br>
            <a:r>
              <a:rPr lang="da-DK" sz="3200" dirty="0" smtClean="0"/>
              <a:t>e-læring og blended learning - </a:t>
            </a:r>
            <a:r>
              <a:rPr lang="da-DK" sz="3200" dirty="0" err="1" smtClean="0"/>
              <a:t>surveyresultater</a:t>
            </a:r>
            <a:endParaRPr lang="da-DK" sz="3200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0DA17F3A-E4CB-4306-B544-F3F074852E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Undertitel 12">
            <a:extLst>
              <a:ext uri="{FF2B5EF4-FFF2-40B4-BE49-F238E27FC236}">
                <a16:creationId xmlns:a16="http://schemas.microsoft.com/office/drawing/2014/main" id="{85FCE4B8-A4BE-455E-B456-2BC4E13BAE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FLUID </a:t>
            </a:r>
            <a:r>
              <a:rPr lang="da-DK" dirty="0" smtClean="0"/>
              <a:t>konferencen, tirsdag den </a:t>
            </a:r>
            <a:r>
              <a:rPr lang="da-DK" dirty="0" smtClean="0"/>
              <a:t>11. </a:t>
            </a:r>
            <a:r>
              <a:rPr lang="da-DK" smtClean="0"/>
              <a:t>december </a:t>
            </a:r>
            <a:r>
              <a:rPr lang="da-DK" dirty="0" smtClean="0"/>
              <a:t>2018, </a:t>
            </a:r>
          </a:p>
          <a:p>
            <a:r>
              <a:rPr lang="da-DK" dirty="0" smtClean="0"/>
              <a:t>ved chefkonsulent Michael Andersen, EVA, VEU-enheden</a:t>
            </a:r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D8B5440-8BE7-4FDA-9C4C-F0AE06D0C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5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800" dirty="0" smtClean="0"/>
              <a:t>Institutionerne vurderer, at fleksibiliteten øges med </a:t>
            </a:r>
            <a:r>
              <a:rPr lang="da-DK" sz="2800" dirty="0"/>
              <a:t>brugen af e-læring </a:t>
            </a:r>
            <a:r>
              <a:rPr lang="da-DK" sz="2800" dirty="0" smtClean="0"/>
              <a:t>og blended learning</a:t>
            </a:r>
            <a:endParaRPr lang="da-DK" sz="28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419851"/>
            <a:ext cx="334963" cy="144463"/>
          </a:xfrm>
        </p:spPr>
        <p:txBody>
          <a:bodyPr/>
          <a:lstStyle/>
          <a:p>
            <a:fld id="{61A7DA12-F1F9-43F2-A12A-1E9EF0E92BD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48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/>
          </p:nvPr>
        </p:nvGraphicFramePr>
        <p:xfrm>
          <a:off x="1235075" y="1168400"/>
          <a:ext cx="10492026" cy="5202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592">
                  <a:extLst>
                    <a:ext uri="{9D8B030D-6E8A-4147-A177-3AD203B41FA5}">
                      <a16:colId xmlns:a16="http://schemas.microsoft.com/office/drawing/2014/main" val="3710966258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401096607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1401434808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782302932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663858300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3093290960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805811803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1190078275"/>
                    </a:ext>
                  </a:extLst>
                </a:gridCol>
              </a:tblGrid>
              <a:tr h="991091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FVU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(N=4)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Avu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(N=4)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HF-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Enkeltfag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(N=11)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AMU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(N=15)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Akademi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(N=6) 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Diplom (N=6) 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Master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069683197"/>
                  </a:ext>
                </a:extLst>
              </a:tr>
              <a:tr h="1115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 er blevet mindre afhængige af geografiske afstande mellem hjem og uddannelsessted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372502209"/>
                  </a:ext>
                </a:extLst>
              </a:tr>
              <a:tr h="1115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 er blevet mindre afhængige af at skulle deltage i studieaktiviteter på fastlagte tidspunkter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678705314"/>
                  </a:ext>
                </a:extLst>
              </a:tr>
              <a:tr h="1115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 har fået større indflydelse på den konkrete tilrettelæggelse af deres læreproces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597244786"/>
                  </a:ext>
                </a:extLst>
              </a:tr>
              <a:tr h="8646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 har fået større indflydelse på indholdet af deres uddannelse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270768417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802" y="259533"/>
            <a:ext cx="10492299" cy="824200"/>
          </a:xfrm>
        </p:spPr>
        <p:txBody>
          <a:bodyPr/>
          <a:lstStyle/>
          <a:p>
            <a:r>
              <a:rPr lang="da-DK" sz="2800" dirty="0" smtClean="0"/>
              <a:t>Andele </a:t>
            </a:r>
            <a:r>
              <a:rPr lang="da-DK" sz="2800" dirty="0"/>
              <a:t>af dem som udbyder </a:t>
            </a:r>
            <a:r>
              <a:rPr lang="da-DK" sz="2800" dirty="0" smtClean="0"/>
              <a:t>e-læring, </a:t>
            </a:r>
            <a:r>
              <a:rPr lang="da-DK" sz="2800" dirty="0"/>
              <a:t>der i høj grad eller i nogen grad </a:t>
            </a:r>
            <a:r>
              <a:rPr lang="da-DK" sz="2800" dirty="0" smtClean="0"/>
              <a:t>vurderer, </a:t>
            </a:r>
            <a:r>
              <a:rPr lang="da-DK" sz="2800" dirty="0"/>
              <a:t>at deltagerne .. 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64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/>
          </p:nvPr>
        </p:nvGraphicFramePr>
        <p:xfrm>
          <a:off x="1235075" y="1168400"/>
          <a:ext cx="10492026" cy="5202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592">
                  <a:extLst>
                    <a:ext uri="{9D8B030D-6E8A-4147-A177-3AD203B41FA5}">
                      <a16:colId xmlns:a16="http://schemas.microsoft.com/office/drawing/2014/main" val="3710966258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401096607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1401434808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782302932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663858300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3093290960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805811803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1190078275"/>
                    </a:ext>
                  </a:extLst>
                </a:gridCol>
              </a:tblGrid>
              <a:tr h="991091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FVU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(N=7)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Avu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(N=9)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HF-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Enkeltfag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(N=7)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AMU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(N=22)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Akademi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(N=11) 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Diplom (N=9) 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Master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069683197"/>
                  </a:ext>
                </a:extLst>
              </a:tr>
              <a:tr h="1115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 er blevet mindre afhængige af geografiske afstande mellem hjem og uddannelsessted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372502209"/>
                  </a:ext>
                </a:extLst>
              </a:tr>
              <a:tr h="1115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 er blevet mindre afhængige af at skulle deltage i studieaktiviteter på fastlagte tidspunkter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678705314"/>
                  </a:ext>
                </a:extLst>
              </a:tr>
              <a:tr h="111574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 har fået større indflydelse på den konkrete tilrettelæggelse af deres læreproces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597244786"/>
                  </a:ext>
                </a:extLst>
              </a:tr>
              <a:tr h="8646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 har fået større indflydelse på indholdet af deres uddannelse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270768417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802" y="259533"/>
            <a:ext cx="10492299" cy="824200"/>
          </a:xfrm>
        </p:spPr>
        <p:txBody>
          <a:bodyPr/>
          <a:lstStyle/>
          <a:p>
            <a:r>
              <a:rPr lang="da-DK" sz="2800" dirty="0" smtClean="0"/>
              <a:t>Andele </a:t>
            </a:r>
            <a:r>
              <a:rPr lang="da-DK" sz="2800" dirty="0"/>
              <a:t>af dem som udbyder </a:t>
            </a:r>
            <a:r>
              <a:rPr lang="da-DK" sz="2800" dirty="0" smtClean="0"/>
              <a:t>blended learning, </a:t>
            </a:r>
            <a:r>
              <a:rPr lang="da-DK" sz="2800" dirty="0"/>
              <a:t>der i høj grad eller i nogen grad </a:t>
            </a:r>
            <a:r>
              <a:rPr lang="da-DK" sz="2800" dirty="0" smtClean="0"/>
              <a:t>vurderer, </a:t>
            </a:r>
            <a:r>
              <a:rPr lang="da-DK" sz="2800" dirty="0"/>
              <a:t>at deltagerne .. 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24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Vurderinger af læringsudbytte </a:t>
            </a:r>
            <a:r>
              <a:rPr lang="da-DK" dirty="0"/>
              <a:t>i forbindelse med e-læring og blended learning </a:t>
            </a:r>
            <a:r>
              <a:rPr lang="da-DK" dirty="0" smtClean="0"/>
              <a:t>peger i forskellige retninger afhængigt af uddannelsesområde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419851"/>
            <a:ext cx="334963" cy="144463"/>
          </a:xfrm>
        </p:spPr>
        <p:txBody>
          <a:bodyPr/>
          <a:lstStyle/>
          <a:p>
            <a:fld id="{61A7DA12-F1F9-43F2-A12A-1E9EF0E92BD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518984"/>
              </p:ext>
            </p:extLst>
          </p:nvPr>
        </p:nvGraphicFramePr>
        <p:xfrm>
          <a:off x="1234798" y="1911708"/>
          <a:ext cx="10492302" cy="4346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270">
                  <a:extLst>
                    <a:ext uri="{9D8B030D-6E8A-4147-A177-3AD203B41FA5}">
                      <a16:colId xmlns:a16="http://schemas.microsoft.com/office/drawing/2014/main" val="1689230802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137335916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2440394120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1026671331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1597363747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32491351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773237840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365801754"/>
                    </a:ext>
                  </a:extLst>
                </a:gridCol>
              </a:tblGrid>
              <a:tr h="103120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Source Sans Pro" panose="020B0503030403020204" pitchFamily="34" charset="0"/>
                        </a:rPr>
                        <a:t> 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FVU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(N=4)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Avu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(N=4)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Source Sans Pro" panose="020B0503030403020204" pitchFamily="34" charset="0"/>
                        </a:rPr>
                        <a:t>HF-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Enkeltfag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(N=11)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AMU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(N=16)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Akademi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(N=6)</a:t>
                      </a: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 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Diplom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(N=6)</a:t>
                      </a: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 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Master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8082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340069465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Source Sans Pro" panose="020B0503030403020204" pitchFamily="34" charset="0"/>
                        </a:rPr>
                        <a:t>Meget mindre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68775858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Source Sans Pro" panose="020B0503030403020204" pitchFamily="34" charset="0"/>
                        </a:rPr>
                        <a:t>Mindre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409153509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Source Sans Pro" panose="020B0503030403020204" pitchFamily="34" charset="0"/>
                        </a:rPr>
                        <a:t>Uændret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tx2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629038599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Source Sans Pro" panose="020B0503030403020204" pitchFamily="34" charset="0"/>
                        </a:rPr>
                        <a:t>Lidt </a:t>
                      </a: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større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479230217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  <a:latin typeface="Source Sans Pro" panose="020B0503030403020204" pitchFamily="34" charset="0"/>
                        </a:rPr>
                        <a:t>Meget</a:t>
                      </a:r>
                      <a:r>
                        <a:rPr lang="da-DK" sz="1400" baseline="0" dirty="0" smtClean="0">
                          <a:effectLst/>
                          <a:latin typeface="Source Sans Pro" panose="020B0503030403020204" pitchFamily="34" charset="0"/>
                        </a:rPr>
                        <a:t> større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424668488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  <a:latin typeface="Source Sans Pro" panose="020B0503030403020204" pitchFamily="34" charset="0"/>
                        </a:rPr>
                        <a:t>Ved ikke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chemeClr val="tx2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375102761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799" y="521999"/>
            <a:ext cx="10492301" cy="1272933"/>
          </a:xfrm>
        </p:spPr>
        <p:txBody>
          <a:bodyPr/>
          <a:lstStyle/>
          <a:p>
            <a:r>
              <a:rPr lang="da-DK" sz="2800" dirty="0" smtClean="0"/>
              <a:t>Institutionsrepræsentanternes </a:t>
            </a:r>
            <a:r>
              <a:rPr lang="da-DK" sz="2800" dirty="0"/>
              <a:t>vurderinger af deltagernes </a:t>
            </a:r>
            <a:r>
              <a:rPr lang="da-DK" sz="2800" i="1" dirty="0"/>
              <a:t>læringsudbytte ved e-læring</a:t>
            </a:r>
            <a:r>
              <a:rPr lang="da-DK" sz="2800" dirty="0"/>
              <a:t> sammenlignet med tilstedeværelsesundervisning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46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306691"/>
              </p:ext>
            </p:extLst>
          </p:nvPr>
        </p:nvGraphicFramePr>
        <p:xfrm>
          <a:off x="1234797" y="1794929"/>
          <a:ext cx="10492302" cy="4453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270">
                  <a:extLst>
                    <a:ext uri="{9D8B030D-6E8A-4147-A177-3AD203B41FA5}">
                      <a16:colId xmlns:a16="http://schemas.microsoft.com/office/drawing/2014/main" val="1689230802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137335916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2440394120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1026671331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1597363747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32491351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773237840"/>
                    </a:ext>
                  </a:extLst>
                </a:gridCol>
                <a:gridCol w="1278576">
                  <a:extLst>
                    <a:ext uri="{9D8B030D-6E8A-4147-A177-3AD203B41FA5}">
                      <a16:colId xmlns:a16="http://schemas.microsoft.com/office/drawing/2014/main" val="365801754"/>
                    </a:ext>
                  </a:extLst>
                </a:gridCol>
              </a:tblGrid>
              <a:tr h="103120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 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FVU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(N=7)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Avu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(N=9)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HF-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Enkeltfag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(N=7)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AMU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(N=23)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Akademi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(N=11)</a:t>
                      </a:r>
                      <a:r>
                        <a:rPr lang="da-DK" sz="1400" dirty="0" smtClean="0">
                          <a:effectLst/>
                        </a:rPr>
                        <a:t> 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Diplom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(N=9)</a:t>
                      </a:r>
                      <a:r>
                        <a:rPr lang="da-DK" sz="1400" dirty="0" smtClean="0">
                          <a:effectLst/>
                        </a:rPr>
                        <a:t> 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effectLst/>
                        </a:rPr>
                        <a:t>Master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(N=2)</a:t>
                      </a:r>
                      <a:endParaRPr lang="da-DK" sz="14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8082662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340069465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Meget mindre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68775858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Mindre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409153509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Uændret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629038599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Lidt </a:t>
                      </a:r>
                      <a:r>
                        <a:rPr lang="da-DK" sz="1400" dirty="0" smtClean="0">
                          <a:effectLst/>
                        </a:rPr>
                        <a:t>større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479230217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Meget </a:t>
                      </a:r>
                      <a:r>
                        <a:rPr lang="da-DK" sz="1400" dirty="0" smtClean="0">
                          <a:effectLst/>
                        </a:rPr>
                        <a:t>større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424668488"/>
                  </a:ext>
                </a:extLst>
              </a:tr>
              <a:tr h="4888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400" dirty="0">
                          <a:effectLst/>
                        </a:rPr>
                        <a:t>Ved ikke</a:t>
                      </a:r>
                      <a:endParaRPr lang="da-DK" sz="14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375102761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799" y="521999"/>
            <a:ext cx="10492301" cy="1272933"/>
          </a:xfrm>
        </p:spPr>
        <p:txBody>
          <a:bodyPr/>
          <a:lstStyle/>
          <a:p>
            <a:r>
              <a:rPr lang="da-DK" sz="2800" dirty="0" smtClean="0"/>
              <a:t>Institutionsrepræsentanternes </a:t>
            </a:r>
            <a:r>
              <a:rPr lang="da-DK" sz="2800" dirty="0"/>
              <a:t>vurderinger af deltagernes </a:t>
            </a:r>
            <a:r>
              <a:rPr lang="da-DK" sz="2800" i="1" dirty="0"/>
              <a:t>læringsudbytte ved </a:t>
            </a:r>
            <a:r>
              <a:rPr lang="da-DK" sz="2800" i="1" dirty="0" smtClean="0"/>
              <a:t>blended learning</a:t>
            </a:r>
            <a:r>
              <a:rPr lang="da-DK" sz="2800" dirty="0" smtClean="0"/>
              <a:t> sammenlignet </a:t>
            </a:r>
            <a:r>
              <a:rPr lang="da-DK" sz="2800" dirty="0"/>
              <a:t>med tilstedeværelsesundervisning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23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Generelt meget positive vurderinger </a:t>
            </a:r>
            <a:r>
              <a:rPr lang="da-DK" dirty="0"/>
              <a:t>af læringsmiljøet omkring </a:t>
            </a:r>
            <a:r>
              <a:rPr lang="da-DK" dirty="0" smtClean="0"/>
              <a:t>e-læring og blended </a:t>
            </a:r>
            <a:r>
              <a:rPr lang="da-DK" dirty="0"/>
              <a:t>learning</a:t>
            </a:r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419851"/>
            <a:ext cx="334963" cy="144463"/>
          </a:xfrm>
        </p:spPr>
        <p:txBody>
          <a:bodyPr/>
          <a:lstStyle/>
          <a:p>
            <a:fld id="{61A7DA12-F1F9-43F2-A12A-1E9EF0E92BD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2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788632"/>
              </p:ext>
            </p:extLst>
          </p:nvPr>
        </p:nvGraphicFramePr>
        <p:xfrm>
          <a:off x="1234800" y="1549399"/>
          <a:ext cx="10492300" cy="4764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990">
                  <a:extLst>
                    <a:ext uri="{9D8B030D-6E8A-4147-A177-3AD203B41FA5}">
                      <a16:colId xmlns:a16="http://schemas.microsoft.com/office/drawing/2014/main" val="3062812266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258116714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367055343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6183041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10181912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1940989226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473988551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3607238204"/>
                    </a:ext>
                  </a:extLst>
                </a:gridCol>
              </a:tblGrid>
              <a:tr h="15313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FVU (N=4)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Avu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(N=4*-5)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HF-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Enkeltfag (N=11)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AMU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(N=16)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Akademi (N=6)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Diplom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(N=6)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Master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(N=2)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112738349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368152790"/>
                  </a:ext>
                </a:extLst>
              </a:tr>
              <a:tr h="12695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Afspejler deltagernes</a:t>
                      </a:r>
                      <a:r>
                        <a:rPr lang="da-DK" sz="1800" baseline="0" dirty="0" smtClean="0">
                          <a:effectLst/>
                        </a:rPr>
                        <a:t> konkrete pædagogiske behov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75 %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80 </a:t>
                      </a:r>
                      <a:r>
                        <a:rPr lang="da-DK" sz="2000" dirty="0" smtClean="0">
                          <a:effectLst/>
                        </a:rPr>
                        <a:t>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64 %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82 %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83 %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66 %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50 %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543047614"/>
                  </a:ext>
                </a:extLst>
              </a:tr>
              <a:tr h="12695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Er af </a:t>
                      </a:r>
                      <a:r>
                        <a:rPr lang="da-DK" sz="1800" dirty="0">
                          <a:effectLst/>
                        </a:rPr>
                        <a:t>høj kvalitet  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100 %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100 %*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90 %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51460" algn="l"/>
                        </a:tabLst>
                      </a:pPr>
                      <a:r>
                        <a:rPr lang="da-DK" sz="2000" dirty="0">
                          <a:effectLst/>
                        </a:rPr>
                        <a:t>69 %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66 %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100 %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50 %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030303009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612000" y="6375787"/>
            <a:ext cx="623075" cy="194400"/>
          </a:xfrm>
        </p:spPr>
        <p:txBody>
          <a:bodyPr/>
          <a:lstStyle/>
          <a:p>
            <a:fld id="{61A7DA12-F1F9-43F2-A12A-1E9EF0E92BD7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0" y="334600"/>
            <a:ext cx="612000" cy="1333624"/>
          </a:xfrm>
        </p:spPr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800" y="496600"/>
            <a:ext cx="10492300" cy="900000"/>
          </a:xfrm>
        </p:spPr>
        <p:txBody>
          <a:bodyPr/>
          <a:lstStyle/>
          <a:p>
            <a:r>
              <a:rPr lang="da-DK" sz="2800" dirty="0"/>
              <a:t>Andele </a:t>
            </a:r>
            <a:r>
              <a:rPr lang="da-DK" sz="2800" dirty="0" smtClean="0"/>
              <a:t>af dem der udbyder e-læring, som i </a:t>
            </a:r>
            <a:r>
              <a:rPr lang="da-DK" sz="2800" dirty="0"/>
              <a:t>høj grad eller i nogen grad vurderer, at læringsmiljøet omkring </a:t>
            </a:r>
            <a:r>
              <a:rPr lang="da-DK" sz="2800" dirty="0" smtClean="0"/>
              <a:t>e-læring …</a:t>
            </a:r>
            <a:endParaRPr lang="da-DK" sz="28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0" y="6375787"/>
            <a:ext cx="612000" cy="194400"/>
          </a:xfrm>
        </p:spPr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>
          <a:xfrm>
            <a:off x="11359901" y="6345927"/>
            <a:ext cx="367200" cy="298800"/>
          </a:xfrm>
        </p:spPr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>
          <a:xfrm>
            <a:off x="1235075" y="6375788"/>
            <a:ext cx="9037638" cy="194400"/>
          </a:xfrm>
        </p:spPr>
        <p:txBody>
          <a:bodyPr/>
          <a:lstStyle/>
          <a:p>
            <a:r>
              <a:rPr lang="da-DK" sz="1200" dirty="0" smtClean="0"/>
              <a:t>Spørgsmålet </a:t>
            </a:r>
            <a:r>
              <a:rPr lang="da-DK" sz="1200" dirty="0"/>
              <a:t>kun er stillet til respondenter, der har svaret, at de udbyder den pågældende type uddannelser som e-læring</a:t>
            </a:r>
            <a:r>
              <a:rPr lang="da-DK" sz="1200" dirty="0" smtClean="0"/>
              <a:t>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6795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555031"/>
              </p:ext>
            </p:extLst>
          </p:nvPr>
        </p:nvGraphicFramePr>
        <p:xfrm>
          <a:off x="1234800" y="1549399"/>
          <a:ext cx="10492300" cy="4764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990">
                  <a:extLst>
                    <a:ext uri="{9D8B030D-6E8A-4147-A177-3AD203B41FA5}">
                      <a16:colId xmlns:a16="http://schemas.microsoft.com/office/drawing/2014/main" val="3062812266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258116714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367055343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6183041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10181912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1940989226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473988551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3607238204"/>
                    </a:ext>
                  </a:extLst>
                </a:gridCol>
              </a:tblGrid>
              <a:tr h="153134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FVU (N=8)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Avu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(N=9*-10)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HF-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Enkeltfag (N=7)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AMU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(N=23)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Akademi (N=11)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Diplom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(N=10)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Master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(N=2)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112738349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368152790"/>
                  </a:ext>
                </a:extLst>
              </a:tr>
              <a:tr h="12695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Afspejler deltagernes</a:t>
                      </a:r>
                      <a:r>
                        <a:rPr lang="da-DK" sz="1800" baseline="0" dirty="0" smtClean="0">
                          <a:effectLst/>
                        </a:rPr>
                        <a:t> konkrete pædagogiske behov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88 %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90 </a:t>
                      </a:r>
                      <a:r>
                        <a:rPr lang="da-DK" sz="2000" dirty="0" smtClean="0">
                          <a:effectLst/>
                        </a:rPr>
                        <a:t>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71 %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96 %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81 %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90 %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0 %</a:t>
                      </a:r>
                      <a:endParaRPr lang="da-DK" sz="20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543047614"/>
                  </a:ext>
                </a:extLst>
              </a:tr>
              <a:tr h="126957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smtClean="0">
                          <a:effectLst/>
                        </a:rPr>
                        <a:t>Er af </a:t>
                      </a:r>
                      <a:r>
                        <a:rPr lang="da-DK" sz="1800" dirty="0">
                          <a:effectLst/>
                        </a:rPr>
                        <a:t>høj kvalitet  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63 %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100 %*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85 %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83 %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64 %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90 %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0 %</a:t>
                      </a: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030303009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612000" y="6375787"/>
            <a:ext cx="623075" cy="194400"/>
          </a:xfrm>
        </p:spPr>
        <p:txBody>
          <a:bodyPr/>
          <a:lstStyle/>
          <a:p>
            <a:fld id="{61A7DA12-F1F9-43F2-A12A-1E9EF0E92BD7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0" y="334600"/>
            <a:ext cx="612000" cy="1333624"/>
          </a:xfrm>
        </p:spPr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799" y="496600"/>
            <a:ext cx="10770933" cy="900000"/>
          </a:xfrm>
        </p:spPr>
        <p:txBody>
          <a:bodyPr/>
          <a:lstStyle/>
          <a:p>
            <a:r>
              <a:rPr lang="da-DK" sz="2800" dirty="0"/>
              <a:t>Andele </a:t>
            </a:r>
            <a:r>
              <a:rPr lang="da-DK" sz="2800" dirty="0" smtClean="0"/>
              <a:t>af dem der udbyder blended learning, som i </a:t>
            </a:r>
            <a:r>
              <a:rPr lang="da-DK" sz="2800" dirty="0"/>
              <a:t>høj grad eller i nogen grad vurderer, at læringsmiljøet omkring </a:t>
            </a:r>
            <a:r>
              <a:rPr lang="da-DK" sz="2800" dirty="0" smtClean="0"/>
              <a:t>blended learning …</a:t>
            </a:r>
            <a:endParaRPr lang="da-DK" sz="28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0" y="6375787"/>
            <a:ext cx="612000" cy="194400"/>
          </a:xfrm>
        </p:spPr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>
          <a:xfrm>
            <a:off x="11359901" y="6345927"/>
            <a:ext cx="367200" cy="298800"/>
          </a:xfrm>
        </p:spPr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>
          <a:xfrm>
            <a:off x="1235075" y="6375788"/>
            <a:ext cx="9037638" cy="194400"/>
          </a:xfrm>
        </p:spPr>
        <p:txBody>
          <a:bodyPr/>
          <a:lstStyle/>
          <a:p>
            <a:r>
              <a:rPr lang="da-DK" sz="1200" dirty="0" smtClean="0"/>
              <a:t>Spørgsmålet </a:t>
            </a:r>
            <a:r>
              <a:rPr lang="da-DK" sz="1200" dirty="0"/>
              <a:t>kun er stillet til respondenter, der har svaret, at de udbyder den pågældende type uddannelser som e-læring</a:t>
            </a:r>
            <a:r>
              <a:rPr lang="da-DK" sz="1200" dirty="0" smtClean="0"/>
              <a:t>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32121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800" dirty="0" smtClean="0"/>
              <a:t>Måderne hvorpå læring </a:t>
            </a:r>
            <a:r>
              <a:rPr lang="da-DK" sz="2800" dirty="0"/>
              <a:t>og undervisning </a:t>
            </a:r>
            <a:r>
              <a:rPr lang="da-DK" sz="2800" dirty="0" smtClean="0"/>
              <a:t>evalueres forandres ikke nødvendigvis fordi man tilrettelægger undervisningen som e-læring og blended learning</a:t>
            </a:r>
            <a:endParaRPr lang="da-DK" sz="28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419851"/>
            <a:ext cx="334963" cy="144463"/>
          </a:xfrm>
        </p:spPr>
        <p:txBody>
          <a:bodyPr/>
          <a:lstStyle/>
          <a:p>
            <a:fld id="{61A7DA12-F1F9-43F2-A12A-1E9EF0E92BD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56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234799" y="1380067"/>
            <a:ext cx="10492302" cy="4641321"/>
          </a:xfrm>
        </p:spPr>
        <p:txBody>
          <a:bodyPr/>
          <a:lstStyle/>
          <a:p>
            <a:r>
              <a:rPr lang="da-DK" i="1" dirty="0" smtClean="0"/>
              <a:t>Udbredelsen</a:t>
            </a:r>
            <a:r>
              <a:rPr lang="da-DK" dirty="0" smtClean="0"/>
              <a:t> af voksen-, efter- og videreuddannelse som e-læring og blended learning på de institutioner der udbyder VEU</a:t>
            </a:r>
          </a:p>
          <a:p>
            <a:r>
              <a:rPr lang="da-DK" i="1" dirty="0" smtClean="0"/>
              <a:t>Institutionsrepræsentanters vurderinger af en række kvalitetsparametre</a:t>
            </a:r>
            <a:r>
              <a:rPr lang="da-DK" dirty="0" smtClean="0"/>
              <a:t> i forhold til uddannelser tilrettelagt som e-læring og blended learning, herunder:</a:t>
            </a:r>
          </a:p>
          <a:p>
            <a:pPr lvl="1"/>
            <a:r>
              <a:rPr lang="da-DK" dirty="0" smtClean="0"/>
              <a:t>fleksibilitet </a:t>
            </a:r>
          </a:p>
          <a:p>
            <a:pPr lvl="1"/>
            <a:r>
              <a:rPr lang="da-DK" dirty="0" smtClean="0"/>
              <a:t>læringsudbytte</a:t>
            </a:r>
          </a:p>
          <a:p>
            <a:pPr lvl="1"/>
            <a:r>
              <a:rPr lang="da-DK" dirty="0" smtClean="0"/>
              <a:t>læringsmiljø</a:t>
            </a:r>
          </a:p>
          <a:p>
            <a:pPr lvl="1"/>
            <a:r>
              <a:rPr lang="da-DK" dirty="0" smtClean="0"/>
              <a:t>evaluering af undervisning og læring</a:t>
            </a:r>
          </a:p>
          <a:p>
            <a:pPr lvl="1"/>
            <a:r>
              <a:rPr lang="da-DK" dirty="0" smtClean="0"/>
              <a:t>interessen blandt ledelser og medarbejdere for at prioritere e-læring og blended learning</a:t>
            </a:r>
          </a:p>
          <a:p>
            <a:endParaRPr lang="da-DK" dirty="0" smtClean="0"/>
          </a:p>
          <a:p>
            <a:r>
              <a:rPr lang="da-DK" dirty="0" smtClean="0"/>
              <a:t>Bemærk at der er tale om foreløbige resultater og kun et udvalg af resultater! 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800" y="522000"/>
            <a:ext cx="9037636" cy="587133"/>
          </a:xfrm>
        </p:spPr>
        <p:txBody>
          <a:bodyPr/>
          <a:lstStyle/>
          <a:p>
            <a:r>
              <a:rPr lang="da-DK" dirty="0" smtClean="0"/>
              <a:t>Hvad oplægget handler om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09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04514"/>
              </p:ext>
            </p:extLst>
          </p:nvPr>
        </p:nvGraphicFramePr>
        <p:xfrm>
          <a:off x="1234800" y="1549399"/>
          <a:ext cx="10492300" cy="4665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990">
                  <a:extLst>
                    <a:ext uri="{9D8B030D-6E8A-4147-A177-3AD203B41FA5}">
                      <a16:colId xmlns:a16="http://schemas.microsoft.com/office/drawing/2014/main" val="3062812266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258116714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367055343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6183041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10181912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1940989226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473988551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3607238204"/>
                    </a:ext>
                  </a:extLst>
                </a:gridCol>
              </a:tblGrid>
              <a:tr h="143604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FVU (N=4)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Avu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(N=4)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HF-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Enkeltfag (N=11)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AMU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(N=16)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Akademi (N=6)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Diplom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(N=6)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Master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(N=2)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112738349"/>
                  </a:ext>
                </a:extLst>
              </a:tr>
              <a:tr h="45413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368152790"/>
                  </a:ext>
                </a:extLst>
              </a:tr>
              <a:tr h="15303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da-DK" sz="18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anvendes nye former for evaluering af undervisning og læreproces.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543047614"/>
                  </a:ext>
                </a:extLst>
              </a:tr>
              <a:tr h="124456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da-DK" sz="18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anvendes nye prøve- og </a:t>
                      </a:r>
                      <a:r>
                        <a:rPr lang="da-DK" sz="1800" dirty="0" smtClean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eksamensformer</a:t>
                      </a:r>
                      <a:endParaRPr lang="da-DK" sz="18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030303009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612000" y="6375787"/>
            <a:ext cx="623075" cy="194400"/>
          </a:xfrm>
        </p:spPr>
        <p:txBody>
          <a:bodyPr/>
          <a:lstStyle/>
          <a:p>
            <a:fld id="{61A7DA12-F1F9-43F2-A12A-1E9EF0E92BD7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0" y="334600"/>
            <a:ext cx="612000" cy="1333624"/>
          </a:xfrm>
        </p:spPr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799" y="496600"/>
            <a:ext cx="10770933" cy="900000"/>
          </a:xfrm>
        </p:spPr>
        <p:txBody>
          <a:bodyPr/>
          <a:lstStyle/>
          <a:p>
            <a:r>
              <a:rPr lang="da-DK" sz="2800" dirty="0"/>
              <a:t>Andele </a:t>
            </a:r>
            <a:r>
              <a:rPr lang="da-DK" sz="2800" dirty="0" smtClean="0"/>
              <a:t>af dem som </a:t>
            </a:r>
            <a:r>
              <a:rPr lang="da-DK" sz="2800" dirty="0"/>
              <a:t>udbyder </a:t>
            </a:r>
            <a:r>
              <a:rPr lang="da-DK" sz="2800" dirty="0" smtClean="0"/>
              <a:t>e-læring, der </a:t>
            </a:r>
            <a:r>
              <a:rPr lang="da-DK" sz="2800" dirty="0"/>
              <a:t>i høj grad eller i nogen grad vurderer 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0" y="6375787"/>
            <a:ext cx="612000" cy="194400"/>
          </a:xfrm>
        </p:spPr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>
          <a:xfrm>
            <a:off x="11359901" y="6345927"/>
            <a:ext cx="367200" cy="298800"/>
          </a:xfrm>
        </p:spPr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>
          <a:xfrm>
            <a:off x="1235075" y="6375788"/>
            <a:ext cx="9037638" cy="194400"/>
          </a:xfrm>
        </p:spPr>
        <p:txBody>
          <a:bodyPr/>
          <a:lstStyle/>
          <a:p>
            <a:r>
              <a:rPr lang="da-DK" sz="1200" dirty="0" smtClean="0"/>
              <a:t>Spørgsmålet </a:t>
            </a:r>
            <a:r>
              <a:rPr lang="da-DK" sz="1200" dirty="0"/>
              <a:t>kun er stillet til respondenter, der har svaret, at de udbyder den pågældende type uddannelser som e-læring</a:t>
            </a:r>
            <a:r>
              <a:rPr lang="da-DK" sz="1200" dirty="0" smtClean="0"/>
              <a:t>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4666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559653"/>
              </p:ext>
            </p:extLst>
          </p:nvPr>
        </p:nvGraphicFramePr>
        <p:xfrm>
          <a:off x="1234800" y="1549399"/>
          <a:ext cx="10492300" cy="4699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990">
                  <a:extLst>
                    <a:ext uri="{9D8B030D-6E8A-4147-A177-3AD203B41FA5}">
                      <a16:colId xmlns:a16="http://schemas.microsoft.com/office/drawing/2014/main" val="3062812266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258116714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367055343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6183041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101819125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1940989226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473988551"/>
                    </a:ext>
                  </a:extLst>
                </a:gridCol>
                <a:gridCol w="1205330">
                  <a:extLst>
                    <a:ext uri="{9D8B030D-6E8A-4147-A177-3AD203B41FA5}">
                      <a16:colId xmlns:a16="http://schemas.microsoft.com/office/drawing/2014/main" val="3607238204"/>
                    </a:ext>
                  </a:extLst>
                </a:gridCol>
              </a:tblGrid>
              <a:tr h="146340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da-DK" sz="20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FVU (N=7)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Avu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(N=9)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HF-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Enkeltfag (N=7)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AMU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(N=23)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Akademi (N=11)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Diplom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(N=9)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Master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(N=2)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112738349"/>
                  </a:ext>
                </a:extLst>
              </a:tr>
              <a:tr h="462787"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da-DK" sz="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/>
                </a:tc>
                <a:extLst>
                  <a:ext uri="{0D108BD9-81ED-4DB2-BD59-A6C34878D82A}">
                    <a16:rowId xmlns:a16="http://schemas.microsoft.com/office/drawing/2014/main" val="1368152790"/>
                  </a:ext>
                </a:extLst>
              </a:tr>
              <a:tr h="15595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da-DK" sz="18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anvendes nye former for evaluering af undervisning og læreproces.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543047614"/>
                  </a:ext>
                </a:extLst>
              </a:tr>
              <a:tr h="121325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</a:t>
                      </a:r>
                      <a:r>
                        <a:rPr lang="da-DK" sz="1800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 anvendes nye prøve- og </a:t>
                      </a:r>
                      <a:r>
                        <a:rPr lang="da-DK" sz="1800" dirty="0" smtClean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eksamensformer</a:t>
                      </a:r>
                      <a:endParaRPr lang="da-DK" sz="1800" dirty="0">
                        <a:solidFill>
                          <a:schemeClr val="bg1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22 %</a:t>
                      </a: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0 %</a:t>
                      </a: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030303009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>
          <a:xfrm>
            <a:off x="612000" y="6375787"/>
            <a:ext cx="623075" cy="194400"/>
          </a:xfrm>
        </p:spPr>
        <p:txBody>
          <a:bodyPr/>
          <a:lstStyle/>
          <a:p>
            <a:fld id="{61A7DA12-F1F9-43F2-A12A-1E9EF0E92BD7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>
          <a:xfrm>
            <a:off x="0" y="334600"/>
            <a:ext cx="612000" cy="1333624"/>
          </a:xfrm>
        </p:spPr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799" y="496600"/>
            <a:ext cx="10770933" cy="900000"/>
          </a:xfrm>
        </p:spPr>
        <p:txBody>
          <a:bodyPr/>
          <a:lstStyle/>
          <a:p>
            <a:r>
              <a:rPr lang="da-DK" sz="2800" dirty="0"/>
              <a:t>Andele </a:t>
            </a:r>
            <a:r>
              <a:rPr lang="da-DK" sz="2800" dirty="0" smtClean="0"/>
              <a:t>af dem som </a:t>
            </a:r>
            <a:r>
              <a:rPr lang="da-DK" sz="2800" dirty="0"/>
              <a:t>udbyder </a:t>
            </a:r>
            <a:r>
              <a:rPr lang="da-DK" sz="2800" dirty="0" smtClean="0"/>
              <a:t>blended learning, der </a:t>
            </a:r>
            <a:r>
              <a:rPr lang="da-DK" sz="2800" dirty="0"/>
              <a:t>i høj grad eller i nogen grad vurderer 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0" y="6375787"/>
            <a:ext cx="612000" cy="194400"/>
          </a:xfrm>
        </p:spPr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>
          <a:xfrm>
            <a:off x="11359901" y="6345927"/>
            <a:ext cx="367200" cy="298800"/>
          </a:xfrm>
        </p:spPr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>
          <a:xfrm>
            <a:off x="1235075" y="6375788"/>
            <a:ext cx="9037638" cy="194400"/>
          </a:xfrm>
        </p:spPr>
        <p:txBody>
          <a:bodyPr/>
          <a:lstStyle/>
          <a:p>
            <a:r>
              <a:rPr lang="da-DK" sz="1200" dirty="0" smtClean="0"/>
              <a:t>Spørgsmålet </a:t>
            </a:r>
            <a:r>
              <a:rPr lang="da-DK" sz="1200" dirty="0"/>
              <a:t>kun er stillet til respondenter, der har svaret, at de udbyder den pågældende type uddannelser som e-læring</a:t>
            </a:r>
            <a:r>
              <a:rPr lang="da-DK" sz="1200" dirty="0" smtClean="0"/>
              <a:t>.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2188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800" dirty="0" smtClean="0"/>
              <a:t>Generelt set større interesse for blended learning end for e-læring – og større interesse blandt ledelser end blandt medarbejdere – dog med uddannelsesområdespecifikke variationer</a:t>
            </a:r>
            <a:endParaRPr lang="da-DK" sz="28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419851"/>
            <a:ext cx="334963" cy="144463"/>
          </a:xfrm>
        </p:spPr>
        <p:txBody>
          <a:bodyPr/>
          <a:lstStyle/>
          <a:p>
            <a:fld id="{61A7DA12-F1F9-43F2-A12A-1E9EF0E92BD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73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/>
          </p:nvPr>
        </p:nvGraphicFramePr>
        <p:xfrm>
          <a:off x="1235075" y="1566333"/>
          <a:ext cx="10492026" cy="482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592">
                  <a:extLst>
                    <a:ext uri="{9D8B030D-6E8A-4147-A177-3AD203B41FA5}">
                      <a16:colId xmlns:a16="http://schemas.microsoft.com/office/drawing/2014/main" val="3710966258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401096607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1401434808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782302932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663858300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3093290960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2805811803"/>
                    </a:ext>
                  </a:extLst>
                </a:gridCol>
                <a:gridCol w="1137062">
                  <a:extLst>
                    <a:ext uri="{9D8B030D-6E8A-4147-A177-3AD203B41FA5}">
                      <a16:colId xmlns:a16="http://schemas.microsoft.com/office/drawing/2014/main" val="1190078275"/>
                    </a:ext>
                  </a:extLst>
                </a:gridCol>
              </a:tblGrid>
              <a:tr h="1336973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Andele der i høj grad eller i nogen grad vurderer, at der er interesse for at prioritere .. 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FVU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(N=22-23)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Avu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(N=15-16)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HF-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Enkeltfag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(N=14)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AMU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(N=51-52)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Akademi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(N=16-19) 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Diplom (N=16) 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effectLst/>
                        </a:rPr>
                        <a:t>Master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(N=7)</a:t>
                      </a:r>
                      <a:endParaRPr lang="da-DK" sz="16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069683197"/>
                  </a:ext>
                </a:extLst>
              </a:tr>
              <a:tr h="584926"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 e-læring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blandt ledelsen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57 %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46 %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72 %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69 %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63 %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81 %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43 %</a:t>
                      </a:r>
                      <a:endParaRPr lang="da-D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2502209"/>
                  </a:ext>
                </a:extLst>
              </a:tr>
              <a:tr h="825057"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 e-læring 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blandt medarbejderne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41 %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40 %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57 %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50 %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42 %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50 %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43 %</a:t>
                      </a:r>
                      <a:endParaRPr lang="da-D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8705314"/>
                  </a:ext>
                </a:extLst>
              </a:tr>
              <a:tr h="825057"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 blended learning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blandt ledelsen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75 %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81 %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65 %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77 %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81 %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88 %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57 %</a:t>
                      </a:r>
                      <a:endParaRPr lang="da-D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7244786"/>
                  </a:ext>
                </a:extLst>
              </a:tr>
              <a:tr h="1067721"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 blended learning</a:t>
                      </a:r>
                    </a:p>
                    <a:p>
                      <a:r>
                        <a:rPr lang="da-D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blandt medarbejderne</a:t>
                      </a:r>
                      <a:endParaRPr lang="da-DK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65 %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69 %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43 %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68 %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82 %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69 %</a:t>
                      </a:r>
                      <a:endParaRPr lang="da-DK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800" dirty="0" smtClean="0"/>
                        <a:t>86 %</a:t>
                      </a:r>
                      <a:endParaRPr lang="da-DK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0768417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799" y="522000"/>
            <a:ext cx="10492299" cy="900000"/>
          </a:xfrm>
        </p:spPr>
        <p:txBody>
          <a:bodyPr/>
          <a:lstStyle/>
          <a:p>
            <a:r>
              <a:rPr lang="da-DK" sz="2800" dirty="0"/>
              <a:t>Institutionsvurderinger af interessen </a:t>
            </a:r>
            <a:r>
              <a:rPr lang="da-DK" sz="2800" dirty="0" smtClean="0"/>
              <a:t>blandt ledelse og medarbejdere for </a:t>
            </a:r>
            <a:r>
              <a:rPr lang="da-DK" sz="2800" dirty="0"/>
              <a:t>at prioritere </a:t>
            </a:r>
            <a:r>
              <a:rPr lang="da-DK" sz="2800" dirty="0" smtClean="0"/>
              <a:t>e-læring hhv. blended learning </a:t>
            </a:r>
            <a:endParaRPr lang="da-DK" sz="28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70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234799" y="884573"/>
            <a:ext cx="10635468" cy="5410586"/>
          </a:xfrm>
        </p:spPr>
        <p:txBody>
          <a:bodyPr/>
          <a:lstStyle/>
          <a:p>
            <a:r>
              <a:rPr lang="da-DK" sz="1800" dirty="0" smtClean="0"/>
              <a:t>E-læring og blended learning er udbredt på alle niveauer på VEU-området, dog kun lidt e-læring som asynkron undervisning</a:t>
            </a:r>
          </a:p>
          <a:p>
            <a:r>
              <a:rPr lang="da-DK" sz="1800" dirty="0" smtClean="0"/>
              <a:t>E-læring bruges mest på HF-enkeltfag, hvor udbredelsen også er steget mest siden 2011</a:t>
            </a:r>
          </a:p>
          <a:p>
            <a:r>
              <a:rPr lang="da-DK" sz="1800" dirty="0" smtClean="0"/>
              <a:t>Blended learning bruges mest på avu </a:t>
            </a:r>
            <a:r>
              <a:rPr lang="da-DK" sz="1800" dirty="0"/>
              <a:t>og </a:t>
            </a:r>
            <a:r>
              <a:rPr lang="da-DK" sz="1800" dirty="0" smtClean="0"/>
              <a:t>diplomuddannelserne, </a:t>
            </a:r>
            <a:r>
              <a:rPr lang="da-DK" sz="1800" dirty="0"/>
              <a:t>hvor udbredelsen også er steget </a:t>
            </a:r>
            <a:r>
              <a:rPr lang="da-DK" sz="1800" dirty="0" smtClean="0"/>
              <a:t>mest siden 2011 </a:t>
            </a:r>
          </a:p>
          <a:p>
            <a:r>
              <a:rPr lang="da-DK" sz="1800" dirty="0" smtClean="0"/>
              <a:t>Fleksibiliteten vurderes generelt som noget, der markant styrkes, når man går over til e-læring og blended learning </a:t>
            </a:r>
          </a:p>
          <a:p>
            <a:r>
              <a:rPr lang="da-DK" sz="1800" dirty="0" smtClean="0"/>
              <a:t>Læringsudbyttet vurderes generelt set som </a:t>
            </a:r>
            <a:r>
              <a:rPr lang="da-DK" sz="1800" i="1" dirty="0" smtClean="0"/>
              <a:t>nogenlunde uændret</a:t>
            </a:r>
            <a:r>
              <a:rPr lang="da-DK" sz="1800" dirty="0" smtClean="0"/>
              <a:t> både for e-læring og blended learning, dog med variationer områderne imellem:</a:t>
            </a:r>
          </a:p>
          <a:p>
            <a:pPr lvl="1"/>
            <a:r>
              <a:rPr lang="da-DK" sz="1800" dirty="0" smtClean="0"/>
              <a:t>HF-enkeltfag vurderes lidt mere </a:t>
            </a:r>
            <a:r>
              <a:rPr lang="da-DK" sz="1800" i="1" dirty="0" smtClean="0"/>
              <a:t>negativt</a:t>
            </a:r>
            <a:r>
              <a:rPr lang="da-DK" sz="1800" dirty="0" smtClean="0"/>
              <a:t> med hensyn til e-læring</a:t>
            </a:r>
          </a:p>
          <a:p>
            <a:pPr lvl="1"/>
            <a:r>
              <a:rPr lang="da-DK" sz="1800" dirty="0" smtClean="0"/>
              <a:t>AMU og diplomuddannelser lidt mere </a:t>
            </a:r>
            <a:r>
              <a:rPr lang="da-DK" sz="1800" i="1" dirty="0" smtClean="0"/>
              <a:t>positivt</a:t>
            </a:r>
            <a:r>
              <a:rPr lang="da-DK" sz="1800" dirty="0" smtClean="0"/>
              <a:t> med hensyn til blended learning </a:t>
            </a:r>
          </a:p>
          <a:p>
            <a:r>
              <a:rPr lang="da-DK" sz="1800" dirty="0" smtClean="0"/>
              <a:t>Der anvendes til en vis grad nye former for evaluering af undervisning og læring i forbindelse med e-læring og blended learning – men dette er ikke selvfølge</a:t>
            </a:r>
          </a:p>
          <a:p>
            <a:r>
              <a:rPr lang="da-DK" sz="1800" dirty="0" smtClean="0"/>
              <a:t>Generelt </a:t>
            </a:r>
            <a:r>
              <a:rPr lang="da-DK" sz="1800" dirty="0"/>
              <a:t>set </a:t>
            </a:r>
            <a:r>
              <a:rPr lang="da-DK" sz="1800" dirty="0" smtClean="0"/>
              <a:t>er der større </a:t>
            </a:r>
            <a:r>
              <a:rPr lang="da-DK" sz="1800" dirty="0"/>
              <a:t>interesse for blended learning end for e-læring </a:t>
            </a:r>
            <a:r>
              <a:rPr lang="da-DK" sz="1800" dirty="0" smtClean="0"/>
              <a:t>på institutionerne – </a:t>
            </a:r>
            <a:r>
              <a:rPr lang="da-DK" sz="1800" dirty="0"/>
              <a:t>og større interesse blandt </a:t>
            </a:r>
            <a:r>
              <a:rPr lang="da-DK" sz="1800" dirty="0" smtClean="0"/>
              <a:t>ledelserne </a:t>
            </a:r>
            <a:r>
              <a:rPr lang="da-DK" sz="1800" dirty="0"/>
              <a:t>end blandt </a:t>
            </a:r>
            <a:r>
              <a:rPr lang="da-DK" sz="1800" dirty="0" smtClean="0"/>
              <a:t>medarbejderne </a:t>
            </a:r>
            <a:r>
              <a:rPr lang="da-DK" sz="1800" dirty="0"/>
              <a:t>– dog </a:t>
            </a:r>
            <a:r>
              <a:rPr lang="da-DK" sz="1800" dirty="0" smtClean="0"/>
              <a:t>er der store </a:t>
            </a:r>
            <a:r>
              <a:rPr lang="da-DK" sz="1800" dirty="0"/>
              <a:t>uddannelsesområdespecifikke variationer 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799" y="166012"/>
            <a:ext cx="9037636" cy="612533"/>
          </a:xfrm>
        </p:spPr>
        <p:txBody>
          <a:bodyPr/>
          <a:lstStyle/>
          <a:p>
            <a:r>
              <a:rPr lang="da-DK" dirty="0" smtClean="0"/>
              <a:t>Foreløbige konklusioner</a:t>
            </a:r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12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118125E6-2A73-43D5-A268-FB21B4F24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8E18211F-7C31-49FC-98F3-02C736864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Tak for ordet!</a:t>
            </a:r>
            <a:endParaRPr lang="da-DK" dirty="0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211ADB8D-E1EC-4BE4-962A-D93325574C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Undertitel 12">
            <a:extLst>
              <a:ext uri="{FF2B5EF4-FFF2-40B4-BE49-F238E27FC236}">
                <a16:creationId xmlns:a16="http://schemas.microsoft.com/office/drawing/2014/main" id="{A1AA0ED3-30B4-44B0-8991-F60D1271B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397B3BF4-F818-4EE9-B561-3148AC274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5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234799" y="1422400"/>
            <a:ext cx="9037637" cy="4598988"/>
          </a:xfrm>
        </p:spPr>
        <p:txBody>
          <a:bodyPr/>
          <a:lstStyle/>
          <a:p>
            <a:pPr lvl="0"/>
            <a:r>
              <a:rPr lang="da-DK" dirty="0" smtClean="0">
                <a:solidFill>
                  <a:srgbClr val="FF0000"/>
                </a:solidFill>
              </a:rPr>
              <a:t>At </a:t>
            </a:r>
            <a:r>
              <a:rPr lang="da-DK" dirty="0">
                <a:solidFill>
                  <a:srgbClr val="FF0000"/>
                </a:solidFill>
              </a:rPr>
              <a:t>indsamle og formidle erfaringer med anvendelsen af </a:t>
            </a:r>
            <a:r>
              <a:rPr lang="da-DK" dirty="0"/>
              <a:t>digitale læringsplatforme og </a:t>
            </a:r>
            <a:r>
              <a:rPr lang="da-DK" dirty="0">
                <a:solidFill>
                  <a:srgbClr val="FF0000"/>
                </a:solidFill>
              </a:rPr>
              <a:t>digitale læringsteknologier i </a:t>
            </a:r>
            <a:r>
              <a:rPr lang="da-DK" dirty="0" smtClean="0">
                <a:solidFill>
                  <a:srgbClr val="FF0000"/>
                </a:solidFill>
              </a:rPr>
              <a:t>VEU (her i betydningen: e-læring og blended learning)</a:t>
            </a:r>
            <a:endParaRPr lang="da-DK" dirty="0">
              <a:solidFill>
                <a:srgbClr val="FF0000"/>
              </a:solidFill>
            </a:endParaRPr>
          </a:p>
          <a:p>
            <a:pPr lvl="0"/>
            <a:r>
              <a:rPr lang="da-DK" dirty="0"/>
              <a:t>At identificere digitale læringsforløb som med fordel kan </a:t>
            </a:r>
            <a:r>
              <a:rPr lang="da-DK" dirty="0" err="1"/>
              <a:t>opskaleres</a:t>
            </a:r>
            <a:r>
              <a:rPr lang="da-DK" dirty="0"/>
              <a:t> </a:t>
            </a:r>
          </a:p>
          <a:p>
            <a:pPr lvl="0"/>
            <a:r>
              <a:rPr lang="da-DK" dirty="0"/>
              <a:t>At afdække behovet for at de enkelte voksen- og efteruddannelsesudbydere kan få et indblik i deres digitale parathed, herunder en afdækning af mulige værktøjer til at skaffe dette </a:t>
            </a:r>
            <a:r>
              <a:rPr lang="da-DK" dirty="0" smtClean="0"/>
              <a:t>indblik</a:t>
            </a:r>
          </a:p>
          <a:p>
            <a:pPr lvl="0"/>
            <a:r>
              <a:rPr lang="da-DK" dirty="0" smtClean="0">
                <a:solidFill>
                  <a:srgbClr val="FF0000"/>
                </a:solidFill>
              </a:rPr>
              <a:t>At </a:t>
            </a:r>
            <a:r>
              <a:rPr lang="da-DK" dirty="0">
                <a:solidFill>
                  <a:srgbClr val="FF0000"/>
                </a:solidFill>
              </a:rPr>
              <a:t>få større empirisk baseret viden om, hvor og hvornår e-læring og </a:t>
            </a:r>
            <a:r>
              <a:rPr lang="da-DK" dirty="0" smtClean="0">
                <a:solidFill>
                  <a:srgbClr val="FF0000"/>
                </a:solidFill>
              </a:rPr>
              <a:t>blended </a:t>
            </a:r>
            <a:r>
              <a:rPr lang="da-DK" dirty="0">
                <a:solidFill>
                  <a:srgbClr val="FF0000"/>
                </a:solidFill>
              </a:rPr>
              <a:t>learning</a:t>
            </a:r>
            <a:r>
              <a:rPr lang="da-DK" dirty="0"/>
              <a:t> kan </a:t>
            </a:r>
            <a:r>
              <a:rPr lang="da-DK" dirty="0">
                <a:solidFill>
                  <a:srgbClr val="FF0000"/>
                </a:solidFill>
              </a:rPr>
              <a:t>bruges</a:t>
            </a:r>
            <a:r>
              <a:rPr lang="da-DK" dirty="0"/>
              <a:t> med fordel og hvor og hvornår disse anvendelsesformer er mindre </a:t>
            </a:r>
            <a:r>
              <a:rPr lang="da-DK" dirty="0" smtClean="0"/>
              <a:t>hensigtsmæssige </a:t>
            </a:r>
          </a:p>
          <a:p>
            <a:pPr lvl="0"/>
            <a:endParaRPr lang="da-DK" dirty="0"/>
          </a:p>
          <a:p>
            <a:pPr lvl="0"/>
            <a:r>
              <a:rPr lang="da-DK" dirty="0" smtClean="0"/>
              <a:t>EVA laver opgaven på vegne af Styrelsen for It og Læring (STIL), men oplægget er på EVA’s ansvar </a:t>
            </a:r>
            <a:endParaRPr lang="da-DK" dirty="0"/>
          </a:p>
          <a:p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800" y="522000"/>
            <a:ext cx="9037636" cy="637933"/>
          </a:xfrm>
        </p:spPr>
        <p:txBody>
          <a:bodyPr/>
          <a:lstStyle/>
          <a:p>
            <a:r>
              <a:rPr lang="da-DK" dirty="0" smtClean="0"/>
              <a:t>Analysens formål </a:t>
            </a:r>
            <a:r>
              <a:rPr lang="da-DK" dirty="0" smtClean="0">
                <a:solidFill>
                  <a:srgbClr val="FF0000"/>
                </a:solidFill>
              </a:rPr>
              <a:t>– og dagens fokus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42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234799" y="922866"/>
            <a:ext cx="10492302" cy="5448459"/>
          </a:xfrm>
        </p:spPr>
        <p:txBody>
          <a:bodyPr/>
          <a:lstStyle/>
          <a:p>
            <a:r>
              <a:rPr lang="da-DK" sz="2400" dirty="0" smtClean="0">
                <a:solidFill>
                  <a:srgbClr val="FF0000"/>
                </a:solidFill>
              </a:rPr>
              <a:t>Delrapport 1 udkommer i dec. 2018 og bygger på </a:t>
            </a:r>
            <a:r>
              <a:rPr lang="da-DK" sz="2400" dirty="0" err="1" smtClean="0">
                <a:solidFill>
                  <a:srgbClr val="FF0000"/>
                </a:solidFill>
              </a:rPr>
              <a:t>spørgeskema-undersøgelse</a:t>
            </a:r>
            <a:r>
              <a:rPr lang="da-DK" sz="2400" dirty="0" smtClean="0">
                <a:solidFill>
                  <a:srgbClr val="FF0000"/>
                </a:solidFill>
              </a:rPr>
              <a:t> </a:t>
            </a:r>
            <a:r>
              <a:rPr lang="da-DK" sz="2400" dirty="0">
                <a:solidFill>
                  <a:srgbClr val="FF0000"/>
                </a:solidFill>
              </a:rPr>
              <a:t>(totalundersøgelse</a:t>
            </a:r>
            <a:r>
              <a:rPr lang="da-DK" sz="2400" dirty="0" smtClean="0">
                <a:solidFill>
                  <a:srgbClr val="FF0000"/>
                </a:solidFill>
              </a:rPr>
              <a:t>) og danner grundlag </a:t>
            </a:r>
            <a:r>
              <a:rPr lang="da-DK" sz="2400" dirty="0">
                <a:solidFill>
                  <a:srgbClr val="FF0000"/>
                </a:solidFill>
              </a:rPr>
              <a:t>for dette </a:t>
            </a:r>
            <a:r>
              <a:rPr lang="da-DK" sz="2400" dirty="0" smtClean="0">
                <a:solidFill>
                  <a:srgbClr val="FF0000"/>
                </a:solidFill>
              </a:rPr>
              <a:t>oplæg</a:t>
            </a:r>
            <a:endParaRPr lang="da-DK" sz="2400" dirty="0">
              <a:solidFill>
                <a:srgbClr val="FF0000"/>
              </a:solidFill>
            </a:endParaRPr>
          </a:p>
          <a:p>
            <a:endParaRPr lang="da-DK" sz="2400" dirty="0" smtClean="0"/>
          </a:p>
          <a:p>
            <a:r>
              <a:rPr lang="da-DK" sz="2400" dirty="0" smtClean="0"/>
              <a:t>Delrapport 2 udkommer </a:t>
            </a:r>
            <a:r>
              <a:rPr lang="da-DK" sz="2400" dirty="0"/>
              <a:t>i april </a:t>
            </a:r>
            <a:r>
              <a:rPr lang="da-DK" sz="2400" dirty="0" smtClean="0"/>
              <a:t>2019 og bygger på</a:t>
            </a:r>
            <a:r>
              <a:rPr lang="da-DK" sz="2400" dirty="0"/>
              <a:t>: </a:t>
            </a:r>
          </a:p>
          <a:p>
            <a:pPr lvl="1"/>
            <a:r>
              <a:rPr lang="da-DK" sz="2400" dirty="0"/>
              <a:t>Casestudie med syv cases – en pr. uddannelsesområde  </a:t>
            </a:r>
          </a:p>
          <a:p>
            <a:pPr lvl="1"/>
            <a:r>
              <a:rPr lang="da-DK" sz="2400" dirty="0"/>
              <a:t>Interviewundersøgelse med 24 interview</a:t>
            </a:r>
          </a:p>
          <a:p>
            <a:pPr lvl="1"/>
            <a:r>
              <a:rPr lang="da-DK" sz="2400" dirty="0"/>
              <a:t>Litteraturstudie af dansk og engelsk sproget </a:t>
            </a:r>
            <a:r>
              <a:rPr lang="da-DK" sz="2400" dirty="0" smtClean="0"/>
              <a:t>litteratur</a:t>
            </a:r>
          </a:p>
          <a:p>
            <a:pPr lvl="1"/>
            <a:endParaRPr lang="da-DK" sz="2400" dirty="0" smtClean="0"/>
          </a:p>
          <a:p>
            <a:r>
              <a:rPr lang="da-DK" sz="2400" dirty="0"/>
              <a:t>Inspirationskataloget udkommer i april 2019 </a:t>
            </a:r>
            <a:endParaRPr lang="da-DK" sz="2400" dirty="0" smtClean="0"/>
          </a:p>
          <a:p>
            <a:pPr lvl="1"/>
            <a:r>
              <a:rPr lang="da-DK" sz="2400" dirty="0" smtClean="0"/>
              <a:t>vil </a:t>
            </a:r>
            <a:r>
              <a:rPr lang="da-DK" sz="2400" dirty="0"/>
              <a:t>indeholde beskrivelser af </a:t>
            </a:r>
            <a:r>
              <a:rPr lang="da-DK" sz="2400" dirty="0" smtClean="0"/>
              <a:t>5-7 </a:t>
            </a:r>
            <a:r>
              <a:rPr lang="da-DK" sz="2400" dirty="0"/>
              <a:t>cases med fokus på inspirerende og god praksis i forhold til at udbyde kurser som e-læring og/eller blended learning i større skala. </a:t>
            </a:r>
            <a:endParaRPr lang="da-DK" sz="2400" dirty="0" smtClean="0"/>
          </a:p>
          <a:p>
            <a:pPr lvl="1"/>
            <a:endParaRPr lang="da-DK" sz="2400" dirty="0" smtClean="0"/>
          </a:p>
          <a:p>
            <a:endParaRPr lang="da-DK" sz="2400" dirty="0"/>
          </a:p>
          <a:p>
            <a:endParaRPr lang="da-DK" sz="2400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58600" y="234134"/>
            <a:ext cx="9037636" cy="578667"/>
          </a:xfrm>
        </p:spPr>
        <p:txBody>
          <a:bodyPr/>
          <a:lstStyle/>
          <a:p>
            <a:r>
              <a:rPr lang="da-DK" dirty="0" smtClean="0"/>
              <a:t>Metode </a:t>
            </a:r>
            <a:r>
              <a:rPr lang="da-DK" dirty="0" smtClean="0">
                <a:solidFill>
                  <a:srgbClr val="FF0000"/>
                </a:solidFill>
              </a:rPr>
              <a:t>– og dagens fokus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78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338591"/>
              </p:ext>
            </p:extLst>
          </p:nvPr>
        </p:nvGraphicFramePr>
        <p:xfrm>
          <a:off x="1254124" y="1176866"/>
          <a:ext cx="10472975" cy="4969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0409">
                  <a:extLst>
                    <a:ext uri="{9D8B030D-6E8A-4147-A177-3AD203B41FA5}">
                      <a16:colId xmlns:a16="http://schemas.microsoft.com/office/drawing/2014/main" val="4052092014"/>
                    </a:ext>
                  </a:extLst>
                </a:gridCol>
                <a:gridCol w="1736687">
                  <a:extLst>
                    <a:ext uri="{9D8B030D-6E8A-4147-A177-3AD203B41FA5}">
                      <a16:colId xmlns:a16="http://schemas.microsoft.com/office/drawing/2014/main" val="2291671122"/>
                    </a:ext>
                  </a:extLst>
                </a:gridCol>
                <a:gridCol w="1152027">
                  <a:extLst>
                    <a:ext uri="{9D8B030D-6E8A-4147-A177-3AD203B41FA5}">
                      <a16:colId xmlns:a16="http://schemas.microsoft.com/office/drawing/2014/main" val="180955327"/>
                    </a:ext>
                  </a:extLst>
                </a:gridCol>
                <a:gridCol w="1317500">
                  <a:extLst>
                    <a:ext uri="{9D8B030D-6E8A-4147-A177-3AD203B41FA5}">
                      <a16:colId xmlns:a16="http://schemas.microsoft.com/office/drawing/2014/main" val="835066660"/>
                    </a:ext>
                  </a:extLst>
                </a:gridCol>
                <a:gridCol w="1438987">
                  <a:extLst>
                    <a:ext uri="{9D8B030D-6E8A-4147-A177-3AD203B41FA5}">
                      <a16:colId xmlns:a16="http://schemas.microsoft.com/office/drawing/2014/main" val="1332708542"/>
                    </a:ext>
                  </a:extLst>
                </a:gridCol>
                <a:gridCol w="1137365">
                  <a:extLst>
                    <a:ext uri="{9D8B030D-6E8A-4147-A177-3AD203B41FA5}">
                      <a16:colId xmlns:a16="http://schemas.microsoft.com/office/drawing/2014/main" val="2539222108"/>
                    </a:ext>
                  </a:extLst>
                </a:gridCol>
              </a:tblGrid>
              <a:tr h="16983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 </a:t>
                      </a:r>
                      <a:endParaRPr lang="da-DK" sz="16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Svarpct.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opgjort på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udsendelses-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grundlag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Svarpct.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opgjort på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population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3709"/>
                  </a:ext>
                </a:extLst>
              </a:tr>
              <a:tr h="408948">
                <a:tc>
                  <a:txBody>
                    <a:bodyPr/>
                    <a:lstStyle/>
                    <a:p>
                      <a:endParaRPr lang="da-DK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Svar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Sample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Svarpct.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Population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Svarpct.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390137"/>
                  </a:ext>
                </a:extLst>
              </a:tr>
              <a:tr h="40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Samlet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94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102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FF0000"/>
                          </a:solidFill>
                          <a:effectLst/>
                        </a:rPr>
                        <a:t>92%</a:t>
                      </a:r>
                      <a:endParaRPr lang="da-DK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116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</a:rPr>
                        <a:t>81%</a:t>
                      </a:r>
                      <a:endParaRPr lang="da-D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1512870"/>
                  </a:ext>
                </a:extLst>
              </a:tr>
              <a:tr h="40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Erhvervsskoler m.v.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50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53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FF0000"/>
                          </a:solidFill>
                          <a:effectLst/>
                        </a:rPr>
                        <a:t>94%</a:t>
                      </a:r>
                      <a:endParaRPr lang="da-DK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61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</a:rPr>
                        <a:t>82%</a:t>
                      </a:r>
                      <a:endParaRPr lang="da-D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8297223"/>
                  </a:ext>
                </a:extLst>
              </a:tr>
              <a:tr h="40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Private udbydere af AMU og EUD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2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3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FF0000"/>
                          </a:solidFill>
                          <a:effectLst/>
                        </a:rPr>
                        <a:t>67%</a:t>
                      </a:r>
                      <a:endParaRPr lang="da-DK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4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da-D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9092087"/>
                  </a:ext>
                </a:extLst>
              </a:tr>
              <a:tr h="40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VUC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17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21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</a:rPr>
                        <a:t>81%</a:t>
                      </a:r>
                      <a:endParaRPr lang="da-D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24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</a:rPr>
                        <a:t>71%</a:t>
                      </a:r>
                      <a:endParaRPr lang="da-D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5433727"/>
                  </a:ext>
                </a:extLst>
              </a:tr>
              <a:tr h="40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Professionshøjskoler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9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9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da-DK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9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da-D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6904879"/>
                  </a:ext>
                </a:extLst>
              </a:tr>
              <a:tr h="40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Erhvervsakademier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9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9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da-DK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10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</a:rPr>
                        <a:t>90%</a:t>
                      </a:r>
                      <a:endParaRPr lang="da-D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1333110"/>
                  </a:ext>
                </a:extLst>
              </a:tr>
              <a:tr h="408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Universiteter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7</a:t>
                      </a:r>
                      <a:endParaRPr lang="da-DK" sz="16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effectLst/>
                        </a:rPr>
                        <a:t>7</a:t>
                      </a:r>
                      <a:endParaRPr lang="da-DK" sz="1600" dirty="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</a:rPr>
                        <a:t>100%</a:t>
                      </a:r>
                      <a:endParaRPr lang="da-D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>
                          <a:effectLst/>
                        </a:rPr>
                        <a:t>8</a:t>
                      </a:r>
                      <a:endParaRPr lang="da-DK" sz="1600">
                        <a:solidFill>
                          <a:srgbClr val="5859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rgbClr val="FF0000"/>
                          </a:solidFill>
                          <a:effectLst/>
                        </a:rPr>
                        <a:t>88%</a:t>
                      </a:r>
                      <a:endParaRPr lang="da-DK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3551678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799" y="360000"/>
            <a:ext cx="10432267" cy="571333"/>
          </a:xfrm>
        </p:spPr>
        <p:txBody>
          <a:bodyPr/>
          <a:lstStyle/>
          <a:p>
            <a:r>
              <a:rPr lang="da-DK" sz="3000" dirty="0" smtClean="0"/>
              <a:t>Svarprocenter på survey – fordelt på institutionstyper</a:t>
            </a:r>
            <a:endParaRPr lang="da-DK" sz="3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4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 smtClean="0"/>
              <a:t>Samme definitioner i 2018 og i 2011:</a:t>
            </a:r>
          </a:p>
          <a:p>
            <a:r>
              <a:rPr lang="da-DK" dirty="0" smtClean="0"/>
              <a:t>E-læring opfattes i denne undersøgelse</a:t>
            </a:r>
            <a:r>
              <a:rPr lang="da-DK" dirty="0"/>
              <a:t>, som læring og undervisning der </a:t>
            </a:r>
            <a:r>
              <a:rPr lang="da-DK" i="1" dirty="0"/>
              <a:t>udelukkende er tilrettelagt fleksibelt </a:t>
            </a:r>
            <a:r>
              <a:rPr lang="da-DK" dirty="0"/>
              <a:t>ved hjælp af informations- og kommunikationsteknologi og </a:t>
            </a:r>
            <a:r>
              <a:rPr lang="da-DK" i="1" dirty="0"/>
              <a:t>uden fysisk tilstedeværelsesundervisning</a:t>
            </a:r>
            <a:r>
              <a:rPr lang="da-DK" dirty="0"/>
              <a:t>, </a:t>
            </a:r>
            <a:endParaRPr lang="da-DK" dirty="0" smtClean="0"/>
          </a:p>
          <a:p>
            <a:r>
              <a:rPr lang="da-DK" dirty="0" smtClean="0"/>
              <a:t>mens blended </a:t>
            </a:r>
            <a:r>
              <a:rPr lang="da-DK" dirty="0"/>
              <a:t>learning dækker over kombinationer af e-læring og tilstedeværelsesundervisning, hvor lærere og </a:t>
            </a:r>
            <a:r>
              <a:rPr lang="da-DK" dirty="0" err="1"/>
              <a:t>kursi-ster</a:t>
            </a:r>
            <a:r>
              <a:rPr lang="da-DK" dirty="0"/>
              <a:t>/studerende er fysisk til stede på samme tid og sted. </a:t>
            </a:r>
            <a:endParaRPr lang="da-DK" dirty="0" smtClean="0"/>
          </a:p>
          <a:p>
            <a:r>
              <a:rPr lang="da-DK" dirty="0" smtClean="0"/>
              <a:t>(</a:t>
            </a:r>
            <a:r>
              <a:rPr lang="da-DK" dirty="0"/>
              <a:t>EVA 2011: 22)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75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E-læring og blended learning bruges på alle niveauer på VEU-området  </a:t>
            </a:r>
            <a:endParaRPr lang="da-DK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4294967295"/>
          </p:nvPr>
        </p:nvSpPr>
        <p:spPr>
          <a:xfrm>
            <a:off x="1524001" y="6419851"/>
            <a:ext cx="334963" cy="144463"/>
          </a:xfrm>
        </p:spPr>
        <p:txBody>
          <a:bodyPr/>
          <a:lstStyle/>
          <a:p>
            <a:fld id="{61A7DA12-F1F9-43F2-A12A-1E9EF0E92BD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89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323895"/>
              </p:ext>
            </p:extLst>
          </p:nvPr>
        </p:nvGraphicFramePr>
        <p:xfrm>
          <a:off x="1234800" y="1312332"/>
          <a:ext cx="10492297" cy="4937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7786">
                  <a:extLst>
                    <a:ext uri="{9D8B030D-6E8A-4147-A177-3AD203B41FA5}">
                      <a16:colId xmlns:a16="http://schemas.microsoft.com/office/drawing/2014/main" val="1769037332"/>
                    </a:ext>
                  </a:extLst>
                </a:gridCol>
                <a:gridCol w="1151321">
                  <a:extLst>
                    <a:ext uri="{9D8B030D-6E8A-4147-A177-3AD203B41FA5}">
                      <a16:colId xmlns:a16="http://schemas.microsoft.com/office/drawing/2014/main" val="1969256709"/>
                    </a:ext>
                  </a:extLst>
                </a:gridCol>
                <a:gridCol w="1152637">
                  <a:extLst>
                    <a:ext uri="{9D8B030D-6E8A-4147-A177-3AD203B41FA5}">
                      <a16:colId xmlns:a16="http://schemas.microsoft.com/office/drawing/2014/main" val="207491691"/>
                    </a:ext>
                  </a:extLst>
                </a:gridCol>
                <a:gridCol w="1151321">
                  <a:extLst>
                    <a:ext uri="{9D8B030D-6E8A-4147-A177-3AD203B41FA5}">
                      <a16:colId xmlns:a16="http://schemas.microsoft.com/office/drawing/2014/main" val="2852238605"/>
                    </a:ext>
                  </a:extLst>
                </a:gridCol>
                <a:gridCol w="1152637">
                  <a:extLst>
                    <a:ext uri="{9D8B030D-6E8A-4147-A177-3AD203B41FA5}">
                      <a16:colId xmlns:a16="http://schemas.microsoft.com/office/drawing/2014/main" val="835324250"/>
                    </a:ext>
                  </a:extLst>
                </a:gridCol>
                <a:gridCol w="1151321">
                  <a:extLst>
                    <a:ext uri="{9D8B030D-6E8A-4147-A177-3AD203B41FA5}">
                      <a16:colId xmlns:a16="http://schemas.microsoft.com/office/drawing/2014/main" val="2424395009"/>
                    </a:ext>
                  </a:extLst>
                </a:gridCol>
                <a:gridCol w="1152637">
                  <a:extLst>
                    <a:ext uri="{9D8B030D-6E8A-4147-A177-3AD203B41FA5}">
                      <a16:colId xmlns:a16="http://schemas.microsoft.com/office/drawing/2014/main" val="3723788436"/>
                    </a:ext>
                  </a:extLst>
                </a:gridCol>
                <a:gridCol w="1152637">
                  <a:extLst>
                    <a:ext uri="{9D8B030D-6E8A-4147-A177-3AD203B41FA5}">
                      <a16:colId xmlns:a16="http://schemas.microsoft.com/office/drawing/2014/main" val="1218224433"/>
                    </a:ext>
                  </a:extLst>
                </a:gridCol>
              </a:tblGrid>
              <a:tr h="113100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 </a:t>
                      </a:r>
                      <a:endParaRPr lang="da-DK" sz="180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FVU (N=25)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Avu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(N=18)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HF-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Enkeltfag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(N=15)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AMU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(N=53)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Akademi 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(N=20)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Diplom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(N=19) 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Master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(N=7)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4079542003"/>
                  </a:ext>
                </a:extLst>
              </a:tr>
              <a:tr h="6600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Antal udbydere af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e-læring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4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7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12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17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6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7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714811306"/>
                  </a:ext>
                </a:extLst>
              </a:tr>
              <a:tr h="6600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Andel af </a:t>
                      </a:r>
                      <a:r>
                        <a:rPr lang="da-DK" sz="1800" dirty="0" smtClean="0">
                          <a:effectLst/>
                        </a:rPr>
                        <a:t>udbydere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16 %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39 %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80 %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32 %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30 %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37 %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29 %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1735474062"/>
                  </a:ext>
                </a:extLst>
              </a:tr>
              <a:tr h="895526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(Heraf </a:t>
                      </a:r>
                      <a:r>
                        <a:rPr lang="da-DK" sz="1800" dirty="0">
                          <a:effectLst/>
                        </a:rPr>
                        <a:t>mindst 60 % som asynkron </a:t>
                      </a:r>
                      <a:r>
                        <a:rPr lang="da-DK" sz="1800" dirty="0" smtClean="0">
                          <a:effectLst/>
                        </a:rPr>
                        <a:t>undervisning)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(2)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(3)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(6)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(0)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(3)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(4)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(0)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320994279"/>
                  </a:ext>
                </a:extLst>
              </a:tr>
              <a:tr h="89552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Antal udbydere af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blended </a:t>
                      </a:r>
                      <a:r>
                        <a:rPr lang="da-DK" sz="1800" dirty="0" smtClean="0">
                          <a:effectLst/>
                        </a:rPr>
                        <a:t>learning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8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11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7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24 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11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12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2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2101083915"/>
                  </a:ext>
                </a:extLst>
              </a:tr>
              <a:tr h="6600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Andel af </a:t>
                      </a:r>
                      <a:r>
                        <a:rPr lang="da-DK" sz="1800" dirty="0" smtClean="0">
                          <a:effectLst/>
                        </a:rPr>
                        <a:t>udbydere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32 %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61 %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47 %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45 %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55 %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63 %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29 %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595446128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799" y="522000"/>
            <a:ext cx="10492301" cy="570200"/>
          </a:xfrm>
        </p:spPr>
        <p:txBody>
          <a:bodyPr/>
          <a:lstStyle/>
          <a:p>
            <a:r>
              <a:rPr lang="da-DK" sz="3000" dirty="0"/>
              <a:t>Udbredelsen af VEU som e-læring og blended learning i 2018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197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dsholder til ind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616593"/>
              </p:ext>
            </p:extLst>
          </p:nvPr>
        </p:nvGraphicFramePr>
        <p:xfrm>
          <a:off x="1234801" y="1329268"/>
          <a:ext cx="10492300" cy="5042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3832">
                  <a:extLst>
                    <a:ext uri="{9D8B030D-6E8A-4147-A177-3AD203B41FA5}">
                      <a16:colId xmlns:a16="http://schemas.microsoft.com/office/drawing/2014/main" val="3262615961"/>
                    </a:ext>
                  </a:extLst>
                </a:gridCol>
                <a:gridCol w="1424854">
                  <a:extLst>
                    <a:ext uri="{9D8B030D-6E8A-4147-A177-3AD203B41FA5}">
                      <a16:colId xmlns:a16="http://schemas.microsoft.com/office/drawing/2014/main" val="2084145647"/>
                    </a:ext>
                  </a:extLst>
                </a:gridCol>
                <a:gridCol w="1424854">
                  <a:extLst>
                    <a:ext uri="{9D8B030D-6E8A-4147-A177-3AD203B41FA5}">
                      <a16:colId xmlns:a16="http://schemas.microsoft.com/office/drawing/2014/main" val="3323739123"/>
                    </a:ext>
                  </a:extLst>
                </a:gridCol>
                <a:gridCol w="1426953">
                  <a:extLst>
                    <a:ext uri="{9D8B030D-6E8A-4147-A177-3AD203B41FA5}">
                      <a16:colId xmlns:a16="http://schemas.microsoft.com/office/drawing/2014/main" val="1567538113"/>
                    </a:ext>
                  </a:extLst>
                </a:gridCol>
                <a:gridCol w="1424854">
                  <a:extLst>
                    <a:ext uri="{9D8B030D-6E8A-4147-A177-3AD203B41FA5}">
                      <a16:colId xmlns:a16="http://schemas.microsoft.com/office/drawing/2014/main" val="103036625"/>
                    </a:ext>
                  </a:extLst>
                </a:gridCol>
                <a:gridCol w="1426953">
                  <a:extLst>
                    <a:ext uri="{9D8B030D-6E8A-4147-A177-3AD203B41FA5}">
                      <a16:colId xmlns:a16="http://schemas.microsoft.com/office/drawing/2014/main" val="3896205307"/>
                    </a:ext>
                  </a:extLst>
                </a:gridCol>
              </a:tblGrid>
              <a:tr h="151109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 </a:t>
                      </a:r>
                      <a:endParaRPr lang="da-DK" sz="18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FVU </a:t>
                      </a:r>
                      <a:endParaRPr lang="da-DK" sz="17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 smtClean="0">
                          <a:effectLst/>
                        </a:rPr>
                        <a:t>på </a:t>
                      </a:r>
                      <a:r>
                        <a:rPr lang="da-DK" sz="1700" dirty="0">
                          <a:effectLst/>
                        </a:rPr>
                        <a:t>VUC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Avu </a:t>
                      </a:r>
                      <a:endParaRPr lang="da-DK" sz="170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 smtClean="0">
                          <a:effectLst/>
                        </a:rPr>
                        <a:t>på </a:t>
                      </a:r>
                      <a:r>
                        <a:rPr lang="da-DK" sz="1700" dirty="0">
                          <a:effectLst/>
                        </a:rPr>
                        <a:t>VUC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HF-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 smtClean="0">
                          <a:effectLst/>
                        </a:rPr>
                        <a:t>enkeltfag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 smtClean="0">
                          <a:effectLst/>
                        </a:rPr>
                        <a:t>på </a:t>
                      </a:r>
                      <a:r>
                        <a:rPr lang="da-DK" sz="1700" dirty="0">
                          <a:effectLst/>
                        </a:rPr>
                        <a:t>VUC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Akademi-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uddannelser på </a:t>
                      </a:r>
                      <a:r>
                        <a:rPr lang="da-DK" sz="1700" dirty="0" smtClean="0">
                          <a:effectLst/>
                        </a:rPr>
                        <a:t>erhvervs-akademier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Diplom-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700" dirty="0">
                          <a:effectLst/>
                        </a:rPr>
                        <a:t>uddannelser på </a:t>
                      </a:r>
                      <a:r>
                        <a:rPr lang="da-DK" sz="1700" dirty="0" err="1" smtClean="0">
                          <a:effectLst/>
                        </a:rPr>
                        <a:t>profes</a:t>
                      </a:r>
                      <a:r>
                        <a:rPr lang="da-DK" sz="1700" dirty="0" smtClean="0">
                          <a:effectLst/>
                        </a:rPr>
                        <a:t>-</a:t>
                      </a:r>
                      <a:r>
                        <a:rPr lang="da-DK" sz="1700" dirty="0" err="1" smtClean="0">
                          <a:effectLst/>
                        </a:rPr>
                        <a:t>sions</a:t>
                      </a:r>
                      <a:r>
                        <a:rPr lang="da-DK" sz="1700" dirty="0" smtClean="0">
                          <a:effectLst/>
                        </a:rPr>
                        <a:t>-højskoler</a:t>
                      </a:r>
                      <a:endParaRPr lang="da-DK" sz="1700" dirty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extLst>
                  <a:ext uri="{0D108BD9-81ED-4DB2-BD59-A6C34878D82A}">
                    <a16:rowId xmlns:a16="http://schemas.microsoft.com/office/drawing/2014/main" val="3729399847"/>
                  </a:ext>
                </a:extLst>
              </a:tr>
              <a:tr h="6705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Antal udbydere af  </a:t>
                      </a:r>
                      <a:endParaRPr lang="da-DK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e-læring </a:t>
                      </a:r>
                      <a:r>
                        <a:rPr lang="da-DK" sz="1800" dirty="0">
                          <a:effectLst/>
                        </a:rPr>
                        <a:t>i 2018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2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5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10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4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3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194520"/>
                  </a:ext>
                </a:extLst>
              </a:tr>
              <a:tr h="6705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Antal udbydere af </a:t>
                      </a:r>
                      <a:endParaRPr lang="da-DK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 smtClean="0">
                          <a:effectLst/>
                        </a:rPr>
                        <a:t>e-læring </a:t>
                      </a:r>
                      <a:r>
                        <a:rPr lang="da-DK" sz="1800" dirty="0">
                          <a:effectLst/>
                        </a:rPr>
                        <a:t>i 2011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7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5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4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4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94383"/>
                  </a:ext>
                </a:extLst>
              </a:tr>
              <a:tr h="6705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Antal udbydere af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blended learning i 2018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3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9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7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7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5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359707"/>
                  </a:ext>
                </a:extLst>
              </a:tr>
              <a:tr h="6705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Antal udbydere af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blended learning i 2011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3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8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4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5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29007"/>
                  </a:ext>
                </a:extLst>
              </a:tr>
              <a:tr h="4243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Antal udbydere i alt i 2018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13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15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12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8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7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082872"/>
                  </a:ext>
                </a:extLst>
              </a:tr>
              <a:tr h="4243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Antal udbydere i alt i 2011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13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19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>
                          <a:effectLst/>
                        </a:rPr>
                        <a:t>16</a:t>
                      </a:r>
                      <a:endParaRPr lang="da-DK" sz="180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7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5</a:t>
                      </a:r>
                      <a:endParaRPr lang="da-DK" sz="1800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5397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13011"/>
                  </a:ext>
                </a:extLst>
              </a:tr>
            </a:tbl>
          </a:graphicData>
        </a:graphic>
      </p:graphicFrame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DA12-F1F9-43F2-A12A-1E9EF0E92BD7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234801" y="343623"/>
            <a:ext cx="10492301" cy="900000"/>
          </a:xfrm>
        </p:spPr>
        <p:txBody>
          <a:bodyPr/>
          <a:lstStyle/>
          <a:p>
            <a:r>
              <a:rPr lang="da-DK" sz="2800" dirty="0"/>
              <a:t>Udviklingen i udbredelsen af VEU som </a:t>
            </a:r>
            <a:r>
              <a:rPr lang="da-DK" sz="2800" dirty="0" smtClean="0"/>
              <a:t/>
            </a:r>
            <a:br>
              <a:rPr lang="da-DK" sz="2800" dirty="0" smtClean="0"/>
            </a:br>
            <a:r>
              <a:rPr lang="da-DK" sz="2800" dirty="0" smtClean="0"/>
              <a:t>e-læring </a:t>
            </a:r>
            <a:r>
              <a:rPr lang="da-DK" sz="2800" dirty="0"/>
              <a:t>og blended learning fra 2011 til 2018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7382110"/>
      </p:ext>
    </p:extLst>
  </p:cSld>
  <p:clrMapOvr>
    <a:masterClrMapping/>
  </p:clrMapOvr>
</p:sld>
</file>

<file path=ppt/theme/theme1.xml><?xml version="1.0" encoding="utf-8"?>
<a:theme xmlns:a="http://schemas.openxmlformats.org/drawingml/2006/main" name="EVA_2017">
  <a:themeElements>
    <a:clrScheme name="EVA_2017_Farver">
      <a:dk1>
        <a:srgbClr val="413282"/>
      </a:dk1>
      <a:lt1>
        <a:srgbClr val="FFFFFF"/>
      </a:lt1>
      <a:dk2>
        <a:srgbClr val="000000"/>
      </a:dk2>
      <a:lt2>
        <a:srgbClr val="E2E2E2"/>
      </a:lt2>
      <a:accent1>
        <a:srgbClr val="413282"/>
      </a:accent1>
      <a:accent2>
        <a:srgbClr val="FF5050"/>
      </a:accent2>
      <a:accent3>
        <a:srgbClr val="82BEF5"/>
      </a:accent3>
      <a:accent4>
        <a:srgbClr val="FFD300"/>
      </a:accent4>
      <a:accent5>
        <a:srgbClr val="69BD54"/>
      </a:accent5>
      <a:accent6>
        <a:srgbClr val="A0A078"/>
      </a:accent6>
      <a:hlink>
        <a:srgbClr val="5996D7"/>
      </a:hlink>
      <a:folHlink>
        <a:srgbClr val="6B59AB"/>
      </a:folHlink>
    </a:clrScheme>
    <a:fontScheme name="EVA_2017_Skrifter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6596 EVA Powerpoint_skabelon_16_9" id="{B10E2869-65B9-4126-B7FD-3030C2D39374}" vid="{113CA387-EF89-4FC2-9A62-D43313E3F454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EVA Powerpoint_skabelon_16_9</Template>
  <TotalTime>567</TotalTime>
  <Words>2132</Words>
  <Application>Microsoft Office PowerPoint</Application>
  <PresentationFormat>Widescreen</PresentationFormat>
  <Paragraphs>646</Paragraphs>
  <Slides>25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SegoeUI</vt:lpstr>
      <vt:lpstr>Source Sans Pro</vt:lpstr>
      <vt:lpstr>Times New Roman</vt:lpstr>
      <vt:lpstr>EVA_2017</vt:lpstr>
      <vt:lpstr>Digitalisering af VEU VEU-udbydernes brug og vurderinger af  e-læring og blended learning - surveyresultater</vt:lpstr>
      <vt:lpstr>Hvad oplægget handler om</vt:lpstr>
      <vt:lpstr>Analysens formål – og dagens fokus</vt:lpstr>
      <vt:lpstr>Metode – og dagens fokus</vt:lpstr>
      <vt:lpstr>Svarprocenter på survey – fordelt på institutionstyper</vt:lpstr>
      <vt:lpstr>PowerPoint-præsentation</vt:lpstr>
      <vt:lpstr>E-læring og blended learning bruges på alle niveauer på VEU-området  </vt:lpstr>
      <vt:lpstr>Udbredelsen af VEU som e-læring og blended learning i 2018</vt:lpstr>
      <vt:lpstr>Udviklingen i udbredelsen af VEU som  e-læring og blended learning fra 2011 til 2018</vt:lpstr>
      <vt:lpstr>Institutionerne vurderer, at fleksibiliteten øges med brugen af e-læring og blended learning</vt:lpstr>
      <vt:lpstr>Andele af dem som udbyder e-læring, der i høj grad eller i nogen grad vurderer, at deltagerne .. </vt:lpstr>
      <vt:lpstr>Andele af dem som udbyder blended learning, der i høj grad eller i nogen grad vurderer, at deltagerne .. </vt:lpstr>
      <vt:lpstr>Vurderinger af læringsudbytte i forbindelse med e-læring og blended learning peger i forskellige retninger afhængigt af uddannelsesområde</vt:lpstr>
      <vt:lpstr>Institutionsrepræsentanternes vurderinger af deltagernes læringsudbytte ved e-læring sammenlignet med tilstedeværelsesundervisning</vt:lpstr>
      <vt:lpstr>Institutionsrepræsentanternes vurderinger af deltagernes læringsudbytte ved blended learning sammenlignet med tilstedeværelsesundervisning</vt:lpstr>
      <vt:lpstr>Generelt meget positive vurderinger af læringsmiljøet omkring e-læring og blended learning</vt:lpstr>
      <vt:lpstr>Andele af dem der udbyder e-læring, som i høj grad eller i nogen grad vurderer, at læringsmiljøet omkring e-læring …</vt:lpstr>
      <vt:lpstr>Andele af dem der udbyder blended learning, som i høj grad eller i nogen grad vurderer, at læringsmiljøet omkring blended learning …</vt:lpstr>
      <vt:lpstr>Måderne hvorpå læring og undervisning evalueres forandres ikke nødvendigvis fordi man tilrettelægger undervisningen som e-læring og blended learning</vt:lpstr>
      <vt:lpstr>Andele af dem som udbyder e-læring, der i høj grad eller i nogen grad vurderer </vt:lpstr>
      <vt:lpstr>Andele af dem som udbyder blended learning, der i høj grad eller i nogen grad vurderer </vt:lpstr>
      <vt:lpstr>Generelt set større interesse for blended learning end for e-læring – og større interesse blandt ledelser end blandt medarbejdere – dog med uddannelsesområdespecifikke variationer</vt:lpstr>
      <vt:lpstr>Institutionsvurderinger af interessen blandt ledelse og medarbejdere for at prioritere e-læring hhv. blended learning </vt:lpstr>
      <vt:lpstr>Foreløbige konklusioner</vt:lpstr>
      <vt:lpstr>Tak for ordet!</vt:lpstr>
    </vt:vector>
  </TitlesOfParts>
  <Company>Danmarks Evalueringsinstitut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Michael Andersen</dc:creator>
  <cp:lastModifiedBy>Michael Andersen</cp:lastModifiedBy>
  <cp:revision>60</cp:revision>
  <cp:lastPrinted>2018-11-26T13:31:36Z</cp:lastPrinted>
  <dcterms:created xsi:type="dcterms:W3CDTF">2018-11-19T15:19:15Z</dcterms:created>
  <dcterms:modified xsi:type="dcterms:W3CDTF">2018-12-10T14:51:22Z</dcterms:modified>
</cp:coreProperties>
</file>