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376" r:id="rId3"/>
    <p:sldId id="264" r:id="rId4"/>
    <p:sldId id="331" r:id="rId5"/>
    <p:sldId id="332" r:id="rId6"/>
    <p:sldId id="333" r:id="rId7"/>
    <p:sldId id="373" r:id="rId8"/>
    <p:sldId id="382" r:id="rId9"/>
    <p:sldId id="377" r:id="rId10"/>
    <p:sldId id="396" r:id="rId11"/>
    <p:sldId id="378" r:id="rId12"/>
    <p:sldId id="380" r:id="rId13"/>
    <p:sldId id="397" r:id="rId14"/>
    <p:sldId id="379" r:id="rId15"/>
    <p:sldId id="395" r:id="rId16"/>
    <p:sldId id="383" r:id="rId17"/>
    <p:sldId id="381" r:id="rId18"/>
    <p:sldId id="398" r:id="rId19"/>
    <p:sldId id="390" r:id="rId20"/>
    <p:sldId id="391" r:id="rId21"/>
    <p:sldId id="327" r:id="rId22"/>
    <p:sldId id="328" r:id="rId23"/>
    <p:sldId id="329" r:id="rId24"/>
    <p:sldId id="330" r:id="rId25"/>
    <p:sldId id="384" r:id="rId26"/>
    <p:sldId id="385" r:id="rId27"/>
    <p:sldId id="386" r:id="rId28"/>
    <p:sldId id="399" r:id="rId29"/>
    <p:sldId id="388" r:id="rId30"/>
    <p:sldId id="392" r:id="rId31"/>
    <p:sldId id="394" r:id="rId32"/>
    <p:sldId id="343" r:id="rId33"/>
  </p:sldIdLst>
  <p:sldSz cx="9144000" cy="5143500" type="screen16x9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4660"/>
  </p:normalViewPr>
  <p:slideViewPr>
    <p:cSldViewPr snapToObjects="1">
      <p:cViewPr varScale="1">
        <p:scale>
          <a:sx n="129" d="100"/>
          <a:sy n="129" d="100"/>
        </p:scale>
        <p:origin x="216" y="480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24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E93FF-AE0C-440A-A7AD-E34BF6AC00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9576F0E-0148-489D-A621-C33316D43D3B}">
      <dgm:prSet phldrT="[Tekst]"/>
      <dgm:spPr/>
      <dgm:t>
        <a:bodyPr/>
        <a:lstStyle/>
        <a:p>
          <a:pPr algn="l"/>
          <a:r>
            <a:rPr lang="da-DK" b="1" dirty="0"/>
            <a:t>Følge og understøtte deltagernes læring</a:t>
          </a:r>
        </a:p>
      </dgm:t>
    </dgm:pt>
    <dgm:pt modelId="{99603745-6F9E-43E1-9681-FFC75133932D}" type="parTrans" cxnId="{1C6F992F-8315-4019-8D1A-E179D3068D15}">
      <dgm:prSet/>
      <dgm:spPr/>
      <dgm:t>
        <a:bodyPr/>
        <a:lstStyle/>
        <a:p>
          <a:endParaRPr lang="da-DK"/>
        </a:p>
      </dgm:t>
    </dgm:pt>
    <dgm:pt modelId="{CDFC0DF4-CD13-4BEB-8E3E-3EED608B3D12}" type="sibTrans" cxnId="{1C6F992F-8315-4019-8D1A-E179D3068D15}">
      <dgm:prSet/>
      <dgm:spPr/>
      <dgm:t>
        <a:bodyPr/>
        <a:lstStyle/>
        <a:p>
          <a:endParaRPr lang="da-DK"/>
        </a:p>
      </dgm:t>
    </dgm:pt>
    <dgm:pt modelId="{84628856-9352-4D86-ABD0-21B772AB7677}">
      <dgm:prSet phldrT="[Tekst]"/>
      <dgm:spPr/>
      <dgm:t>
        <a:bodyPr/>
        <a:lstStyle/>
        <a:p>
          <a:r>
            <a:rPr lang="da-DK" b="1" dirty="0"/>
            <a:t>Måle deltagerens samlede aktivitet på platformen </a:t>
          </a:r>
        </a:p>
      </dgm:t>
    </dgm:pt>
    <dgm:pt modelId="{A6D490C2-75BF-44DB-860A-481AA5C5C849}" type="parTrans" cxnId="{DB4B7F09-5491-4742-A786-DC0F2B484A83}">
      <dgm:prSet/>
      <dgm:spPr/>
      <dgm:t>
        <a:bodyPr/>
        <a:lstStyle/>
        <a:p>
          <a:endParaRPr lang="da-DK"/>
        </a:p>
      </dgm:t>
    </dgm:pt>
    <dgm:pt modelId="{E8FDED27-2B8C-4664-9B69-EFCD2C0405B0}" type="sibTrans" cxnId="{DB4B7F09-5491-4742-A786-DC0F2B484A83}">
      <dgm:prSet/>
      <dgm:spPr/>
      <dgm:t>
        <a:bodyPr/>
        <a:lstStyle/>
        <a:p>
          <a:endParaRPr lang="da-DK"/>
        </a:p>
      </dgm:t>
    </dgm:pt>
    <dgm:pt modelId="{DA4D8EE1-6114-497D-A058-EE2D76ABAD8B}" type="pres">
      <dgm:prSet presAssocID="{C21E93FF-AE0C-440A-A7AD-E34BF6AC00C4}" presName="CompostProcess" presStyleCnt="0">
        <dgm:presLayoutVars>
          <dgm:dir/>
          <dgm:resizeHandles val="exact"/>
        </dgm:presLayoutVars>
      </dgm:prSet>
      <dgm:spPr/>
    </dgm:pt>
    <dgm:pt modelId="{EF5C10E6-54D5-446F-ADF2-336C7C678A80}" type="pres">
      <dgm:prSet presAssocID="{C21E93FF-AE0C-440A-A7AD-E34BF6AC00C4}" presName="arrow" presStyleLbl="bgShp" presStyleIdx="0" presStyleCnt="1" custScaleX="79899" custScaleY="82806" custLinFactNeighborX="-20578"/>
      <dgm:spPr/>
    </dgm:pt>
    <dgm:pt modelId="{86C60CDB-7D38-421C-A868-549366A8ABB0}" type="pres">
      <dgm:prSet presAssocID="{C21E93FF-AE0C-440A-A7AD-E34BF6AC00C4}" presName="linearProcess" presStyleCnt="0"/>
      <dgm:spPr/>
    </dgm:pt>
    <dgm:pt modelId="{23307D55-07E3-4C02-A2F2-C45007C98FAB}" type="pres">
      <dgm:prSet presAssocID="{79576F0E-0148-489D-A621-C33316D43D3B}" presName="textNode" presStyleLbl="node1" presStyleIdx="0" presStyleCnt="2" custScaleX="186108" custScaleY="44777" custLinFactX="-4857" custLinFactNeighborX="-100000" custLinFactNeighborY="-693">
        <dgm:presLayoutVars>
          <dgm:bulletEnabled val="1"/>
        </dgm:presLayoutVars>
      </dgm:prSet>
      <dgm:spPr/>
    </dgm:pt>
    <dgm:pt modelId="{6CB92766-093C-43E8-8C2B-EAA96E383EFF}" type="pres">
      <dgm:prSet presAssocID="{CDFC0DF4-CD13-4BEB-8E3E-3EED608B3D12}" presName="sibTrans" presStyleCnt="0"/>
      <dgm:spPr/>
    </dgm:pt>
    <dgm:pt modelId="{8E07AD5A-82C1-4808-B80A-012A74C07C7B}" type="pres">
      <dgm:prSet presAssocID="{84628856-9352-4D86-ABD0-21B772AB7677}" presName="textNode" presStyleLbl="node1" presStyleIdx="1" presStyleCnt="2" custScaleX="99555" custScaleY="44777" custLinFactNeighborY="-2082">
        <dgm:presLayoutVars>
          <dgm:bulletEnabled val="1"/>
        </dgm:presLayoutVars>
      </dgm:prSet>
      <dgm:spPr/>
    </dgm:pt>
  </dgm:ptLst>
  <dgm:cxnLst>
    <dgm:cxn modelId="{DB4B7F09-5491-4742-A786-DC0F2B484A83}" srcId="{C21E93FF-AE0C-440A-A7AD-E34BF6AC00C4}" destId="{84628856-9352-4D86-ABD0-21B772AB7677}" srcOrd="1" destOrd="0" parTransId="{A6D490C2-75BF-44DB-860A-481AA5C5C849}" sibTransId="{E8FDED27-2B8C-4664-9B69-EFCD2C0405B0}"/>
    <dgm:cxn modelId="{4E2F0A10-634C-5A4C-93DD-36B0B228E1EB}" type="presOf" srcId="{C21E93FF-AE0C-440A-A7AD-E34BF6AC00C4}" destId="{DA4D8EE1-6114-497D-A058-EE2D76ABAD8B}" srcOrd="0" destOrd="0" presId="urn:microsoft.com/office/officeart/2005/8/layout/hProcess9"/>
    <dgm:cxn modelId="{1C6F992F-8315-4019-8D1A-E179D3068D15}" srcId="{C21E93FF-AE0C-440A-A7AD-E34BF6AC00C4}" destId="{79576F0E-0148-489D-A621-C33316D43D3B}" srcOrd="0" destOrd="0" parTransId="{99603745-6F9E-43E1-9681-FFC75133932D}" sibTransId="{CDFC0DF4-CD13-4BEB-8E3E-3EED608B3D12}"/>
    <dgm:cxn modelId="{9336CBD3-0ED6-6D4C-B722-EF81A34E4BBA}" type="presOf" srcId="{79576F0E-0148-489D-A621-C33316D43D3B}" destId="{23307D55-07E3-4C02-A2F2-C45007C98FAB}" srcOrd="0" destOrd="0" presId="urn:microsoft.com/office/officeart/2005/8/layout/hProcess9"/>
    <dgm:cxn modelId="{CBE2C9E8-2F8C-5C4E-B6BE-68082362D5B8}" type="presOf" srcId="{84628856-9352-4D86-ABD0-21B772AB7677}" destId="{8E07AD5A-82C1-4808-B80A-012A74C07C7B}" srcOrd="0" destOrd="0" presId="urn:microsoft.com/office/officeart/2005/8/layout/hProcess9"/>
    <dgm:cxn modelId="{FED195D8-55BA-4449-BCC5-567242886D29}" type="presParOf" srcId="{DA4D8EE1-6114-497D-A058-EE2D76ABAD8B}" destId="{EF5C10E6-54D5-446F-ADF2-336C7C678A80}" srcOrd="0" destOrd="0" presId="urn:microsoft.com/office/officeart/2005/8/layout/hProcess9"/>
    <dgm:cxn modelId="{C5894649-CD71-B04B-A6E2-775339E17268}" type="presParOf" srcId="{DA4D8EE1-6114-497D-A058-EE2D76ABAD8B}" destId="{86C60CDB-7D38-421C-A868-549366A8ABB0}" srcOrd="1" destOrd="0" presId="urn:microsoft.com/office/officeart/2005/8/layout/hProcess9"/>
    <dgm:cxn modelId="{5D2865E3-0440-D14B-B13E-2C42E64066B7}" type="presParOf" srcId="{86C60CDB-7D38-421C-A868-549366A8ABB0}" destId="{23307D55-07E3-4C02-A2F2-C45007C98FAB}" srcOrd="0" destOrd="0" presId="urn:microsoft.com/office/officeart/2005/8/layout/hProcess9"/>
    <dgm:cxn modelId="{27E1FC84-DAB4-A04E-AFDC-E25E00807DB5}" type="presParOf" srcId="{86C60CDB-7D38-421C-A868-549366A8ABB0}" destId="{6CB92766-093C-43E8-8C2B-EAA96E383EFF}" srcOrd="1" destOrd="0" presId="urn:microsoft.com/office/officeart/2005/8/layout/hProcess9"/>
    <dgm:cxn modelId="{6A1BEE99-E256-614E-A48B-38C5D9E2E53B}" type="presParOf" srcId="{86C60CDB-7D38-421C-A868-549366A8ABB0}" destId="{8E07AD5A-82C1-4808-B80A-012A74C07C7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C10E6-54D5-446F-ADF2-336C7C678A80}">
      <dsp:nvSpPr>
        <dsp:cNvPr id="0" name=""/>
        <dsp:cNvSpPr/>
      </dsp:nvSpPr>
      <dsp:spPr>
        <a:xfrm>
          <a:off x="0" y="235667"/>
          <a:ext cx="3819576" cy="22699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07D55-07E3-4C02-A2F2-C45007C98FAB}">
      <dsp:nvSpPr>
        <dsp:cNvPr id="0" name=""/>
        <dsp:cNvSpPr/>
      </dsp:nvSpPr>
      <dsp:spPr>
        <a:xfrm>
          <a:off x="0" y="1117546"/>
          <a:ext cx="3598012" cy="49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/>
            <a:t>Følge og understøtte deltagernes læring</a:t>
          </a:r>
        </a:p>
      </dsp:txBody>
      <dsp:txXfrm>
        <a:off x="23968" y="1141514"/>
        <a:ext cx="3550076" cy="443048"/>
      </dsp:txXfrm>
    </dsp:sp>
    <dsp:sp modelId="{8E07AD5A-82C1-4808-B80A-012A74C07C7B}">
      <dsp:nvSpPr>
        <dsp:cNvPr id="0" name=""/>
        <dsp:cNvSpPr/>
      </dsp:nvSpPr>
      <dsp:spPr>
        <a:xfrm>
          <a:off x="3697055" y="1102316"/>
          <a:ext cx="1924689" cy="490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/>
            <a:t>Måle deltagerens samlede aktivitet på platformen </a:t>
          </a:r>
        </a:p>
      </dsp:txBody>
      <dsp:txXfrm>
        <a:off x="3721023" y="1126284"/>
        <a:ext cx="1876753" cy="443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10/12/2018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a-DK" altLang="da-DK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5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B86A71BB-6F63-0648-8B1C-5FF07D65392A}" type="slidenum">
              <a:rPr lang="da-DK" altLang="da-DK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1174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64B3-D9E5-4846-9666-487BAC20DEAA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194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a-DK" altLang="da-DK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7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E52BBF75-C702-3543-9426-CB87CCE0A0CD}" type="slidenum">
              <a:rPr lang="da-DK" altLang="da-DK"/>
              <a:pPr/>
              <a:t>30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761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1602124D-B2A2-984F-BEC9-14607E465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D138D2-107B-0C42-9C56-47F6E550101B}" type="slidenum">
              <a:rPr lang="da-DK" altLang="da-DK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da-DK" altLang="da-DK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A1D08EF-FD0C-2A47-B190-59C98C8B7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63FD15A-489E-5844-BF4C-8F2AE8BD3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91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resentationTitle3"/>
          <p:cNvSpPr>
            <a:spLocks noGrp="1"/>
          </p:cNvSpPr>
          <p:nvPr>
            <p:ph type="ctrTitle"/>
          </p:nvPr>
        </p:nvSpPr>
        <p:spPr>
          <a:xfrm>
            <a:off x="900113" y="675000"/>
            <a:ext cx="6156163" cy="934263"/>
          </a:xfrm>
        </p:spPr>
        <p:txBody>
          <a:bodyPr/>
          <a:lstStyle>
            <a:lvl1pPr>
              <a:defRPr>
                <a:solidFill>
                  <a:srgbClr val="192337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89" y="1707356"/>
            <a:ext cx="6173487" cy="594364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1923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3" y="4515984"/>
            <a:ext cx="2865847" cy="162000"/>
          </a:xfrm>
        </p:spPr>
        <p:txBody>
          <a:bodyPr/>
          <a:lstStyle>
            <a:lvl1pPr>
              <a:defRPr sz="1400">
                <a:solidFill>
                  <a:srgbClr val="192337"/>
                </a:solidFill>
              </a:defRPr>
            </a:lvl1pPr>
          </a:lstStyle>
          <a:p>
            <a:fld id="{5313CE49-2A67-4AAE-8817-84873D9A1349}" type="datetime2">
              <a:rPr lang="da-DK" smtClean="0"/>
              <a:t>10. december 2018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  <p:sp>
        <p:nvSpPr>
          <p:cNvPr id="11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2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50"/>
            </a:lvl1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0DB786-5973-CF48-B6DB-A6750719F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DAE22-CF84-B94A-9461-17AA1EBBE7FF}" type="datetime3">
              <a:rPr lang="da-DK" altLang="x-none"/>
              <a:pPr>
                <a:defRPr/>
              </a:pPr>
              <a:t>10.12.2018</a:t>
            </a:fld>
            <a:endParaRPr lang="da-DK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FA22C4-E6CD-E745-8829-A92629F1CE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x-none"/>
              <a:t>Slide </a:t>
            </a:r>
            <a:fld id="{A4D11F6F-528B-CD43-B4CA-F27E4FF205EC}" type="slidenum">
              <a:rPr lang="da-DK" altLang="x-none"/>
              <a:pPr>
                <a:defRPr/>
              </a:pPr>
              <a:t>‹nr.›</a:t>
            </a:fld>
            <a:endParaRPr lang="da-DK" altLang="x-none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F5EC553-50B0-534E-B0A9-014B0451889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97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9DB6AE-55BB-074A-BB5E-72B0D1354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1F66-71B3-FA43-9447-C1A4A6ECFF3C}" type="datetime3">
              <a:rPr lang="da-DK" altLang="da-DK"/>
              <a:pPr>
                <a:defRPr/>
              </a:pPr>
              <a:t>10.12.2018</a:t>
            </a:fld>
            <a:endParaRPr lang="da-DK" altLang="da-DK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89A9DE-84B6-0E4B-8496-EA1267E38C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Slide </a:t>
            </a:r>
            <a:fld id="{CC5EA01A-6944-C441-884A-80DF29527CA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5DDDC03-423A-BD49-922F-55F7C246A5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772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2051720" y="951570"/>
            <a:ext cx="3386138" cy="2425304"/>
            <a:chOff x="1788" y="1046"/>
            <a:chExt cx="2133" cy="2037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39" y="1046"/>
              <a:ext cx="466" cy="1121"/>
            </a:xfrm>
            <a:custGeom>
              <a:avLst/>
              <a:gdLst>
                <a:gd name="T0" fmla="*/ 301 w 466"/>
                <a:gd name="T1" fmla="*/ 23 h 1121"/>
                <a:gd name="T2" fmla="*/ 466 w 466"/>
                <a:gd name="T3" fmla="*/ 0 h 1121"/>
                <a:gd name="T4" fmla="*/ 466 w 466"/>
                <a:gd name="T5" fmla="*/ 1055 h 1121"/>
                <a:gd name="T6" fmla="*/ 0 w 466"/>
                <a:gd name="T7" fmla="*/ 1121 h 1121"/>
                <a:gd name="T8" fmla="*/ 0 w 466"/>
                <a:gd name="T9" fmla="*/ 949 h 1121"/>
                <a:gd name="T10" fmla="*/ 301 w 466"/>
                <a:gd name="T11" fmla="*/ 908 h 1121"/>
                <a:gd name="T12" fmla="*/ 301 w 466"/>
                <a:gd name="T13" fmla="*/ 23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121">
                  <a:moveTo>
                    <a:pt x="301" y="23"/>
                  </a:moveTo>
                  <a:lnTo>
                    <a:pt x="466" y="0"/>
                  </a:lnTo>
                  <a:lnTo>
                    <a:pt x="466" y="1055"/>
                  </a:lnTo>
                  <a:lnTo>
                    <a:pt x="0" y="1121"/>
                  </a:lnTo>
                  <a:lnTo>
                    <a:pt x="0" y="949"/>
                  </a:lnTo>
                  <a:lnTo>
                    <a:pt x="301" y="908"/>
                  </a:lnTo>
                  <a:lnTo>
                    <a:pt x="301" y="23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788" y="1100"/>
              <a:ext cx="233" cy="561"/>
            </a:xfrm>
            <a:custGeom>
              <a:avLst/>
              <a:gdLst>
                <a:gd name="T0" fmla="*/ 151 w 233"/>
                <a:gd name="T1" fmla="*/ 11 h 561"/>
                <a:gd name="T2" fmla="*/ 233 w 233"/>
                <a:gd name="T3" fmla="*/ 0 h 561"/>
                <a:gd name="T4" fmla="*/ 233 w 233"/>
                <a:gd name="T5" fmla="*/ 528 h 561"/>
                <a:gd name="T6" fmla="*/ 0 w 233"/>
                <a:gd name="T7" fmla="*/ 561 h 561"/>
                <a:gd name="T8" fmla="*/ 0 w 233"/>
                <a:gd name="T9" fmla="*/ 475 h 561"/>
                <a:gd name="T10" fmla="*/ 151 w 233"/>
                <a:gd name="T11" fmla="*/ 453 h 561"/>
                <a:gd name="T12" fmla="*/ 151 w 233"/>
                <a:gd name="T13" fmla="*/ 1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561">
                  <a:moveTo>
                    <a:pt x="151" y="11"/>
                  </a:moveTo>
                  <a:lnTo>
                    <a:pt x="233" y="0"/>
                  </a:lnTo>
                  <a:lnTo>
                    <a:pt x="233" y="528"/>
                  </a:lnTo>
                  <a:lnTo>
                    <a:pt x="0" y="561"/>
                  </a:lnTo>
                  <a:lnTo>
                    <a:pt x="0" y="475"/>
                  </a:lnTo>
                  <a:lnTo>
                    <a:pt x="151" y="453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689" y="2662"/>
              <a:ext cx="176" cy="421"/>
            </a:xfrm>
            <a:custGeom>
              <a:avLst/>
              <a:gdLst>
                <a:gd name="T0" fmla="*/ 62 w 176"/>
                <a:gd name="T1" fmla="*/ 8 h 421"/>
                <a:gd name="T2" fmla="*/ 0 w 176"/>
                <a:gd name="T3" fmla="*/ 0 h 421"/>
                <a:gd name="T4" fmla="*/ 0 w 176"/>
                <a:gd name="T5" fmla="*/ 397 h 421"/>
                <a:gd name="T6" fmla="*/ 176 w 176"/>
                <a:gd name="T7" fmla="*/ 421 h 421"/>
                <a:gd name="T8" fmla="*/ 176 w 176"/>
                <a:gd name="T9" fmla="*/ 357 h 421"/>
                <a:gd name="T10" fmla="*/ 62 w 176"/>
                <a:gd name="T11" fmla="*/ 341 h 421"/>
                <a:gd name="T12" fmla="*/ 62 w 176"/>
                <a:gd name="T13" fmla="*/ 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21">
                  <a:moveTo>
                    <a:pt x="62" y="8"/>
                  </a:moveTo>
                  <a:lnTo>
                    <a:pt x="0" y="0"/>
                  </a:lnTo>
                  <a:lnTo>
                    <a:pt x="0" y="397"/>
                  </a:lnTo>
                  <a:lnTo>
                    <a:pt x="176" y="421"/>
                  </a:lnTo>
                  <a:lnTo>
                    <a:pt x="176" y="357"/>
                  </a:lnTo>
                  <a:lnTo>
                    <a:pt x="62" y="341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3834" y="2682"/>
              <a:ext cx="87" cy="211"/>
            </a:xfrm>
            <a:custGeom>
              <a:avLst/>
              <a:gdLst>
                <a:gd name="T0" fmla="*/ 31 w 87"/>
                <a:gd name="T1" fmla="*/ 4 h 211"/>
                <a:gd name="T2" fmla="*/ 0 w 87"/>
                <a:gd name="T3" fmla="*/ 0 h 211"/>
                <a:gd name="T4" fmla="*/ 0 w 87"/>
                <a:gd name="T5" fmla="*/ 198 h 211"/>
                <a:gd name="T6" fmla="*/ 87 w 87"/>
                <a:gd name="T7" fmla="*/ 211 h 211"/>
                <a:gd name="T8" fmla="*/ 87 w 87"/>
                <a:gd name="T9" fmla="*/ 178 h 211"/>
                <a:gd name="T10" fmla="*/ 31 w 87"/>
                <a:gd name="T11" fmla="*/ 170 h 211"/>
                <a:gd name="T12" fmla="*/ 31 w 87"/>
                <a:gd name="T13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1">
                  <a:moveTo>
                    <a:pt x="31" y="4"/>
                  </a:moveTo>
                  <a:lnTo>
                    <a:pt x="0" y="0"/>
                  </a:lnTo>
                  <a:lnTo>
                    <a:pt x="0" y="198"/>
                  </a:lnTo>
                  <a:lnTo>
                    <a:pt x="87" y="211"/>
                  </a:lnTo>
                  <a:lnTo>
                    <a:pt x="87" y="178"/>
                  </a:lnTo>
                  <a:lnTo>
                    <a:pt x="31" y="17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3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FBB1-EA6F-41E9-9F30-5B4D98B91380}" type="datetime2">
              <a:rPr lang="da-DK" smtClean="0"/>
              <a:t>10. december 2018</a:t>
            </a:fld>
            <a:endParaRPr lang="da-DK" dirty="0"/>
          </a:p>
        </p:txBody>
      </p:sp>
      <p:sp>
        <p:nvSpPr>
          <p:cNvPr id="9" name="Agenda tekst"/>
          <p:cNvSpPr txBox="1"/>
          <p:nvPr userDrawn="1"/>
        </p:nvSpPr>
        <p:spPr>
          <a:xfrm>
            <a:off x="2849166" y="1197806"/>
            <a:ext cx="47524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>
                <a:solidFill>
                  <a:srgbClr val="192337"/>
                </a:solidFill>
                <a:latin typeface="+mj-lt"/>
                <a:cs typeface="Arial" pitchFamily="34" charset="0"/>
              </a:rPr>
              <a:t>Agenda</a:t>
            </a:r>
            <a:endParaRPr lang="da-DK" dirty="0">
              <a:solidFill>
                <a:srgbClr val="192337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68595" y="1818298"/>
            <a:ext cx="4733025" cy="2565844"/>
          </a:xfrm>
        </p:spPr>
        <p:txBody>
          <a:bodyPr>
            <a:normAutofit/>
          </a:bodyPr>
          <a:lstStyle>
            <a:lvl1pPr marL="396000" indent="-396000">
              <a:buClr>
                <a:schemeClr val="bg2"/>
              </a:buClr>
              <a:buFont typeface="Arial" panose="020B0604020202020204" pitchFamily="34" charset="0"/>
              <a:buChar char="■"/>
              <a:defRPr sz="1800">
                <a:solidFill>
                  <a:srgbClr val="000000"/>
                </a:solidFill>
              </a:defRPr>
            </a:lvl1pPr>
            <a:lvl2pPr marL="576000" indent="-180975">
              <a:buClr>
                <a:schemeClr val="bg2"/>
              </a:buClr>
              <a:defRPr sz="1600">
                <a:solidFill>
                  <a:srgbClr val="000000"/>
                </a:solidFill>
              </a:defRPr>
            </a:lvl2pPr>
            <a:lvl3pPr marL="75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3pPr>
            <a:lvl4pPr marL="93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4pPr>
            <a:lvl5pPr marL="111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/Bullets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A6C8-51A0-4A85-891E-FCCF229A35C4}" type="datetime2">
              <a:rPr lang="da-DK" noProof="0" smtClean="0"/>
              <a:t>10. december 2018</a:t>
            </a:fld>
            <a:endParaRPr lang="da-DK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24028" y="1749028"/>
            <a:ext cx="3564322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99592" y="1707356"/>
            <a:ext cx="3564000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D1B1-B4F0-414E-B353-1E47CAA9C87F}" type="datetime2">
              <a:rPr lang="da-DK" noProof="0" smtClean="0"/>
              <a:t>10. december 2018</a:t>
            </a:fld>
            <a:endParaRPr lang="da-DK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0113" y="1749028"/>
            <a:ext cx="3564000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>
          <a:xfrm>
            <a:off x="899593" y="670181"/>
            <a:ext cx="3564521" cy="754049"/>
          </a:xfrm>
        </p:spPr>
        <p:txBody>
          <a:bodyPr/>
          <a:lstStyle>
            <a:lvl1pPr>
              <a:defRPr sz="2100"/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24028" y="1749028"/>
            <a:ext cx="3564322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7380" y="670181"/>
            <a:ext cx="3564000" cy="753300"/>
          </a:xfrm>
        </p:spPr>
        <p:txBody>
          <a:bodyPr anchor="b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2100" b="1" kern="1200" dirty="0">
                <a:solidFill>
                  <a:srgbClr val="192337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</p:txBody>
      </p:sp>
      <p:sp>
        <p:nvSpPr>
          <p:cNvPr id="27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07356"/>
            <a:ext cx="3564000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824350" y="1707356"/>
            <a:ext cx="3564000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Date_DateCustomE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3843FD-05A2-40C5-A9B4-E9C1F645953F}" type="datetime2">
              <a:rPr lang="da-DK" smtClean="0"/>
              <a:t>10. december 2018</a:t>
            </a:fld>
            <a:endParaRPr lang="da-DK" dirty="0"/>
          </a:p>
        </p:txBody>
      </p:sp>
      <p:sp>
        <p:nvSpPr>
          <p:cNvPr id="15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9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5C107C0-148C-46ED-A211-0179193214ED}" type="datetime2">
              <a:rPr lang="da-DK" smtClean="0"/>
              <a:t>10. december 2018</a:t>
            </a:fld>
            <a:endParaRPr lang="da-DK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0114" y="1749028"/>
            <a:ext cx="7488237" cy="2928938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22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707356"/>
            <a:ext cx="7488758" cy="2970610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Date_DateCustomE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7F2E719-85B2-4A48-A643-89AA5E6DD5D8}" type="datetime2">
              <a:rPr lang="da-DK" smtClean="0"/>
              <a:t>10. december 2018</a:t>
            </a:fld>
            <a:endParaRPr lang="da-DK" dirty="0"/>
          </a:p>
        </p:txBody>
      </p:sp>
      <p:sp>
        <p:nvSpPr>
          <p:cNvPr id="14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0D9C77-1CBD-4252-9A31-20781E391255}" type="datetime2">
              <a:rPr lang="da-DK" smtClean="0"/>
              <a:t>10. december 2018</a:t>
            </a:fld>
            <a:endParaRPr lang="da-DK" dirty="0"/>
          </a:p>
        </p:txBody>
      </p:sp>
      <p:sp>
        <p:nvSpPr>
          <p:cNvPr id="12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67358" y="4679925"/>
            <a:ext cx="5562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b="1" noProof="0" dirty="0">
                <a:solidFill>
                  <a:srgbClr val="192337"/>
                </a:solidFill>
                <a:latin typeface="Arial Bold"/>
                <a:cs typeface="Arial Bold"/>
              </a:rPr>
              <a:t>www.kp.dk</a:t>
            </a:r>
            <a:endParaRPr lang="da-DK" dirty="0">
              <a:solidFill>
                <a:srgbClr val="192337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4599891"/>
            <a:ext cx="1799692" cy="3699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899592" y="656573"/>
            <a:ext cx="7488758" cy="80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707357"/>
            <a:ext cx="7488758" cy="29706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2"/>
          </p:nvPr>
        </p:nvSpPr>
        <p:spPr>
          <a:xfrm>
            <a:off x="900115" y="4939385"/>
            <a:ext cx="1259618" cy="1917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7A928F42-108D-466B-A3D7-78A671FEA21F}" type="datetime2">
              <a:rPr lang="da-DK" smtClean="0"/>
              <a:t>10. december 2018</a:t>
            </a:fld>
            <a:endParaRPr lang="da-DK" dirty="0"/>
          </a:p>
        </p:txBody>
      </p:sp>
      <p:sp>
        <p:nvSpPr>
          <p:cNvPr id="19" name="USR_Name"/>
          <p:cNvSpPr txBox="1"/>
          <p:nvPr userDrawn="1"/>
        </p:nvSpPr>
        <p:spPr>
          <a:xfrm>
            <a:off x="3340316" y="4959650"/>
            <a:ext cx="558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marts 2018 blev professionshøjskolerne UCC og Metropol til Københavns Professionshøjskole.</a:t>
            </a:r>
            <a:endParaRPr lang="da-DK" sz="800" b="0" i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192850"/>
            <a:ext cx="1799692" cy="369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5" r:id="rId3"/>
    <p:sldLayoutId id="2147483651" r:id="rId4"/>
    <p:sldLayoutId id="2147483649" r:id="rId5"/>
    <p:sldLayoutId id="2147483660" r:id="rId6"/>
    <p:sldLayoutId id="2147483658" r:id="rId7"/>
    <p:sldLayoutId id="2147483656" r:id="rId8"/>
    <p:sldLayoutId id="2147483652" r:id="rId9"/>
    <p:sldLayoutId id="2147483662" r:id="rId10"/>
    <p:sldLayoutId id="2147483663" r:id="rId11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92337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1pPr>
      <a:lvl2pPr marL="361950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2pPr>
      <a:lvl3pPr marL="53498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3pPr>
      <a:lvl4pPr marL="715963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4pPr>
      <a:lvl5pPr marL="896938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3BD2CF-4F9D-524A-9314-6DB7E3BE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5057"/>
          <a:stretch>
            <a:fillRect/>
          </a:stretch>
        </p:blipFill>
        <p:spPr>
          <a:xfrm>
            <a:off x="4355976" y="987574"/>
            <a:ext cx="4211650" cy="3609410"/>
          </a:xfrm>
          <a:prstGeom prst="rect">
            <a:avLst/>
          </a:prstGeom>
        </p:spPr>
      </p:pic>
      <p:sp>
        <p:nvSpPr>
          <p:cNvPr id="9" name="FLD_PresentationTitle"/>
          <p:cNvSpPr>
            <a:spLocks noGrp="1"/>
          </p:cNvSpPr>
          <p:nvPr>
            <p:ph type="ctrTitle"/>
          </p:nvPr>
        </p:nvSpPr>
        <p:spPr>
          <a:xfrm>
            <a:off x="708203" y="3005929"/>
            <a:ext cx="6156163" cy="934263"/>
          </a:xfrm>
        </p:spPr>
        <p:txBody>
          <a:bodyPr/>
          <a:lstStyle/>
          <a:p>
            <a:r>
              <a:rPr lang="da-DK" b="0" dirty="0"/>
              <a:t>Kvalitet i e-læringen – Statistik og didaktik? </a:t>
            </a:r>
            <a:br>
              <a:rPr lang="da-DK" b="0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882789" y="2049394"/>
            <a:ext cx="6173487" cy="5943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2EBD-D3A2-41C8-8AD1-D928324DA1AE}" type="datetime2">
              <a:rPr lang="da-DK" smtClean="0"/>
              <a:t>10. december 2018</a:t>
            </a:fld>
            <a:endParaRPr lang="da-DK" dirty="0"/>
          </a:p>
        </p:txBody>
      </p:sp>
      <p:sp>
        <p:nvSpPr>
          <p:cNvPr id="5" name="USR_Name"/>
          <p:cNvSpPr txBox="1"/>
          <p:nvPr/>
        </p:nvSpPr>
        <p:spPr>
          <a:xfrm>
            <a:off x="906285" y="3832470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noProof="0" dirty="0">
                <a:solidFill>
                  <a:srgbClr val="192337"/>
                </a:solidFill>
              </a:rPr>
              <a:t>Niels Henrik Helms</a:t>
            </a:r>
          </a:p>
        </p:txBody>
      </p:sp>
      <p:sp>
        <p:nvSpPr>
          <p:cNvPr id="6" name="USR_Title"/>
          <p:cNvSpPr txBox="1"/>
          <p:nvPr/>
        </p:nvSpPr>
        <p:spPr>
          <a:xfrm>
            <a:off x="896141" y="4033017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noProof="0" dirty="0">
                <a:solidFill>
                  <a:srgbClr val="192337"/>
                </a:solidFill>
              </a:rPr>
              <a:t>Lektor</a:t>
            </a:r>
          </a:p>
        </p:txBody>
      </p:sp>
      <p:sp>
        <p:nvSpPr>
          <p:cNvPr id="7" name="OFF_Addressheading1"/>
          <p:cNvSpPr txBox="1"/>
          <p:nvPr/>
        </p:nvSpPr>
        <p:spPr>
          <a:xfrm>
            <a:off x="906284" y="3655323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noProof="0" dirty="0">
                <a:solidFill>
                  <a:srgbClr val="192337"/>
                </a:solidFill>
              </a:rPr>
              <a:t>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23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0D390-2058-DE4D-8587-B0C4D157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079" y="2379740"/>
            <a:ext cx="7488758" cy="807300"/>
          </a:xfrm>
        </p:spPr>
        <p:txBody>
          <a:bodyPr/>
          <a:lstStyle/>
          <a:p>
            <a:r>
              <a:rPr lang="da-DK" dirty="0"/>
              <a:t>Individuel </a:t>
            </a:r>
            <a:r>
              <a:rPr lang="da-DK" dirty="0" err="1"/>
              <a:t>adaptivitet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6F6856-8944-EC44-BA3B-35168010CA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F2E719-85B2-4A48-A643-89AA5E6DD5D8}" type="datetime2">
              <a:rPr lang="da-DK" smtClean="0"/>
              <a:t>10. december 2018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626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244FF-5C89-C043-8D3A-3CE15EDE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Area</a:t>
            </a:r>
            <a:r>
              <a:rPr lang="da-DK" dirty="0"/>
              <a:t> 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265656-4BA5-444B-B34E-767DC68D0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Adaptiv læring</a:t>
            </a:r>
          </a:p>
          <a:p>
            <a:r>
              <a:rPr lang="da-DK" dirty="0"/>
              <a:t>Spørgsmål og </a:t>
            </a:r>
            <a:r>
              <a:rPr lang="da-DK" dirty="0" err="1"/>
              <a:t>Assessment</a:t>
            </a:r>
            <a:endParaRPr lang="da-DK" dirty="0"/>
          </a:p>
          <a:p>
            <a:r>
              <a:rPr lang="da-DK" dirty="0"/>
              <a:t>Løbende tilpasning</a:t>
            </a:r>
          </a:p>
          <a:p>
            <a:r>
              <a:rPr lang="da-DK" dirty="0"/>
              <a:t>Fleksibilitet og individualisering</a:t>
            </a:r>
          </a:p>
          <a:p>
            <a:r>
              <a:rPr lang="da-DK" dirty="0"/>
              <a:t>Faktuel viden - kompetencer</a:t>
            </a:r>
          </a:p>
          <a:p>
            <a:r>
              <a:rPr lang="da-DK" dirty="0" err="1"/>
              <a:t>Feed</a:t>
            </a:r>
            <a:r>
              <a:rPr lang="da-DK" dirty="0"/>
              <a:t> Back Loops</a:t>
            </a:r>
          </a:p>
          <a:p>
            <a:r>
              <a:rPr lang="da-DK" dirty="0" err="1"/>
              <a:t>Cooperate</a:t>
            </a:r>
            <a:r>
              <a:rPr lang="da-DK" dirty="0"/>
              <a:t> Training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9FCD5-A140-2048-952B-433699A3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D48-7D62-E54F-9EFD-E7BCB28A96FB}" type="datetime3">
              <a:rPr lang="da-DK" altLang="da-DK" smtClean="0"/>
              <a:pPr/>
              <a:t>10.12.2018</a:t>
            </a:fld>
            <a:endParaRPr lang="da-DK" alt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761E2E4-7782-774D-BEB3-3A00F853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altLang="da-DK"/>
              <a:t>Slide </a:t>
            </a:r>
            <a:fld id="{9500511E-D484-EA43-A955-CC2A650DC78B}" type="slidenum">
              <a:rPr lang="da-DK" altLang="da-DK" smtClean="0"/>
              <a:pPr/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2373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CDCF1-5C6C-4041-8F17-2D9A52E2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F0EDD1D8-68B3-824A-9799-331F75413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3844"/>
            <a:ext cx="6480720" cy="4050373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97C38B-AFC3-E146-AFA5-1DAE7388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D48-7D62-E54F-9EFD-E7BCB28A96FB}" type="datetime3">
              <a:rPr lang="da-DK" altLang="da-DK" smtClean="0"/>
              <a:pPr/>
              <a:t>10.12.2018</a:t>
            </a:fld>
            <a:endParaRPr lang="da-DK" alt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7FD274E-9F6B-E74C-888D-5301ACA5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altLang="da-DK"/>
              <a:t>Slide </a:t>
            </a:r>
            <a:fld id="{9500511E-D484-EA43-A955-CC2A650DC78B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152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38709-33BC-094A-B674-A915F2C5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5" y="2031690"/>
            <a:ext cx="7488758" cy="807300"/>
          </a:xfrm>
        </p:spPr>
        <p:txBody>
          <a:bodyPr/>
          <a:lstStyle/>
          <a:p>
            <a:r>
              <a:rPr lang="da-DK" dirty="0"/>
              <a:t>Curriculum </a:t>
            </a:r>
            <a:r>
              <a:rPr lang="da-DK" dirty="0" err="1"/>
              <a:t>adaptivitet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469683-0620-4B46-9B44-1B7762EE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DAE22-CF84-B94A-9461-17AA1EBBE7FF}" type="datetime3">
              <a:rPr lang="da-DK" altLang="x-none" smtClean="0"/>
              <a:pPr>
                <a:defRPr/>
              </a:pPr>
              <a:t>10.12.2018</a:t>
            </a:fld>
            <a:endParaRPr lang="da-DK" altLang="x-none"/>
          </a:p>
        </p:txBody>
      </p:sp>
    </p:spTree>
    <p:extLst>
      <p:ext uri="{BB962C8B-B14F-4D97-AF65-F5344CB8AC3E}">
        <p14:creationId xmlns:p14="http://schemas.microsoft.com/office/powerpoint/2010/main" val="333690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8456A5E-821A-644C-A5A8-39DBA7D68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465517"/>
            <a:ext cx="5981849" cy="4167206"/>
          </a:xfr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DE9D2E-54A6-EF45-80D6-820DC3B9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D48-7D62-E54F-9EFD-E7BCB28A96FB}" type="datetime3">
              <a:rPr lang="da-DK" altLang="da-DK" smtClean="0"/>
              <a:pPr/>
              <a:t>10.12.2018</a:t>
            </a:fld>
            <a:endParaRPr lang="da-DK" alt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FFE9BC8-D10D-B645-B73C-A842AC6B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altLang="da-DK"/>
              <a:t>Slide </a:t>
            </a:r>
            <a:fld id="{9500511E-D484-EA43-A955-CC2A650DC78B}" type="slidenum">
              <a:rPr lang="da-DK" altLang="da-DK" smtClean="0"/>
              <a:pPr/>
              <a:t>14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2302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62E75-E3F4-3D42-8075-2BADB2DF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60" y="2571750"/>
            <a:ext cx="7488758" cy="807300"/>
          </a:xfrm>
        </p:spPr>
        <p:txBody>
          <a:bodyPr/>
          <a:lstStyle/>
          <a:p>
            <a:r>
              <a:rPr lang="da-DK" dirty="0"/>
              <a:t>Det stiller jo spørgsmål til det vi gør –</a:t>
            </a:r>
            <a:br>
              <a:rPr lang="da-DK" dirty="0"/>
            </a:br>
            <a:r>
              <a:rPr lang="da-DK" dirty="0"/>
              <a:t>Er det her en trussel eller en mulighed?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9C69CC-FBF5-B746-BBFE-09E5596D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DAE22-CF84-B94A-9461-17AA1EBBE7FF}" type="datetime3">
              <a:rPr lang="da-DK" altLang="x-none" smtClean="0"/>
              <a:pPr>
                <a:defRPr/>
              </a:pPr>
              <a:t>10.12.2018</a:t>
            </a:fld>
            <a:endParaRPr lang="da-DK" altLang="x-none"/>
          </a:p>
        </p:txBody>
      </p:sp>
    </p:spTree>
    <p:extLst>
      <p:ext uri="{BB962C8B-B14F-4D97-AF65-F5344CB8AC3E}">
        <p14:creationId xmlns:p14="http://schemas.microsoft.com/office/powerpoint/2010/main" val="340570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altLang="da-DK" dirty="0"/>
              <a:t>Rollefordeling</a:t>
            </a:r>
          </a:p>
        </p:txBody>
      </p:sp>
      <p:sp>
        <p:nvSpPr>
          <p:cNvPr id="68610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Indholdsudvælgelse – Den </a:t>
            </a:r>
            <a:r>
              <a:rPr lang="da-DK" altLang="da-DK" dirty="0" err="1"/>
              <a:t>kuraterende</a:t>
            </a:r>
            <a:r>
              <a:rPr lang="da-DK" altLang="da-DK" dirty="0"/>
              <a:t> deltager (underviser-kursist-system??)</a:t>
            </a:r>
          </a:p>
          <a:p>
            <a:pPr eaLnBrk="1" hangingPunct="1"/>
            <a:r>
              <a:rPr lang="da-DK" altLang="da-DK" dirty="0"/>
              <a:t>Validering – Underviser- Peer to Peer – System</a:t>
            </a:r>
          </a:p>
          <a:p>
            <a:pPr eaLnBrk="1" hangingPunct="1"/>
            <a:r>
              <a:rPr lang="da-DK" altLang="da-DK" dirty="0"/>
              <a:t>Retning og motivation -  Underviser- Peer to Peer – System</a:t>
            </a:r>
          </a:p>
          <a:p>
            <a:pPr eaLnBrk="1" hangingPunct="1"/>
            <a:r>
              <a:rPr lang="da-DK" altLang="da-DK" dirty="0"/>
              <a:t>Kvalitetskontrol – når der stemmes med fødderne ..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9F0B6060-0C57-2549-B6F6-64E62BCBC252}" type="datetime3">
              <a:rPr lang="da-DK" altLang="da-DK">
                <a:solidFill>
                  <a:srgbClr val="FFFFFF"/>
                </a:solidFill>
              </a:rPr>
              <a:pPr/>
              <a:t>10.12.2018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a-DK" altLang="da-DK">
                <a:solidFill>
                  <a:srgbClr val="FFFFFF"/>
                </a:solidFill>
              </a:rPr>
              <a:t>Slide </a:t>
            </a:r>
            <a:fld id="{0EACB938-F20F-E749-BD14-DAE4EDBD64DF}" type="slidenum">
              <a:rPr lang="da-DK" altLang="da-DK">
                <a:solidFill>
                  <a:srgbClr val="FFFFFF"/>
                </a:solidFill>
              </a:rPr>
              <a:pPr/>
              <a:t>16</a:t>
            </a:fld>
            <a:endParaRPr lang="da-DK" alt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7212-E57C-454D-AEB1-C4CF127B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Niveauer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5BC4BF-2521-D14D-B34D-8F0DFD148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1800" dirty="0"/>
              <a:t>På deltagerplan (kursist): </a:t>
            </a:r>
            <a:r>
              <a:rPr lang="da-DK" sz="1800" dirty="0" err="1"/>
              <a:t>Feed</a:t>
            </a:r>
            <a:r>
              <a:rPr lang="da-DK" sz="1800" dirty="0"/>
              <a:t> Back i forhold til egen progression, hvor han eller hun har særlige udfordringer. Forholdet mellem aktivitet og udbytte.</a:t>
            </a:r>
          </a:p>
          <a:p>
            <a:pPr marL="0" indent="0">
              <a:buNone/>
            </a:pPr>
            <a:r>
              <a:rPr lang="da-DK" sz="1800" dirty="0"/>
              <a:t>På underviserplan (lærer): Overblik over hvordan det generelt udvikler sig for et kursushold. Er der deltagere, der kræver særlig opmærksomhed eller støtte?</a:t>
            </a:r>
          </a:p>
          <a:p>
            <a:pPr marL="0" indent="0">
              <a:buNone/>
            </a:pPr>
            <a:r>
              <a:rPr lang="da-DK" sz="1800" dirty="0"/>
              <a:t>På udbyderplan: Hvordan ser det ud i forhold til gennemførelse, kan der identificeres tidspunkter eller aktiviteter, der får deltagerne til deltage mindre aktivt eller eventuelt opgive forløb.</a:t>
            </a:r>
          </a:p>
          <a:p>
            <a:pPr marL="0" indent="0">
              <a:buNone/>
            </a:pPr>
            <a:r>
              <a:rPr lang="da-DK" sz="1800" dirty="0"/>
              <a:t>På aftagerplan: Dokumentation af hvilken ydelse der er modtaget fra uddannelsesinstitutionen.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CC5190-D041-E245-BF1C-2CDF6AD1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D48-7D62-E54F-9EFD-E7BCB28A96FB}" type="datetime3">
              <a:rPr lang="da-DK" altLang="da-DK" smtClean="0"/>
              <a:pPr/>
              <a:t>10.12.2018</a:t>
            </a:fld>
            <a:endParaRPr lang="da-DK" alt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2BF8CC-80BD-A04D-9EE8-4BF92CA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altLang="da-DK"/>
              <a:t>Slide </a:t>
            </a:r>
            <a:fld id="{9500511E-D484-EA43-A955-CC2A650DC78B}" type="slidenum">
              <a:rPr lang="da-DK" altLang="da-DK" smtClean="0"/>
              <a:pPr/>
              <a:t>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6753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52F41-FA96-414A-A63F-4C8B01F9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995686"/>
            <a:ext cx="7488758" cy="807300"/>
          </a:xfrm>
        </p:spPr>
        <p:txBody>
          <a:bodyPr/>
          <a:lstStyle/>
          <a:p>
            <a:r>
              <a:rPr lang="da-DK" dirty="0"/>
              <a:t>Hvad er det så kan og skal?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C14B75-99ED-8B4C-884F-2CA72279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B63C9D-18FD-094A-9654-B29D3FC1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DAE22-CF84-B94A-9461-17AA1EBBE7FF}" type="datetime3">
              <a:rPr lang="da-DK" altLang="x-none" smtClean="0"/>
              <a:pPr>
                <a:defRPr/>
              </a:pPr>
              <a:t>10.12.2018</a:t>
            </a:fld>
            <a:endParaRPr lang="da-DK" altLang="x-none"/>
          </a:p>
        </p:txBody>
      </p:sp>
    </p:spTree>
    <p:extLst>
      <p:ext uri="{BB962C8B-B14F-4D97-AF65-F5344CB8AC3E}">
        <p14:creationId xmlns:p14="http://schemas.microsoft.com/office/powerpoint/2010/main" val="401236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På systemniveau</a:t>
            </a:r>
          </a:p>
          <a:p>
            <a:r>
              <a:rPr lang="da-DK" dirty="0"/>
              <a:t>På institutionsniveau</a:t>
            </a:r>
          </a:p>
          <a:p>
            <a:r>
              <a:rPr lang="da-DK" dirty="0"/>
              <a:t>På uddannelsesdidaktisk niveau</a:t>
            </a:r>
          </a:p>
          <a:p>
            <a:r>
              <a:rPr lang="da-DK" dirty="0"/>
              <a:t>På undervisningsdidaktisk niveau</a:t>
            </a:r>
          </a:p>
          <a:p>
            <a:r>
              <a:rPr lang="da-DK" dirty="0" err="1">
                <a:solidFill>
                  <a:srgbClr val="FF0000"/>
                </a:solidFill>
              </a:rPr>
              <a:t>Ift</a:t>
            </a:r>
            <a:r>
              <a:rPr lang="da-DK" dirty="0">
                <a:solidFill>
                  <a:srgbClr val="FF0000"/>
                </a:solidFill>
              </a:rPr>
              <a:t> deltagerne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D48-7D62-E54F-9EFD-E7BCB28A96FB}" type="datetime3">
              <a:rPr lang="da-DK" altLang="da-DK" smtClean="0"/>
              <a:pPr/>
              <a:t>10.12.2018</a:t>
            </a:fld>
            <a:endParaRPr lang="da-DK" alt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altLang="da-DK"/>
              <a:t>Slide </a:t>
            </a:r>
            <a:fld id="{9500511E-D484-EA43-A955-CC2A650DC78B}" type="slidenum">
              <a:rPr lang="da-DK" altLang="da-DK" smtClean="0"/>
              <a:pPr/>
              <a:t>19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6062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Den 4. læringsrevolution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a-DK" sz="1800" dirty="0"/>
              <a:t>Hybrider af digital læring og traditionelle læringsformater</a:t>
            </a:r>
          </a:p>
          <a:p>
            <a:pPr marL="0" indent="0">
              <a:buNone/>
              <a:defRPr/>
            </a:pPr>
            <a:r>
              <a:rPr lang="da-DK" sz="1800" dirty="0"/>
              <a:t>Ændrede tidsrationaler</a:t>
            </a:r>
          </a:p>
          <a:p>
            <a:pPr marL="0" indent="0">
              <a:buNone/>
              <a:defRPr/>
            </a:pPr>
            <a:r>
              <a:rPr lang="da-DK" sz="1800" dirty="0"/>
              <a:t>Adaptive formater – Individuelle narrativer</a:t>
            </a:r>
          </a:p>
          <a:p>
            <a:pPr marL="0" indent="0">
              <a:buNone/>
              <a:defRPr/>
            </a:pPr>
            <a:r>
              <a:rPr lang="da-DK" sz="1800" dirty="0"/>
              <a:t>Dynamiske samspil mellem virksomhedsudvikling, HR og offentlige tilbud</a:t>
            </a:r>
          </a:p>
          <a:p>
            <a:pPr marL="0" indent="0">
              <a:buNone/>
              <a:defRPr/>
            </a:pPr>
            <a:r>
              <a:rPr lang="da-DK" sz="1800" dirty="0"/>
              <a:t>Offentligt-privat samarbejde</a:t>
            </a:r>
          </a:p>
          <a:p>
            <a:pPr marL="0" indent="0">
              <a:buNone/>
              <a:defRPr/>
            </a:pPr>
            <a:r>
              <a:rPr lang="da-DK" sz="1800" dirty="0"/>
              <a:t>Performance</a:t>
            </a:r>
          </a:p>
          <a:p>
            <a:pPr marL="0" indent="0" algn="ctr">
              <a:buNone/>
              <a:defRPr/>
            </a:pPr>
            <a:endParaRPr lang="da-DK" b="1" dirty="0"/>
          </a:p>
          <a:p>
            <a:pPr marL="0" indent="0" algn="ctr">
              <a:buNone/>
              <a:defRPr/>
            </a:pPr>
            <a:r>
              <a:rPr lang="da-DK" b="1" dirty="0"/>
              <a:t>I uddannelse i almindelighed – og i arbejdsmarkeds-og erhvervsuddannelse i særdeleshed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13DCF1CF-8D09-CF4A-8A68-33683C6164BF}" type="datetime3">
              <a:rPr lang="da-DK" altLang="da-DK">
                <a:solidFill>
                  <a:srgbClr val="FFFFFF"/>
                </a:solidFill>
              </a:rPr>
              <a:pPr/>
              <a:t>10.12.2018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a-DK" altLang="da-DK">
                <a:solidFill>
                  <a:srgbClr val="FFFFFF"/>
                </a:solidFill>
              </a:rPr>
              <a:t>Slide </a:t>
            </a:r>
            <a:fld id="{778F11DC-D23F-D64C-BA3D-F90D0B416FC3}" type="slidenum">
              <a:rPr lang="da-DK" altLang="da-DK">
                <a:solidFill>
                  <a:srgbClr val="FFFFFF"/>
                </a:solidFill>
              </a:rPr>
              <a:pPr/>
              <a:t>2</a:t>
            </a:fld>
            <a:endParaRPr lang="da-DK" alt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4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De almindelige overvejelser </a:t>
            </a:r>
            <a:r>
              <a:rPr lang="mr-IN" sz="2800" dirty="0"/>
              <a:t>–</a:t>
            </a:r>
            <a:r>
              <a:rPr lang="da-DK" sz="2800" dirty="0"/>
              <a:t> men med forskelligt indhold på strategisk, operativt mv niveau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Måle det rigtige</a:t>
            </a:r>
          </a:p>
          <a:p>
            <a:r>
              <a:rPr lang="da-DK" dirty="0"/>
              <a:t>På den rigtige måde</a:t>
            </a:r>
          </a:p>
          <a:p>
            <a:r>
              <a:rPr lang="da-DK" dirty="0"/>
              <a:t>Så vi genererer relevante data</a:t>
            </a:r>
          </a:p>
          <a:p>
            <a:r>
              <a:rPr lang="da-DK" dirty="0"/>
              <a:t>Som analyseres operationelt</a:t>
            </a:r>
          </a:p>
          <a:p>
            <a:r>
              <a:rPr lang="da-DK" dirty="0"/>
              <a:t>Og formidles forståeligt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6CD48-7D62-E54F-9EFD-E7BCB28A96FB}" type="datetime3">
              <a:rPr lang="da-DK" altLang="da-DK" smtClean="0"/>
              <a:pPr/>
              <a:t>10.12.2018</a:t>
            </a:fld>
            <a:endParaRPr lang="da-DK" alt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da-DK" altLang="da-DK"/>
              <a:t>Slide </a:t>
            </a:r>
            <a:fld id="{9500511E-D484-EA43-A955-CC2A650DC78B}" type="slidenum">
              <a:rPr lang="da-DK" altLang="da-DK" smtClean="0"/>
              <a:pPr/>
              <a:t>20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2100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Learning Analytics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13" name="Gruppe 12"/>
          <p:cNvGrpSpPr/>
          <p:nvPr/>
        </p:nvGrpSpPr>
        <p:grpSpPr>
          <a:xfrm>
            <a:off x="1367644" y="1594670"/>
            <a:ext cx="5652628" cy="2741276"/>
            <a:chOff x="2068946" y="2567709"/>
            <a:chExt cx="7695752" cy="3330478"/>
          </a:xfrm>
        </p:grpSpPr>
        <p:graphicFrame>
          <p:nvGraphicFramePr>
            <p:cNvPr id="5" name="Diagram 4"/>
            <p:cNvGraphicFramePr/>
            <p:nvPr>
              <p:extLst/>
            </p:nvPr>
          </p:nvGraphicFramePr>
          <p:xfrm>
            <a:off x="2068946" y="2567709"/>
            <a:ext cx="7656945" cy="33304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kstfelt 5"/>
            <p:cNvSpPr txBox="1"/>
            <p:nvPr/>
          </p:nvSpPr>
          <p:spPr>
            <a:xfrm>
              <a:off x="2798617" y="2773028"/>
              <a:ext cx="3186545" cy="588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13" b="1" dirty="0"/>
                <a:t>Undervejs</a:t>
              </a:r>
            </a:p>
          </p:txBody>
        </p:sp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9BBCDE"/>
                </a:clrFrom>
                <a:clrTo>
                  <a:srgbClr val="9BBC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656" y="4057595"/>
              <a:ext cx="536116" cy="468450"/>
            </a:xfrm>
            <a:prstGeom prst="rect">
              <a:avLst/>
            </a:prstGeom>
          </p:spPr>
        </p:pic>
        <p:sp>
          <p:nvSpPr>
            <p:cNvPr id="10" name="Tekstfelt 9"/>
            <p:cNvSpPr txBox="1"/>
            <p:nvPr/>
          </p:nvSpPr>
          <p:spPr>
            <a:xfrm>
              <a:off x="6578153" y="2774301"/>
              <a:ext cx="3186545" cy="588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13" b="1" dirty="0"/>
                <a:t>Afsluttende</a:t>
              </a:r>
            </a:p>
          </p:txBody>
        </p:sp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218" y="3995733"/>
              <a:ext cx="364718" cy="474430"/>
            </a:xfrm>
            <a:prstGeom prst="rect">
              <a:avLst/>
            </a:prstGeom>
          </p:spPr>
        </p:pic>
      </p:grpSp>
      <p:sp>
        <p:nvSpPr>
          <p:cNvPr id="3" name="Tekstfelt 2"/>
          <p:cNvSpPr txBox="1"/>
          <p:nvPr/>
        </p:nvSpPr>
        <p:spPr>
          <a:xfrm>
            <a:off x="2202970" y="3350746"/>
            <a:ext cx="4462103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13" dirty="0"/>
              <a:t>Her vises en model for et kursusforløb, hvor deltagerens aktivitet og læringsproces følges via Learning Analytics værktøjer</a:t>
            </a:r>
          </a:p>
          <a:p>
            <a:endParaRPr lang="da-DK" sz="1013" dirty="0"/>
          </a:p>
          <a:p>
            <a:r>
              <a:rPr lang="da-DK" sz="1013" dirty="0"/>
              <a:t>Afsluttende, kan der trækkes en rapport ud, der viser hvor aktive deltageren har været i forhold til det webbaserede - materiale.</a:t>
            </a:r>
          </a:p>
        </p:txBody>
      </p:sp>
    </p:spTree>
    <p:extLst>
      <p:ext uri="{BB962C8B-B14F-4D97-AF65-F5344CB8AC3E}">
        <p14:creationId xmlns:p14="http://schemas.microsoft.com/office/powerpoint/2010/main" val="104602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070389" y="1948700"/>
            <a:ext cx="2984789" cy="181295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pic>
        <p:nvPicPr>
          <p:cNvPr id="4" name="Pladsholder til indho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782" y="3237842"/>
            <a:ext cx="1013779" cy="75937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72" y="3208717"/>
            <a:ext cx="1707557" cy="75937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864652" y="1932108"/>
            <a:ext cx="138371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 i="1" dirty="0"/>
              <a:t>Overordnet rapport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516" y="2450590"/>
            <a:ext cx="2464339" cy="1129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25" y="1310800"/>
            <a:ext cx="2021894" cy="70951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4063011" y="1588776"/>
            <a:ext cx="97815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 i="1" dirty="0"/>
              <a:t>Blog i kurset</a:t>
            </a:r>
          </a:p>
        </p:txBody>
      </p:sp>
      <p:sp>
        <p:nvSpPr>
          <p:cNvPr id="10" name="Rektangel 9"/>
          <p:cNvSpPr/>
          <p:nvPr/>
        </p:nvSpPr>
        <p:spPr>
          <a:xfrm>
            <a:off x="3727779" y="2868228"/>
            <a:ext cx="1588897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 i="1" dirty="0"/>
              <a:t>Bruger rapport for test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416017" y="2859782"/>
            <a:ext cx="240803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 i="1" dirty="0"/>
              <a:t>Bruger-rapport for kursuselementer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23088" y="2111349"/>
            <a:ext cx="1229825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013" b="1" i="1" dirty="0"/>
              <a:t>Aktivitetsrapport</a:t>
            </a:r>
          </a:p>
        </p:txBody>
      </p:sp>
      <p:cxnSp>
        <p:nvCxnSpPr>
          <p:cNvPr id="13" name="Lige pilforbindelse 12"/>
          <p:cNvCxnSpPr/>
          <p:nvPr/>
        </p:nvCxnSpPr>
        <p:spPr>
          <a:xfrm flipH="1">
            <a:off x="3971926" y="1896667"/>
            <a:ext cx="149570" cy="123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>
            <a:off x="4522225" y="1948699"/>
            <a:ext cx="1191478" cy="251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5336932" y="1946751"/>
            <a:ext cx="1684835" cy="181295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16" name="Tekstfelt 15"/>
          <p:cNvSpPr txBox="1"/>
          <p:nvPr/>
        </p:nvSpPr>
        <p:spPr>
          <a:xfrm>
            <a:off x="5336930" y="1932840"/>
            <a:ext cx="10108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13" b="1" u="sng" dirty="0"/>
              <a:t>Efter kurset</a:t>
            </a: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262" y="2896388"/>
            <a:ext cx="164753" cy="180827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84" y="2149140"/>
            <a:ext cx="1802766" cy="746792"/>
          </a:xfrm>
          <a:prstGeom prst="rect">
            <a:avLst/>
          </a:prstGeom>
        </p:spPr>
      </p:pic>
      <p:cxnSp>
        <p:nvCxnSpPr>
          <p:cNvPr id="19" name="Lige pilforbindelse 18"/>
          <p:cNvCxnSpPr/>
          <p:nvPr/>
        </p:nvCxnSpPr>
        <p:spPr>
          <a:xfrm flipH="1">
            <a:off x="3144680" y="2427089"/>
            <a:ext cx="350402" cy="469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>
            <a:off x="3975141" y="2427089"/>
            <a:ext cx="492799" cy="469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felt 20"/>
          <p:cNvSpPr txBox="1"/>
          <p:nvPr/>
        </p:nvSpPr>
        <p:spPr>
          <a:xfrm>
            <a:off x="1991141" y="1835087"/>
            <a:ext cx="104629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13" b="1" u="sng" dirty="0"/>
              <a:t>Under kurset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CB1E7803-6BE2-4A15-9D1E-B47CBA32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Nyudviklede Learning Analytics værktøjer</a:t>
            </a:r>
            <a:br>
              <a:rPr lang="da-DK" sz="844" dirty="0"/>
            </a:br>
            <a:r>
              <a:rPr lang="da-DK" sz="844" dirty="0"/>
              <a:t>Udviklet i </a:t>
            </a:r>
            <a:r>
              <a:rPr lang="da-DK" sz="844" dirty="0" err="1"/>
              <a:t>Moodle</a:t>
            </a:r>
            <a:r>
              <a:rPr lang="da-DK" sz="844" dirty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388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>
            <a:extLst>
              <a:ext uri="{FF2B5EF4-FFF2-40B4-BE49-F238E27FC236}">
                <a16:creationId xmlns:a16="http://schemas.microsoft.com/office/drawing/2014/main" id="{F3E98333-8B29-49BE-822D-40BE5195A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88" y="1653021"/>
            <a:ext cx="5049206" cy="20980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Learning Analytics værktøj</a:t>
            </a:r>
            <a:br>
              <a:rPr lang="da-DK" sz="844" dirty="0"/>
            </a:br>
            <a:r>
              <a:rPr lang="da-DK" sz="844" dirty="0"/>
              <a:t>Eksempel på ‘Overordnet rapport’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Afrundet rektangulær billedforklaring 6"/>
          <p:cNvSpPr/>
          <p:nvPr/>
        </p:nvSpPr>
        <p:spPr>
          <a:xfrm>
            <a:off x="4462681" y="3514270"/>
            <a:ext cx="927389" cy="480331"/>
          </a:xfrm>
          <a:prstGeom prst="wedgeRoundRectCallout">
            <a:avLst>
              <a:gd name="adj1" fmla="val -56158"/>
              <a:gd name="adj2" fmla="val -313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Se Bruger-rapport for kursuselementer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5456141" y="3514271"/>
            <a:ext cx="927389" cy="206520"/>
          </a:xfrm>
          <a:prstGeom prst="wedgeRoundRectCallout">
            <a:avLst>
              <a:gd name="adj1" fmla="val -21249"/>
              <a:gd name="adj2" fmla="val -16941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Se Bruger-rapport for tests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828980" y="2214786"/>
            <a:ext cx="1228142" cy="114879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12" name="Rektangel 11"/>
          <p:cNvSpPr/>
          <p:nvPr/>
        </p:nvSpPr>
        <p:spPr>
          <a:xfrm>
            <a:off x="5162599" y="2216098"/>
            <a:ext cx="1228142" cy="114879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13" name="Afrundet rektangulær billedforklaring 12"/>
          <p:cNvSpPr/>
          <p:nvPr/>
        </p:nvSpPr>
        <p:spPr>
          <a:xfrm>
            <a:off x="3204946" y="3074053"/>
            <a:ext cx="1158392" cy="650165"/>
          </a:xfrm>
          <a:prstGeom prst="wedgeRoundRectCallout">
            <a:avLst>
              <a:gd name="adj1" fmla="val 25123"/>
              <a:gd name="adj2" fmla="val -6323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Afsluttet i % for alle kursuselementer</a:t>
            </a:r>
          </a:p>
          <a:p>
            <a:pPr algn="ctr"/>
            <a:r>
              <a:rPr lang="da-DK" sz="675" dirty="0"/>
              <a:t>Grafen bliver rød, hvis deltageren er under gennemsnittet for alle deltagerne</a:t>
            </a:r>
          </a:p>
        </p:txBody>
      </p:sp>
      <p:sp>
        <p:nvSpPr>
          <p:cNvPr id="14" name="Afrundet rektangulær billedforklaring 13"/>
          <p:cNvSpPr/>
          <p:nvPr/>
        </p:nvSpPr>
        <p:spPr>
          <a:xfrm>
            <a:off x="4439842" y="2894891"/>
            <a:ext cx="1012250" cy="601292"/>
          </a:xfrm>
          <a:prstGeom prst="wedgeRoundRectCallout">
            <a:avLst>
              <a:gd name="adj1" fmla="val -30206"/>
              <a:gd name="adj2" fmla="val -5645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Samlet antal besøg i alle kursuselementer. Gul hvis deltageren er 10% under gennemsnittet for alle deltagerne og grøn hvis 10% over.</a:t>
            </a:r>
          </a:p>
        </p:txBody>
      </p:sp>
      <p:sp>
        <p:nvSpPr>
          <p:cNvPr id="15" name="Afrundet rektangulær billedforklaring 14"/>
          <p:cNvSpPr/>
          <p:nvPr/>
        </p:nvSpPr>
        <p:spPr>
          <a:xfrm>
            <a:off x="6161360" y="2493851"/>
            <a:ext cx="927389" cy="206520"/>
          </a:xfrm>
          <a:prstGeom prst="wedgeRoundRectCallout">
            <a:avLst>
              <a:gd name="adj1" fmla="val -101037"/>
              <a:gd name="adj2" fmla="val -60675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Hvor mange tests der er bestået med 80%</a:t>
            </a:r>
          </a:p>
        </p:txBody>
      </p:sp>
      <p:sp>
        <p:nvSpPr>
          <p:cNvPr id="16" name="Afrundet rektangulær billedforklaring 15"/>
          <p:cNvSpPr/>
          <p:nvPr/>
        </p:nvSpPr>
        <p:spPr>
          <a:xfrm>
            <a:off x="6162073" y="3024936"/>
            <a:ext cx="927389" cy="243332"/>
          </a:xfrm>
          <a:prstGeom prst="wedgeRoundRectCallout">
            <a:avLst>
              <a:gd name="adj1" fmla="val -37102"/>
              <a:gd name="adj2" fmla="val -1470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Gennemsnitlig score i % for gennemførte test</a:t>
            </a:r>
          </a:p>
        </p:txBody>
      </p:sp>
      <p:sp>
        <p:nvSpPr>
          <p:cNvPr id="17" name="Afrundet rektangulær billedforklaring 16"/>
          <p:cNvSpPr/>
          <p:nvPr/>
        </p:nvSpPr>
        <p:spPr>
          <a:xfrm>
            <a:off x="2171265" y="3147814"/>
            <a:ext cx="1134071" cy="669650"/>
          </a:xfrm>
          <a:prstGeom prst="wedgeRoundRectCallout">
            <a:avLst>
              <a:gd name="adj1" fmla="val 65593"/>
              <a:gd name="adj2" fmla="val -10144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Røde indikationer af hvilke deltagere man skal være opmærksomme på.</a:t>
            </a:r>
            <a:br>
              <a:rPr lang="da-DK" sz="675" dirty="0"/>
            </a:br>
            <a:r>
              <a:rPr lang="da-DK" sz="675" dirty="0"/>
              <a:t>Et klik på den farvede indikator giver nærmere oplysninger.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4982876" y="1220445"/>
            <a:ext cx="2136309" cy="1495218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13" dirty="0"/>
              <a:t>Denne rapport viser deltagernes aktivitet i kursuselementerne, og via de indlagte tests, hvordan de klarer sig undervejs. Deltagere der ligger under det forventede vises med en rød markering.</a:t>
            </a:r>
          </a:p>
          <a:p>
            <a:r>
              <a:rPr lang="da-DK" sz="1013" dirty="0"/>
              <a:t>Den enkelte kursists aktivitet og testresultater kan åbnes fra denne rapport.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2AE936B-17CA-4064-985B-54AF85A3CD44}"/>
              </a:ext>
            </a:extLst>
          </p:cNvPr>
          <p:cNvSpPr/>
          <p:nvPr/>
        </p:nvSpPr>
        <p:spPr>
          <a:xfrm>
            <a:off x="3228906" y="2296718"/>
            <a:ext cx="532280" cy="11867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41393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Learning Analytics værktøj</a:t>
            </a:r>
            <a:br>
              <a:rPr lang="da-DK" sz="844" dirty="0"/>
            </a:br>
            <a:r>
              <a:rPr lang="da-DK" sz="844" dirty="0"/>
              <a:t>Vurdering ud fra overordnet rapport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2002775" y="1925334"/>
            <a:ext cx="4309630" cy="248209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13" dirty="0"/>
              <a:t>Ud fra den samlede rapport, kan følgende vurderinger foretages.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7FFB5131-9230-45E6-853C-7BDDDDF40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789538"/>
              </p:ext>
            </p:extLst>
          </p:nvPr>
        </p:nvGraphicFramePr>
        <p:xfrm>
          <a:off x="2123728" y="2230175"/>
          <a:ext cx="4550570" cy="147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486">
                  <a:extLst>
                    <a:ext uri="{9D8B030D-6E8A-4147-A177-3AD203B41FA5}">
                      <a16:colId xmlns:a16="http://schemas.microsoft.com/office/drawing/2014/main" val="3909712266"/>
                    </a:ext>
                  </a:extLst>
                </a:gridCol>
                <a:gridCol w="1074827">
                  <a:extLst>
                    <a:ext uri="{9D8B030D-6E8A-4147-A177-3AD203B41FA5}">
                      <a16:colId xmlns:a16="http://schemas.microsoft.com/office/drawing/2014/main" val="845244839"/>
                    </a:ext>
                  </a:extLst>
                </a:gridCol>
                <a:gridCol w="1791713">
                  <a:extLst>
                    <a:ext uri="{9D8B030D-6E8A-4147-A177-3AD203B41FA5}">
                      <a16:colId xmlns:a16="http://schemas.microsoft.com/office/drawing/2014/main" val="1285143944"/>
                    </a:ext>
                  </a:extLst>
                </a:gridCol>
                <a:gridCol w="685544">
                  <a:extLst>
                    <a:ext uri="{9D8B030D-6E8A-4147-A177-3AD203B41FA5}">
                      <a16:colId xmlns:a16="http://schemas.microsoft.com/office/drawing/2014/main" val="2091113755"/>
                    </a:ext>
                  </a:extLst>
                </a:gridCol>
              </a:tblGrid>
              <a:tr h="607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Brugeraktivitet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 dirty="0">
                          <a:effectLst/>
                        </a:rPr>
                        <a:t>LAV (I snit mindre end 2 gange på element)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 dirty="0">
                          <a:effectLst/>
                        </a:rPr>
                        <a:t>HØJ = (I snit mere end 2 gange på element)</a:t>
                      </a:r>
                      <a:endParaRPr lang="da-DK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Beståelsesprocent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 dirty="0">
                          <a:effectLst/>
                        </a:rPr>
                        <a:t>LAV (Under 100%)</a:t>
                      </a:r>
                      <a:endParaRPr lang="da-DK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Deltageren</a:t>
                      </a:r>
                      <a:endParaRPr lang="da-DK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Indikator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763270121"/>
                  </a:ext>
                </a:extLst>
              </a:tr>
              <a:tr h="218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LAV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LAV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Ikke så aktiv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714704389"/>
                  </a:ext>
                </a:extLst>
              </a:tr>
              <a:tr h="218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LAV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100%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Har nemt ved det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780724435"/>
                  </a:ext>
                </a:extLst>
              </a:tr>
              <a:tr h="218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HØJ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100%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Energisk og opnår gode resultater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495958078"/>
                  </a:ext>
                </a:extLst>
              </a:tr>
              <a:tr h="218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HØJ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effectLst/>
                        </a:rPr>
                        <a:t>LAV</a:t>
                      </a:r>
                      <a:endParaRPr lang="da-DK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effectLst/>
                        </a:rPr>
                        <a:t>Energisk, men har svært ved det</a:t>
                      </a:r>
                      <a:endParaRPr lang="da-DK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770374521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327A4DA3-20DE-45E8-BE1C-FEFCFAAB7265}"/>
              </a:ext>
            </a:extLst>
          </p:cNvPr>
          <p:cNvSpPr/>
          <p:nvPr/>
        </p:nvSpPr>
        <p:spPr>
          <a:xfrm>
            <a:off x="6482468" y="2932051"/>
            <a:ext cx="75813" cy="75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013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96B5808-1374-4271-8D5B-D731F46F5F5C}"/>
              </a:ext>
            </a:extLst>
          </p:cNvPr>
          <p:cNvSpPr/>
          <p:nvPr/>
        </p:nvSpPr>
        <p:spPr>
          <a:xfrm>
            <a:off x="6482468" y="3577820"/>
            <a:ext cx="75813" cy="75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013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B759B6F-834C-5C44-BFDC-F5D2CF13F64A}"/>
              </a:ext>
            </a:extLst>
          </p:cNvPr>
          <p:cNvSpPr/>
          <p:nvPr/>
        </p:nvSpPr>
        <p:spPr>
          <a:xfrm rot="14968925">
            <a:off x="6505348" y="3133102"/>
            <a:ext cx="75813" cy="75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2734048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43" y="1659931"/>
            <a:ext cx="2810575" cy="2105273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Learning Analytics værktøj</a:t>
            </a:r>
            <a:br>
              <a:rPr lang="da-DK" sz="844" dirty="0"/>
            </a:br>
            <a:r>
              <a:rPr lang="da-DK" sz="844" dirty="0"/>
              <a:t>Eksempel på ‘Brugerrapport’ for tests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Afrundet rektangulær billedforklaring 6"/>
          <p:cNvSpPr/>
          <p:nvPr/>
        </p:nvSpPr>
        <p:spPr>
          <a:xfrm>
            <a:off x="5763579" y="2639064"/>
            <a:ext cx="997319" cy="206520"/>
          </a:xfrm>
          <a:prstGeom prst="wedgeRoundRectCallout">
            <a:avLst>
              <a:gd name="adj1" fmla="val -78002"/>
              <a:gd name="adj2" fmla="val 107782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Bruger har bestået / ikke bestået (80%)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5763579" y="2968035"/>
            <a:ext cx="997319" cy="124496"/>
          </a:xfrm>
          <a:prstGeom prst="wedgeRoundRectCallout">
            <a:avLst>
              <a:gd name="adj1" fmla="val -77605"/>
              <a:gd name="adj2" fmla="val 4133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Dato for sidste forsøg</a:t>
            </a:r>
          </a:p>
        </p:txBody>
      </p:sp>
      <p:sp>
        <p:nvSpPr>
          <p:cNvPr id="9" name="Afrundet rektangulær billedforklaring 8"/>
          <p:cNvSpPr/>
          <p:nvPr/>
        </p:nvSpPr>
        <p:spPr>
          <a:xfrm>
            <a:off x="5763579" y="3147276"/>
            <a:ext cx="997319" cy="128783"/>
          </a:xfrm>
          <a:prstGeom prst="wedgeRoundRectCallout">
            <a:avLst>
              <a:gd name="adj1" fmla="val -79227"/>
              <a:gd name="adj2" fmla="val 1470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Opnået ved sidste forsøg</a:t>
            </a:r>
          </a:p>
        </p:txBody>
      </p:sp>
      <p:sp>
        <p:nvSpPr>
          <p:cNvPr id="10" name="Afrundet rektangulær billedforklaring 9"/>
          <p:cNvSpPr/>
          <p:nvPr/>
        </p:nvSpPr>
        <p:spPr>
          <a:xfrm>
            <a:off x="5763579" y="3330807"/>
            <a:ext cx="997319" cy="190349"/>
          </a:xfrm>
          <a:prstGeom prst="wedgeRoundRectCallout">
            <a:avLst>
              <a:gd name="adj1" fmla="val -75294"/>
              <a:gd name="adj2" fmla="val -595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Hvor mange gange der er forsøgt</a:t>
            </a:r>
          </a:p>
        </p:txBody>
      </p:sp>
      <p:sp>
        <p:nvSpPr>
          <p:cNvPr id="11" name="Afrundet rektangulær billedforklaring 10"/>
          <p:cNvSpPr/>
          <p:nvPr/>
        </p:nvSpPr>
        <p:spPr>
          <a:xfrm>
            <a:off x="5763579" y="3559536"/>
            <a:ext cx="997319" cy="200164"/>
          </a:xfrm>
          <a:prstGeom prst="wedgeRoundRectCallout">
            <a:avLst>
              <a:gd name="adj1" fmla="val -77078"/>
              <a:gd name="adj2" fmla="val -1648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Samlet anvendt af tid på forsøg</a:t>
            </a:r>
          </a:p>
        </p:txBody>
      </p:sp>
      <p:sp>
        <p:nvSpPr>
          <p:cNvPr id="12" name="Afrundet rektangulær billedforklaring 6"/>
          <p:cNvSpPr/>
          <p:nvPr/>
        </p:nvSpPr>
        <p:spPr>
          <a:xfrm>
            <a:off x="2224687" y="2311157"/>
            <a:ext cx="997319" cy="431168"/>
          </a:xfrm>
          <a:prstGeom prst="wedgeRoundRectCallout">
            <a:avLst>
              <a:gd name="adj1" fmla="val 88240"/>
              <a:gd name="adj2" fmla="val 20273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Detaljerede oplysninger for brugerens gennemførelse af testen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2124943" y="1705734"/>
            <a:ext cx="2037917" cy="55996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13" dirty="0"/>
              <a:t>Denne rapport åbnes fra den samlede rapport, og den viser en deltagers </a:t>
            </a:r>
            <a:r>
              <a:rPr lang="da-DK" sz="1013" b="1" dirty="0"/>
              <a:t>testresultater</a:t>
            </a:r>
            <a:r>
              <a:rPr lang="da-DK" sz="101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325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Learning Analytics værktøj</a:t>
            </a:r>
            <a:br>
              <a:rPr lang="da-DK" sz="844" dirty="0"/>
            </a:br>
            <a:r>
              <a:rPr lang="da-DK" sz="844" dirty="0"/>
              <a:t>Eksempel på ‘Brugerrapport’ for kursuselementer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97" y="1463874"/>
            <a:ext cx="5165815" cy="2297312"/>
          </a:xfrm>
          <a:prstGeom prst="rect">
            <a:avLst/>
          </a:prstGeom>
        </p:spPr>
      </p:pic>
      <p:sp>
        <p:nvSpPr>
          <p:cNvPr id="7" name="Afrundet rektangulær billedforklaring 6"/>
          <p:cNvSpPr/>
          <p:nvPr/>
        </p:nvSpPr>
        <p:spPr>
          <a:xfrm>
            <a:off x="2014459" y="2014343"/>
            <a:ext cx="927389" cy="386152"/>
          </a:xfrm>
          <a:prstGeom prst="wedgeRoundRectCallout">
            <a:avLst>
              <a:gd name="adj1" fmla="val 236203"/>
              <a:gd name="adj2" fmla="val 226085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Titler på de enkelte kursuselementer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2222355" y="2596136"/>
            <a:ext cx="1049536" cy="353389"/>
          </a:xfrm>
          <a:prstGeom prst="wedgeRoundRectCallout">
            <a:avLst>
              <a:gd name="adj1" fmla="val 2337"/>
              <a:gd name="adj2" fmla="val 19287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Kursuselement afsluttet/ikke afsluttet</a:t>
            </a:r>
          </a:p>
        </p:txBody>
      </p:sp>
      <p:sp>
        <p:nvSpPr>
          <p:cNvPr id="9" name="Afrundet rektangulær billedforklaring 8"/>
          <p:cNvSpPr/>
          <p:nvPr/>
        </p:nvSpPr>
        <p:spPr>
          <a:xfrm>
            <a:off x="3436283" y="2846265"/>
            <a:ext cx="927389" cy="206520"/>
          </a:xfrm>
          <a:prstGeom prst="wedgeRoundRectCallout">
            <a:avLst>
              <a:gd name="adj1" fmla="val 2337"/>
              <a:gd name="adj2" fmla="val 19287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Antal besøg i kursuselementet</a:t>
            </a:r>
          </a:p>
        </p:txBody>
      </p:sp>
      <p:sp>
        <p:nvSpPr>
          <p:cNvPr id="10" name="Afrundet rektangulær billedforklaring 9"/>
          <p:cNvSpPr/>
          <p:nvPr/>
        </p:nvSpPr>
        <p:spPr>
          <a:xfrm>
            <a:off x="5529184" y="3034470"/>
            <a:ext cx="927389" cy="206520"/>
          </a:xfrm>
          <a:prstGeom prst="wedgeRoundRectCallout">
            <a:avLst>
              <a:gd name="adj1" fmla="val 2337"/>
              <a:gd name="adj2" fmla="val 19287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Tid anvendt i kursuselement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4722020" y="2014344"/>
            <a:ext cx="2199626" cy="71583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13" dirty="0"/>
              <a:t>Denne rapport åbnes fra den samlede rapport, og den viser en deltagers aktivitet i </a:t>
            </a:r>
            <a:r>
              <a:rPr lang="da-DK" sz="1013" b="1" dirty="0"/>
              <a:t>kursuselementerne</a:t>
            </a:r>
            <a:r>
              <a:rPr lang="da-DK" sz="101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502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088" y="1631036"/>
            <a:ext cx="4683780" cy="2146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Learning Analytics værktøj</a:t>
            </a:r>
            <a:br>
              <a:rPr lang="da-DK" sz="844" dirty="0"/>
            </a:br>
            <a:r>
              <a:rPr lang="da-DK" sz="844" dirty="0"/>
              <a:t>Eksempel på aktivitetsrapport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2338253" y="2095059"/>
            <a:ext cx="1146266" cy="87171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13" dirty="0"/>
              <a:t>Siden indeholder en aktivitetsrapport for hver deltager på kurset</a:t>
            </a:r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4906329" y="2458965"/>
            <a:ext cx="959341" cy="378227"/>
          </a:xfrm>
          <a:prstGeom prst="wedgeRoundRectCallout">
            <a:avLst>
              <a:gd name="adj1" fmla="val -79399"/>
              <a:gd name="adj2" fmla="val -318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013" dirty="0" err="1"/>
              <a:t>Udprintning</a:t>
            </a:r>
            <a:r>
              <a:rPr lang="da-DK" sz="1013" dirty="0"/>
              <a:t> af rapport, der er opdelt pr. deltager</a:t>
            </a:r>
          </a:p>
        </p:txBody>
      </p:sp>
      <p:sp>
        <p:nvSpPr>
          <p:cNvPr id="7" name="Afrundet rektangulær billedforklaring 6"/>
          <p:cNvSpPr/>
          <p:nvPr/>
        </p:nvSpPr>
        <p:spPr>
          <a:xfrm>
            <a:off x="3857374" y="2837191"/>
            <a:ext cx="1046878" cy="378226"/>
          </a:xfrm>
          <a:prstGeom prst="wedgeRoundRectCallout">
            <a:avLst>
              <a:gd name="adj1" fmla="val -93514"/>
              <a:gd name="adj2" fmla="val 8406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Samlet antal besøg i kursuselementer, tests mv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5931354" y="2624105"/>
            <a:ext cx="977265" cy="293785"/>
          </a:xfrm>
          <a:prstGeom prst="wedgeRoundRectCallout">
            <a:avLst>
              <a:gd name="adj1" fmla="val 14795"/>
              <a:gd name="adj2" fmla="val 11155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75" dirty="0"/>
              <a:t>Anvendt af tid på læringsplatformen, den aktuelle dag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5059075" y="1287873"/>
            <a:ext cx="2037917" cy="871713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13" dirty="0"/>
              <a:t>Denne rapport er en afsluttende rapport, der dag for dag viser deltagernes samlede aktivitet på kurset.</a:t>
            </a:r>
          </a:p>
          <a:p>
            <a:r>
              <a:rPr lang="da-DK" sz="1013" dirty="0"/>
              <a:t>Rapporten kan </a:t>
            </a:r>
            <a:r>
              <a:rPr lang="da-DK" sz="1013" dirty="0" err="1"/>
              <a:t>udprintes</a:t>
            </a:r>
            <a:r>
              <a:rPr lang="da-DK" sz="101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313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61643-1DAF-484E-BB7E-E06F55AC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Pointer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613314-5BB5-CA4C-A6A1-861FC31A6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Løbende </a:t>
            </a:r>
            <a:r>
              <a:rPr lang="da-DK" dirty="0" err="1"/>
              <a:t>feed</a:t>
            </a:r>
            <a:r>
              <a:rPr lang="da-DK" dirty="0"/>
              <a:t> back</a:t>
            </a:r>
          </a:p>
          <a:p>
            <a:r>
              <a:rPr lang="da-DK" dirty="0"/>
              <a:t>Motivation</a:t>
            </a:r>
          </a:p>
          <a:p>
            <a:r>
              <a:rPr lang="da-DK" dirty="0"/>
              <a:t>Transparens</a:t>
            </a:r>
          </a:p>
          <a:p>
            <a:r>
              <a:rPr lang="da-DK" dirty="0"/>
              <a:t>Men mest operationel i forhold til </a:t>
            </a:r>
            <a:r>
              <a:rPr lang="da-DK" dirty="0" err="1"/>
              <a:t>videnstilegenelse</a:t>
            </a:r>
            <a:endParaRPr lang="da-DK" dirty="0"/>
          </a:p>
          <a:p>
            <a:r>
              <a:rPr lang="da-DK" dirty="0"/>
              <a:t>Underviseren skal her udfolde nye perspektiver..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B109CA-6534-8F4D-B256-CD95D27E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DAE22-CF84-B94A-9461-17AA1EBBE7FF}" type="datetime3">
              <a:rPr lang="da-DK" altLang="x-none" smtClean="0"/>
              <a:pPr>
                <a:defRPr/>
              </a:pPr>
              <a:t>10.12.2018</a:t>
            </a:fld>
            <a:endParaRPr lang="da-DK" altLang="x-none"/>
          </a:p>
        </p:txBody>
      </p:sp>
    </p:spTree>
    <p:extLst>
      <p:ext uri="{BB962C8B-B14F-4D97-AF65-F5344CB8AC3E}">
        <p14:creationId xmlns:p14="http://schemas.microsoft.com/office/powerpoint/2010/main" val="3758167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altLang="da-DK" dirty="0"/>
              <a:t>Dimensioner</a:t>
            </a:r>
          </a:p>
        </p:txBody>
      </p:sp>
      <p:sp>
        <p:nvSpPr>
          <p:cNvPr id="70658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Den </a:t>
            </a:r>
            <a:r>
              <a:rPr lang="da-DK" altLang="da-DK" dirty="0" err="1"/>
              <a:t>kuraterende</a:t>
            </a:r>
            <a:r>
              <a:rPr lang="da-DK" altLang="da-DK" dirty="0"/>
              <a:t> dimension ( at vælge relevante aktiviteter og indhold </a:t>
            </a:r>
            <a:r>
              <a:rPr lang="da-DK" altLang="da-DK" dirty="0" err="1"/>
              <a:t>ift</a:t>
            </a:r>
            <a:r>
              <a:rPr lang="da-DK" altLang="da-DK" dirty="0"/>
              <a:t> deltagerforudsætninger og mål)</a:t>
            </a:r>
          </a:p>
          <a:p>
            <a:r>
              <a:rPr lang="da-DK" altLang="da-DK" dirty="0"/>
              <a:t>Den narrative dimension (at skabe en fortælling med </a:t>
            </a:r>
            <a:r>
              <a:rPr lang="da-DK" altLang="da-DK" dirty="0" err="1"/>
              <a:t>emplotment</a:t>
            </a:r>
            <a:r>
              <a:rPr lang="da-DK" altLang="da-DK" dirty="0"/>
              <a:t>, som knytter an til deltageren)</a:t>
            </a:r>
          </a:p>
          <a:p>
            <a:r>
              <a:rPr lang="da-DK" altLang="da-DK" dirty="0"/>
              <a:t>Den motiverende dimension (at kunne give den feedback, der bringer deltageren videre – Dermed også at kunne identificere deltagerens nærmeste læringszone  - skabe mening i data for deltageren</a:t>
            </a:r>
          </a:p>
          <a:p>
            <a:r>
              <a:rPr lang="da-DK" altLang="da-DK" dirty="0"/>
              <a:t>Den evaluerende dimension </a:t>
            </a:r>
            <a:r>
              <a:rPr lang="da-DK" altLang="da-DK" dirty="0" err="1"/>
              <a:t>ift</a:t>
            </a:r>
            <a:r>
              <a:rPr lang="da-DK" altLang="da-DK" dirty="0"/>
              <a:t> både deltagerens og uddannelsens læring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fld id="{BADC7370-CC91-DB4C-9145-B0776F5503E3}" type="datetime3">
              <a:rPr lang="da-DK" altLang="da-DK">
                <a:solidFill>
                  <a:srgbClr val="FFFFFF"/>
                </a:solidFill>
              </a:rPr>
              <a:pPr/>
              <a:t>10.12.2018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a-DK" altLang="da-DK">
                <a:solidFill>
                  <a:srgbClr val="FFFFFF"/>
                </a:solidFill>
              </a:rPr>
              <a:t>Slide </a:t>
            </a:r>
            <a:fld id="{FE7EB57A-6E93-824D-BCA6-6DB89508220B}" type="slidenum">
              <a:rPr lang="da-DK" altLang="da-DK">
                <a:solidFill>
                  <a:srgbClr val="FFFFFF"/>
                </a:solidFill>
              </a:rPr>
              <a:pPr/>
              <a:t>29</a:t>
            </a:fld>
            <a:endParaRPr lang="da-DK" alt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5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a-DK" altLang="da-DK" dirty="0">
                <a:ea typeface="ＭＳ Ｐゴシック" charset="-128"/>
              </a:rPr>
              <a:t>Adaptivt uddannelsesdesign</a:t>
            </a:r>
          </a:p>
        </p:txBody>
      </p:sp>
      <p:sp>
        <p:nvSpPr>
          <p:cNvPr id="61442" name="Pladsholder til indhold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650" dirty="0">
                <a:ea typeface="ＭＳ Ｐゴシック" charset="-128"/>
                <a:cs typeface="ＭＳ Ｐゴシック" charset="-128"/>
              </a:rPr>
              <a:t>Uddannelsen skal kunne tilgås uafhængigt af tid og rum –  men også fysisk</a:t>
            </a:r>
          </a:p>
          <a:p>
            <a:pPr>
              <a:lnSpc>
                <a:spcPct val="70000"/>
              </a:lnSpc>
            </a:pPr>
            <a:endParaRPr lang="da-DK" altLang="da-DK" sz="1650" dirty="0"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da-DK" altLang="da-DK" sz="1650" dirty="0">
                <a:ea typeface="ＭＳ Ｐゴシック" charset="-128"/>
                <a:cs typeface="ＭＳ Ｐゴシック" charset="-128"/>
              </a:rPr>
              <a:t>Kompetencer skal kunne tilegnes på multiple måder, og der skal etableres en vifte af pædagogiske designs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165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650" dirty="0">
                <a:ea typeface="ＭＳ Ｐゴシック" charset="-128"/>
                <a:cs typeface="ＭＳ Ｐゴシック" charset="-128"/>
              </a:rPr>
              <a:t>Uddannelsen skal kunne identificere allerede erhvervede kompetencer og udpege, hvilke kompetencer den lærende mangler at udvikle (kompetencetænkning og </a:t>
            </a:r>
            <a:r>
              <a:rPr lang="da-DK" altLang="da-DK" sz="1650" dirty="0" err="1">
                <a:ea typeface="ＭＳ Ｐゴシック" charset="-128"/>
                <a:cs typeface="ＭＳ Ｐゴシック" charset="-128"/>
              </a:rPr>
              <a:t>mikro-modulisering</a:t>
            </a:r>
            <a:r>
              <a:rPr lang="da-DK" altLang="da-DK" sz="1650" dirty="0">
                <a:ea typeface="ＭＳ Ｐゴシック" charset="-128"/>
                <a:cs typeface="ＭＳ Ｐゴシック" charset="-128"/>
              </a:rPr>
              <a:t>).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165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650" dirty="0" err="1">
                <a:ea typeface="ＭＳ Ｐゴシック" charset="-128"/>
                <a:cs typeface="ＭＳ Ｐゴシック" charset="-128"/>
              </a:rPr>
              <a:t>Makromodulisering</a:t>
            </a:r>
            <a:r>
              <a:rPr lang="da-DK" altLang="da-DK" sz="1650" dirty="0">
                <a:ea typeface="ＭＳ Ｐゴシック" charset="-128"/>
                <a:cs typeface="ＭＳ Ｐゴシック" charset="-128"/>
              </a:rPr>
              <a:t> – narrativer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165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650" dirty="0">
                <a:ea typeface="ＭＳ Ｐゴシック" charset="-128"/>
                <a:cs typeface="ＭＳ Ｐゴシック" charset="-128"/>
              </a:rPr>
              <a:t>Læring er irriterende!!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da-DK" altLang="da-DK" sz="165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da-DK" altLang="da-DK" sz="1650" dirty="0">
                <a:ea typeface="ＭＳ Ｐゴシック" charset="-128"/>
                <a:cs typeface="ＭＳ Ｐゴシック" charset="-128"/>
              </a:rPr>
              <a:t>Irritationer skal være didaktiske begrundede og ikke et udtryk for ”</a:t>
            </a:r>
            <a:r>
              <a:rPr lang="da-DK" altLang="da-DK" sz="1650" dirty="0" err="1">
                <a:ea typeface="ＭＳ Ｐゴシック" charset="-128"/>
                <a:cs typeface="ＭＳ Ｐゴシック" charset="-128"/>
              </a:rPr>
              <a:t>slack</a:t>
            </a:r>
            <a:r>
              <a:rPr lang="da-DK" altLang="da-DK" sz="1650" dirty="0">
                <a:ea typeface="ＭＳ Ｐゴシック" charset="-128"/>
                <a:cs typeface="ＭＳ Ｐゴシック" charset="-128"/>
              </a:rPr>
              <a:t>”</a:t>
            </a:r>
          </a:p>
        </p:txBody>
      </p:sp>
      <p:sp>
        <p:nvSpPr>
          <p:cNvPr id="78851" name="Pladsholder til dato 3"/>
          <p:cNvSpPr>
            <a:spLocks noGrp="1"/>
          </p:cNvSpPr>
          <p:nvPr>
            <p:ph type="dt" sz="half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D62BF29-6D52-D642-80C0-7245A9E3B39B}" type="datetime3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10.12.2018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78852" name="Pladsholder til dias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675">
                <a:solidFill>
                  <a:schemeClr val="bg1"/>
                </a:solidFill>
                <a:latin typeface="Verdana" charset="0"/>
              </a:rPr>
              <a:t>Slide </a:t>
            </a:r>
            <a:fld id="{3B7ACB3C-D7B4-E14A-99A1-B80668D130BE}" type="slidenum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43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Virksomhedernes forventninger &amp; ydelser</a:t>
            </a:r>
          </a:p>
        </p:txBody>
      </p:sp>
      <p:sp>
        <p:nvSpPr>
          <p:cNvPr id="81922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/>
              <a:t>Formelle krav </a:t>
            </a:r>
          </a:p>
          <a:p>
            <a:r>
              <a:rPr lang="da-DK" altLang="da-DK" dirty="0"/>
              <a:t>Behov for vidensdeling</a:t>
            </a:r>
          </a:p>
          <a:p>
            <a:r>
              <a:rPr lang="da-DK" altLang="da-DK" dirty="0"/>
              <a:t>Behov for fremtidssikring</a:t>
            </a:r>
          </a:p>
          <a:p>
            <a:r>
              <a:rPr lang="da-DK" altLang="da-DK" dirty="0"/>
              <a:t>Fastholdelse og rekruttering af arbejdskraft</a:t>
            </a:r>
          </a:p>
          <a:p>
            <a:r>
              <a:rPr lang="da-DK" altLang="da-DK" dirty="0"/>
              <a:t>HR-og kompetencestrategier</a:t>
            </a:r>
          </a:p>
          <a:p>
            <a:r>
              <a:rPr lang="da-DK" altLang="da-DK" dirty="0"/>
              <a:t>Artikulationskompetencer</a:t>
            </a:r>
          </a:p>
        </p:txBody>
      </p:sp>
    </p:spTree>
    <p:extLst>
      <p:ext uri="{BB962C8B-B14F-4D97-AF65-F5344CB8AC3E}">
        <p14:creationId xmlns:p14="http://schemas.microsoft.com/office/powerpoint/2010/main" val="2740275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4488" y="839392"/>
            <a:ext cx="5915025" cy="745331"/>
          </a:xfrm>
        </p:spPr>
        <p:txBody>
          <a:bodyPr/>
          <a:lstStyle/>
          <a:p>
            <a:pPr>
              <a:defRPr/>
            </a:pPr>
            <a:r>
              <a:rPr lang="da-DK" dirty="0"/>
              <a:t>Evaluering (Virksomhed – Skole)</a:t>
            </a:r>
          </a:p>
        </p:txBody>
      </p:sp>
      <p:sp>
        <p:nvSpPr>
          <p:cNvPr id="84994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dirty="0"/>
          </a:p>
        </p:txBody>
      </p:sp>
      <p:sp>
        <p:nvSpPr>
          <p:cNvPr id="4" name="Trekant 3"/>
          <p:cNvSpPr/>
          <p:nvPr/>
        </p:nvSpPr>
        <p:spPr>
          <a:xfrm>
            <a:off x="2575323" y="1946672"/>
            <a:ext cx="2507456" cy="1947863"/>
          </a:xfrm>
          <a:prstGeom prst="triangle">
            <a:avLst>
              <a:gd name="adj" fmla="val 4743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endParaRPr lang="da-DK" altLang="x-none" sz="1350">
              <a:solidFill>
                <a:srgbClr val="FFFFFF"/>
              </a:solidFill>
              <a:latin typeface="Calibri" charset="0"/>
            </a:endParaRPr>
          </a:p>
          <a:p>
            <a:pPr algn="ctr"/>
            <a:endParaRPr lang="da-DK" altLang="x-none" sz="1350" dirty="0">
              <a:solidFill>
                <a:srgbClr val="FFFFFF"/>
              </a:solidFill>
              <a:latin typeface="Calibri" charset="0"/>
            </a:endParaRPr>
          </a:p>
          <a:p>
            <a:pPr algn="ctr"/>
            <a:endParaRPr lang="da-DK" altLang="x-none" dirty="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6" name="Lige forbindelse 5"/>
          <p:cNvCxnSpPr/>
          <p:nvPr/>
        </p:nvCxnSpPr>
        <p:spPr>
          <a:xfrm>
            <a:off x="2796779" y="3548063"/>
            <a:ext cx="2047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3007519" y="3201591"/>
            <a:ext cx="1644254" cy="3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8" name="Tekstfelt 10"/>
          <p:cNvSpPr txBox="1">
            <a:spLocks noChangeArrowheads="1"/>
          </p:cNvSpPr>
          <p:nvPr/>
        </p:nvSpPr>
        <p:spPr bwMode="auto">
          <a:xfrm>
            <a:off x="3506391" y="3227785"/>
            <a:ext cx="7713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350" b="1" dirty="0">
                <a:solidFill>
                  <a:schemeClr val="bg1"/>
                </a:solidFill>
                <a:latin typeface="Arial" charset="0"/>
              </a:rPr>
              <a:t>Læring</a:t>
            </a:r>
          </a:p>
        </p:txBody>
      </p:sp>
      <p:sp>
        <p:nvSpPr>
          <p:cNvPr id="84999" name="Tekstfelt 11"/>
          <p:cNvSpPr txBox="1">
            <a:spLocks noChangeArrowheads="1"/>
          </p:cNvSpPr>
          <p:nvPr/>
        </p:nvSpPr>
        <p:spPr bwMode="auto">
          <a:xfrm>
            <a:off x="3334941" y="2911078"/>
            <a:ext cx="115608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350" b="1" dirty="0">
                <a:solidFill>
                  <a:schemeClr val="bg1"/>
                </a:solidFill>
                <a:latin typeface="Arial" charset="0"/>
              </a:rPr>
              <a:t>Anvendelse</a:t>
            </a:r>
          </a:p>
        </p:txBody>
      </p:sp>
      <p:sp>
        <p:nvSpPr>
          <p:cNvPr id="85000" name="Tekstfelt 14"/>
          <p:cNvSpPr txBox="1">
            <a:spLocks noChangeArrowheads="1"/>
          </p:cNvSpPr>
          <p:nvPr/>
        </p:nvSpPr>
        <p:spPr bwMode="auto">
          <a:xfrm>
            <a:off x="3342085" y="3576637"/>
            <a:ext cx="11144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350" b="1" dirty="0">
                <a:solidFill>
                  <a:schemeClr val="bg1"/>
                </a:solidFill>
                <a:latin typeface="Arial" charset="0"/>
              </a:rPr>
              <a:t>Tilfredshed</a:t>
            </a:r>
          </a:p>
        </p:txBody>
      </p:sp>
      <p:cxnSp>
        <p:nvCxnSpPr>
          <p:cNvPr id="18" name="Lige forbindelse 17"/>
          <p:cNvCxnSpPr/>
          <p:nvPr/>
        </p:nvCxnSpPr>
        <p:spPr>
          <a:xfrm>
            <a:off x="3200400" y="2843212"/>
            <a:ext cx="116681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/>
          <p:cNvCxnSpPr/>
          <p:nvPr/>
        </p:nvCxnSpPr>
        <p:spPr>
          <a:xfrm>
            <a:off x="3424238" y="2486025"/>
            <a:ext cx="664369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3" name="Tekstfelt 23"/>
          <p:cNvSpPr txBox="1">
            <a:spLocks noChangeArrowheads="1"/>
          </p:cNvSpPr>
          <p:nvPr/>
        </p:nvSpPr>
        <p:spPr bwMode="auto">
          <a:xfrm>
            <a:off x="3606405" y="2546790"/>
            <a:ext cx="4924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350" b="1" dirty="0">
                <a:solidFill>
                  <a:schemeClr val="bg1"/>
                </a:solidFill>
                <a:latin typeface="Arial" charset="0"/>
              </a:rPr>
              <a:t>OI</a:t>
            </a:r>
          </a:p>
        </p:txBody>
      </p:sp>
      <p:sp>
        <p:nvSpPr>
          <p:cNvPr id="85004" name="Tekstfelt 24"/>
          <p:cNvSpPr txBox="1">
            <a:spLocks noChangeArrowheads="1"/>
          </p:cNvSpPr>
          <p:nvPr/>
        </p:nvSpPr>
        <p:spPr bwMode="auto">
          <a:xfrm>
            <a:off x="3537584" y="2217963"/>
            <a:ext cx="49244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1350" b="1" dirty="0">
                <a:solidFill>
                  <a:schemeClr val="bg1"/>
                </a:solidFill>
                <a:latin typeface="Arial" charset="0"/>
              </a:rPr>
              <a:t>ROI</a:t>
            </a:r>
          </a:p>
        </p:txBody>
      </p:sp>
    </p:spTree>
    <p:extLst>
      <p:ext uri="{BB962C8B-B14F-4D97-AF65-F5344CB8AC3E}">
        <p14:creationId xmlns:p14="http://schemas.microsoft.com/office/powerpoint/2010/main" val="683547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927A841-E2E9-E94F-B078-D473FA265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>
              <a:latin typeface="Courier" pitchFamily="2" charset="0"/>
              <a:ea typeface="ＭＳ Ｐゴシック" panose="020B0600070205080204" pitchFamily="34" charset="-128"/>
            </a:endParaRPr>
          </a:p>
        </p:txBody>
      </p:sp>
      <p:pic>
        <p:nvPicPr>
          <p:cNvPr id="52226" name="Picture 4" descr="anette">
            <a:extLst>
              <a:ext uri="{FF2B5EF4-FFF2-40B4-BE49-F238E27FC236}">
                <a16:creationId xmlns:a16="http://schemas.microsoft.com/office/drawing/2014/main" id="{76A20AE5-ABB7-A34A-8508-AAD83037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735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altLang="da-DK" dirty="0">
                <a:ea typeface="ＭＳ Ｐゴシック" charset="-128"/>
              </a:rPr>
              <a:t>Digital læring?</a:t>
            </a:r>
          </a:p>
        </p:txBody>
      </p:sp>
      <p:sp>
        <p:nvSpPr>
          <p:cNvPr id="57346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altLang="da-DK" sz="1600" dirty="0">
                <a:ea typeface="ＭＳ Ｐゴシック" charset="-128"/>
                <a:cs typeface="ＭＳ Ｐゴシック" charset="-128"/>
              </a:rPr>
              <a:t>E-læring eller digital læring er læring, der er helt eller delvist medieret af digitale medier</a:t>
            </a:r>
          </a:p>
          <a:p>
            <a:pPr marL="0" indent="0">
              <a:buNone/>
            </a:pPr>
            <a:endParaRPr lang="da-DK" altLang="da-DK" sz="1600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sz="1600" dirty="0">
                <a:ea typeface="ＭＳ Ｐゴシック" charset="-128"/>
                <a:cs typeface="ＭＳ Ｐゴシック" charset="-128"/>
              </a:rPr>
              <a:t>Ved digital læring forstås her planlagt læring, der er helt eller delvist digitalt medieret med det sigte at skabe en kvalitativ og/eller kvantitativ forbedring af en uddannelse/uddannelsesindsats </a:t>
            </a:r>
          </a:p>
          <a:p>
            <a:pPr marL="0" indent="0">
              <a:buNone/>
            </a:pPr>
            <a:endParaRPr lang="da-DK" altLang="da-DK" sz="1600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sz="1600" dirty="0">
                <a:ea typeface="ＭＳ Ｐゴシック" charset="-128"/>
                <a:cs typeface="ＭＳ Ｐゴシック" charset="-128"/>
              </a:rPr>
              <a:t>Blended – Kan vi ikke blive fri for det udtryk?</a:t>
            </a:r>
          </a:p>
        </p:txBody>
      </p:sp>
      <p:sp>
        <p:nvSpPr>
          <p:cNvPr id="57347" name="Pladsholder til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F0B7F0F-9145-C44F-8370-AA5DF228D40B}" type="datetime3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10.12.2018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57348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675">
                <a:solidFill>
                  <a:schemeClr val="bg1"/>
                </a:solidFill>
                <a:latin typeface="Verdana" charset="0"/>
              </a:rPr>
              <a:t>Slide </a:t>
            </a:r>
            <a:fld id="{3C5FEBF3-6EFC-784E-A9CB-65B8E54C2529}" type="slidenum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2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altLang="da-DK" dirty="0">
                <a:ea typeface="ＭＳ Ｐゴシック" charset="-128"/>
              </a:rPr>
              <a:t>Med forskellige hensigter</a:t>
            </a:r>
          </a:p>
        </p:txBody>
      </p:sp>
      <p:sp>
        <p:nvSpPr>
          <p:cNvPr id="58370" name="Pladsholder til ind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dirty="0">
                <a:ea typeface="ＭＳ Ｐゴシック" charset="-128"/>
                <a:cs typeface="ＭＳ Ｐゴシック" charset="-128"/>
              </a:rPr>
              <a:t>Digital læring indføres for at skabe ”</a:t>
            </a:r>
            <a:r>
              <a:rPr lang="da-DK" altLang="ja-JP" u="sng" dirty="0">
                <a:cs typeface="ＭＳ Ｐゴシック" charset="-128"/>
              </a:rPr>
              <a:t>bedre</a:t>
            </a:r>
            <a:r>
              <a:rPr lang="da-DK" altLang="da-DK" u="sng" dirty="0">
                <a:ea typeface="ＭＳ Ｐゴシック" charset="-128"/>
                <a:cs typeface="ＭＳ Ｐゴシック" charset="-128"/>
              </a:rPr>
              <a:t>”</a:t>
            </a:r>
            <a:r>
              <a:rPr lang="da-DK" altLang="ja-JP" u="sng" dirty="0">
                <a:cs typeface="ＭＳ Ｐゴシック" charset="-128"/>
              </a:rPr>
              <a:t> læring</a:t>
            </a:r>
            <a:r>
              <a:rPr lang="da-DK" altLang="ja-JP" dirty="0">
                <a:cs typeface="ＭＳ Ｐゴシック" charset="-128"/>
              </a:rPr>
              <a:t>. </a:t>
            </a:r>
            <a:endParaRPr lang="da-DK" altLang="da-DK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endParaRPr lang="da-DK" altLang="da-DK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dirty="0">
                <a:ea typeface="ＭＳ Ｐゴシック" charset="-128"/>
                <a:cs typeface="ＭＳ Ｐゴシック" charset="-128"/>
              </a:rPr>
              <a:t>Digital læring indføres for give mulighed for </a:t>
            </a:r>
            <a:r>
              <a:rPr lang="da-DK" altLang="da-DK" u="sng" dirty="0">
                <a:ea typeface="ＭＳ Ｐゴシック" charset="-128"/>
                <a:cs typeface="ＭＳ Ｐゴシック" charset="-128"/>
              </a:rPr>
              <a:t>”mere” læring</a:t>
            </a:r>
            <a:r>
              <a:rPr lang="da-DK" altLang="da-DK" dirty="0">
                <a:ea typeface="ＭＳ Ｐゴシック" charset="-128"/>
                <a:cs typeface="ＭＳ Ｐゴシック" charset="-128"/>
              </a:rPr>
              <a:t>. mv.. </a:t>
            </a:r>
          </a:p>
          <a:p>
            <a:pPr marL="0" indent="0">
              <a:buNone/>
            </a:pPr>
            <a:endParaRPr lang="da-DK" altLang="da-DK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dirty="0">
                <a:ea typeface="ＭＳ Ｐゴシック" charset="-128"/>
                <a:cs typeface="ＭＳ Ｐゴシック" charset="-128"/>
              </a:rPr>
              <a:t>Digital læring indføres for give mulighed for at </a:t>
            </a:r>
            <a:r>
              <a:rPr lang="da-DK" altLang="da-DK" u="sng" dirty="0">
                <a:ea typeface="ＭＳ Ｐゴシック" charset="-128"/>
                <a:cs typeface="ＭＳ Ｐゴシック" charset="-128"/>
              </a:rPr>
              <a:t>effektivisere</a:t>
            </a:r>
            <a:r>
              <a:rPr lang="da-DK" altLang="da-DK" dirty="0">
                <a:ea typeface="ＭＳ Ｐゴシック" charset="-128"/>
                <a:cs typeface="ＭＳ Ｐゴシック" charset="-128"/>
              </a:rPr>
              <a:t> og optimere</a:t>
            </a:r>
          </a:p>
        </p:txBody>
      </p:sp>
      <p:sp>
        <p:nvSpPr>
          <p:cNvPr id="58371" name="Pladsholder til dato 3"/>
          <p:cNvSpPr>
            <a:spLocks noGrp="1"/>
          </p:cNvSpPr>
          <p:nvPr>
            <p:ph type="dt" sz="half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F40218-03EE-3C46-924C-574917E5094D}" type="datetime3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10.12.2018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58372" name="Pladsholder til diasnummer 4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675">
                <a:solidFill>
                  <a:schemeClr val="bg1"/>
                </a:solidFill>
                <a:latin typeface="Verdana" charset="0"/>
              </a:rPr>
              <a:t>Slide </a:t>
            </a:r>
            <a:fld id="{B13604BA-F812-B144-9E86-73CFE4B992A6}" type="slidenum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2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altLang="da-DK" sz="3200" dirty="0">
                <a:ea typeface="ＭＳ Ｐゴシック" charset="-128"/>
              </a:rPr>
              <a:t>Der kan altså være forskellige hensigter med digital læring: </a:t>
            </a:r>
          </a:p>
        </p:txBody>
      </p:sp>
      <p:sp>
        <p:nvSpPr>
          <p:cNvPr id="60418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altLang="da-DK" sz="1700" dirty="0">
                <a:ea typeface="ＭＳ Ｐゴシック" charset="-128"/>
                <a:cs typeface="ＭＳ Ｐゴシック" charset="-128"/>
              </a:rPr>
              <a:t>Der kan være en formodning om, at det vil medføre at deltagerne lærer ”bedre”, et større udbytte i forhold til indsats. </a:t>
            </a:r>
          </a:p>
          <a:p>
            <a:pPr marL="0" indent="0">
              <a:buNone/>
            </a:pPr>
            <a:endParaRPr lang="da-DK" altLang="da-DK" sz="1700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sz="1700" dirty="0">
                <a:ea typeface="ＭＳ Ｐゴシック" charset="-128"/>
                <a:cs typeface="ＭＳ Ｐゴシック" charset="-128"/>
              </a:rPr>
              <a:t>Det kan også være et spørgsmål om at flere får adgang til formel uddannelse </a:t>
            </a:r>
          </a:p>
          <a:p>
            <a:pPr marL="0" indent="0">
              <a:buNone/>
            </a:pPr>
            <a:endParaRPr lang="da-DK" altLang="da-DK" sz="1700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sz="1700" dirty="0">
                <a:ea typeface="ＭＳ Ｐゴシック" charset="-128"/>
                <a:cs typeface="ＭＳ Ｐゴシック" charset="-128"/>
              </a:rPr>
              <a:t>- eller, at der sker en optimering af ressourceudnyttelsen. </a:t>
            </a:r>
          </a:p>
          <a:p>
            <a:pPr marL="0" indent="0">
              <a:buNone/>
            </a:pPr>
            <a:endParaRPr lang="da-DK" altLang="da-DK" sz="1500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da-DK" altLang="da-DK" sz="1500" i="1" dirty="0">
                <a:ea typeface="ＭＳ Ｐゴシック" charset="-128"/>
                <a:cs typeface="ＭＳ Ｐゴシック" charset="-128"/>
              </a:rPr>
              <a:t>Ofte vil flere af disse hensigter og begrundelser ligge bag ved en satsning på digital læring, og ofte vil disse hensigter ikke være afstemte. I værste fald kan der være modsætninger mellem begrundelser og hensigter</a:t>
            </a:r>
            <a:r>
              <a:rPr lang="da-DK" altLang="da-DK" sz="1050" i="1" dirty="0">
                <a:ea typeface="ＭＳ Ｐゴシック" charset="-128"/>
                <a:cs typeface="ＭＳ Ｐゴシック" charset="-128"/>
              </a:rPr>
              <a:t>. </a:t>
            </a:r>
          </a:p>
        </p:txBody>
      </p:sp>
      <p:sp>
        <p:nvSpPr>
          <p:cNvPr id="60419" name="Pladsholder til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197A575-3827-3346-B760-0F4DF45AC9D7}" type="datetime3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10.12.2018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0420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800">
                <a:solidFill>
                  <a:schemeClr val="tx1"/>
                </a:solidFill>
                <a:latin typeface="Calibri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da-DK" sz="675">
                <a:solidFill>
                  <a:schemeClr val="bg1"/>
                </a:solidFill>
                <a:latin typeface="Verdana" charset="0"/>
              </a:rPr>
              <a:t>Slide </a:t>
            </a:r>
            <a:fld id="{6221380A-3689-394B-B36B-A54CCBAACE76}" type="slidenum">
              <a:rPr lang="da-DK" altLang="da-DK" sz="675">
                <a:solidFill>
                  <a:schemeClr val="bg1"/>
                </a:solidFill>
                <a:latin typeface="Verdana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da-DK" altLang="da-DK" sz="675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Altså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400" dirty="0"/>
              <a:t>Mulighed og behov for at afsøge nye modaliteter i uddannelse. </a:t>
            </a:r>
          </a:p>
          <a:p>
            <a:pPr marL="0" indent="0">
              <a:buNone/>
            </a:pPr>
            <a:r>
              <a:rPr lang="da-DK" sz="1400" dirty="0"/>
              <a:t>Nye krav til arbejdskraften </a:t>
            </a:r>
            <a:r>
              <a:rPr lang="da-DK" sz="1400" dirty="0" err="1"/>
              <a:t>opg</a:t>
            </a:r>
            <a:r>
              <a:rPr lang="da-DK" sz="1400" dirty="0"/>
              <a:t> samtidig muligheder for og erfaringer med i højere grad at kunne udbyde uddannelse i digitalt medierede formater.</a:t>
            </a:r>
          </a:p>
          <a:p>
            <a:pPr marL="0" indent="0">
              <a:buNone/>
            </a:pPr>
            <a:r>
              <a:rPr lang="da-DK" sz="1400" dirty="0"/>
              <a:t>Her skal tilbydes uddannelsesdesigns/læringsplatforme med form og indhold, der </a:t>
            </a:r>
            <a:r>
              <a:rPr lang="da-DK" sz="1400" b="1" dirty="0"/>
              <a:t>skaber rum og retning i deltagernes læring</a:t>
            </a:r>
          </a:p>
          <a:p>
            <a:pPr marL="0" indent="0">
              <a:buNone/>
            </a:pPr>
            <a:r>
              <a:rPr lang="da-DK" sz="1400" dirty="0"/>
              <a:t>Hvor LA bliver </a:t>
            </a:r>
            <a:r>
              <a:rPr lang="da-DK" sz="1400" dirty="0" err="1"/>
              <a:t>stilladserende</a:t>
            </a:r>
            <a:r>
              <a:rPr lang="da-DK" sz="1400" dirty="0"/>
              <a:t> og ikke begrænsende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6CD48-7D62-E54F-9EFD-E7BCB28A96FB}" type="datetime3">
              <a:rPr lang="da-DK" altLang="da-DK" smtClean="0"/>
              <a:pPr/>
              <a:t>10.12.2018</a:t>
            </a:fld>
            <a:endParaRPr lang="da-DK" alt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da-DK" altLang="da-DK" dirty="0"/>
              <a:t>Slide </a:t>
            </a:r>
            <a:fld id="{9500511E-D484-EA43-A955-CC2A650DC78B}" type="slidenum">
              <a:rPr lang="da-DK" altLang="da-DK" smtClean="0"/>
              <a:pPr/>
              <a:t>7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84155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DE1DB-8D64-424B-8741-5FA49A67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Learning Analytics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983324-5131-D641-84A7-F3913CF0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“the measurement, collection, analysis and reporting of data about learners and their contexts, for purposes of understanding and </a:t>
            </a:r>
            <a:r>
              <a:rPr lang="en-US" sz="1600" dirty="0" err="1"/>
              <a:t>optimising</a:t>
            </a:r>
            <a:r>
              <a:rPr lang="en-US" sz="1600" dirty="0"/>
              <a:t> learning and the environments in which it occurs” First International Conference on Learning Analytics and Knowledge (LAK11), 2011</a:t>
            </a:r>
            <a:endParaRPr lang="da-DK" sz="16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5FEDFE-05DC-1348-9FC1-95994C37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D48-7D62-E54F-9EFD-E7BCB28A96FB}" type="datetime3">
              <a:rPr lang="da-DK" altLang="da-DK" smtClean="0"/>
              <a:pPr/>
              <a:t>10.12.2018</a:t>
            </a:fld>
            <a:endParaRPr lang="da-DK" alt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C351AB1-81C1-1A4B-8CE7-19353A48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altLang="da-DK"/>
              <a:t>Slide </a:t>
            </a:r>
            <a:fld id="{9500511E-D484-EA43-A955-CC2A650DC78B}" type="slidenum">
              <a:rPr lang="da-DK" altLang="da-DK" smtClean="0"/>
              <a:pPr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0639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BC217-D61B-E846-A8EC-4A458D57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Det definitoriske snit definerer interessen i data og analysen af denne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5D9E19-C737-6F46-91BE-A0142FEB0F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Øgede muligheder for dataindsamling</a:t>
            </a:r>
          </a:p>
          <a:p>
            <a:pPr marL="0" indent="0">
              <a:buNone/>
            </a:pPr>
            <a:r>
              <a:rPr lang="da-DK" dirty="0"/>
              <a:t>Øget behov for ledelsesinformation – systeminformation</a:t>
            </a:r>
          </a:p>
          <a:p>
            <a:pPr marL="0" indent="0">
              <a:buNone/>
            </a:pPr>
            <a:r>
              <a:rPr lang="da-DK" dirty="0"/>
              <a:t>Rammestyring – og sikkerhed</a:t>
            </a:r>
          </a:p>
          <a:p>
            <a:pPr marL="0" indent="0">
              <a:buNone/>
            </a:pPr>
            <a:r>
              <a:rPr lang="da-DK" dirty="0"/>
              <a:t>Didaktisk tradition, didaktisk råderum ift. behovet for </a:t>
            </a:r>
            <a:r>
              <a:rPr lang="da-DK" dirty="0" err="1"/>
              <a:t>sammenlignlighed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B2DDDC-EE00-3846-9D90-DA0355AD08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6CD48-7D62-E54F-9EFD-E7BCB28A96FB}" type="datetime3">
              <a:rPr lang="da-DK" altLang="da-DK" smtClean="0"/>
              <a:pPr/>
              <a:t>10.12.2018</a:t>
            </a:fld>
            <a:endParaRPr lang="da-DK" alt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2AC6313-FB44-AE46-8D2B-6E0837BC12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da-DK" alt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91FE168-9F43-3148-B6DA-C42418A65075}"/>
              </a:ext>
            </a:extLst>
          </p:cNvPr>
          <p:cNvSpPr txBox="1"/>
          <p:nvPr/>
        </p:nvSpPr>
        <p:spPr>
          <a:xfrm>
            <a:off x="505097" y="130629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300" b="1" noProof="0" dirty="0">
              <a:solidFill>
                <a:schemeClr val="bg1"/>
              </a:solidFill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217097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631922966824895"/>
</p:tagLst>
</file>

<file path=ppt/theme/theme1.xml><?xml version="1.0" encoding="utf-8"?>
<a:theme xmlns:a="http://schemas.openxmlformats.org/drawingml/2006/main" name="Metropol Videncentre og ressourceenheder">
  <a:themeElements>
    <a:clrScheme name="Metropol Primær">
      <a:dk1>
        <a:srgbClr val="000000"/>
      </a:dk1>
      <a:lt1>
        <a:srgbClr val="FFFFFF"/>
      </a:lt1>
      <a:dk2>
        <a:srgbClr val="E8E4DC"/>
      </a:dk2>
      <a:lt2>
        <a:srgbClr val="192337"/>
      </a:lt2>
      <a:accent1>
        <a:srgbClr val="192337"/>
      </a:accent1>
      <a:accent2>
        <a:srgbClr val="142D4A"/>
      </a:accent2>
      <a:accent3>
        <a:srgbClr val="A7AFBE"/>
      </a:accent3>
      <a:accent4>
        <a:srgbClr val="642570"/>
      </a:accent4>
      <a:accent5>
        <a:srgbClr val="186C76"/>
      </a:accent5>
      <a:accent6>
        <a:srgbClr val="62350D"/>
      </a:accent6>
      <a:hlink>
        <a:srgbClr val="0000FF"/>
      </a:hlink>
      <a:folHlink>
        <a:srgbClr val="800080"/>
      </a:folHlink>
    </a:clrScheme>
    <a:fontScheme name="Arial - Metropo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300" b="1" noProof="0" dirty="0">
            <a:solidFill>
              <a:schemeClr val="bg1"/>
            </a:solidFill>
            <a:latin typeface="Arial Bold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Macintosh PowerPoint</Application>
  <PresentationFormat>Skærmshow (16:9)</PresentationFormat>
  <Paragraphs>228</Paragraphs>
  <Slides>32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Arial Bold</vt:lpstr>
      <vt:lpstr>Calibri</vt:lpstr>
      <vt:lpstr>Courier</vt:lpstr>
      <vt:lpstr>Times New Roman</vt:lpstr>
      <vt:lpstr>Verdana</vt:lpstr>
      <vt:lpstr>Wingdings</vt:lpstr>
      <vt:lpstr>Metropol Videncentre og ressourceenheder</vt:lpstr>
      <vt:lpstr>Kvalitet i e-læringen – Statistik og didaktik?   </vt:lpstr>
      <vt:lpstr>Den 4. læringsrevolution</vt:lpstr>
      <vt:lpstr>Adaptivt uddannelsesdesign</vt:lpstr>
      <vt:lpstr>Digital læring?</vt:lpstr>
      <vt:lpstr>Med forskellige hensigter</vt:lpstr>
      <vt:lpstr>Der kan altså være forskellige hensigter med digital læring: </vt:lpstr>
      <vt:lpstr>Altså</vt:lpstr>
      <vt:lpstr>Learning Analytics</vt:lpstr>
      <vt:lpstr>Det definitoriske snit definerer interessen i data og analysen af denne</vt:lpstr>
      <vt:lpstr>Individuel adaptivitet</vt:lpstr>
      <vt:lpstr>Area 9</vt:lpstr>
      <vt:lpstr>PowerPoint-præsentation</vt:lpstr>
      <vt:lpstr>Curriculum adaptivitet</vt:lpstr>
      <vt:lpstr>PowerPoint-præsentation</vt:lpstr>
      <vt:lpstr>Det stiller jo spørgsmål til det vi gør – Er det her en trussel eller en mulighed?</vt:lpstr>
      <vt:lpstr>Rollefordeling</vt:lpstr>
      <vt:lpstr>Niveauer</vt:lpstr>
      <vt:lpstr>Hvad er det så kan og skal?</vt:lpstr>
      <vt:lpstr>PowerPoint-præsentation</vt:lpstr>
      <vt:lpstr>De almindelige overvejelser – men med forskelligt indhold på strategisk, operativt mv niveau</vt:lpstr>
      <vt:lpstr>Learning Analytics</vt:lpstr>
      <vt:lpstr>Nyudviklede Learning Analytics værktøjer Udviklet i Moodle </vt:lpstr>
      <vt:lpstr>Learning Analytics værktøj Eksempel på ‘Overordnet rapport’</vt:lpstr>
      <vt:lpstr>Learning Analytics værktøj Vurdering ud fra overordnet rapport</vt:lpstr>
      <vt:lpstr>Learning Analytics værktøj Eksempel på ‘Brugerrapport’ for tests</vt:lpstr>
      <vt:lpstr>Learning Analytics værktøj Eksempel på ‘Brugerrapport’ for kursuselementer</vt:lpstr>
      <vt:lpstr>Learning Analytics værktøj Eksempel på aktivitetsrapport</vt:lpstr>
      <vt:lpstr>Pointer</vt:lpstr>
      <vt:lpstr>Dimensioner</vt:lpstr>
      <vt:lpstr>Virksomhedernes forventninger &amp; ydelser</vt:lpstr>
      <vt:lpstr>Evaluering (Virksomhed – Skole)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2018-12-10T18:59:34Z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phmetropol</vt:lpwstr>
  </property>
  <property fmtid="{D5CDD505-2E9C-101B-9397-08002B2CF9AE}" pid="3" name="TemplateId">
    <vt:lpwstr>636555722113860751</vt:lpwstr>
  </property>
  <property fmtid="{D5CDD505-2E9C-101B-9397-08002B2CF9AE}" pid="4" name="UserProfileId">
    <vt:lpwstr>636430846106146605</vt:lpwstr>
  </property>
</Properties>
</file>