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9" r:id="rId3"/>
    <p:sldId id="261" r:id="rId4"/>
    <p:sldId id="260" r:id="rId5"/>
    <p:sldId id="258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15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1A82-8401-40AA-9CF1-70F260989883}" type="datetimeFigureOut">
              <a:rPr lang="da-DK" smtClean="0"/>
              <a:t>02-05-2019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7EC39-A625-4C4C-9A5C-FA625B7D205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9897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1A82-8401-40AA-9CF1-70F260989883}" type="datetimeFigureOut">
              <a:rPr lang="da-DK" smtClean="0"/>
              <a:t>02-05-2019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7EC39-A625-4C4C-9A5C-FA625B7D205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26510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1A82-8401-40AA-9CF1-70F260989883}" type="datetimeFigureOut">
              <a:rPr lang="da-DK" smtClean="0"/>
              <a:t>02-05-2019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7EC39-A625-4C4C-9A5C-FA625B7D205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03342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1A82-8401-40AA-9CF1-70F260989883}" type="datetimeFigureOut">
              <a:rPr lang="da-DK" smtClean="0"/>
              <a:t>02-05-2019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7EC39-A625-4C4C-9A5C-FA625B7D205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63806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1A82-8401-40AA-9CF1-70F260989883}" type="datetimeFigureOut">
              <a:rPr lang="da-DK" smtClean="0"/>
              <a:t>02-05-2019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7EC39-A625-4C4C-9A5C-FA625B7D205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82355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1A82-8401-40AA-9CF1-70F260989883}" type="datetimeFigureOut">
              <a:rPr lang="da-DK" smtClean="0"/>
              <a:t>02-05-2019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7EC39-A625-4C4C-9A5C-FA625B7D205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30805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1A82-8401-40AA-9CF1-70F260989883}" type="datetimeFigureOut">
              <a:rPr lang="da-DK" smtClean="0"/>
              <a:t>02-05-2019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7EC39-A625-4C4C-9A5C-FA625B7D205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97098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1A82-8401-40AA-9CF1-70F260989883}" type="datetimeFigureOut">
              <a:rPr lang="da-DK" smtClean="0"/>
              <a:t>02-05-2019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7EC39-A625-4C4C-9A5C-FA625B7D205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92085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1A82-8401-40AA-9CF1-70F260989883}" type="datetimeFigureOut">
              <a:rPr lang="da-DK" smtClean="0"/>
              <a:t>02-05-2019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7EC39-A625-4C4C-9A5C-FA625B7D205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11623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1A82-8401-40AA-9CF1-70F260989883}" type="datetimeFigureOut">
              <a:rPr lang="da-DK" smtClean="0"/>
              <a:t>02-05-2019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7EC39-A625-4C4C-9A5C-FA625B7D205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17881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1A82-8401-40AA-9CF1-70F260989883}" type="datetimeFigureOut">
              <a:rPr lang="da-DK" smtClean="0"/>
              <a:t>02-05-2019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7EC39-A625-4C4C-9A5C-FA625B7D205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40305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21A82-8401-40AA-9CF1-70F260989883}" type="datetimeFigureOut">
              <a:rPr lang="da-DK" smtClean="0"/>
              <a:t>02-05-2019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7EC39-A625-4C4C-9A5C-FA625B7D205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40738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led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9075" y="927675"/>
            <a:ext cx="8726468" cy="4889212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pic>
        <p:nvPicPr>
          <p:cNvPr id="12" name="Billed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3074" y="5681666"/>
            <a:ext cx="2514601" cy="828990"/>
          </a:xfrm>
          <a:prstGeom prst="rect">
            <a:avLst/>
          </a:prstGeom>
        </p:spPr>
      </p:pic>
      <p:sp>
        <p:nvSpPr>
          <p:cNvPr id="10" name="Titel 1"/>
          <p:cNvSpPr txBox="1">
            <a:spLocks/>
          </p:cNvSpPr>
          <p:nvPr/>
        </p:nvSpPr>
        <p:spPr>
          <a:xfrm>
            <a:off x="2505075" y="2103438"/>
            <a:ext cx="9144000" cy="15772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osis" panose="02010703020202060003" pitchFamily="2" charset="0"/>
              </a:rPr>
              <a:t>Underviserne </a:t>
            </a:r>
          </a:p>
          <a:p>
            <a:r>
              <a:rPr lang="da-DK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osis" panose="02010703020202060003" pitchFamily="2" charset="0"/>
              </a:rPr>
              <a:t>og LMS</a:t>
            </a:r>
          </a:p>
        </p:txBody>
      </p:sp>
    </p:spTree>
    <p:extLst>
      <p:ext uri="{BB962C8B-B14F-4D97-AF65-F5344CB8AC3E}">
        <p14:creationId xmlns:p14="http://schemas.microsoft.com/office/powerpoint/2010/main" val="2162349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led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0691" y="962613"/>
            <a:ext cx="8629699" cy="4819336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pic>
        <p:nvPicPr>
          <p:cNvPr id="12" name="Billed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3074" y="5681666"/>
            <a:ext cx="2514601" cy="828990"/>
          </a:xfrm>
          <a:prstGeom prst="rect">
            <a:avLst/>
          </a:prstGeom>
        </p:spPr>
      </p:pic>
      <p:sp>
        <p:nvSpPr>
          <p:cNvPr id="13" name="Tekstfelt 12"/>
          <p:cNvSpPr txBox="1"/>
          <p:nvPr/>
        </p:nvSpPr>
        <p:spPr>
          <a:xfrm>
            <a:off x="8924925" y="915576"/>
            <a:ext cx="49053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osis" panose="02010703020202060003" pitchFamily="2" charset="0"/>
              </a:rPr>
              <a:t>Intern kursusafvikling</a:t>
            </a:r>
          </a:p>
          <a:p>
            <a:pPr algn="ctr"/>
            <a:endParaRPr lang="da-DK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osis" panose="02010703020202060003" pitchFamily="2" charset="0"/>
            </a:endParaRPr>
          </a:p>
        </p:txBody>
      </p:sp>
      <p:sp>
        <p:nvSpPr>
          <p:cNvPr id="3" name="Rektangel 2"/>
          <p:cNvSpPr/>
          <p:nvPr/>
        </p:nvSpPr>
        <p:spPr>
          <a:xfrm>
            <a:off x="9224961" y="2009775"/>
            <a:ext cx="279082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200" u="sng" dirty="0">
                <a:latin typeface="Dosis" panose="02010703020202060003" pitchFamily="2" charset="0"/>
              </a:rPr>
              <a:t>Video med mobiltelefon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200" u="sng" dirty="0">
                <a:latin typeface="Dosis" panose="02010703020202060003" pitchFamily="2" charset="0"/>
              </a:rPr>
              <a:t>Instruktionsvideoer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200" u="sng" dirty="0" err="1">
                <a:latin typeface="Dosis" panose="02010703020202060003" pitchFamily="2" charset="0"/>
              </a:rPr>
              <a:t>Webinarer</a:t>
            </a:r>
            <a:endParaRPr lang="da-DK" sz="2200" u="sng" dirty="0">
              <a:latin typeface="Dosis" panose="02010703020202060003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200" u="sng" dirty="0">
                <a:latin typeface="Dosis" panose="02010703020202060003" pitchFamily="2" charset="0"/>
              </a:rPr>
              <a:t>Øvrige henvendelser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sz="2800" u="sng" dirty="0">
              <a:latin typeface="Dosis" panose="0201070302020206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817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led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730" y="962613"/>
            <a:ext cx="8541777" cy="4819336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pic>
        <p:nvPicPr>
          <p:cNvPr id="12" name="Billed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3074" y="5681666"/>
            <a:ext cx="2514601" cy="828990"/>
          </a:xfrm>
          <a:prstGeom prst="rect">
            <a:avLst/>
          </a:prstGeom>
        </p:spPr>
      </p:pic>
      <p:sp>
        <p:nvSpPr>
          <p:cNvPr id="13" name="Tekstfelt 12"/>
          <p:cNvSpPr txBox="1"/>
          <p:nvPr/>
        </p:nvSpPr>
        <p:spPr>
          <a:xfrm>
            <a:off x="9224961" y="892429"/>
            <a:ext cx="53197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osis" panose="02010703020202060003" pitchFamily="2" charset="0"/>
              </a:rPr>
              <a:t>Eleverne?</a:t>
            </a:r>
          </a:p>
          <a:p>
            <a:pPr algn="ctr"/>
            <a:endParaRPr lang="da-DK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osis" panose="02010703020202060003" pitchFamily="2" charset="0"/>
            </a:endParaRPr>
          </a:p>
        </p:txBody>
      </p:sp>
      <p:sp>
        <p:nvSpPr>
          <p:cNvPr id="3" name="Rektangel 2"/>
          <p:cNvSpPr/>
          <p:nvPr/>
        </p:nvSpPr>
        <p:spPr>
          <a:xfrm>
            <a:off x="9224961" y="2009775"/>
            <a:ext cx="279082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200" u="sng" dirty="0">
                <a:latin typeface="Dosis" panose="02010703020202060003" pitchFamily="2" charset="0"/>
              </a:rPr>
              <a:t>FAQ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200" u="sng" dirty="0">
                <a:latin typeface="Dosis" panose="02010703020202060003" pitchFamily="2" charset="0"/>
              </a:rPr>
              <a:t>Kurser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200" u="sng" dirty="0">
                <a:latin typeface="Dosis" panose="02010703020202060003" pitchFamily="2" charset="0"/>
              </a:rPr>
              <a:t>Undervisning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200" u="sng" dirty="0">
                <a:latin typeface="Dosis" panose="02010703020202060003" pitchFamily="2" charset="0"/>
              </a:rPr>
              <a:t>Support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200" u="sng" dirty="0">
                <a:latin typeface="Dosis" panose="02010703020202060003" pitchFamily="2" charset="0"/>
              </a:rPr>
              <a:t>Test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sz="2200" u="sng" dirty="0">
              <a:latin typeface="Dosis" panose="02010703020202060003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sz="2800" u="sng" dirty="0">
              <a:latin typeface="Dosis" panose="0201070302020206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292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led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9075" y="927675"/>
            <a:ext cx="8726468" cy="4889213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sp>
        <p:nvSpPr>
          <p:cNvPr id="7" name="Tekstfelt 6"/>
          <p:cNvSpPr txBox="1"/>
          <p:nvPr/>
        </p:nvSpPr>
        <p:spPr>
          <a:xfrm>
            <a:off x="311131" y="3105835"/>
            <a:ext cx="15621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000" dirty="0">
                <a:solidFill>
                  <a:schemeClr val="bg1"/>
                </a:solidFill>
                <a:latin typeface="Dosis" panose="02010703020202060003" pitchFamily="2" charset="0"/>
                <a:cs typeface="Adobe Devanagari" panose="02040503050201020203" pitchFamily="18" charset="0"/>
              </a:rPr>
              <a:t>Digitalt understøttet undervisning</a:t>
            </a:r>
          </a:p>
        </p:txBody>
      </p:sp>
      <p:sp>
        <p:nvSpPr>
          <p:cNvPr id="8" name="Tekstfelt 7"/>
          <p:cNvSpPr txBox="1"/>
          <p:nvPr/>
        </p:nvSpPr>
        <p:spPr>
          <a:xfrm>
            <a:off x="3363109" y="3413612"/>
            <a:ext cx="156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000" dirty="0">
                <a:solidFill>
                  <a:schemeClr val="bg1"/>
                </a:solidFill>
                <a:latin typeface="Dosis" panose="02010703020202060003" pitchFamily="2" charset="0"/>
              </a:rPr>
              <a:t>Blended </a:t>
            </a:r>
            <a:r>
              <a:rPr lang="da-DK" sz="2000" dirty="0" err="1">
                <a:solidFill>
                  <a:schemeClr val="bg1"/>
                </a:solidFill>
                <a:latin typeface="Dosis" panose="02010703020202060003" pitchFamily="2" charset="0"/>
              </a:rPr>
              <a:t>learning</a:t>
            </a:r>
            <a:endParaRPr lang="da-DK" sz="2000" dirty="0">
              <a:solidFill>
                <a:schemeClr val="bg1"/>
              </a:solidFill>
              <a:latin typeface="Dosis" panose="02010703020202060003" pitchFamily="2" charset="0"/>
            </a:endParaRPr>
          </a:p>
        </p:txBody>
      </p:sp>
      <p:sp>
        <p:nvSpPr>
          <p:cNvPr id="9" name="Tekstfelt 8"/>
          <p:cNvSpPr txBox="1"/>
          <p:nvPr/>
        </p:nvSpPr>
        <p:spPr>
          <a:xfrm>
            <a:off x="6415087" y="3259723"/>
            <a:ext cx="156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000" dirty="0">
                <a:solidFill>
                  <a:schemeClr val="bg1"/>
                </a:solidFill>
                <a:latin typeface="Dosis" panose="02010703020202060003" pitchFamily="2" charset="0"/>
              </a:rPr>
              <a:t>Ren online-undervisning</a:t>
            </a:r>
          </a:p>
        </p:txBody>
      </p:sp>
      <p:pic>
        <p:nvPicPr>
          <p:cNvPr id="12" name="Billed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3074" y="5681666"/>
            <a:ext cx="2514601" cy="828990"/>
          </a:xfrm>
          <a:prstGeom prst="rect">
            <a:avLst/>
          </a:prstGeom>
        </p:spPr>
      </p:pic>
      <p:sp>
        <p:nvSpPr>
          <p:cNvPr id="13" name="Tekstfelt 12"/>
          <p:cNvSpPr txBox="1"/>
          <p:nvPr/>
        </p:nvSpPr>
        <p:spPr>
          <a:xfrm>
            <a:off x="-104775" y="1118057"/>
            <a:ext cx="37052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osis" panose="02010703020202060003" pitchFamily="2" charset="0"/>
              </a:rPr>
              <a:t>SPÆNDVIDDE:</a:t>
            </a:r>
          </a:p>
        </p:txBody>
      </p:sp>
      <p:sp>
        <p:nvSpPr>
          <p:cNvPr id="2" name="Rektangel 1"/>
          <p:cNvSpPr/>
          <p:nvPr/>
        </p:nvSpPr>
        <p:spPr>
          <a:xfrm>
            <a:off x="9558337" y="2117229"/>
            <a:ext cx="212407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osis" panose="02010703020202060003" pitchFamily="2" charset="0"/>
              </a:rPr>
              <a:t>Tietgen Online:</a:t>
            </a:r>
          </a:p>
          <a:p>
            <a:pPr algn="ctr"/>
            <a:endParaRPr lang="da-DK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osis" panose="02010703020202060003" pitchFamily="2" charset="0"/>
            </a:endParaRPr>
          </a:p>
          <a:p>
            <a:pPr algn="ctr"/>
            <a:r>
              <a:rPr lang="da-DK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osis" panose="02010703020202060003" pitchFamily="2" charset="0"/>
              </a:rPr>
              <a:t>Pædagogisk it &amp; </a:t>
            </a:r>
          </a:p>
          <a:p>
            <a:pPr algn="ctr"/>
            <a:r>
              <a:rPr lang="da-DK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osis" panose="02010703020202060003" pitchFamily="2" charset="0"/>
              </a:rPr>
              <a:t>it-didaktisk design</a:t>
            </a:r>
          </a:p>
        </p:txBody>
      </p:sp>
    </p:spTree>
    <p:extLst>
      <p:ext uri="{BB962C8B-B14F-4D97-AF65-F5344CB8AC3E}">
        <p14:creationId xmlns:p14="http://schemas.microsoft.com/office/powerpoint/2010/main" val="2904026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led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9075" y="939629"/>
            <a:ext cx="8726468" cy="4865304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pic>
        <p:nvPicPr>
          <p:cNvPr id="12" name="Billed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3074" y="5681666"/>
            <a:ext cx="2514601" cy="828990"/>
          </a:xfrm>
          <a:prstGeom prst="rect">
            <a:avLst/>
          </a:prstGeom>
        </p:spPr>
      </p:pic>
      <p:sp>
        <p:nvSpPr>
          <p:cNvPr id="13" name="Tekstfelt 12"/>
          <p:cNvSpPr txBox="1"/>
          <p:nvPr/>
        </p:nvSpPr>
        <p:spPr>
          <a:xfrm>
            <a:off x="8648700" y="1647825"/>
            <a:ext cx="370522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osis" panose="02010703020202060003" pitchFamily="2" charset="0"/>
              </a:rPr>
              <a:t>Tilgang til understøttelse og intern</a:t>
            </a:r>
          </a:p>
          <a:p>
            <a:pPr algn="ctr"/>
            <a:r>
              <a:rPr lang="da-DK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osis" panose="02010703020202060003" pitchFamily="2" charset="0"/>
              </a:rPr>
              <a:t>kompetence-udvikling</a:t>
            </a:r>
            <a:r>
              <a:rPr lang="da-DK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osis" panose="02010703020202060003" pitchFamily="2" charset="0"/>
              </a:rPr>
              <a:t> </a:t>
            </a:r>
          </a:p>
          <a:p>
            <a:pPr algn="ctr"/>
            <a:endParaRPr lang="da-DK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osis" panose="02010703020202060003" pitchFamily="2" charset="0"/>
            </a:endParaRPr>
          </a:p>
        </p:txBody>
      </p:sp>
      <p:sp>
        <p:nvSpPr>
          <p:cNvPr id="3" name="Rektangel 2"/>
          <p:cNvSpPr/>
          <p:nvPr/>
        </p:nvSpPr>
        <p:spPr>
          <a:xfrm>
            <a:off x="2886075" y="1952877"/>
            <a:ext cx="27908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400" dirty="0">
                <a:latin typeface="Dosis" panose="02010703020202060003" pitchFamily="2" charset="0"/>
              </a:rPr>
              <a:t>Tilgængelighed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400" dirty="0">
                <a:latin typeface="Dosis" panose="02010703020202060003" pitchFamily="2" charset="0"/>
              </a:rPr>
              <a:t>Nærvær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400" dirty="0">
                <a:latin typeface="Dosis" panose="02010703020202060003" pitchFamily="2" charset="0"/>
              </a:rPr>
              <a:t>Praksisrelevans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400" dirty="0">
                <a:latin typeface="Dosis" panose="02010703020202060003" pitchFamily="2" charset="0"/>
              </a:rPr>
              <a:t>Empowerment</a:t>
            </a:r>
          </a:p>
        </p:txBody>
      </p:sp>
    </p:spTree>
    <p:extLst>
      <p:ext uri="{BB962C8B-B14F-4D97-AF65-F5344CB8AC3E}">
        <p14:creationId xmlns:p14="http://schemas.microsoft.com/office/powerpoint/2010/main" val="150575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led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9075" y="938246"/>
            <a:ext cx="8726468" cy="486807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pic>
        <p:nvPicPr>
          <p:cNvPr id="12" name="Billed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3074" y="5681666"/>
            <a:ext cx="2514601" cy="828990"/>
          </a:xfrm>
          <a:prstGeom prst="rect">
            <a:avLst/>
          </a:prstGeom>
        </p:spPr>
      </p:pic>
      <p:sp>
        <p:nvSpPr>
          <p:cNvPr id="13" name="Tekstfelt 12"/>
          <p:cNvSpPr txBox="1"/>
          <p:nvPr/>
        </p:nvSpPr>
        <p:spPr>
          <a:xfrm>
            <a:off x="8648700" y="1647825"/>
            <a:ext cx="370522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osis" panose="02010703020202060003" pitchFamily="2" charset="0"/>
              </a:rPr>
              <a:t>Teknik eller</a:t>
            </a:r>
          </a:p>
          <a:p>
            <a:pPr algn="ctr"/>
            <a:r>
              <a:rPr lang="da-DK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osis" panose="02010703020202060003" pitchFamily="2" charset="0"/>
              </a:rPr>
              <a:t>Didaktik</a:t>
            </a:r>
          </a:p>
          <a:p>
            <a:pPr algn="ctr"/>
            <a:r>
              <a:rPr lang="da-DK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osis" panose="02010703020202060003" pitchFamily="2" charset="0"/>
              </a:rPr>
              <a:t>=</a:t>
            </a:r>
          </a:p>
          <a:p>
            <a:pPr algn="ctr"/>
            <a:r>
              <a:rPr lang="da-DK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osis" panose="02010703020202060003" pitchFamily="2" charset="0"/>
              </a:rPr>
              <a:t>Hønen eller </a:t>
            </a:r>
          </a:p>
          <a:p>
            <a:pPr algn="ctr"/>
            <a:r>
              <a:rPr lang="da-DK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osis" panose="02010703020202060003" pitchFamily="2" charset="0"/>
              </a:rPr>
              <a:t>ægget </a:t>
            </a:r>
          </a:p>
          <a:p>
            <a:pPr algn="ctr"/>
            <a:endParaRPr lang="da-DK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osis" panose="02010703020202060003" pitchFamily="2" charset="0"/>
            </a:endParaRPr>
          </a:p>
          <a:p>
            <a:pPr algn="ctr"/>
            <a:r>
              <a:rPr lang="da-DK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osis" panose="02010703020202060003" pitchFamily="2" charset="0"/>
              </a:rPr>
              <a:t>Det ene aspekt</a:t>
            </a:r>
          </a:p>
          <a:p>
            <a:pPr algn="ctr"/>
            <a:r>
              <a:rPr lang="da-DK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osis" panose="02010703020202060003" pitchFamily="2" charset="0"/>
              </a:rPr>
              <a:t>forudsætter </a:t>
            </a:r>
          </a:p>
          <a:p>
            <a:pPr algn="ctr"/>
            <a:r>
              <a:rPr lang="da-DK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osis" panose="02010703020202060003" pitchFamily="2" charset="0"/>
              </a:rPr>
              <a:t>det andet</a:t>
            </a:r>
          </a:p>
          <a:p>
            <a:pPr algn="ctr"/>
            <a:endParaRPr lang="da-DK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osis" panose="0201070302020206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803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led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895" y="927675"/>
            <a:ext cx="8672107" cy="4889213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pic>
        <p:nvPicPr>
          <p:cNvPr id="12" name="Billed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3074" y="5681666"/>
            <a:ext cx="2514601" cy="828990"/>
          </a:xfrm>
          <a:prstGeom prst="rect">
            <a:avLst/>
          </a:prstGeom>
        </p:spPr>
      </p:pic>
      <p:sp>
        <p:nvSpPr>
          <p:cNvPr id="13" name="Tekstfelt 12"/>
          <p:cNvSpPr txBox="1"/>
          <p:nvPr/>
        </p:nvSpPr>
        <p:spPr>
          <a:xfrm>
            <a:off x="9001125" y="1685925"/>
            <a:ext cx="3258363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osis" panose="02010703020202060003" pitchFamily="2" charset="0"/>
              </a:rPr>
              <a:t>Tietgen Online:</a:t>
            </a:r>
          </a:p>
          <a:p>
            <a:pPr algn="ctr"/>
            <a:endParaRPr lang="da-DK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osis" panose="02010703020202060003" pitchFamily="2" charset="0"/>
            </a:endParaRPr>
          </a:p>
          <a:p>
            <a:pPr algn="ctr"/>
            <a:r>
              <a:rPr lang="da-DK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osis" panose="02010703020202060003" pitchFamily="2" charset="0"/>
              </a:rPr>
              <a:t>Pædagogisk it &amp; </a:t>
            </a:r>
          </a:p>
          <a:p>
            <a:pPr algn="ctr"/>
            <a:r>
              <a:rPr lang="da-DK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osis" panose="02010703020202060003" pitchFamily="2" charset="0"/>
              </a:rPr>
              <a:t>it-didaktisk design, udvikling,</a:t>
            </a:r>
          </a:p>
          <a:p>
            <a:pPr algn="ctr"/>
            <a:r>
              <a:rPr lang="da-DK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osis" panose="02010703020202060003" pitchFamily="2" charset="0"/>
              </a:rPr>
              <a:t>lærerunderstøttelse- og opkvalificering</a:t>
            </a:r>
          </a:p>
          <a:p>
            <a:pPr algn="ctr"/>
            <a:endParaRPr lang="da-DK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osis" panose="02010703020202060003" pitchFamily="2" charset="0"/>
            </a:endParaRPr>
          </a:p>
          <a:p>
            <a:pPr algn="ctr"/>
            <a:endParaRPr lang="da-DK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osis" panose="02010703020202060003" pitchFamily="2" charset="0"/>
            </a:endParaRPr>
          </a:p>
        </p:txBody>
      </p:sp>
      <p:sp>
        <p:nvSpPr>
          <p:cNvPr id="15" name="Tekstfelt 14"/>
          <p:cNvSpPr txBox="1"/>
          <p:nvPr/>
        </p:nvSpPr>
        <p:spPr>
          <a:xfrm>
            <a:off x="628650" y="1266825"/>
            <a:ext cx="2658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800" dirty="0">
                <a:solidFill>
                  <a:schemeClr val="bg1"/>
                </a:solidFill>
                <a:latin typeface="Dosis" panose="02010703020202060003" pitchFamily="2" charset="0"/>
              </a:rPr>
              <a:t>Direkte overgang</a:t>
            </a:r>
          </a:p>
        </p:txBody>
      </p:sp>
      <p:sp>
        <p:nvSpPr>
          <p:cNvPr id="16" name="Tekstfelt 15"/>
          <p:cNvSpPr txBox="1"/>
          <p:nvPr/>
        </p:nvSpPr>
        <p:spPr>
          <a:xfrm>
            <a:off x="1047750" y="2343150"/>
            <a:ext cx="1508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Gammelt LMS</a:t>
            </a:r>
          </a:p>
        </p:txBody>
      </p:sp>
      <p:sp>
        <p:nvSpPr>
          <p:cNvPr id="17" name="Tekstfelt 16"/>
          <p:cNvSpPr txBox="1"/>
          <p:nvPr/>
        </p:nvSpPr>
        <p:spPr>
          <a:xfrm>
            <a:off x="5953669" y="1605379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NYT LMS</a:t>
            </a:r>
          </a:p>
        </p:txBody>
      </p:sp>
    </p:spTree>
    <p:extLst>
      <p:ext uri="{BB962C8B-B14F-4D97-AF65-F5344CB8AC3E}">
        <p14:creationId xmlns:p14="http://schemas.microsoft.com/office/powerpoint/2010/main" val="2414987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led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895" y="936229"/>
            <a:ext cx="8672107" cy="4872104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pic>
        <p:nvPicPr>
          <p:cNvPr id="12" name="Billed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3074" y="5681666"/>
            <a:ext cx="2514601" cy="828990"/>
          </a:xfrm>
          <a:prstGeom prst="rect">
            <a:avLst/>
          </a:prstGeom>
        </p:spPr>
      </p:pic>
      <p:sp>
        <p:nvSpPr>
          <p:cNvPr id="13" name="Tekstfelt 12"/>
          <p:cNvSpPr txBox="1"/>
          <p:nvPr/>
        </p:nvSpPr>
        <p:spPr>
          <a:xfrm>
            <a:off x="9001125" y="1685925"/>
            <a:ext cx="325836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400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osis" panose="02010703020202060003" pitchFamily="2" charset="0"/>
              </a:rPr>
              <a:t>Tilgængeligt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osis" panose="02010703020202060003" pitchFamily="2" charset="0"/>
              </a:rPr>
              <a:t>Proaktivt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osis" panose="02010703020202060003" pitchFamily="2" charset="0"/>
              </a:rPr>
              <a:t>Udgangspunkt i eget system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osis" panose="02010703020202060003" pitchFamily="2" charset="0"/>
              </a:rPr>
              <a:t>Kontrol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400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osis" panose="02010703020202060003" pitchFamily="2" charset="0"/>
              </a:rPr>
              <a:t>Empowerment </a:t>
            </a:r>
            <a:endParaRPr lang="da-DK" sz="3200" u="sng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osis" panose="02010703020202060003" pitchFamily="2" charset="0"/>
            </a:endParaRPr>
          </a:p>
          <a:p>
            <a:pPr algn="ctr"/>
            <a:endParaRPr lang="da-DK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osis" panose="02010703020202060003" pitchFamily="2" charset="0"/>
            </a:endParaRPr>
          </a:p>
        </p:txBody>
      </p:sp>
      <p:sp>
        <p:nvSpPr>
          <p:cNvPr id="15" name="Tekstfelt 14"/>
          <p:cNvSpPr txBox="1"/>
          <p:nvPr/>
        </p:nvSpPr>
        <p:spPr>
          <a:xfrm>
            <a:off x="2994644" y="1543050"/>
            <a:ext cx="22990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Dosis" panose="02010703020202060003" pitchFamily="2" charset="0"/>
              </a:rPr>
              <a:t>Lærerværelset</a:t>
            </a:r>
          </a:p>
        </p:txBody>
      </p:sp>
    </p:spTree>
    <p:extLst>
      <p:ext uri="{BB962C8B-B14F-4D97-AF65-F5344CB8AC3E}">
        <p14:creationId xmlns:p14="http://schemas.microsoft.com/office/powerpoint/2010/main" val="3652512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led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896" y="983619"/>
            <a:ext cx="8672107" cy="4853524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pic>
        <p:nvPicPr>
          <p:cNvPr id="12" name="Billed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3074" y="5681666"/>
            <a:ext cx="2514601" cy="828990"/>
          </a:xfrm>
          <a:prstGeom prst="rect">
            <a:avLst/>
          </a:prstGeom>
        </p:spPr>
      </p:pic>
      <p:sp>
        <p:nvSpPr>
          <p:cNvPr id="13" name="Tekstfelt 12"/>
          <p:cNvSpPr txBox="1"/>
          <p:nvPr/>
        </p:nvSpPr>
        <p:spPr>
          <a:xfrm>
            <a:off x="8667750" y="1726569"/>
            <a:ext cx="3600855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da-DK" dirty="0" err="1">
                <a:latin typeface="Dosis" panose="02010703020202060003" pitchFamily="2" charset="0"/>
              </a:rPr>
              <a:t>F.eks</a:t>
            </a:r>
            <a:r>
              <a:rPr lang="da-DK" dirty="0">
                <a:latin typeface="Dosis" panose="02010703020202060003" pitchFamily="2" charset="0"/>
              </a:rPr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dirty="0">
                <a:latin typeface="Dosis" panose="02010703020202060003" pitchFamily="2" charset="0"/>
              </a:rPr>
              <a:t>Forløb – Hvad kører nu med hvilke målsætninger?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dirty="0">
                <a:latin typeface="Dosis" panose="02010703020202060003" pitchFamily="2" charset="0"/>
              </a:rPr>
              <a:t>Hverdagsbillede – Hvordan ser de sig selv og deres arbejdsdag?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dirty="0">
                <a:latin typeface="Dosis" panose="02010703020202060003" pitchFamily="2" charset="0"/>
              </a:rPr>
              <a:t>Samarbejdsrelationer – Teams? Deler meget? Lidt?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dirty="0">
                <a:latin typeface="Dosis" panose="02010703020202060003" pitchFamily="2" charset="0"/>
              </a:rPr>
              <a:t>Kendte digitale platforme – Spænder fra print til fjernstudier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dirty="0">
                <a:latin typeface="Dosis" panose="02010703020202060003" pitchFamily="2" charset="0"/>
              </a:rPr>
              <a:t>Undervisning – Hvordan og hvornår?</a:t>
            </a:r>
          </a:p>
          <a:p>
            <a:pPr algn="ctr"/>
            <a:endParaRPr lang="da-DK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osis" panose="02010703020202060003" pitchFamily="2" charset="0"/>
            </a:endParaRPr>
          </a:p>
        </p:txBody>
      </p:sp>
      <p:sp>
        <p:nvSpPr>
          <p:cNvPr id="15" name="Tekstfelt 14"/>
          <p:cNvSpPr txBox="1"/>
          <p:nvPr/>
        </p:nvSpPr>
        <p:spPr>
          <a:xfrm>
            <a:off x="2282110" y="1162705"/>
            <a:ext cx="3802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800" dirty="0">
                <a:solidFill>
                  <a:schemeClr val="bg1"/>
                </a:solidFill>
                <a:latin typeface="Dosis" panose="02010703020202060003" pitchFamily="2" charset="0"/>
              </a:rPr>
              <a:t>Undervisning og sparring:</a:t>
            </a:r>
          </a:p>
        </p:txBody>
      </p:sp>
      <p:sp>
        <p:nvSpPr>
          <p:cNvPr id="2" name="Tekstfelt 1"/>
          <p:cNvSpPr txBox="1"/>
          <p:nvPr/>
        </p:nvSpPr>
        <p:spPr>
          <a:xfrm>
            <a:off x="8952188" y="803239"/>
            <a:ext cx="303197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osis" panose="02010703020202060003" pitchFamily="2" charset="0"/>
              </a:rPr>
              <a:t>Tager udgangspunkt i </a:t>
            </a:r>
            <a:r>
              <a:rPr lang="da-DK" sz="2400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osis" panose="02010703020202060003" pitchFamily="2" charset="0"/>
              </a:rPr>
              <a:t>lærernes praksis</a:t>
            </a:r>
            <a:r>
              <a:rPr lang="da-DK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osis" panose="02010703020202060003" pitchFamily="2" charset="0"/>
              </a:rPr>
              <a:t> 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59496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led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730" y="983619"/>
            <a:ext cx="8541774" cy="4853524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pic>
        <p:nvPicPr>
          <p:cNvPr id="12" name="Billed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3074" y="5681666"/>
            <a:ext cx="2514601" cy="828990"/>
          </a:xfrm>
          <a:prstGeom prst="rect">
            <a:avLst/>
          </a:prstGeom>
        </p:spPr>
      </p:pic>
      <p:sp>
        <p:nvSpPr>
          <p:cNvPr id="13" name="Tekstfelt 12"/>
          <p:cNvSpPr txBox="1"/>
          <p:nvPr/>
        </p:nvSpPr>
        <p:spPr>
          <a:xfrm>
            <a:off x="8934639" y="820385"/>
            <a:ext cx="307677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latin typeface="Dosis" panose="02010703020202060003" pitchFamily="2" charset="0"/>
              </a:rPr>
              <a:t>Introforløb</a:t>
            </a:r>
            <a:br>
              <a:rPr lang="da-DK" dirty="0">
                <a:latin typeface="Dosis" panose="02010703020202060003" pitchFamily="2" charset="0"/>
              </a:rPr>
            </a:br>
            <a:r>
              <a:rPr lang="da-DK" dirty="0">
                <a:latin typeface="Dosis" panose="02010703020202060003" pitchFamily="2" charset="0"/>
              </a:rPr>
              <a:t>Næsten ren teknik pædagogisk formidlet, men begrundet i didaktikken</a:t>
            </a:r>
          </a:p>
          <a:p>
            <a:pPr marL="342900" indent="-342900">
              <a:buFont typeface="+mj-lt"/>
              <a:buAutoNum type="arabicPeriod"/>
            </a:pPr>
            <a:endParaRPr lang="da-DK" dirty="0">
              <a:latin typeface="Dosis" panose="02010703020202060003" pitchFamily="2" charset="0"/>
            </a:endParaRPr>
          </a:p>
          <a:p>
            <a:endParaRPr lang="da-DK" dirty="0">
              <a:latin typeface="Dosis" panose="02010703020202060003" pitchFamily="2" charset="0"/>
            </a:endParaRPr>
          </a:p>
          <a:p>
            <a:r>
              <a:rPr lang="da-DK" sz="2400" dirty="0">
                <a:latin typeface="Dosis" panose="02010703020202060003" pitchFamily="2" charset="0"/>
              </a:rPr>
              <a:t>Kompetence-udviklingsforløb</a:t>
            </a:r>
            <a:br>
              <a:rPr lang="da-DK" dirty="0">
                <a:latin typeface="Dosis" panose="02010703020202060003" pitchFamily="2" charset="0"/>
              </a:rPr>
            </a:br>
            <a:r>
              <a:rPr lang="da-DK" dirty="0">
                <a:latin typeface="Dosis" panose="02010703020202060003" pitchFamily="2" charset="0"/>
              </a:rPr>
              <a:t>Bygger videre på introforløb</a:t>
            </a:r>
          </a:p>
          <a:p>
            <a:r>
              <a:rPr lang="da-DK" dirty="0">
                <a:latin typeface="Dosis" panose="02010703020202060003" pitchFamily="2" charset="0"/>
              </a:rPr>
              <a:t>Didaktisk tilgang til teknik og indhold </a:t>
            </a:r>
          </a:p>
          <a:p>
            <a:r>
              <a:rPr lang="da-DK" dirty="0">
                <a:latin typeface="Dosis" panose="02010703020202060003" pitchFamily="2" charset="0"/>
              </a:rPr>
              <a:t>Hvilke materialer mv. ligger der i forvejen?</a:t>
            </a:r>
            <a:br>
              <a:rPr lang="da-DK" dirty="0">
                <a:latin typeface="Dosis" panose="02010703020202060003" pitchFamily="2" charset="0"/>
              </a:rPr>
            </a:br>
            <a:r>
              <a:rPr lang="da-DK" dirty="0">
                <a:latin typeface="Dosis" panose="02010703020202060003" pitchFamily="2" charset="0"/>
              </a:rPr>
              <a:t>Arbejder ALTID med reelle projekter</a:t>
            </a:r>
          </a:p>
          <a:p>
            <a:pPr algn="ctr"/>
            <a:endParaRPr lang="da-DK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osis" panose="02010703020202060003" pitchFamily="2" charset="0"/>
            </a:endParaRPr>
          </a:p>
        </p:txBody>
      </p:sp>
      <p:sp>
        <p:nvSpPr>
          <p:cNvPr id="15" name="Tekstfelt 14"/>
          <p:cNvSpPr txBox="1"/>
          <p:nvPr/>
        </p:nvSpPr>
        <p:spPr>
          <a:xfrm>
            <a:off x="9073435" y="146872"/>
            <a:ext cx="22124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Dosis" panose="02010703020202060003" pitchFamily="2" charset="0"/>
              </a:rPr>
              <a:t>Canvaskurser</a:t>
            </a:r>
            <a:r>
              <a:rPr lang="da-DK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Dosis" panose="02010703020202060003" pitchFamily="2" charset="0"/>
              </a:rPr>
              <a:t>:</a:t>
            </a:r>
          </a:p>
        </p:txBody>
      </p:sp>
      <p:sp>
        <p:nvSpPr>
          <p:cNvPr id="5" name="Rektangel 4"/>
          <p:cNvSpPr/>
          <p:nvPr/>
        </p:nvSpPr>
        <p:spPr>
          <a:xfrm>
            <a:off x="866775" y="983620"/>
            <a:ext cx="2505075" cy="48535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Rektangel 5"/>
          <p:cNvSpPr/>
          <p:nvPr/>
        </p:nvSpPr>
        <p:spPr>
          <a:xfrm>
            <a:off x="3152775" y="2047875"/>
            <a:ext cx="1028700" cy="866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7" name="Billed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585" y="1401971"/>
            <a:ext cx="3178540" cy="4435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981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led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0691" y="939629"/>
            <a:ext cx="8629699" cy="4865304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pic>
        <p:nvPicPr>
          <p:cNvPr id="12" name="Billed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3074" y="5681666"/>
            <a:ext cx="2514601" cy="828990"/>
          </a:xfrm>
          <a:prstGeom prst="rect">
            <a:avLst/>
          </a:prstGeom>
        </p:spPr>
      </p:pic>
      <p:sp>
        <p:nvSpPr>
          <p:cNvPr id="13" name="Tekstfelt 12"/>
          <p:cNvSpPr txBox="1"/>
          <p:nvPr/>
        </p:nvSpPr>
        <p:spPr>
          <a:xfrm>
            <a:off x="2381250" y="1028700"/>
            <a:ext cx="490537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osis" panose="02010703020202060003" pitchFamily="2" charset="0"/>
              </a:rPr>
              <a:t>Canvas</a:t>
            </a:r>
            <a:r>
              <a:rPr lang="da-DK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osis" panose="02010703020202060003" pitchFamily="2" charset="0"/>
              </a:rPr>
              <a:t>-onsdage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osis" panose="02010703020202060003" pitchFamily="2" charset="0"/>
              </a:rPr>
              <a:t>Supporthåndtering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osis" panose="02010703020202060003" pitchFamily="2" charset="0"/>
              </a:rPr>
              <a:t>Ekstra arbejdspladser på online-kontoret</a:t>
            </a:r>
          </a:p>
          <a:p>
            <a:pPr algn="ctr"/>
            <a:endParaRPr lang="da-DK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osis" panose="02010703020202060003" pitchFamily="2" charset="0"/>
            </a:endParaRPr>
          </a:p>
        </p:txBody>
      </p:sp>
      <p:sp>
        <p:nvSpPr>
          <p:cNvPr id="3" name="Rektangel 2"/>
          <p:cNvSpPr/>
          <p:nvPr/>
        </p:nvSpPr>
        <p:spPr>
          <a:xfrm>
            <a:off x="9224961" y="2009775"/>
            <a:ext cx="279082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800" u="sng" dirty="0">
                <a:latin typeface="Dosis" panose="02010703020202060003" pitchFamily="2" charset="0"/>
              </a:rPr>
              <a:t>Tilgængelighed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800" u="sng" dirty="0">
                <a:latin typeface="Dosis" panose="02010703020202060003" pitchFamily="2" charset="0"/>
              </a:rPr>
              <a:t>Nærvær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800" u="sng" dirty="0">
                <a:latin typeface="Dosis" panose="02010703020202060003" pitchFamily="2" charset="0"/>
              </a:rPr>
              <a:t>Praksisrelevans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800" u="sng" dirty="0">
                <a:latin typeface="Dosis" panose="02010703020202060003" pitchFamily="2" charset="0"/>
              </a:rPr>
              <a:t>Empowerment</a:t>
            </a:r>
          </a:p>
        </p:txBody>
      </p:sp>
    </p:spTree>
    <p:extLst>
      <p:ext uri="{BB962C8B-B14F-4D97-AF65-F5344CB8AC3E}">
        <p14:creationId xmlns:p14="http://schemas.microsoft.com/office/powerpoint/2010/main" val="2138741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727</TotalTime>
  <Words>158</Words>
  <Application>Microsoft Office PowerPoint</Application>
  <PresentationFormat>Widescreen</PresentationFormat>
  <Paragraphs>72</Paragraphs>
  <Slides>11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Dosis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Tietgen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Underviserne og LMS</dc:title>
  <dc:creator>Elise Gross Crone-Nielsen Kjølbro</dc:creator>
  <cp:lastModifiedBy>Poul Tang</cp:lastModifiedBy>
  <cp:revision>32</cp:revision>
  <dcterms:created xsi:type="dcterms:W3CDTF">2019-05-01T08:53:25Z</dcterms:created>
  <dcterms:modified xsi:type="dcterms:W3CDTF">2019-05-02T07:27:46Z</dcterms:modified>
</cp:coreProperties>
</file>