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60" r:id="rId2"/>
    <p:sldId id="265" r:id="rId3"/>
    <p:sldId id="340" r:id="rId4"/>
    <p:sldId id="346" r:id="rId5"/>
    <p:sldId id="347" r:id="rId6"/>
    <p:sldId id="345" r:id="rId7"/>
    <p:sldId id="279" r:id="rId8"/>
    <p:sldId id="315" r:id="rId9"/>
    <p:sldId id="327" r:id="rId10"/>
    <p:sldId id="317" r:id="rId11"/>
    <p:sldId id="316" r:id="rId12"/>
    <p:sldId id="318" r:id="rId13"/>
    <p:sldId id="344" r:id="rId14"/>
    <p:sldId id="319" r:id="rId15"/>
    <p:sldId id="320" r:id="rId16"/>
    <p:sldId id="321" r:id="rId17"/>
    <p:sldId id="348" r:id="rId18"/>
    <p:sldId id="341" r:id="rId19"/>
    <p:sldId id="331" r:id="rId20"/>
    <p:sldId id="343" r:id="rId21"/>
    <p:sldId id="333" r:id="rId22"/>
    <p:sldId id="305" r:id="rId23"/>
    <p:sldId id="332" r:id="rId24"/>
    <p:sldId id="306" r:id="rId25"/>
    <p:sldId id="309" r:id="rId26"/>
    <p:sldId id="335" r:id="rId27"/>
    <p:sldId id="336" r:id="rId28"/>
    <p:sldId id="337" r:id="rId29"/>
    <p:sldId id="349" r:id="rId30"/>
  </p:sldIdLst>
  <p:sldSz cx="9144000" cy="5143500" type="screen16x9"/>
  <p:notesSz cx="6805613" cy="9939338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34">
          <p15:clr>
            <a:srgbClr val="A4A3A4"/>
          </p15:clr>
        </p15:guide>
        <p15:guide id="2" orient="horz" pos="1469">
          <p15:clr>
            <a:srgbClr val="A4A3A4"/>
          </p15:clr>
        </p15:guide>
        <p15:guide id="3" orient="horz" pos="3929">
          <p15:clr>
            <a:srgbClr val="A4A3A4"/>
          </p15:clr>
        </p15:guide>
        <p15:guide id="4" pos="5284">
          <p15:clr>
            <a:srgbClr val="A4A3A4"/>
          </p15:clr>
        </p15:guide>
        <p15:guide id="5" pos="567">
          <p15:clr>
            <a:srgbClr val="A4A3A4"/>
          </p15:clr>
        </p15:guide>
        <p15:guide id="6" orient="horz" pos="1076">
          <p15:clr>
            <a:srgbClr val="A4A3A4"/>
          </p15:clr>
        </p15:guide>
        <p15:guide id="7" orient="horz" pos="1102">
          <p15:clr>
            <a:srgbClr val="A4A3A4"/>
          </p15:clr>
        </p15:guide>
        <p15:guide id="8" orient="horz" pos="29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Forfatter" initials="F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33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50000" autoAdjust="0"/>
    <p:restoredTop sz="94660"/>
  </p:normalViewPr>
  <p:slideViewPr>
    <p:cSldViewPr snapToObjects="1">
      <p:cViewPr varScale="1">
        <p:scale>
          <a:sx n="116" d="100"/>
          <a:sy n="116" d="100"/>
        </p:scale>
        <p:origin x="63" y="267"/>
      </p:cViewPr>
      <p:guideLst>
        <p:guide orient="horz" pos="1434"/>
        <p:guide orient="horz" pos="1469"/>
        <p:guide orient="horz" pos="3929"/>
        <p:guide pos="5284"/>
        <p:guide pos="567"/>
        <p:guide orient="horz" pos="1076"/>
        <p:guide orient="horz" pos="1102"/>
        <p:guide orient="horz" pos="294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1" d="100"/>
          <a:sy n="81" d="100"/>
        </p:scale>
        <p:origin x="3240" y="10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7-05-16T09:30:44.372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  <p:cm authorId="3" dt="2017-05-16T09:30:44.658" idx="2">
    <p:pos x="146" y="146"/>
    <p:text>http://www.streetviewphotography.net/wp-content/uploads/2013/11/Ivy-Wong.jpg</p:text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BD347-9913-4ABB-8A43-9B8FF372A2DD}" type="datetimeFigureOut">
              <a:rPr lang="en-US"/>
              <a:t>6/4/2019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16402-ABF7-47D5-AC3C-5EC41B4152DB}" type="slidenum">
              <a:rPr lang="en-US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12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20F30-42D0-4B58-B5B5-52B23DE7A863}" type="datetimeFigureOut">
              <a:rPr lang="da-DK"/>
              <a:pPr/>
              <a:t>04-06-2019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6C548-B58F-4577-956A-A567C7589401}" type="slidenum">
              <a:rPr lang="en-GB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128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Hedder</a:t>
            </a:r>
            <a:r>
              <a:rPr lang="da-DK" baseline="0" dirty="0"/>
              <a:t> det e-læring (korrekt) eller </a:t>
            </a:r>
            <a:r>
              <a:rPr lang="da-DK" baseline="0" dirty="0" err="1"/>
              <a:t>elæring</a:t>
            </a:r>
            <a:r>
              <a:rPr lang="da-DK" baseline="0" dirty="0"/>
              <a:t> eller? Sproget dk: http://sproget.dk/raad-og-regler/artikler-mv/svarbase/SV00001183</a:t>
            </a:r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6C548-B58F-4577-956A-A567C7589401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5018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9pPr>
          </a:lstStyle>
          <a:p>
            <a:fld id="{89E34902-E7E9-0F42-889E-25A96A00D815}" type="slidenum">
              <a:rPr lang="da-DK" altLang="x-none" sz="1200" b="0"/>
              <a:pPr/>
              <a:t>7</a:t>
            </a:fld>
            <a:endParaRPr lang="da-DK" altLang="x-none" sz="1200" b="0" dirty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731838"/>
            <a:ext cx="6497637" cy="3656012"/>
          </a:xfrm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a-DK" altLang="x-none" dirty="0"/>
          </a:p>
        </p:txBody>
      </p:sp>
    </p:spTree>
    <p:extLst>
      <p:ext uri="{BB962C8B-B14F-4D97-AF65-F5344CB8AC3E}">
        <p14:creationId xmlns:p14="http://schemas.microsoft.com/office/powerpoint/2010/main" val="1628911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Verb</a:t>
            </a:r>
            <a:r>
              <a:rPr lang="da-DK" dirty="0"/>
              <a:t> and </a:t>
            </a:r>
            <a:r>
              <a:rPr lang="da-DK" dirty="0" err="1"/>
              <a:t>noun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9382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9pPr>
          </a:lstStyle>
          <a:p>
            <a:fld id="{88D3BB9C-9A08-4048-A6DE-30EF20DE1753}" type="slidenum">
              <a:rPr lang="en-US" altLang="x-none" sz="1200" b="0"/>
              <a:pPr/>
              <a:t>10</a:t>
            </a:fld>
            <a:endParaRPr lang="en-US" altLang="x-none" sz="1200" b="0"/>
          </a:p>
        </p:txBody>
      </p:sp>
      <p:sp>
        <p:nvSpPr>
          <p:cNvPr id="665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a-DK" altLang="x-none"/>
          </a:p>
        </p:txBody>
      </p:sp>
    </p:spTree>
    <p:extLst>
      <p:ext uri="{BB962C8B-B14F-4D97-AF65-F5344CB8AC3E}">
        <p14:creationId xmlns:p14="http://schemas.microsoft.com/office/powerpoint/2010/main" val="1616648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9pPr>
          </a:lstStyle>
          <a:p>
            <a:fld id="{0D559552-408E-5249-9574-777F190CD851}" type="slidenum">
              <a:rPr lang="en-US" altLang="x-none" sz="1200" b="0"/>
              <a:pPr/>
              <a:t>22</a:t>
            </a:fld>
            <a:endParaRPr lang="en-US" altLang="x-none" sz="1200" b="0"/>
          </a:p>
        </p:txBody>
      </p:sp>
      <p:sp>
        <p:nvSpPr>
          <p:cNvPr id="6246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a-DK" altLang="x-none"/>
          </a:p>
        </p:txBody>
      </p:sp>
    </p:spTree>
    <p:extLst>
      <p:ext uri="{BB962C8B-B14F-4D97-AF65-F5344CB8AC3E}">
        <p14:creationId xmlns:p14="http://schemas.microsoft.com/office/powerpoint/2010/main" val="1466480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9pPr>
          </a:lstStyle>
          <a:p>
            <a:fld id="{FD50569E-AD96-4A43-AB1F-CDE392DE36F2}" type="slidenum">
              <a:rPr lang="en-US" altLang="x-none" sz="1200" b="0"/>
              <a:pPr/>
              <a:t>24</a:t>
            </a:fld>
            <a:endParaRPr lang="en-US" altLang="x-none" sz="1200" b="0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a-DK" altLang="x-none" dirty="0"/>
          </a:p>
        </p:txBody>
      </p:sp>
    </p:spTree>
    <p:extLst>
      <p:ext uri="{BB962C8B-B14F-4D97-AF65-F5344CB8AC3E}">
        <p14:creationId xmlns:p14="http://schemas.microsoft.com/office/powerpoint/2010/main" val="442508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9pPr>
          </a:lstStyle>
          <a:p>
            <a:fld id="{7D93D38C-CAA5-3240-A81D-C61251B5A4C5}" type="slidenum">
              <a:rPr lang="en-US" altLang="x-none" sz="1200" b="0"/>
              <a:pPr/>
              <a:t>25</a:t>
            </a:fld>
            <a:endParaRPr lang="en-US" altLang="x-none" sz="1200" b="0" dirty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a-DK" altLang="x-none" dirty="0"/>
          </a:p>
        </p:txBody>
      </p:sp>
    </p:spTree>
    <p:extLst>
      <p:ext uri="{BB962C8B-B14F-4D97-AF65-F5344CB8AC3E}">
        <p14:creationId xmlns:p14="http://schemas.microsoft.com/office/powerpoint/2010/main" val="2061412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Hvid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ggrund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PresentationTitle3"/>
          <p:cNvSpPr>
            <a:spLocks noGrp="1"/>
          </p:cNvSpPr>
          <p:nvPr>
            <p:ph type="ctrTitle"/>
          </p:nvPr>
        </p:nvSpPr>
        <p:spPr>
          <a:xfrm>
            <a:off x="900113" y="675000"/>
            <a:ext cx="6156163" cy="934263"/>
          </a:xfrm>
        </p:spPr>
        <p:txBody>
          <a:bodyPr/>
          <a:lstStyle>
            <a:lvl1pPr>
              <a:defRPr>
                <a:solidFill>
                  <a:srgbClr val="192337"/>
                </a:solidFill>
              </a:defRPr>
            </a:lvl1pPr>
          </a:lstStyle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title</a:t>
            </a:r>
            <a:r>
              <a:rPr lang="da-DK" noProof="0" dirty="0"/>
              <a:t> </a:t>
            </a:r>
            <a:r>
              <a:rPr lang="da-DK" noProof="0" dirty="0" err="1"/>
              <a:t>style</a:t>
            </a:r>
            <a:endParaRPr lang="da-DK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2789" y="1707356"/>
            <a:ext cx="6173487" cy="594364"/>
          </a:xfrm>
        </p:spPr>
        <p:txBody>
          <a:bodyPr>
            <a:noAutofit/>
          </a:bodyPr>
          <a:lstStyle>
            <a:lvl1pPr marL="0" indent="0" algn="l">
              <a:lnSpc>
                <a:spcPts val="1900"/>
              </a:lnSpc>
              <a:buNone/>
              <a:defRPr sz="2000">
                <a:solidFill>
                  <a:srgbClr val="19233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subtitle</a:t>
            </a:r>
            <a:r>
              <a:rPr lang="da-DK" noProof="0" dirty="0"/>
              <a:t> </a:t>
            </a:r>
            <a:r>
              <a:rPr lang="da-DK" noProof="0" dirty="0" err="1"/>
              <a:t>style</a:t>
            </a:r>
            <a:endParaRPr lang="da-DK" noProof="0" dirty="0"/>
          </a:p>
        </p:txBody>
      </p:sp>
      <p:sp>
        <p:nvSpPr>
          <p:cNvPr id="4" name="Date_DateCustomE"/>
          <p:cNvSpPr>
            <a:spLocks noGrp="1"/>
          </p:cNvSpPr>
          <p:nvPr>
            <p:ph type="dt" sz="half" idx="10"/>
          </p:nvPr>
        </p:nvSpPr>
        <p:spPr>
          <a:xfrm>
            <a:off x="900113" y="4515984"/>
            <a:ext cx="2865847" cy="162000"/>
          </a:xfrm>
        </p:spPr>
        <p:txBody>
          <a:bodyPr/>
          <a:lstStyle>
            <a:lvl1pPr>
              <a:defRPr sz="1400">
                <a:solidFill>
                  <a:srgbClr val="192337"/>
                </a:solidFill>
              </a:defRPr>
            </a:lvl1pPr>
          </a:lstStyle>
          <a:p>
            <a:fld id="{5313CE49-2A67-4AAE-8817-84873D9A1349}" type="datetime2">
              <a:rPr lang="da-DK" smtClean="0"/>
              <a:t>4. juni 2019</a:t>
            </a:fld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792" y="192850"/>
            <a:ext cx="1799692" cy="369976"/>
          </a:xfrm>
          <a:prstGeom prst="rect">
            <a:avLst/>
          </a:prstGeom>
        </p:spPr>
      </p:pic>
      <p:sp>
        <p:nvSpPr>
          <p:cNvPr id="11" name="USR_Name"/>
          <p:cNvSpPr txBox="1"/>
          <p:nvPr userDrawn="1"/>
        </p:nvSpPr>
        <p:spPr>
          <a:xfrm>
            <a:off x="3340316" y="4959650"/>
            <a:ext cx="558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8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marts 2018 blev professionshøjskolerne UCC og Metropol til Københavns Professionshøjskole.</a:t>
            </a:r>
            <a:endParaRPr lang="da-DK" sz="800" b="0" i="0" noProof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029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6/4/2019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065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369219"/>
            <a:ext cx="3257550" cy="320278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3450" y="1369219"/>
            <a:ext cx="3257550" cy="320278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6/4/2019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901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6/4/2019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806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71600"/>
            <a:ext cx="6858000" cy="2057400"/>
          </a:xfrm>
        </p:spPr>
        <p:txBody>
          <a:bodyPr anchor="b">
            <a:normAutofit/>
          </a:bodyPr>
          <a:lstStyle>
            <a:lvl1pPr>
              <a:defRPr sz="4050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3442098"/>
            <a:ext cx="6858000" cy="112990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accent1"/>
                </a:solidFill>
                <a:latin typeface="+mj-lt"/>
              </a:defRPr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179678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2051720" y="951570"/>
            <a:ext cx="3386138" cy="2425304"/>
            <a:chOff x="1788" y="1046"/>
            <a:chExt cx="2133" cy="2037"/>
          </a:xfrm>
        </p:grpSpPr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1939" y="1046"/>
              <a:ext cx="466" cy="1121"/>
            </a:xfrm>
            <a:custGeom>
              <a:avLst/>
              <a:gdLst>
                <a:gd name="T0" fmla="*/ 301 w 466"/>
                <a:gd name="T1" fmla="*/ 23 h 1121"/>
                <a:gd name="T2" fmla="*/ 466 w 466"/>
                <a:gd name="T3" fmla="*/ 0 h 1121"/>
                <a:gd name="T4" fmla="*/ 466 w 466"/>
                <a:gd name="T5" fmla="*/ 1055 h 1121"/>
                <a:gd name="T6" fmla="*/ 0 w 466"/>
                <a:gd name="T7" fmla="*/ 1121 h 1121"/>
                <a:gd name="T8" fmla="*/ 0 w 466"/>
                <a:gd name="T9" fmla="*/ 949 h 1121"/>
                <a:gd name="T10" fmla="*/ 301 w 466"/>
                <a:gd name="T11" fmla="*/ 908 h 1121"/>
                <a:gd name="T12" fmla="*/ 301 w 466"/>
                <a:gd name="T13" fmla="*/ 23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6" h="1121">
                  <a:moveTo>
                    <a:pt x="301" y="23"/>
                  </a:moveTo>
                  <a:lnTo>
                    <a:pt x="466" y="0"/>
                  </a:lnTo>
                  <a:lnTo>
                    <a:pt x="466" y="1055"/>
                  </a:lnTo>
                  <a:lnTo>
                    <a:pt x="0" y="1121"/>
                  </a:lnTo>
                  <a:lnTo>
                    <a:pt x="0" y="949"/>
                  </a:lnTo>
                  <a:lnTo>
                    <a:pt x="301" y="908"/>
                  </a:lnTo>
                  <a:lnTo>
                    <a:pt x="301" y="23"/>
                  </a:lnTo>
                  <a:close/>
                </a:path>
              </a:pathLst>
            </a:custGeom>
            <a:solidFill>
              <a:srgbClr val="E8E4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1788" y="1100"/>
              <a:ext cx="233" cy="561"/>
            </a:xfrm>
            <a:custGeom>
              <a:avLst/>
              <a:gdLst>
                <a:gd name="T0" fmla="*/ 151 w 233"/>
                <a:gd name="T1" fmla="*/ 11 h 561"/>
                <a:gd name="T2" fmla="*/ 233 w 233"/>
                <a:gd name="T3" fmla="*/ 0 h 561"/>
                <a:gd name="T4" fmla="*/ 233 w 233"/>
                <a:gd name="T5" fmla="*/ 528 h 561"/>
                <a:gd name="T6" fmla="*/ 0 w 233"/>
                <a:gd name="T7" fmla="*/ 561 h 561"/>
                <a:gd name="T8" fmla="*/ 0 w 233"/>
                <a:gd name="T9" fmla="*/ 475 h 561"/>
                <a:gd name="T10" fmla="*/ 151 w 233"/>
                <a:gd name="T11" fmla="*/ 453 h 561"/>
                <a:gd name="T12" fmla="*/ 151 w 233"/>
                <a:gd name="T13" fmla="*/ 11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3" h="561">
                  <a:moveTo>
                    <a:pt x="151" y="11"/>
                  </a:moveTo>
                  <a:lnTo>
                    <a:pt x="233" y="0"/>
                  </a:lnTo>
                  <a:lnTo>
                    <a:pt x="233" y="528"/>
                  </a:lnTo>
                  <a:lnTo>
                    <a:pt x="0" y="561"/>
                  </a:lnTo>
                  <a:lnTo>
                    <a:pt x="0" y="475"/>
                  </a:lnTo>
                  <a:lnTo>
                    <a:pt x="151" y="453"/>
                  </a:lnTo>
                  <a:lnTo>
                    <a:pt x="151" y="11"/>
                  </a:lnTo>
                  <a:close/>
                </a:path>
              </a:pathLst>
            </a:custGeom>
            <a:solidFill>
              <a:srgbClr val="E8E4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689" y="2662"/>
              <a:ext cx="176" cy="421"/>
            </a:xfrm>
            <a:custGeom>
              <a:avLst/>
              <a:gdLst>
                <a:gd name="T0" fmla="*/ 62 w 176"/>
                <a:gd name="T1" fmla="*/ 8 h 421"/>
                <a:gd name="T2" fmla="*/ 0 w 176"/>
                <a:gd name="T3" fmla="*/ 0 h 421"/>
                <a:gd name="T4" fmla="*/ 0 w 176"/>
                <a:gd name="T5" fmla="*/ 397 h 421"/>
                <a:gd name="T6" fmla="*/ 176 w 176"/>
                <a:gd name="T7" fmla="*/ 421 h 421"/>
                <a:gd name="T8" fmla="*/ 176 w 176"/>
                <a:gd name="T9" fmla="*/ 357 h 421"/>
                <a:gd name="T10" fmla="*/ 62 w 176"/>
                <a:gd name="T11" fmla="*/ 341 h 421"/>
                <a:gd name="T12" fmla="*/ 62 w 176"/>
                <a:gd name="T13" fmla="*/ 8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421">
                  <a:moveTo>
                    <a:pt x="62" y="8"/>
                  </a:moveTo>
                  <a:lnTo>
                    <a:pt x="0" y="0"/>
                  </a:lnTo>
                  <a:lnTo>
                    <a:pt x="0" y="397"/>
                  </a:lnTo>
                  <a:lnTo>
                    <a:pt x="176" y="421"/>
                  </a:lnTo>
                  <a:lnTo>
                    <a:pt x="176" y="357"/>
                  </a:lnTo>
                  <a:lnTo>
                    <a:pt x="62" y="341"/>
                  </a:lnTo>
                  <a:lnTo>
                    <a:pt x="62" y="8"/>
                  </a:lnTo>
                  <a:close/>
                </a:path>
              </a:pathLst>
            </a:custGeom>
            <a:solidFill>
              <a:srgbClr val="E8E4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3834" y="2682"/>
              <a:ext cx="87" cy="211"/>
            </a:xfrm>
            <a:custGeom>
              <a:avLst/>
              <a:gdLst>
                <a:gd name="T0" fmla="*/ 31 w 87"/>
                <a:gd name="T1" fmla="*/ 4 h 211"/>
                <a:gd name="T2" fmla="*/ 0 w 87"/>
                <a:gd name="T3" fmla="*/ 0 h 211"/>
                <a:gd name="T4" fmla="*/ 0 w 87"/>
                <a:gd name="T5" fmla="*/ 198 h 211"/>
                <a:gd name="T6" fmla="*/ 87 w 87"/>
                <a:gd name="T7" fmla="*/ 211 h 211"/>
                <a:gd name="T8" fmla="*/ 87 w 87"/>
                <a:gd name="T9" fmla="*/ 178 h 211"/>
                <a:gd name="T10" fmla="*/ 31 w 87"/>
                <a:gd name="T11" fmla="*/ 170 h 211"/>
                <a:gd name="T12" fmla="*/ 31 w 87"/>
                <a:gd name="T13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211">
                  <a:moveTo>
                    <a:pt x="31" y="4"/>
                  </a:moveTo>
                  <a:lnTo>
                    <a:pt x="0" y="0"/>
                  </a:lnTo>
                  <a:lnTo>
                    <a:pt x="0" y="198"/>
                  </a:lnTo>
                  <a:lnTo>
                    <a:pt x="87" y="211"/>
                  </a:lnTo>
                  <a:lnTo>
                    <a:pt x="87" y="178"/>
                  </a:lnTo>
                  <a:lnTo>
                    <a:pt x="31" y="170"/>
                  </a:lnTo>
                  <a:lnTo>
                    <a:pt x="31" y="4"/>
                  </a:lnTo>
                  <a:close/>
                </a:path>
              </a:pathLst>
            </a:custGeom>
            <a:solidFill>
              <a:srgbClr val="E8E4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3" name="Date_DateCustom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FBB1-EA6F-41E9-9F30-5B4D98B91380}" type="datetime2">
              <a:rPr lang="da-DK" smtClean="0"/>
              <a:t>4. juni 2019</a:t>
            </a:fld>
            <a:endParaRPr lang="da-DK" dirty="0"/>
          </a:p>
        </p:txBody>
      </p:sp>
      <p:sp>
        <p:nvSpPr>
          <p:cNvPr id="9" name="Agenda tekst"/>
          <p:cNvSpPr txBox="1"/>
          <p:nvPr userDrawn="1"/>
        </p:nvSpPr>
        <p:spPr>
          <a:xfrm>
            <a:off x="2849166" y="1197806"/>
            <a:ext cx="475245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3600" b="1" dirty="0">
                <a:solidFill>
                  <a:srgbClr val="192337"/>
                </a:solidFill>
                <a:latin typeface="+mj-lt"/>
                <a:cs typeface="Arial" pitchFamily="34" charset="0"/>
              </a:rPr>
              <a:t>Agenda</a:t>
            </a:r>
            <a:endParaRPr lang="da-DK" dirty="0">
              <a:solidFill>
                <a:srgbClr val="192337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868595" y="1818298"/>
            <a:ext cx="4733025" cy="2565844"/>
          </a:xfrm>
        </p:spPr>
        <p:txBody>
          <a:bodyPr>
            <a:normAutofit/>
          </a:bodyPr>
          <a:lstStyle>
            <a:lvl1pPr marL="396000" indent="-396000">
              <a:buClr>
                <a:schemeClr val="bg2"/>
              </a:buClr>
              <a:buFont typeface="Arial" panose="020B0604020202020204" pitchFamily="34" charset="0"/>
              <a:buChar char="■"/>
              <a:defRPr sz="1800">
                <a:solidFill>
                  <a:srgbClr val="000000"/>
                </a:solidFill>
              </a:defRPr>
            </a:lvl1pPr>
            <a:lvl2pPr marL="576000" indent="-180975">
              <a:buClr>
                <a:schemeClr val="bg2"/>
              </a:buClr>
              <a:defRPr sz="1600">
                <a:solidFill>
                  <a:srgbClr val="000000"/>
                </a:solidFill>
              </a:defRPr>
            </a:lvl2pPr>
            <a:lvl3pPr marL="756000">
              <a:buClr>
                <a:schemeClr val="bg2"/>
              </a:buClr>
              <a:defRPr sz="1600">
                <a:solidFill>
                  <a:srgbClr val="000000"/>
                </a:solidFill>
              </a:defRPr>
            </a:lvl3pPr>
            <a:lvl4pPr marL="936000">
              <a:buClr>
                <a:schemeClr val="bg2"/>
              </a:buClr>
              <a:defRPr sz="1600">
                <a:solidFill>
                  <a:srgbClr val="000000"/>
                </a:solidFill>
              </a:defRPr>
            </a:lvl4pPr>
            <a:lvl5pPr marL="1116000">
              <a:buClr>
                <a:schemeClr val="bg2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styles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pic>
        <p:nvPicPr>
          <p:cNvPr id="17" name="Billed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792" y="192850"/>
            <a:ext cx="1799692" cy="36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76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/Bullets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_DateCustom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4A6C8-51A0-4A85-891E-FCCF229A35C4}" type="datetime2">
              <a:rPr lang="da-DK" noProof="0" smtClean="0"/>
              <a:t>4. juni 2019</a:t>
            </a:fld>
            <a:endParaRPr lang="da-DK" noProof="0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824028" y="1749028"/>
            <a:ext cx="3564322" cy="2928938"/>
          </a:xfrm>
        </p:spPr>
        <p:txBody>
          <a:bodyPr lIns="0" tIns="720000" anchor="ctr" anchorCtr="0"/>
          <a:lstStyle>
            <a:lvl1pPr marL="0" indent="0" algn="ctr">
              <a:buNone/>
              <a:defRPr/>
            </a:lvl1pPr>
          </a:lstStyle>
          <a:p>
            <a:endParaRPr lang="da-DK" dirty="0"/>
          </a:p>
        </p:txBody>
      </p:sp>
      <p:sp>
        <p:nvSpPr>
          <p:cNvPr id="20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title</a:t>
            </a:r>
            <a:r>
              <a:rPr lang="da-DK" noProof="0" dirty="0"/>
              <a:t> </a:t>
            </a:r>
            <a:r>
              <a:rPr lang="da-DK" noProof="0" dirty="0" err="1"/>
              <a:t>style</a:t>
            </a:r>
            <a:endParaRPr lang="da-DK" noProof="0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899592" y="1707356"/>
            <a:ext cx="3564000" cy="2970610"/>
          </a:xfrm>
        </p:spPr>
        <p:txBody>
          <a:bodyPr/>
          <a:lstStyle/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styles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23" name="USR_Name"/>
          <p:cNvSpPr txBox="1"/>
          <p:nvPr userDrawn="1"/>
        </p:nvSpPr>
        <p:spPr>
          <a:xfrm>
            <a:off x="3340316" y="4959650"/>
            <a:ext cx="558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8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marts 2018 blev professionshøjskolerne UCC og Metropol til Københavns Professionshøjskole.</a:t>
            </a:r>
            <a:endParaRPr lang="da-DK" sz="800" b="0" i="0" noProof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792" y="192850"/>
            <a:ext cx="1799692" cy="3699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_DateCustom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ED1B1-B4F0-414E-B353-1E47CAA9C87F}" type="datetime2">
              <a:rPr lang="da-DK" noProof="0" smtClean="0"/>
              <a:t>4. juni 2019</a:t>
            </a:fld>
            <a:endParaRPr lang="da-DK" noProof="0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00113" y="1749028"/>
            <a:ext cx="3564000" cy="2928938"/>
          </a:xfrm>
        </p:spPr>
        <p:txBody>
          <a:bodyPr lIns="0" tIns="720000" anchor="ctr" anchorCtr="0"/>
          <a:lstStyle>
            <a:lvl1pPr marL="0" indent="0" algn="ctr">
              <a:buNone/>
              <a:defRPr/>
            </a:lvl1pPr>
          </a:lstStyle>
          <a:p>
            <a:endParaRPr lang="da-DK" dirty="0"/>
          </a:p>
        </p:txBody>
      </p:sp>
      <p:sp>
        <p:nvSpPr>
          <p:cNvPr id="20" name="Header 1"/>
          <p:cNvSpPr>
            <a:spLocks noGrp="1"/>
          </p:cNvSpPr>
          <p:nvPr>
            <p:ph type="title"/>
          </p:nvPr>
        </p:nvSpPr>
        <p:spPr>
          <a:xfrm>
            <a:off x="899593" y="670181"/>
            <a:ext cx="3564521" cy="754049"/>
          </a:xfrm>
        </p:spPr>
        <p:txBody>
          <a:bodyPr/>
          <a:lstStyle>
            <a:lvl1pPr>
              <a:defRPr sz="2100"/>
            </a:lvl1pPr>
          </a:lstStyle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title</a:t>
            </a:r>
            <a:r>
              <a:rPr lang="da-DK" noProof="0" dirty="0"/>
              <a:t> </a:t>
            </a:r>
            <a:r>
              <a:rPr lang="da-DK" noProof="0" dirty="0" err="1"/>
              <a:t>style</a:t>
            </a:r>
            <a:endParaRPr lang="da-DK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824028" y="1749028"/>
            <a:ext cx="3564322" cy="2928938"/>
          </a:xfrm>
        </p:spPr>
        <p:txBody>
          <a:bodyPr lIns="0" tIns="720000" anchor="ctr" anchorCtr="0"/>
          <a:lstStyle>
            <a:lvl1pPr marL="0" indent="0" algn="ctr">
              <a:buNone/>
              <a:defRPr/>
            </a:lvl1pPr>
          </a:lstStyle>
          <a:p>
            <a:endParaRPr lang="da-DK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827380" y="670181"/>
            <a:ext cx="3564000" cy="753300"/>
          </a:xfrm>
        </p:spPr>
        <p:txBody>
          <a:bodyPr anchor="b" anchorCtr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2100" b="1" kern="1200" dirty="0">
                <a:solidFill>
                  <a:srgbClr val="192337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styles</a:t>
            </a:r>
            <a:endParaRPr lang="da-DK" noProof="0" dirty="0"/>
          </a:p>
        </p:txBody>
      </p:sp>
      <p:sp>
        <p:nvSpPr>
          <p:cNvPr id="27" name="USR_Name"/>
          <p:cNvSpPr txBox="1"/>
          <p:nvPr userDrawn="1"/>
        </p:nvSpPr>
        <p:spPr>
          <a:xfrm>
            <a:off x="3340316" y="4959650"/>
            <a:ext cx="558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8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marts 2018 blev professionshøjskolerne UCC og Metropol til Københavns Professionshøjskole.</a:t>
            </a:r>
            <a:endParaRPr lang="da-DK" sz="800" b="0" i="0" noProof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792" y="192850"/>
            <a:ext cx="1799692" cy="36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067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title</a:t>
            </a:r>
            <a:r>
              <a:rPr lang="da-DK" noProof="0" dirty="0"/>
              <a:t> </a:t>
            </a:r>
            <a:r>
              <a:rPr lang="da-DK" noProof="0" dirty="0" err="1"/>
              <a:t>style</a:t>
            </a:r>
            <a:endParaRPr lang="da-DK" noProof="0" dirty="0"/>
          </a:p>
        </p:txBody>
      </p:sp>
      <p:sp>
        <p:nvSpPr>
          <p:cNvPr id="18" name="Content Placeholder 2"/>
          <p:cNvSpPr>
            <a:spLocks noGrp="1"/>
          </p:cNvSpPr>
          <p:nvPr>
            <p:ph sz="quarter" idx="13"/>
          </p:nvPr>
        </p:nvSpPr>
        <p:spPr>
          <a:xfrm>
            <a:off x="899592" y="1707356"/>
            <a:ext cx="3564000" cy="2970610"/>
          </a:xfrm>
        </p:spPr>
        <p:txBody>
          <a:bodyPr/>
          <a:lstStyle/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styles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4824350" y="1707356"/>
            <a:ext cx="3564000" cy="2970610"/>
          </a:xfrm>
        </p:spPr>
        <p:txBody>
          <a:bodyPr/>
          <a:lstStyle/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styles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9" name="Date_DateCustomE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33843FD-05A2-40C5-A9B4-E9C1F645953F}" type="datetime2">
              <a:rPr lang="da-DK" smtClean="0"/>
              <a:t>4. juni 2019</a:t>
            </a:fld>
            <a:endParaRPr lang="da-DK" dirty="0"/>
          </a:p>
        </p:txBody>
      </p:sp>
      <p:sp>
        <p:nvSpPr>
          <p:cNvPr id="15" name="USR_Name"/>
          <p:cNvSpPr txBox="1"/>
          <p:nvPr userDrawn="1"/>
        </p:nvSpPr>
        <p:spPr>
          <a:xfrm>
            <a:off x="3340316" y="4959650"/>
            <a:ext cx="558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8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marts 2018 blev professionshøjskolerne UCC og Metropol til Københavns Professionshøjskole.</a:t>
            </a:r>
            <a:endParaRPr lang="da-DK" sz="800" b="0" i="0" noProof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792" y="192850"/>
            <a:ext cx="1799692" cy="36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597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verskrif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_DateCustom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5C107C0-148C-46ED-A211-0179193214ED}" type="datetime2">
              <a:rPr lang="da-DK" smtClean="0"/>
              <a:t>4. juni 2019</a:t>
            </a:fld>
            <a:endParaRPr lang="da-DK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00114" y="1749028"/>
            <a:ext cx="7488237" cy="2928938"/>
          </a:xfrm>
        </p:spPr>
        <p:txBody>
          <a:bodyPr lIns="0" tIns="720000" anchor="ctr" anchorCtr="0"/>
          <a:lstStyle>
            <a:lvl1pPr marL="0" indent="0" algn="ctr">
              <a:buNone/>
              <a:defRPr/>
            </a:lvl1pPr>
          </a:lstStyle>
          <a:p>
            <a:endParaRPr lang="da-DK" dirty="0"/>
          </a:p>
        </p:txBody>
      </p:sp>
      <p:sp>
        <p:nvSpPr>
          <p:cNvPr id="20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title</a:t>
            </a:r>
            <a:r>
              <a:rPr lang="da-DK" noProof="0" dirty="0"/>
              <a:t> </a:t>
            </a:r>
            <a:r>
              <a:rPr lang="da-DK" noProof="0" dirty="0" err="1"/>
              <a:t>style</a:t>
            </a:r>
            <a:endParaRPr lang="da-DK" noProof="0" dirty="0"/>
          </a:p>
        </p:txBody>
      </p:sp>
      <p:sp>
        <p:nvSpPr>
          <p:cNvPr id="22" name="USR_Name"/>
          <p:cNvSpPr txBox="1"/>
          <p:nvPr userDrawn="1"/>
        </p:nvSpPr>
        <p:spPr>
          <a:xfrm>
            <a:off x="3340316" y="4959650"/>
            <a:ext cx="558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8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marts 2018 blev professionshøjskolerne UCC og Metropol til Københavns Professionshøjskole.</a:t>
            </a:r>
            <a:endParaRPr lang="da-DK" sz="800" b="0" i="0" noProof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792" y="192850"/>
            <a:ext cx="1799692" cy="36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948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verskrift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title</a:t>
            </a:r>
            <a:r>
              <a:rPr lang="da-DK" noProof="0" dirty="0"/>
              <a:t> </a:t>
            </a:r>
            <a:r>
              <a:rPr lang="da-DK" noProof="0" dirty="0" err="1"/>
              <a:t>style</a:t>
            </a:r>
            <a:endParaRPr lang="da-DK" noProof="0" dirty="0"/>
          </a:p>
        </p:txBody>
      </p:sp>
      <p:sp>
        <p:nvSpPr>
          <p:cNvPr id="18" name="Content Placeholder 2"/>
          <p:cNvSpPr>
            <a:spLocks noGrp="1"/>
          </p:cNvSpPr>
          <p:nvPr>
            <p:ph sz="quarter" idx="13"/>
          </p:nvPr>
        </p:nvSpPr>
        <p:spPr>
          <a:xfrm>
            <a:off x="899592" y="1707356"/>
            <a:ext cx="7488758" cy="2970610"/>
          </a:xfrm>
        </p:spPr>
        <p:txBody>
          <a:bodyPr/>
          <a:lstStyle/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styles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9" name="Date_DateCustomE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7F2E719-85B2-4A48-A643-89AA5E6DD5D8}" type="datetime2">
              <a:rPr lang="da-DK" smtClean="0"/>
              <a:t>4. juni 2019</a:t>
            </a:fld>
            <a:endParaRPr lang="da-DK" dirty="0"/>
          </a:p>
        </p:txBody>
      </p:sp>
      <p:sp>
        <p:nvSpPr>
          <p:cNvPr id="14" name="USR_Name"/>
          <p:cNvSpPr txBox="1"/>
          <p:nvPr userDrawn="1"/>
        </p:nvSpPr>
        <p:spPr>
          <a:xfrm>
            <a:off x="3340316" y="4959650"/>
            <a:ext cx="558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8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marts 2018 blev professionshøjskolerne UCC og Metropol til Københavns Professionshøjskole.</a:t>
            </a:r>
            <a:endParaRPr lang="da-DK" sz="800" b="0" i="0" noProof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792" y="192850"/>
            <a:ext cx="1799692" cy="3699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DateCustom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0D9C77-1CBD-4252-9A31-20781E391255}" type="datetime2">
              <a:rPr lang="da-DK" smtClean="0"/>
              <a:t>4. juni 2019</a:t>
            </a:fld>
            <a:endParaRPr lang="da-DK" dirty="0"/>
          </a:p>
        </p:txBody>
      </p:sp>
      <p:sp>
        <p:nvSpPr>
          <p:cNvPr id="12" name="USR_Name"/>
          <p:cNvSpPr txBox="1"/>
          <p:nvPr userDrawn="1"/>
        </p:nvSpPr>
        <p:spPr>
          <a:xfrm>
            <a:off x="3340316" y="4959650"/>
            <a:ext cx="558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8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marts 2018 blev professionshøjskolerne UCC og Metropol til Københavns Professionshøjskole.</a:t>
            </a:r>
            <a:endParaRPr lang="da-DK" sz="800" b="0" i="0" noProof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792" y="192850"/>
            <a:ext cx="1799692" cy="3699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l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567358" y="4679925"/>
            <a:ext cx="55626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00" b="1" noProof="0" dirty="0">
                <a:solidFill>
                  <a:srgbClr val="192337"/>
                </a:solidFill>
                <a:latin typeface="Arial Bold"/>
                <a:cs typeface="Arial Bold"/>
              </a:rPr>
              <a:t>www.kp.dk</a:t>
            </a:r>
            <a:endParaRPr lang="da-DK" dirty="0">
              <a:solidFill>
                <a:srgbClr val="192337"/>
              </a:solidFill>
            </a:endParaRPr>
          </a:p>
        </p:txBody>
      </p:sp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792" y="4599891"/>
            <a:ext cx="1799692" cy="36997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title"/>
          </p:nvPr>
        </p:nvSpPr>
        <p:spPr>
          <a:xfrm>
            <a:off x="899592" y="656573"/>
            <a:ext cx="7488758" cy="8073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title</a:t>
            </a:r>
            <a:r>
              <a:rPr lang="da-DK" noProof="0" dirty="0"/>
              <a:t> </a:t>
            </a:r>
            <a:r>
              <a:rPr lang="da-DK" noProof="0" dirty="0" err="1"/>
              <a:t>style</a:t>
            </a:r>
            <a:endParaRPr lang="da-DK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592" y="1707357"/>
            <a:ext cx="7488758" cy="297060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styles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4" name="Date_DateCustomE"/>
          <p:cNvSpPr>
            <a:spLocks noGrp="1"/>
          </p:cNvSpPr>
          <p:nvPr>
            <p:ph type="dt" sz="half" idx="2"/>
          </p:nvPr>
        </p:nvSpPr>
        <p:spPr>
          <a:xfrm>
            <a:off x="900115" y="4939385"/>
            <a:ext cx="1259618" cy="1917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7A928F42-108D-466B-A3D7-78A671FEA21F}" type="datetime2">
              <a:rPr lang="da-DK" smtClean="0"/>
              <a:t>4. juni 2019</a:t>
            </a:fld>
            <a:endParaRPr lang="da-DK" dirty="0"/>
          </a:p>
        </p:txBody>
      </p:sp>
      <p:sp>
        <p:nvSpPr>
          <p:cNvPr id="19" name="USR_Name"/>
          <p:cNvSpPr txBox="1"/>
          <p:nvPr userDrawn="1"/>
        </p:nvSpPr>
        <p:spPr>
          <a:xfrm>
            <a:off x="3340316" y="4959650"/>
            <a:ext cx="558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8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marts 2018 blev professionshøjskolerne UCC og Metropol til Københavns Professionshøjskole.</a:t>
            </a:r>
            <a:endParaRPr lang="da-DK" sz="800" b="0" i="0" noProof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792" y="192850"/>
            <a:ext cx="1799692" cy="3699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7" r:id="rId2"/>
    <p:sldLayoutId id="2147483655" r:id="rId3"/>
    <p:sldLayoutId id="2147483651" r:id="rId4"/>
    <p:sldLayoutId id="2147483649" r:id="rId5"/>
    <p:sldLayoutId id="2147483660" r:id="rId6"/>
    <p:sldLayoutId id="2147483658" r:id="rId7"/>
    <p:sldLayoutId id="2147483656" r:id="rId8"/>
    <p:sldLayoutId id="2147483652" r:id="rId9"/>
    <p:sldLayoutId id="2147483661" r:id="rId10"/>
    <p:sldLayoutId id="2147483662" r:id="rId11"/>
    <p:sldLayoutId id="2147483663" r:id="rId12"/>
    <p:sldLayoutId id="2147483664" r:id="rId13"/>
  </p:sldLayoutIdLst>
  <p:hf sldNum="0" hdr="0" ftr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192337"/>
          </a:solidFill>
          <a:latin typeface="+mj-lt"/>
          <a:ea typeface="+mj-ea"/>
          <a:cs typeface="Arial" pitchFamily="34" charset="0"/>
        </a:defRPr>
      </a:lvl1pPr>
    </p:titleStyle>
    <p:bodyStyle>
      <a:lvl1pPr marL="180975" indent="-180975" algn="l" defTabSz="457200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Wingdings" pitchFamily="2" charset="2"/>
        <a:buChar char="§"/>
        <a:defRPr sz="1600" kern="1200">
          <a:solidFill>
            <a:srgbClr val="192337"/>
          </a:solidFill>
          <a:latin typeface="+mn-lt"/>
          <a:ea typeface="+mn-ea"/>
          <a:cs typeface="Arial" pitchFamily="34" charset="0"/>
        </a:defRPr>
      </a:lvl1pPr>
      <a:lvl2pPr marL="361950" indent="-180975" algn="l" defTabSz="457200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Wingdings" pitchFamily="2" charset="2"/>
        <a:buChar char="§"/>
        <a:defRPr sz="1600" kern="1200">
          <a:solidFill>
            <a:srgbClr val="192337"/>
          </a:solidFill>
          <a:latin typeface="+mn-lt"/>
          <a:ea typeface="+mn-ea"/>
          <a:cs typeface="Arial" pitchFamily="34" charset="0"/>
        </a:defRPr>
      </a:lvl2pPr>
      <a:lvl3pPr marL="534988" indent="-173038" algn="l" defTabSz="457200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Wingdings" pitchFamily="2" charset="2"/>
        <a:buChar char="§"/>
        <a:defRPr sz="1600" kern="1200">
          <a:solidFill>
            <a:srgbClr val="192337"/>
          </a:solidFill>
          <a:latin typeface="+mn-lt"/>
          <a:ea typeface="+mn-ea"/>
          <a:cs typeface="Arial" pitchFamily="34" charset="0"/>
        </a:defRPr>
      </a:lvl3pPr>
      <a:lvl4pPr marL="715963" indent="-180975" algn="l" defTabSz="457200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Wingdings" pitchFamily="2" charset="2"/>
        <a:buChar char="§"/>
        <a:defRPr sz="1600" kern="1200">
          <a:solidFill>
            <a:srgbClr val="192337"/>
          </a:solidFill>
          <a:latin typeface="+mn-lt"/>
          <a:ea typeface="+mn-ea"/>
          <a:cs typeface="Arial" pitchFamily="34" charset="0"/>
        </a:defRPr>
      </a:lvl4pPr>
      <a:lvl5pPr marL="896938" indent="-180975" algn="l" defTabSz="457200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Wingdings" pitchFamily="2" charset="2"/>
        <a:buChar char="§"/>
        <a:defRPr sz="1600" kern="1200">
          <a:solidFill>
            <a:srgbClr val="192337"/>
          </a:solidFill>
          <a:latin typeface="+mn-lt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D_PresentationTitle"/>
          <p:cNvSpPr>
            <a:spLocks noGrp="1"/>
          </p:cNvSpPr>
          <p:nvPr>
            <p:ph type="ctrTitle"/>
          </p:nvPr>
        </p:nvSpPr>
        <p:spPr>
          <a:xfrm>
            <a:off x="882789" y="2898207"/>
            <a:ext cx="2883171" cy="934263"/>
          </a:xfrm>
        </p:spPr>
        <p:txBody>
          <a:bodyPr/>
          <a:lstStyle/>
          <a:p>
            <a:r>
              <a:rPr lang="da-DK" sz="2400" dirty="0"/>
              <a:t>EDUCATION 4.0</a:t>
            </a:r>
            <a:br>
              <a:rPr lang="da-DK" dirty="0"/>
            </a:br>
            <a:endParaRPr lang="da-DK" dirty="0"/>
          </a:p>
        </p:txBody>
      </p:sp>
      <p:sp>
        <p:nvSpPr>
          <p:cNvPr id="2" name="Date_DateCustom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2EBD-D3A2-41C8-8AD1-D928324DA1AE}" type="datetime2">
              <a:rPr lang="da-DK" smtClean="0"/>
              <a:t>4. juni 2019</a:t>
            </a:fld>
            <a:endParaRPr lang="da-DK" dirty="0"/>
          </a:p>
        </p:txBody>
      </p:sp>
      <p:sp>
        <p:nvSpPr>
          <p:cNvPr id="5" name="USR_Name"/>
          <p:cNvSpPr txBox="1"/>
          <p:nvPr/>
        </p:nvSpPr>
        <p:spPr>
          <a:xfrm>
            <a:off x="906285" y="3832470"/>
            <a:ext cx="5760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 noProof="0" dirty="0">
                <a:solidFill>
                  <a:schemeClr val="bg1"/>
                </a:solidFill>
              </a:rPr>
              <a:t>Hans Jørgen Knudsen og Niels Henrik Helms</a:t>
            </a:r>
          </a:p>
        </p:txBody>
      </p:sp>
      <p:sp>
        <p:nvSpPr>
          <p:cNvPr id="6" name="USR_Title"/>
          <p:cNvSpPr txBox="1"/>
          <p:nvPr/>
        </p:nvSpPr>
        <p:spPr>
          <a:xfrm>
            <a:off x="906285" y="4048494"/>
            <a:ext cx="5760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 noProof="0" dirty="0">
                <a:solidFill>
                  <a:srgbClr val="192337"/>
                </a:solidFill>
              </a:rPr>
              <a:t>Niels Henrik Helms</a:t>
            </a:r>
          </a:p>
        </p:txBody>
      </p:sp>
      <p:sp>
        <p:nvSpPr>
          <p:cNvPr id="7" name="OFF_Addressheading1"/>
          <p:cNvSpPr txBox="1"/>
          <p:nvPr/>
        </p:nvSpPr>
        <p:spPr>
          <a:xfrm>
            <a:off x="908708" y="4240159"/>
            <a:ext cx="5760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 dirty="0">
                <a:solidFill>
                  <a:schemeClr val="bg1"/>
                </a:solidFill>
              </a:rPr>
              <a:t>Det Lærerfaglige Fakultet / Institut for Didaktik og Digitalisering / NCE</a:t>
            </a:r>
            <a:endParaRPr lang="da-DK" sz="1400" noProof="0" dirty="0">
              <a:solidFill>
                <a:schemeClr val="bg1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10098F7-1846-4D9F-8E1F-376E2D431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7" b="5057"/>
          <a:stretch>
            <a:fillRect/>
          </a:stretch>
        </p:blipFill>
        <p:spPr>
          <a:xfrm>
            <a:off x="4427984" y="868972"/>
            <a:ext cx="3544418" cy="40584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9553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18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  <a:lvl2pPr marL="28448794" indent="-28105894">
              <a:defRPr sz="18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>
              <a:defRPr sz="18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>
              <a:defRPr sz="18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>
              <a:defRPr sz="18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9pPr>
          </a:lstStyle>
          <a:p>
            <a:fld id="{0B2513A9-ABB8-9041-9987-D08ED755AC0D}" type="slidenum">
              <a:rPr lang="en-US" altLang="x-none" sz="1050" b="0"/>
              <a:pPr/>
              <a:t>10</a:t>
            </a:fld>
            <a:endParaRPr lang="en-US" altLang="x-none" sz="1050" b="0" dirty="0"/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x-none" dirty="0"/>
              <a:t>Learning Landscape</a:t>
            </a:r>
          </a:p>
        </p:txBody>
      </p:sp>
      <p:pic>
        <p:nvPicPr>
          <p:cNvPr id="252931" name="Picture 3" descr="learninglands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461419"/>
            <a:ext cx="6667500" cy="298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932" name="Picture 4" descr="learninglandsca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474050"/>
            <a:ext cx="6667500" cy="300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2933" name="Rectangle 5"/>
          <p:cNvSpPr>
            <a:spLocks noChangeArrowheads="1"/>
          </p:cNvSpPr>
          <p:nvPr/>
        </p:nvSpPr>
        <p:spPr bwMode="auto">
          <a:xfrm>
            <a:off x="1371601" y="1714501"/>
            <a:ext cx="6336991" cy="170816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da-DK" altLang="x-none" sz="2100" dirty="0">
                <a:solidFill>
                  <a:schemeClr val="bg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The </a:t>
            </a:r>
            <a:r>
              <a:rPr lang="da-DK" altLang="x-none" sz="2100" dirty="0" err="1">
                <a:solidFill>
                  <a:schemeClr val="bg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learning</a:t>
            </a:r>
            <a:r>
              <a:rPr lang="da-DK" altLang="x-none" sz="2100" dirty="0">
                <a:solidFill>
                  <a:schemeClr val="bg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landscape</a:t>
            </a:r>
            <a:r>
              <a:rPr lang="mr-IN" altLang="x-none" sz="2100" dirty="0">
                <a:solidFill>
                  <a:schemeClr val="bg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…</a:t>
            </a:r>
            <a:r>
              <a:rPr lang="da-DK" altLang="x-none" sz="2100" dirty="0">
                <a:solidFill>
                  <a:schemeClr val="bg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it is a design </a:t>
            </a:r>
          </a:p>
          <a:p>
            <a:r>
              <a:rPr lang="da-DK" altLang="x-none" sz="2100" dirty="0" err="1">
                <a:solidFill>
                  <a:schemeClr val="bg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which</a:t>
            </a:r>
            <a:r>
              <a:rPr lang="da-DK" altLang="x-none" sz="2100" dirty="0">
                <a:solidFill>
                  <a:schemeClr val="bg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affords a </a:t>
            </a:r>
            <a:r>
              <a:rPr lang="da-DK" altLang="x-none" sz="2100" dirty="0" err="1">
                <a:solidFill>
                  <a:schemeClr val="bg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sudden</a:t>
            </a:r>
            <a:r>
              <a:rPr lang="da-DK" altLang="x-none" sz="2100" dirty="0">
                <a:solidFill>
                  <a:schemeClr val="bg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da-DK" altLang="x-none" sz="2100" dirty="0" err="1">
                <a:solidFill>
                  <a:schemeClr val="bg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interplay</a:t>
            </a:r>
            <a:r>
              <a:rPr lang="da-DK" altLang="x-none" sz="2100" dirty="0">
                <a:solidFill>
                  <a:schemeClr val="bg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</a:p>
          <a:p>
            <a:r>
              <a:rPr lang="da-DK" altLang="x-none" sz="2100" dirty="0">
                <a:solidFill>
                  <a:schemeClr val="bg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or </a:t>
            </a:r>
            <a:r>
              <a:rPr lang="da-DK" altLang="x-none" sz="2100" dirty="0" err="1">
                <a:solidFill>
                  <a:schemeClr val="bg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context</a:t>
            </a:r>
            <a:r>
              <a:rPr lang="da-DK" altLang="x-none" sz="2100" dirty="0">
                <a:solidFill>
                  <a:schemeClr val="bg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..</a:t>
            </a:r>
            <a:r>
              <a:rPr lang="da-DK" altLang="x-none" sz="2100" dirty="0" err="1">
                <a:solidFill>
                  <a:schemeClr val="bg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which</a:t>
            </a:r>
            <a:r>
              <a:rPr lang="da-DK" altLang="x-none" sz="2100" dirty="0">
                <a:solidFill>
                  <a:schemeClr val="bg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da-DK" altLang="x-none" sz="2100" dirty="0" err="1">
                <a:solidFill>
                  <a:schemeClr val="bg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again</a:t>
            </a:r>
            <a:r>
              <a:rPr lang="da-DK" altLang="x-none" sz="2100" dirty="0">
                <a:solidFill>
                  <a:schemeClr val="bg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da-DK" altLang="x-none" sz="2100" dirty="0" err="1">
                <a:solidFill>
                  <a:schemeClr val="bg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potentially</a:t>
            </a:r>
            <a:r>
              <a:rPr lang="da-DK" altLang="x-none" sz="2100" dirty="0">
                <a:solidFill>
                  <a:schemeClr val="bg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</a:p>
          <a:p>
            <a:r>
              <a:rPr lang="da-DK" altLang="x-none" sz="2100" dirty="0">
                <a:solidFill>
                  <a:schemeClr val="bg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generates a re-</a:t>
            </a:r>
            <a:r>
              <a:rPr lang="da-DK" altLang="x-none" sz="2100" dirty="0" err="1">
                <a:solidFill>
                  <a:schemeClr val="bg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configuration</a:t>
            </a:r>
            <a:r>
              <a:rPr lang="da-DK" altLang="x-none" sz="2100" dirty="0">
                <a:solidFill>
                  <a:schemeClr val="bg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of the </a:t>
            </a:r>
          </a:p>
          <a:p>
            <a:r>
              <a:rPr lang="da-DK" altLang="x-none" sz="2100" dirty="0" err="1">
                <a:solidFill>
                  <a:schemeClr val="bg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learning</a:t>
            </a:r>
            <a:r>
              <a:rPr lang="da-DK" altLang="x-none" sz="2100" dirty="0">
                <a:solidFill>
                  <a:schemeClr val="bg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landscape</a:t>
            </a:r>
            <a:endParaRPr lang="da-DK" altLang="x-none" b="0" dirty="0">
              <a:solidFill>
                <a:schemeClr val="bg1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93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2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2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2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3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000" dirty="0">
                <a:ea typeface="American Typewriter" charset="0"/>
                <a:cs typeface="American Typewriter" charset="0"/>
              </a:rPr>
              <a:t>Learning Design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Tx/>
              <a:buNone/>
            </a:pPr>
            <a:r>
              <a:rPr lang="en-US" sz="1800" dirty="0">
                <a:ea typeface="American Typewriter" charset="0"/>
                <a:cs typeface="American Typewriter" charset="0"/>
              </a:rPr>
              <a:t>Therefore we need learning design </a:t>
            </a:r>
          </a:p>
          <a:p>
            <a:pPr marL="0" indent="0">
              <a:buClrTx/>
              <a:buNone/>
            </a:pPr>
            <a:endParaRPr lang="en-US" sz="1800" dirty="0">
              <a:ea typeface="American Typewriter" charset="0"/>
              <a:cs typeface="American Typewriter" charset="0"/>
            </a:endParaRPr>
          </a:p>
          <a:p>
            <a:pPr>
              <a:buClrTx/>
              <a:buFontTx/>
              <a:buChar char="-"/>
            </a:pPr>
            <a:r>
              <a:rPr lang="en-US" sz="1800" dirty="0">
                <a:ea typeface="American Typewriter" charset="0"/>
                <a:cs typeface="American Typewriter" charset="0"/>
              </a:rPr>
              <a:t>The process of </a:t>
            </a:r>
            <a:r>
              <a:rPr lang="en-US" sz="1800" b="1" dirty="0">
                <a:ea typeface="American Typewriter" charset="0"/>
                <a:cs typeface="American Typewriter" charset="0"/>
              </a:rPr>
              <a:t>learning design</a:t>
            </a:r>
            <a:r>
              <a:rPr lang="en-US" sz="1800" dirty="0">
                <a:ea typeface="American Typewriter" charset="0"/>
                <a:cs typeface="American Typewriter" charset="0"/>
              </a:rPr>
              <a:t> refers to the activity of </a:t>
            </a:r>
            <a:r>
              <a:rPr lang="en-US" sz="1800" b="1" dirty="0">
                <a:ea typeface="American Typewriter" charset="0"/>
                <a:cs typeface="American Typewriter" charset="0"/>
              </a:rPr>
              <a:t>designing</a:t>
            </a:r>
            <a:r>
              <a:rPr lang="en-US" sz="1800" dirty="0">
                <a:ea typeface="American Typewriter" charset="0"/>
                <a:cs typeface="American Typewriter" charset="0"/>
              </a:rPr>
              <a:t> units of </a:t>
            </a:r>
            <a:r>
              <a:rPr lang="en-US" sz="1800" b="1" dirty="0">
                <a:ea typeface="American Typewriter" charset="0"/>
                <a:cs typeface="American Typewriter" charset="0"/>
              </a:rPr>
              <a:t>learning</a:t>
            </a:r>
            <a:r>
              <a:rPr lang="en-US" sz="1800" dirty="0">
                <a:ea typeface="American Typewriter" charset="0"/>
                <a:cs typeface="American Typewriter" charset="0"/>
              </a:rPr>
              <a:t>, </a:t>
            </a:r>
            <a:r>
              <a:rPr lang="en-US" sz="1800" b="1" dirty="0">
                <a:ea typeface="American Typewriter" charset="0"/>
                <a:cs typeface="American Typewriter" charset="0"/>
              </a:rPr>
              <a:t>learning </a:t>
            </a:r>
            <a:r>
              <a:rPr lang="en-US" sz="1800" dirty="0">
                <a:ea typeface="American Typewriter" charset="0"/>
                <a:cs typeface="American Typewriter" charset="0"/>
              </a:rPr>
              <a:t>activities or </a:t>
            </a:r>
            <a:r>
              <a:rPr lang="en-US" sz="1800" b="1" dirty="0">
                <a:ea typeface="American Typewriter" charset="0"/>
                <a:cs typeface="American Typewriter" charset="0"/>
              </a:rPr>
              <a:t>learning</a:t>
            </a:r>
            <a:r>
              <a:rPr lang="en-US" sz="1800" dirty="0">
                <a:ea typeface="American Typewriter" charset="0"/>
                <a:cs typeface="American Typewriter" charset="0"/>
              </a:rPr>
              <a:t> environment.</a:t>
            </a:r>
          </a:p>
          <a:p>
            <a:pPr>
              <a:buClrTx/>
              <a:buFontTx/>
              <a:buChar char="-"/>
            </a:pPr>
            <a:endParaRPr lang="en-US" sz="1800" dirty="0">
              <a:ea typeface="American Typewriter" charset="0"/>
              <a:cs typeface="American Typewriter" charset="0"/>
            </a:endParaRPr>
          </a:p>
          <a:p>
            <a:pPr>
              <a:buClrTx/>
              <a:buFontTx/>
              <a:buChar char="-"/>
            </a:pPr>
            <a:r>
              <a:rPr lang="en-US" sz="1800" dirty="0">
                <a:ea typeface="American Typewriter" charset="0"/>
                <a:cs typeface="American Typewriter" charset="0"/>
              </a:rPr>
              <a:t>How do we then do that?</a:t>
            </a:r>
            <a:endParaRPr lang="da-DK" sz="1800" dirty="0">
              <a:ea typeface="American Typewriter" charset="0"/>
              <a:cs typeface="American Typewriter" charset="0"/>
            </a:endParaRPr>
          </a:p>
          <a:p>
            <a:pPr marL="0" indent="0" defTabSz="685800">
              <a:spcAft>
                <a:spcPts val="0"/>
              </a:spcAft>
              <a:buClrTx/>
              <a:buNone/>
              <a:defRPr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81129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" y="-20538"/>
            <a:ext cx="9054497" cy="5143500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16812582">
            <a:off x="-2910710" y="860713"/>
            <a:ext cx="6831378" cy="1040718"/>
          </a:xfrm>
        </p:spPr>
        <p:txBody>
          <a:bodyPr>
            <a:normAutofit/>
          </a:bodyPr>
          <a:lstStyle/>
          <a:p>
            <a:r>
              <a:rPr lang="da-DK" sz="2700" dirty="0" err="1">
                <a:latin typeface="American Typewriter" charset="0"/>
                <a:ea typeface="American Typewriter" charset="0"/>
                <a:cs typeface="American Typewriter" charset="0"/>
              </a:rPr>
              <a:t>Follow</a:t>
            </a:r>
            <a:r>
              <a:rPr lang="da-DK" sz="2700" dirty="0">
                <a:latin typeface="American Typewriter" charset="0"/>
                <a:ea typeface="American Typewriter" charset="0"/>
                <a:cs typeface="American Typewriter" charset="0"/>
              </a:rPr>
              <a:t> the </a:t>
            </a:r>
            <a:r>
              <a:rPr lang="da-DK" sz="2700" dirty="0" err="1">
                <a:latin typeface="American Typewriter" charset="0"/>
                <a:ea typeface="American Typewriter" charset="0"/>
                <a:cs typeface="American Typewriter" charset="0"/>
              </a:rPr>
              <a:t>Learner</a:t>
            </a:r>
            <a:r>
              <a:rPr lang="da-DK" sz="2700" dirty="0">
                <a:latin typeface="American Typewriter" charset="0"/>
                <a:ea typeface="American Typewriter" charset="0"/>
                <a:cs typeface="American Typewriter" charset="0"/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108558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780CFCA3-883D-4497-BB5E-B966DA6465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564" y="1656665"/>
            <a:ext cx="6156163" cy="934263"/>
          </a:xfrm>
        </p:spPr>
        <p:txBody>
          <a:bodyPr/>
          <a:lstStyle/>
          <a:p>
            <a:r>
              <a:rPr lang="da-DK" dirty="0"/>
              <a:t>And </a:t>
            </a:r>
            <a:r>
              <a:rPr lang="da-DK" dirty="0" err="1"/>
              <a:t>follow</a:t>
            </a:r>
            <a:r>
              <a:rPr lang="da-DK" dirty="0"/>
              <a:t> the Curriculum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CA6A994-51EB-420A-B65A-CB1DBD2FB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39233-7B7A-426C-85A2-33F0EDF0788A}" type="datetime1">
              <a:rPr lang="en-US" smtClean="0"/>
              <a:t>6/4/2019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745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3000" dirty="0" err="1">
                <a:ea typeface="American Typewriter" charset="0"/>
                <a:cs typeface="American Typewriter" charset="0"/>
              </a:rPr>
              <a:t>Designed</a:t>
            </a:r>
            <a:r>
              <a:rPr lang="da-DK" sz="3000" dirty="0">
                <a:ea typeface="American Typewriter" charset="0"/>
                <a:cs typeface="American Typewriter" charset="0"/>
              </a:rPr>
              <a:t> Learning Paths </a:t>
            </a:r>
            <a:r>
              <a:rPr lang="da-DK" sz="3000" dirty="0" err="1">
                <a:ea typeface="American Typewriter" charset="0"/>
                <a:cs typeface="American Typewriter" charset="0"/>
              </a:rPr>
              <a:t>vs</a:t>
            </a:r>
            <a:r>
              <a:rPr lang="da-DK" sz="3000" dirty="0">
                <a:ea typeface="American Typewriter" charset="0"/>
                <a:cs typeface="American Typewriter" charset="0"/>
              </a:rPr>
              <a:t> Learning </a:t>
            </a:r>
            <a:r>
              <a:rPr lang="da-DK" sz="3000" dirty="0" err="1">
                <a:ea typeface="American Typewriter" charset="0"/>
                <a:cs typeface="American Typewriter" charset="0"/>
              </a:rPr>
              <a:t>Trajectories</a:t>
            </a:r>
            <a:endParaRPr lang="da-DK" sz="3000" dirty="0">
              <a:ea typeface="American Typewriter" charset="0"/>
              <a:cs typeface="American Typewriter" charset="0"/>
            </a:endParaRP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36" y="1671650"/>
            <a:ext cx="6696744" cy="3200400"/>
          </a:xfrm>
        </p:spPr>
      </p:pic>
    </p:spTree>
    <p:extLst>
      <p:ext uri="{BB962C8B-B14F-4D97-AF65-F5344CB8AC3E}">
        <p14:creationId xmlns:p14="http://schemas.microsoft.com/office/powerpoint/2010/main" val="1934364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000" dirty="0" err="1">
                <a:ea typeface="American Typewriter" charset="0"/>
                <a:cs typeface="American Typewriter" charset="0"/>
              </a:rPr>
              <a:t>Follow</a:t>
            </a:r>
            <a:r>
              <a:rPr lang="da-DK" sz="3000" dirty="0">
                <a:ea typeface="American Typewriter" charset="0"/>
                <a:cs typeface="American Typewriter" charset="0"/>
              </a:rPr>
              <a:t> the </a:t>
            </a:r>
            <a:r>
              <a:rPr lang="da-DK" sz="3000" dirty="0" err="1">
                <a:ea typeface="American Typewriter" charset="0"/>
                <a:cs typeface="American Typewriter" charset="0"/>
              </a:rPr>
              <a:t>Learner</a:t>
            </a:r>
            <a:r>
              <a:rPr lang="da-DK" sz="3000" dirty="0">
                <a:ea typeface="American Typewriter" charset="0"/>
                <a:cs typeface="American Typewriter" charset="0"/>
              </a:rPr>
              <a:t>??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44C1AAF9-0914-4C77-A86C-6A3156D08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Big Data</a:t>
            </a:r>
          </a:p>
          <a:p>
            <a:r>
              <a:rPr lang="da-DK" dirty="0"/>
              <a:t>Patterns</a:t>
            </a:r>
          </a:p>
          <a:p>
            <a:r>
              <a:rPr lang="da-DK" dirty="0" err="1"/>
              <a:t>Behaviour</a:t>
            </a:r>
            <a:endParaRPr lang="da-DK" dirty="0"/>
          </a:p>
          <a:p>
            <a:r>
              <a:rPr lang="da-DK" dirty="0" err="1"/>
              <a:t>Feed-Back</a:t>
            </a:r>
            <a:endParaRPr lang="da-DK" dirty="0"/>
          </a:p>
          <a:p>
            <a:r>
              <a:rPr lang="da-DK" dirty="0"/>
              <a:t>Feed-Forward</a:t>
            </a:r>
          </a:p>
          <a:p>
            <a:r>
              <a:rPr lang="da-DK" dirty="0"/>
              <a:t>The Adaptive Challenge – the Potentials..</a:t>
            </a:r>
          </a:p>
        </p:txBody>
      </p:sp>
    </p:spTree>
    <p:extLst>
      <p:ext uri="{BB962C8B-B14F-4D97-AF65-F5344CB8AC3E}">
        <p14:creationId xmlns:p14="http://schemas.microsoft.com/office/powerpoint/2010/main" val="1258229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3000" dirty="0">
                <a:ea typeface="American Typewriter" charset="0"/>
                <a:cs typeface="American Typewriter" charset="0"/>
              </a:rPr>
              <a:t>The Challenge of Education and of Learning Design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99592" y="1539627"/>
            <a:ext cx="6858000" cy="2064246"/>
          </a:xfrm>
        </p:spPr>
        <p:txBody>
          <a:bodyPr>
            <a:noAutofit/>
          </a:bodyPr>
          <a:lstStyle/>
          <a:p>
            <a:pPr marL="180975" lvl="1" indent="0">
              <a:buNone/>
            </a:pPr>
            <a:r>
              <a:rPr lang="en-GB" sz="1800" dirty="0">
                <a:ea typeface="American Typewriter" charset="0"/>
                <a:cs typeface="American Typewriter" charset="0"/>
              </a:rPr>
              <a:t>The Intention – Education</a:t>
            </a:r>
          </a:p>
          <a:p>
            <a:pPr marL="180975" lvl="1" indent="0">
              <a:buNone/>
            </a:pPr>
            <a:r>
              <a:rPr lang="en-GB" sz="1800" dirty="0">
                <a:ea typeface="American Typewriter" charset="0"/>
                <a:cs typeface="American Typewriter" charset="0"/>
              </a:rPr>
              <a:t>Framing for interaction</a:t>
            </a:r>
          </a:p>
          <a:p>
            <a:pPr marL="180975" lvl="1" indent="0">
              <a:buNone/>
            </a:pPr>
            <a:r>
              <a:rPr lang="en-GB" sz="1800" dirty="0">
                <a:ea typeface="American Typewriter" charset="0"/>
                <a:cs typeface="American Typewriter" charset="0"/>
              </a:rPr>
              <a:t>Form for formatting for transcending the format</a:t>
            </a:r>
          </a:p>
          <a:p>
            <a:pPr marL="180975" lvl="1" indent="0">
              <a:buNone/>
            </a:pPr>
            <a:r>
              <a:rPr lang="en-GB" sz="1800" dirty="0">
                <a:ea typeface="American Typewriter" charset="0"/>
                <a:cs typeface="American Typewriter" charset="0"/>
              </a:rPr>
              <a:t>The learner should meet the unknown, the unexpected – in a </a:t>
            </a:r>
            <a:r>
              <a:rPr lang="en-GB" sz="1800" dirty="0" err="1">
                <a:ea typeface="American Typewriter" charset="0"/>
                <a:cs typeface="American Typewriter" charset="0"/>
              </a:rPr>
              <a:t>scaffolded</a:t>
            </a:r>
            <a:r>
              <a:rPr lang="en-GB" sz="1800" dirty="0">
                <a:ea typeface="American Typewriter" charset="0"/>
                <a:cs typeface="American Typewriter" charset="0"/>
              </a:rPr>
              <a:t> way</a:t>
            </a:r>
          </a:p>
          <a:p>
            <a:pPr marL="180975" lvl="1" indent="0">
              <a:buNone/>
            </a:pPr>
            <a:r>
              <a:rPr lang="en-GB" sz="1800" dirty="0">
                <a:ea typeface="American Typewriter" charset="0"/>
                <a:cs typeface="American Typewriter" charset="0"/>
              </a:rPr>
              <a:t>Learning environments should invite into estrangement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1143000" y="3759882"/>
            <a:ext cx="6858000" cy="85725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000" b="1" dirty="0" err="1">
                <a:ea typeface="American Typewriter" charset="0"/>
                <a:cs typeface="American Typewriter" charset="0"/>
              </a:rPr>
              <a:t>Become</a:t>
            </a:r>
            <a:r>
              <a:rPr lang="da-DK" sz="3000" b="1" dirty="0">
                <a:ea typeface="American Typewriter" charset="0"/>
                <a:cs typeface="American Typewriter" charset="0"/>
              </a:rPr>
              <a:t> </a:t>
            </a:r>
            <a:r>
              <a:rPr lang="da-DK" sz="3000" b="1" dirty="0" err="1">
                <a:ea typeface="American Typewriter" charset="0"/>
                <a:cs typeface="American Typewriter" charset="0"/>
              </a:rPr>
              <a:t>like</a:t>
            </a:r>
            <a:r>
              <a:rPr lang="da-DK" sz="3000" b="1" dirty="0">
                <a:ea typeface="American Typewriter" charset="0"/>
                <a:cs typeface="American Typewriter" charset="0"/>
              </a:rPr>
              <a:t> the </a:t>
            </a:r>
            <a:r>
              <a:rPr lang="da-DK" sz="3000" b="1" dirty="0" err="1">
                <a:ea typeface="American Typewriter" charset="0"/>
                <a:cs typeface="American Typewriter" charset="0"/>
              </a:rPr>
              <a:t>Others</a:t>
            </a:r>
            <a:r>
              <a:rPr lang="da-DK" sz="3000" b="1" dirty="0">
                <a:ea typeface="American Typewriter" charset="0"/>
                <a:cs typeface="American Typewriter" charset="0"/>
              </a:rPr>
              <a:t> or </a:t>
            </a:r>
            <a:r>
              <a:rPr lang="da-DK" sz="3000" b="1" dirty="0" err="1">
                <a:ea typeface="American Typewriter" charset="0"/>
                <a:cs typeface="American Typewriter" charset="0"/>
              </a:rPr>
              <a:t>get</a:t>
            </a:r>
            <a:r>
              <a:rPr lang="da-DK" sz="3000" b="1" dirty="0">
                <a:ea typeface="American Typewriter" charset="0"/>
                <a:cs typeface="American Typewriter" charset="0"/>
              </a:rPr>
              <a:t> a Future</a:t>
            </a:r>
          </a:p>
        </p:txBody>
      </p:sp>
    </p:spTree>
    <p:extLst>
      <p:ext uri="{BB962C8B-B14F-4D97-AF65-F5344CB8AC3E}">
        <p14:creationId xmlns:p14="http://schemas.microsoft.com/office/powerpoint/2010/main" val="363825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9E05AB-B039-43F1-A106-A98FF425E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Address the tensions and potentials </a:t>
            </a:r>
            <a:r>
              <a:rPr lang="da-DK" dirty="0" err="1"/>
              <a:t>between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11DABD7-4B66-48C1-93CB-974D9201C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a-DK" sz="3200" b="1" dirty="0"/>
              <a:t>The </a:t>
            </a:r>
            <a:r>
              <a:rPr lang="da-DK" sz="3200" b="1" dirty="0" err="1"/>
              <a:t>Institutional</a:t>
            </a:r>
            <a:r>
              <a:rPr lang="da-DK" sz="3200" b="1" dirty="0"/>
              <a:t> Design</a:t>
            </a:r>
          </a:p>
          <a:p>
            <a:pPr marL="0" indent="0" algn="ctr">
              <a:buNone/>
            </a:pPr>
            <a:endParaRPr lang="da-DK" sz="3200" b="1" dirty="0"/>
          </a:p>
          <a:p>
            <a:pPr marL="0" indent="0" algn="ctr">
              <a:buNone/>
            </a:pPr>
            <a:endParaRPr lang="da-DK" sz="3200" b="1" dirty="0"/>
          </a:p>
          <a:p>
            <a:pPr marL="0" indent="0" algn="ctr">
              <a:buNone/>
            </a:pPr>
            <a:r>
              <a:rPr lang="da-DK" sz="3200" b="1" dirty="0"/>
              <a:t>The </a:t>
            </a:r>
            <a:r>
              <a:rPr lang="da-DK" sz="3200" b="1" dirty="0" err="1"/>
              <a:t>Individual</a:t>
            </a:r>
            <a:r>
              <a:rPr lang="da-DK" sz="3200" b="1" dirty="0"/>
              <a:t> Design</a:t>
            </a:r>
          </a:p>
          <a:p>
            <a:pPr marL="0" indent="0" algn="ctr">
              <a:buNone/>
            </a:pP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6844427-CC80-4EF7-8504-AA4DEB2FF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4DED-7D24-4351-A291-4CF241C66CEF}" type="datetime1">
              <a:rPr lang="en-US" smtClean="0"/>
              <a:t>6/4/2019</a:t>
            </a:fld>
            <a:endParaRPr lang="en-US" dirty="0"/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40DC6830-BFC4-437D-B5C4-4C57440E7F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206913"/>
              </p:ext>
            </p:extLst>
          </p:nvPr>
        </p:nvGraphicFramePr>
        <p:xfrm>
          <a:off x="3059832" y="2355726"/>
          <a:ext cx="4064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28128514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7171134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ADAPT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INVITE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983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b="1" dirty="0"/>
                        <a:t>CHALLENGE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EXCLUDE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679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7827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572" y="303498"/>
            <a:ext cx="7488758" cy="807300"/>
          </a:xfrm>
        </p:spPr>
        <p:txBody>
          <a:bodyPr>
            <a:normAutofit/>
          </a:bodyPr>
          <a:lstStyle/>
          <a:p>
            <a:r>
              <a:rPr lang="da-DK" sz="3000" dirty="0" err="1">
                <a:ea typeface="American Typewriter" charset="0"/>
                <a:cs typeface="American Typewriter" charset="0"/>
              </a:rPr>
              <a:t>Past</a:t>
            </a:r>
            <a:r>
              <a:rPr lang="da-DK" sz="3000" dirty="0">
                <a:ea typeface="American Typewriter" charset="0"/>
                <a:cs typeface="American Typewriter" charset="0"/>
              </a:rPr>
              <a:t>, Present and Future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100" baseline="30000" dirty="0">
                <a:ea typeface="American Typewriter" charset="0"/>
                <a:cs typeface="American Typewriter" charset="0"/>
              </a:rPr>
              <a:t>If you want to develop digital infrastructures/content you should try to understand the context it should operate in (the present and the past) – and the future it should enable...</a:t>
            </a:r>
            <a:endParaRPr lang="da-DK" sz="2100" dirty="0">
              <a:ea typeface="American Typewriter" charset="0"/>
              <a:cs typeface="American Typewriter" charset="0"/>
            </a:endParaRPr>
          </a:p>
          <a:p>
            <a:pPr marL="0" indent="0">
              <a:buNone/>
            </a:pPr>
            <a:r>
              <a:rPr lang="en-GB" sz="2100" baseline="30000" dirty="0">
                <a:ea typeface="American Typewriter" charset="0"/>
                <a:cs typeface="American Typewriter" charset="0"/>
              </a:rPr>
              <a:t>Digital artefacts reconstitute context – context reconstitute artefacts</a:t>
            </a:r>
            <a:endParaRPr lang="da-DK" sz="2100" dirty="0">
              <a:ea typeface="American Typewriter" charset="0"/>
              <a:cs typeface="American Typewriter" charset="0"/>
            </a:endParaRPr>
          </a:p>
          <a:p>
            <a:pPr marL="0" indent="0">
              <a:buNone/>
            </a:pPr>
            <a:r>
              <a:rPr lang="en-GB" sz="2100" baseline="30000" dirty="0">
                <a:ea typeface="American Typewriter" charset="0"/>
                <a:cs typeface="American Typewriter" charset="0"/>
              </a:rPr>
              <a:t>We know that, governments know that, still we seem to forget it...</a:t>
            </a:r>
            <a:endParaRPr lang="da-DK" sz="2100" dirty="0">
              <a:ea typeface="American Typewriter" charset="0"/>
              <a:cs typeface="American Typewriter" charset="0"/>
            </a:endParaRPr>
          </a:p>
          <a:p>
            <a:pPr marL="0" indent="0" defTabSz="685800">
              <a:spcAft>
                <a:spcPts val="0"/>
              </a:spcAft>
              <a:buClrTx/>
              <a:buNone/>
              <a:defRPr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67450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el 1"/>
          <p:cNvSpPr>
            <a:spLocks noGrp="1"/>
          </p:cNvSpPr>
          <p:nvPr>
            <p:ph type="title"/>
          </p:nvPr>
        </p:nvSpPr>
        <p:spPr>
          <a:xfrm>
            <a:off x="1655676" y="822724"/>
            <a:ext cx="5428060" cy="502444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da-DK" altLang="da-DK" sz="3000" dirty="0">
                <a:ea typeface="American Typewriter" charset="0"/>
                <a:cs typeface="American Typewriter" charset="0"/>
              </a:rPr>
              <a:t>Adaptive </a:t>
            </a:r>
            <a:r>
              <a:rPr lang="da-DK" altLang="da-DK" sz="3000" dirty="0" err="1">
                <a:ea typeface="American Typewriter" charset="0"/>
                <a:cs typeface="American Typewriter" charset="0"/>
              </a:rPr>
              <a:t>Educational</a:t>
            </a:r>
            <a:r>
              <a:rPr lang="da-DK" altLang="da-DK" sz="3000" dirty="0">
                <a:ea typeface="American Typewriter" charset="0"/>
                <a:cs typeface="American Typewriter" charset="0"/>
              </a:rPr>
              <a:t> Designs</a:t>
            </a:r>
          </a:p>
        </p:txBody>
      </p:sp>
      <p:sp>
        <p:nvSpPr>
          <p:cNvPr id="61442" name="Pladsholder til indhold 2"/>
          <p:cNvSpPr>
            <a:spLocks noGrp="1"/>
          </p:cNvSpPr>
          <p:nvPr>
            <p:ph idx="1"/>
          </p:nvPr>
        </p:nvSpPr>
        <p:spPr>
          <a:xfrm>
            <a:off x="1958580" y="1600201"/>
            <a:ext cx="5503069" cy="2394347"/>
          </a:xfrm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GB" altLang="da-DK" sz="1800" dirty="0">
                <a:ea typeface="American Typewriter" charset="0"/>
                <a:cs typeface="American Typewriter" charset="0"/>
              </a:rPr>
              <a:t>Access to education (educational </a:t>
            </a:r>
            <a:r>
              <a:rPr lang="en-GB" altLang="da-DK" sz="1800" dirty="0" err="1">
                <a:ea typeface="American Typewriter" charset="0"/>
                <a:cs typeface="American Typewriter" charset="0"/>
              </a:rPr>
              <a:t>ressources</a:t>
            </a:r>
            <a:r>
              <a:rPr lang="en-GB" altLang="da-DK" sz="1800" dirty="0">
                <a:ea typeface="American Typewriter" charset="0"/>
                <a:cs typeface="American Typewriter" charset="0"/>
              </a:rPr>
              <a:t>) independent of time and space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altLang="da-DK" sz="1800" dirty="0">
                <a:ea typeface="American Typewriter" charset="0"/>
                <a:cs typeface="American Typewriter" charset="0"/>
              </a:rPr>
              <a:t>Identification and recognition of prior learning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altLang="da-DK" sz="1800" dirty="0">
                <a:ea typeface="American Typewriter" charset="0"/>
                <a:cs typeface="American Typewriter" charset="0"/>
              </a:rPr>
              <a:t>Adaptivity - </a:t>
            </a:r>
            <a:r>
              <a:rPr lang="en-GB" altLang="da-DK" sz="1800" dirty="0" err="1">
                <a:ea typeface="American Typewriter" charset="0"/>
                <a:cs typeface="American Typewriter" charset="0"/>
              </a:rPr>
              <a:t>moduarlization</a:t>
            </a:r>
            <a:r>
              <a:rPr lang="en-GB" altLang="da-DK" sz="1800" dirty="0">
                <a:ea typeface="American Typewriter" charset="0"/>
                <a:cs typeface="American Typewriter" charset="0"/>
              </a:rPr>
              <a:t> in relation to learning needs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altLang="da-DK" sz="1800" dirty="0">
                <a:ea typeface="American Typewriter" charset="0"/>
                <a:cs typeface="American Typewriter" charset="0"/>
              </a:rPr>
              <a:t>Different pedagogical designs – Cultural Coding</a:t>
            </a:r>
          </a:p>
        </p:txBody>
      </p:sp>
      <p:sp>
        <p:nvSpPr>
          <p:cNvPr id="75779" name="Pladsholder til dato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charset="0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800">
                <a:solidFill>
                  <a:schemeClr val="tx1"/>
                </a:solidFill>
                <a:latin typeface="Calibri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9D3D0CC-47B4-0140-9530-CA928D65E927}" type="datetime3">
              <a:rPr lang="da-DK" altLang="da-DK" sz="675">
                <a:solidFill>
                  <a:schemeClr val="bg1"/>
                </a:solidFill>
                <a:latin typeface="Verdana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04.06.2019</a:t>
            </a:fld>
            <a:endParaRPr lang="da-DK" altLang="da-DK" sz="675" dirty="0">
              <a:solidFill>
                <a:schemeClr val="bg1"/>
              </a:solidFill>
              <a:latin typeface="Verdana" charset="0"/>
            </a:endParaRPr>
          </a:p>
        </p:txBody>
      </p:sp>
      <p:sp>
        <p:nvSpPr>
          <p:cNvPr id="75780" name="Pladsholder til diasnumm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charset="0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800">
                <a:solidFill>
                  <a:schemeClr val="tx1"/>
                </a:solidFill>
                <a:latin typeface="Calibri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a-DK" altLang="da-DK" sz="675" dirty="0">
                <a:solidFill>
                  <a:schemeClr val="bg1"/>
                </a:solidFill>
                <a:latin typeface="Verdana" charset="0"/>
              </a:rPr>
              <a:t>Slide </a:t>
            </a:r>
            <a:fld id="{D55829F5-7DB7-0B46-94FF-E6DF38CC56CA}" type="slidenum">
              <a:rPr lang="da-DK" altLang="da-DK" sz="675">
                <a:solidFill>
                  <a:schemeClr val="bg1"/>
                </a:solidFill>
                <a:latin typeface="Verdana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</a:t>
            </a:fld>
            <a:endParaRPr lang="da-DK" altLang="da-DK" sz="675" dirty="0">
              <a:solidFill>
                <a:schemeClr val="bg1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793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000" dirty="0">
                <a:ea typeface="American Typewriter" charset="0"/>
                <a:cs typeface="American Typewriter" charset="0"/>
              </a:rPr>
              <a:t>Content</a:t>
            </a:r>
            <a:endParaRPr sz="3000" dirty="0">
              <a:ea typeface="American Typewriter" charset="0"/>
              <a:cs typeface="American Typewriter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>
                <a:ea typeface="American Typewriter" charset="0"/>
                <a:cs typeface="American Typewriter" charset="0"/>
              </a:rPr>
              <a:t>Me</a:t>
            </a:r>
          </a:p>
          <a:p>
            <a:r>
              <a:rPr lang="en-GB" sz="1800" dirty="0">
                <a:ea typeface="American Typewriter" charset="0"/>
                <a:cs typeface="American Typewriter" charset="0"/>
              </a:rPr>
              <a:t>Generations</a:t>
            </a:r>
          </a:p>
          <a:p>
            <a:r>
              <a:rPr lang="en-GB" sz="1800" dirty="0">
                <a:ea typeface="American Typewriter" charset="0"/>
                <a:cs typeface="American Typewriter" charset="0"/>
              </a:rPr>
              <a:t>Learning Design Issues</a:t>
            </a:r>
          </a:p>
          <a:p>
            <a:r>
              <a:rPr lang="en-GB" sz="1800" dirty="0">
                <a:ea typeface="American Typewriter" charset="0"/>
                <a:cs typeface="American Typewriter" charset="0"/>
              </a:rPr>
              <a:t>Tribal War</a:t>
            </a:r>
          </a:p>
          <a:p>
            <a:r>
              <a:rPr lang="en-GB" sz="1800" dirty="0">
                <a:ea typeface="American Typewriter" charset="0"/>
                <a:cs typeface="American Typewriter" charset="0"/>
              </a:rPr>
              <a:t>Outcome</a:t>
            </a:r>
          </a:p>
          <a:p>
            <a:r>
              <a:rPr lang="en-GB" sz="1800" dirty="0">
                <a:ea typeface="American Typewriter" charset="0"/>
                <a:cs typeface="American Typewriter" charset="0"/>
              </a:rPr>
              <a:t>The Teacher</a:t>
            </a:r>
          </a:p>
          <a:p>
            <a:endParaRPr lang="da-DK" sz="1800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endParaRPr sz="1800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endParaRPr sz="18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826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000" dirty="0">
                <a:ea typeface="American Typewriter" charset="0"/>
                <a:cs typeface="American Typewriter" charset="0"/>
              </a:rPr>
              <a:t>Dynamic Adaption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1800" dirty="0">
                <a:ea typeface="American Typewriter" charset="0"/>
                <a:cs typeface="American Typewriter" charset="0"/>
              </a:rPr>
              <a:t>The </a:t>
            </a:r>
            <a:r>
              <a:rPr lang="da-DK" sz="1800" dirty="0" err="1">
                <a:ea typeface="American Typewriter" charset="0"/>
                <a:cs typeface="American Typewriter" charset="0"/>
              </a:rPr>
              <a:t>reciprocial</a:t>
            </a:r>
            <a:r>
              <a:rPr lang="da-DK" sz="1800" dirty="0">
                <a:ea typeface="American Typewriter" charset="0"/>
                <a:cs typeface="American Typewriter" charset="0"/>
              </a:rPr>
              <a:t> </a:t>
            </a:r>
            <a:r>
              <a:rPr lang="da-DK" sz="1800" dirty="0" err="1">
                <a:ea typeface="American Typewriter" charset="0"/>
                <a:cs typeface="American Typewriter" charset="0"/>
              </a:rPr>
              <a:t>interaction</a:t>
            </a:r>
            <a:r>
              <a:rPr lang="da-DK" sz="1800" dirty="0">
                <a:ea typeface="American Typewriter" charset="0"/>
                <a:cs typeface="American Typewriter" charset="0"/>
              </a:rPr>
              <a:t> </a:t>
            </a:r>
            <a:r>
              <a:rPr lang="da-DK" sz="1800" dirty="0" err="1">
                <a:ea typeface="American Typewriter" charset="0"/>
                <a:cs typeface="American Typewriter" charset="0"/>
              </a:rPr>
              <a:t>between</a:t>
            </a:r>
            <a:r>
              <a:rPr lang="da-DK" sz="1800" dirty="0">
                <a:ea typeface="American Typewriter" charset="0"/>
                <a:cs typeface="American Typewriter" charset="0"/>
              </a:rPr>
              <a:t> </a:t>
            </a:r>
            <a:r>
              <a:rPr lang="da-DK" sz="1800" dirty="0" err="1">
                <a:ea typeface="American Typewriter" charset="0"/>
                <a:cs typeface="American Typewriter" charset="0"/>
              </a:rPr>
              <a:t>environment</a:t>
            </a:r>
            <a:r>
              <a:rPr lang="da-DK" sz="1800" dirty="0">
                <a:ea typeface="American Typewriter" charset="0"/>
                <a:cs typeface="American Typewriter" charset="0"/>
              </a:rPr>
              <a:t> and </a:t>
            </a:r>
            <a:r>
              <a:rPr lang="da-DK" sz="1800" dirty="0" err="1">
                <a:ea typeface="American Typewriter" charset="0"/>
                <a:cs typeface="American Typewriter" charset="0"/>
              </a:rPr>
              <a:t>actor</a:t>
            </a:r>
            <a:endParaRPr lang="da-DK" sz="1800" dirty="0">
              <a:ea typeface="American Typewriter" charset="0"/>
              <a:cs typeface="American Typewriter" charset="0"/>
            </a:endParaRPr>
          </a:p>
          <a:p>
            <a:pPr marL="0" indent="0">
              <a:buNone/>
            </a:pPr>
            <a:r>
              <a:rPr lang="da-DK" sz="1800" dirty="0" err="1">
                <a:ea typeface="American Typewriter" charset="0"/>
                <a:cs typeface="American Typewriter" charset="0"/>
              </a:rPr>
              <a:t>Opening</a:t>
            </a:r>
            <a:r>
              <a:rPr lang="da-DK" sz="1800" dirty="0">
                <a:ea typeface="American Typewriter" charset="0"/>
                <a:cs typeface="American Typewriter" charset="0"/>
              </a:rPr>
              <a:t>/</a:t>
            </a:r>
            <a:r>
              <a:rPr lang="da-DK" sz="1800" dirty="0" err="1">
                <a:ea typeface="American Typewriter" charset="0"/>
                <a:cs typeface="American Typewriter" charset="0"/>
              </a:rPr>
              <a:t>declaring</a:t>
            </a:r>
            <a:r>
              <a:rPr lang="da-DK" sz="1800" dirty="0">
                <a:ea typeface="American Typewriter" charset="0"/>
                <a:cs typeface="American Typewriter" charset="0"/>
              </a:rPr>
              <a:t> a break</a:t>
            </a:r>
          </a:p>
          <a:p>
            <a:pPr marL="0" indent="0">
              <a:buNone/>
            </a:pPr>
            <a:r>
              <a:rPr lang="da-DK" sz="1800" dirty="0" err="1">
                <a:ea typeface="American Typewriter" charset="0"/>
                <a:cs typeface="American Typewriter" charset="0"/>
              </a:rPr>
              <a:t>Drawing</a:t>
            </a:r>
            <a:r>
              <a:rPr lang="da-DK" sz="1800" dirty="0">
                <a:ea typeface="American Typewriter" charset="0"/>
                <a:cs typeface="American Typewriter" charset="0"/>
              </a:rPr>
              <a:t> a </a:t>
            </a:r>
            <a:r>
              <a:rPr lang="da-DK" sz="1800" dirty="0" err="1">
                <a:ea typeface="American Typewriter" charset="0"/>
                <a:cs typeface="American Typewriter" charset="0"/>
              </a:rPr>
              <a:t>Distinction</a:t>
            </a:r>
            <a:endParaRPr lang="da-DK" sz="1800" dirty="0">
              <a:ea typeface="American Typewriter" charset="0"/>
              <a:cs typeface="American Typewriter" charset="0"/>
            </a:endParaRPr>
          </a:p>
          <a:p>
            <a:pPr marL="0" indent="0">
              <a:buNone/>
            </a:pPr>
            <a:r>
              <a:rPr lang="da-DK" sz="1800" dirty="0" err="1">
                <a:ea typeface="American Typewriter" charset="0"/>
                <a:cs typeface="American Typewriter" charset="0"/>
              </a:rPr>
              <a:t>Grounding</a:t>
            </a:r>
            <a:r>
              <a:rPr lang="da-DK" sz="1800" dirty="0">
                <a:ea typeface="American Typewriter" charset="0"/>
                <a:cs typeface="American Typewriter" charset="0"/>
              </a:rPr>
              <a:t> the </a:t>
            </a:r>
            <a:r>
              <a:rPr lang="da-DK" sz="1800" dirty="0" err="1">
                <a:ea typeface="American Typewriter" charset="0"/>
                <a:cs typeface="American Typewriter" charset="0"/>
              </a:rPr>
              <a:t>Distinction</a:t>
            </a:r>
            <a:endParaRPr lang="da-DK" sz="1800" dirty="0">
              <a:ea typeface="American Typewriter" charset="0"/>
              <a:cs typeface="American Typewriter" charset="0"/>
            </a:endParaRPr>
          </a:p>
          <a:p>
            <a:pPr marL="0" indent="0">
              <a:buNone/>
            </a:pPr>
            <a:r>
              <a:rPr lang="da-DK" sz="1800" dirty="0" err="1">
                <a:ea typeface="American Typewriter" charset="0"/>
                <a:cs typeface="American Typewriter" charset="0"/>
              </a:rPr>
              <a:t>Embodying</a:t>
            </a:r>
            <a:r>
              <a:rPr lang="da-DK" sz="1800" dirty="0">
                <a:ea typeface="American Typewriter" charset="0"/>
                <a:cs typeface="American Typewriter" charset="0"/>
              </a:rPr>
              <a:t> the </a:t>
            </a:r>
            <a:r>
              <a:rPr lang="da-DK" sz="1800" dirty="0" err="1">
                <a:ea typeface="American Typewriter" charset="0"/>
                <a:cs typeface="American Typewriter" charset="0"/>
              </a:rPr>
              <a:t>Distinction</a:t>
            </a:r>
            <a:endParaRPr lang="da-DK" sz="1800" dirty="0">
              <a:ea typeface="American Typewriter" charset="0"/>
              <a:cs typeface="American Typewriter" charset="0"/>
            </a:endParaRPr>
          </a:p>
          <a:p>
            <a:pPr marL="0" indent="0">
              <a:buNone/>
            </a:pPr>
            <a:r>
              <a:rPr lang="da-DK" sz="1800" dirty="0">
                <a:ea typeface="American Typewriter" charset="0"/>
                <a:cs typeface="American Typewriter" charset="0"/>
              </a:rPr>
              <a:t>Learning is the </a:t>
            </a:r>
            <a:r>
              <a:rPr lang="da-DK" sz="1800" dirty="0" err="1">
                <a:ea typeface="American Typewriter" charset="0"/>
                <a:cs typeface="American Typewriter" charset="0"/>
              </a:rPr>
              <a:t>embodyment</a:t>
            </a:r>
            <a:r>
              <a:rPr lang="da-DK" sz="1800" dirty="0">
                <a:ea typeface="American Typewriter" charset="0"/>
                <a:cs typeface="American Typewriter" charset="0"/>
              </a:rPr>
              <a:t> of </a:t>
            </a:r>
            <a:r>
              <a:rPr lang="da-DK" sz="1800" dirty="0" err="1">
                <a:ea typeface="American Typewriter" charset="0"/>
                <a:cs typeface="American Typewriter" charset="0"/>
              </a:rPr>
              <a:t>knowledge</a:t>
            </a:r>
            <a:endParaRPr lang="da-DK" sz="1800" dirty="0">
              <a:ea typeface="American Typewriter" charset="0"/>
              <a:cs typeface="American Typewriter" charset="0"/>
            </a:endParaRPr>
          </a:p>
          <a:p>
            <a:pPr marL="0" indent="0">
              <a:buNone/>
            </a:pPr>
            <a:r>
              <a:rPr lang="da-DK" sz="1800" dirty="0">
                <a:ea typeface="American Typewriter" charset="0"/>
                <a:cs typeface="American Typewriter" charset="0"/>
              </a:rPr>
              <a:t>Learning is the de-</a:t>
            </a:r>
            <a:r>
              <a:rPr lang="da-DK" sz="1800" dirty="0" err="1">
                <a:ea typeface="American Typewriter" charset="0"/>
                <a:cs typeface="American Typewriter" charset="0"/>
              </a:rPr>
              <a:t>embodyment</a:t>
            </a:r>
            <a:r>
              <a:rPr lang="da-DK" sz="1800" dirty="0">
                <a:ea typeface="American Typewriter" charset="0"/>
                <a:cs typeface="American Typewriter" charset="0"/>
              </a:rPr>
              <a:t> of </a:t>
            </a:r>
            <a:r>
              <a:rPr lang="da-DK" sz="1800" dirty="0" err="1">
                <a:ea typeface="American Typewriter" charset="0"/>
                <a:cs typeface="American Typewriter" charset="0"/>
              </a:rPr>
              <a:t>expirience</a:t>
            </a:r>
            <a:endParaRPr lang="da-DK" sz="1800" dirty="0"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19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err="1">
                <a:ea typeface="American Typewriter" charset="0"/>
                <a:cs typeface="American Typewriter" charset="0"/>
              </a:rPr>
              <a:t>Transcending</a:t>
            </a:r>
            <a:r>
              <a:rPr lang="da-DK" b="1" dirty="0">
                <a:ea typeface="American Typewriter" charset="0"/>
                <a:cs typeface="American Typewriter" charset="0"/>
              </a:rPr>
              <a:t> the </a:t>
            </a:r>
            <a:r>
              <a:rPr lang="da-DK" b="1" dirty="0" err="1">
                <a:ea typeface="American Typewriter" charset="0"/>
                <a:cs typeface="American Typewriter" charset="0"/>
              </a:rPr>
              <a:t>Tribal</a:t>
            </a:r>
            <a:r>
              <a:rPr lang="da-DK" b="1" dirty="0">
                <a:ea typeface="American Typewriter" charset="0"/>
                <a:cs typeface="American Typewriter" charset="0"/>
              </a:rPr>
              <a:t> </a:t>
            </a:r>
            <a:r>
              <a:rPr lang="da-DK" b="1" dirty="0" err="1">
                <a:ea typeface="American Typewriter" charset="0"/>
                <a:cs typeface="American Typewriter" charset="0"/>
              </a:rPr>
              <a:t>War</a:t>
            </a:r>
            <a:endParaRPr lang="da-DK" b="1" dirty="0">
              <a:ea typeface="American Typewriter" charset="0"/>
              <a:cs typeface="American Typewriter" charset="0"/>
            </a:endParaRPr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1800" dirty="0" err="1">
                <a:ea typeface="American Typewriter" charset="0"/>
                <a:cs typeface="American Typewriter" charset="0"/>
              </a:rPr>
              <a:t>Instructional</a:t>
            </a:r>
            <a:r>
              <a:rPr lang="da-DK" sz="1800" dirty="0">
                <a:ea typeface="American Typewriter" charset="0"/>
                <a:cs typeface="American Typewriter" charset="0"/>
              </a:rPr>
              <a:t> Design + Performance Technology + </a:t>
            </a:r>
            <a:r>
              <a:rPr lang="da-DK" sz="1800" dirty="0" err="1">
                <a:ea typeface="American Typewriter" charset="0"/>
                <a:cs typeface="American Typewriter" charset="0"/>
              </a:rPr>
              <a:t>Ideology</a:t>
            </a:r>
            <a:r>
              <a:rPr lang="da-DK" sz="1800" dirty="0">
                <a:ea typeface="American Typewriter" charset="0"/>
                <a:cs typeface="American Typewriter" charset="0"/>
              </a:rPr>
              <a:t> (</a:t>
            </a:r>
            <a:r>
              <a:rPr lang="da-DK" sz="1800" dirty="0" err="1">
                <a:ea typeface="American Typewriter" charset="0"/>
                <a:cs typeface="American Typewriter" charset="0"/>
              </a:rPr>
              <a:t>Behaviorism</a:t>
            </a:r>
            <a:r>
              <a:rPr lang="da-DK" sz="1800" dirty="0">
                <a:ea typeface="American Typewriter" charset="0"/>
                <a:cs typeface="American Typewriter" charset="0"/>
              </a:rPr>
              <a:t>/</a:t>
            </a:r>
            <a:r>
              <a:rPr lang="da-DK" sz="1800" dirty="0" err="1">
                <a:ea typeface="American Typewriter" charset="0"/>
                <a:cs typeface="American Typewriter" charset="0"/>
              </a:rPr>
              <a:t>Cognitivism</a:t>
            </a:r>
            <a:r>
              <a:rPr lang="da-DK" sz="1800" dirty="0">
                <a:ea typeface="American Typewriter" charset="0"/>
                <a:cs typeface="American Typewriter" charset="0"/>
              </a:rPr>
              <a:t>)</a:t>
            </a:r>
          </a:p>
          <a:p>
            <a:pPr marL="0" indent="0">
              <a:buNone/>
            </a:pPr>
            <a:r>
              <a:rPr lang="da-DK" sz="1800" dirty="0" err="1">
                <a:ea typeface="American Typewriter" charset="0"/>
                <a:cs typeface="American Typewriter" charset="0"/>
              </a:rPr>
              <a:t>Heuristic</a:t>
            </a:r>
            <a:r>
              <a:rPr lang="da-DK" sz="1800" dirty="0">
                <a:ea typeface="American Typewriter" charset="0"/>
                <a:cs typeface="American Typewriter" charset="0"/>
              </a:rPr>
              <a:t> Design + </a:t>
            </a:r>
            <a:r>
              <a:rPr lang="da-DK" sz="1800" dirty="0" err="1">
                <a:ea typeface="American Typewriter" charset="0"/>
                <a:cs typeface="American Typewriter" charset="0"/>
              </a:rPr>
              <a:t>Biographic</a:t>
            </a:r>
            <a:r>
              <a:rPr lang="da-DK" sz="1800" dirty="0">
                <a:ea typeface="American Typewriter" charset="0"/>
                <a:cs typeface="American Typewriter" charset="0"/>
              </a:rPr>
              <a:t> Technologies + </a:t>
            </a:r>
            <a:r>
              <a:rPr lang="da-DK" sz="1800" dirty="0" err="1">
                <a:ea typeface="American Typewriter" charset="0"/>
                <a:cs typeface="American Typewriter" charset="0"/>
              </a:rPr>
              <a:t>Ideology</a:t>
            </a:r>
            <a:r>
              <a:rPr lang="da-DK" sz="1800" dirty="0">
                <a:ea typeface="American Typewriter" charset="0"/>
                <a:cs typeface="American Typewriter" charset="0"/>
              </a:rPr>
              <a:t> (</a:t>
            </a:r>
            <a:r>
              <a:rPr lang="da-DK" sz="1800" dirty="0" err="1">
                <a:ea typeface="American Typewriter" charset="0"/>
                <a:cs typeface="American Typewriter" charset="0"/>
              </a:rPr>
              <a:t>Connectivism</a:t>
            </a:r>
            <a:r>
              <a:rPr lang="da-DK" sz="1800" dirty="0">
                <a:ea typeface="American Typewriter" charset="0"/>
                <a:cs typeface="American Typewriter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6334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18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  <a:lvl2pPr marL="28448794" indent="-28105894">
              <a:defRPr sz="18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>
              <a:defRPr sz="18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>
              <a:defRPr sz="18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>
              <a:defRPr sz="18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9pPr>
          </a:lstStyle>
          <a:p>
            <a:fld id="{749603DA-9BE7-9B4C-8CE8-440CF8092075}" type="slidenum">
              <a:rPr lang="en-US" altLang="x-none" sz="1050" b="0"/>
              <a:pPr/>
              <a:t>22</a:t>
            </a:fld>
            <a:endParaRPr lang="en-US" altLang="x-none" sz="1050" b="0"/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x-none" sz="3000" dirty="0">
                <a:ea typeface="American Typewriter" charset="0"/>
                <a:cs typeface="American Typewriter" charset="0"/>
              </a:rPr>
              <a:t>The Kind of Education we Need? The Kind of Learning Environments??? </a:t>
            </a:r>
            <a:endParaRPr lang="en-GB" altLang="x-none" sz="3000" dirty="0">
              <a:solidFill>
                <a:srgbClr val="333333"/>
              </a:solidFill>
              <a:ea typeface="American Typewriter" charset="0"/>
              <a:cs typeface="American Typewriter" charset="0"/>
            </a:endParaRP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413" y="2031690"/>
            <a:ext cx="5829300" cy="2407444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altLang="x-none" sz="1800" dirty="0">
                <a:ea typeface="American Typewriter" charset="0"/>
                <a:cs typeface="American Typewriter" charset="0"/>
              </a:rPr>
              <a:t>Should they be a kind of incubators and simulations of the life and work life learners should participate in? </a:t>
            </a:r>
          </a:p>
          <a:p>
            <a:pPr marL="0" indent="0">
              <a:buNone/>
            </a:pPr>
            <a:r>
              <a:rPr lang="en-GB" altLang="x-none" sz="1800" dirty="0">
                <a:ea typeface="American Typewriter" charset="0"/>
                <a:cs typeface="American Typewriter" charset="0"/>
              </a:rPr>
              <a:t>Or should they offer the potentials of a different context, which offers a culture of friendly estrangement where learners have the potentials of knowing about themselves and the world they are part of by creating the difference, which make reflection and insight possible</a:t>
            </a:r>
            <a:r>
              <a:rPr lang="en-GB" altLang="x-none" sz="1800" dirty="0">
                <a:latin typeface="American Typewriter" charset="0"/>
                <a:ea typeface="American Typewriter" charset="0"/>
                <a:cs typeface="American Typewriter" charset="0"/>
              </a:rPr>
              <a:t>.</a:t>
            </a:r>
          </a:p>
        </p:txBody>
      </p:sp>
      <p:sp>
        <p:nvSpPr>
          <p:cNvPr id="61445" name="Text Box 4"/>
          <p:cNvSpPr txBox="1">
            <a:spLocks noChangeArrowheads="1"/>
          </p:cNvSpPr>
          <p:nvPr/>
        </p:nvSpPr>
        <p:spPr bwMode="auto">
          <a:xfrm>
            <a:off x="7748588" y="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da-DK" altLang="x-none" sz="180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2571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43000" y="1378446"/>
            <a:ext cx="6858000" cy="2057400"/>
          </a:xfrm>
        </p:spPr>
        <p:txBody>
          <a:bodyPr/>
          <a:lstStyle/>
          <a:p>
            <a:r>
              <a:rPr lang="da-DK" b="1" dirty="0">
                <a:latin typeface="American Typewriter" charset="0"/>
                <a:ea typeface="American Typewriter" charset="0"/>
                <a:cs typeface="American Typewriter" charset="0"/>
              </a:rPr>
              <a:t>”YES!!”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34297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18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  <a:lvl2pPr marL="28448794" indent="-28105894">
              <a:defRPr sz="18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>
              <a:defRPr sz="18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>
              <a:defRPr sz="18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>
              <a:defRPr sz="18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9pPr>
          </a:lstStyle>
          <a:p>
            <a:fld id="{B01369B7-EEB6-D94D-90B2-1EAF086FEA99}" type="slidenum">
              <a:rPr lang="en-US" altLang="x-none" sz="1050" b="0"/>
              <a:pPr/>
              <a:t>24</a:t>
            </a:fld>
            <a:endParaRPr lang="en-US" altLang="x-none" sz="1050" b="0"/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x-none" sz="3000" dirty="0">
                <a:ea typeface="American Typewriter" charset="0"/>
                <a:cs typeface="American Typewriter" charset="0"/>
              </a:rPr>
              <a:t>The School, is a School is a School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671650"/>
            <a:ext cx="7488758" cy="2970609"/>
          </a:xfrm>
        </p:spPr>
        <p:txBody>
          <a:bodyPr/>
          <a:lstStyle/>
          <a:p>
            <a:pPr marL="0" indent="0">
              <a:buNone/>
            </a:pPr>
            <a:r>
              <a:rPr lang="en-GB" altLang="x-none" sz="2100" dirty="0">
                <a:ea typeface="American Typewriter" charset="0"/>
                <a:cs typeface="American Typewriter" charset="0"/>
              </a:rPr>
              <a:t>Making distinctions to other contexts</a:t>
            </a:r>
          </a:p>
          <a:p>
            <a:pPr marL="0" indent="0">
              <a:buNone/>
            </a:pPr>
            <a:r>
              <a:rPr lang="en-GB" altLang="x-none" sz="2100" dirty="0">
                <a:ea typeface="American Typewriter" charset="0"/>
                <a:cs typeface="American Typewriter" charset="0"/>
              </a:rPr>
              <a:t>(Pupil)”</a:t>
            </a:r>
            <a:r>
              <a:rPr lang="en-GB" altLang="x-none" sz="2100" dirty="0" err="1">
                <a:ea typeface="American Typewriter" charset="0"/>
                <a:cs typeface="American Typewriter" charset="0"/>
              </a:rPr>
              <a:t>Elev</a:t>
            </a:r>
            <a:r>
              <a:rPr lang="en-GB" altLang="x-none" sz="2100" dirty="0">
                <a:ea typeface="American Typewriter" charset="0"/>
                <a:cs typeface="American Typewriter" charset="0"/>
              </a:rPr>
              <a:t>” – A process of elevation</a:t>
            </a:r>
          </a:p>
          <a:p>
            <a:pPr marL="0" indent="0">
              <a:buNone/>
            </a:pPr>
            <a:r>
              <a:rPr lang="en-GB" altLang="x-none" sz="2100" dirty="0">
                <a:ea typeface="American Typewriter" charset="0"/>
                <a:cs typeface="American Typewriter" charset="0"/>
              </a:rPr>
              <a:t>Participant, participation – degree -level, quality?</a:t>
            </a:r>
          </a:p>
          <a:p>
            <a:pPr marL="0" indent="0">
              <a:buNone/>
            </a:pPr>
            <a:r>
              <a:rPr lang="en-GB" altLang="x-none" sz="2100" dirty="0">
                <a:ea typeface="American Typewriter" charset="0"/>
                <a:cs typeface="American Typewriter" charset="0"/>
              </a:rPr>
              <a:t>Learner – Learning? Re-learning? New-Learning? Self construction</a:t>
            </a:r>
          </a:p>
          <a:p>
            <a:pPr marL="0" indent="0">
              <a:buNone/>
            </a:pPr>
            <a:r>
              <a:rPr lang="en-GB" altLang="x-none" sz="2100" dirty="0">
                <a:ea typeface="American Typewriter" charset="0"/>
                <a:cs typeface="American Typewriter" charset="0"/>
              </a:rPr>
              <a:t>The Learning </a:t>
            </a:r>
            <a:r>
              <a:rPr lang="en-GB" altLang="x-none" sz="2100" dirty="0" err="1">
                <a:ea typeface="American Typewriter" charset="0"/>
                <a:cs typeface="American Typewriter" charset="0"/>
              </a:rPr>
              <a:t>Evirionment</a:t>
            </a:r>
            <a:r>
              <a:rPr lang="en-GB" altLang="x-none" sz="2100" dirty="0">
                <a:ea typeface="American Typewriter" charset="0"/>
                <a:cs typeface="American Typewriter" charset="0"/>
              </a:rPr>
              <a:t>/ The Learning Context</a:t>
            </a:r>
          </a:p>
        </p:txBody>
      </p:sp>
      <p:sp>
        <p:nvSpPr>
          <p:cNvPr id="63493" name="Text Box 4"/>
          <p:cNvSpPr txBox="1">
            <a:spLocks noChangeArrowheads="1"/>
          </p:cNvSpPr>
          <p:nvPr/>
        </p:nvSpPr>
        <p:spPr bwMode="auto">
          <a:xfrm>
            <a:off x="7748588" y="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da-DK" altLang="x-none" sz="1800" dirty="0"/>
          </a:p>
        </p:txBody>
      </p:sp>
    </p:spTree>
    <p:extLst>
      <p:ext uri="{BB962C8B-B14F-4D97-AF65-F5344CB8AC3E}">
        <p14:creationId xmlns:p14="http://schemas.microsoft.com/office/powerpoint/2010/main" val="4628207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18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  <a:lvl2pPr marL="28448794" indent="-28105894">
              <a:defRPr sz="18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>
              <a:defRPr sz="18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>
              <a:defRPr sz="18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>
              <a:defRPr sz="18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9pPr>
          </a:lstStyle>
          <a:p>
            <a:fld id="{0239879F-E456-784A-B0C1-90C2A797CC2D}" type="slidenum">
              <a:rPr lang="en-US" altLang="x-none" sz="1050" b="0"/>
              <a:pPr/>
              <a:t>25</a:t>
            </a:fld>
            <a:endParaRPr lang="en-US" altLang="x-none" sz="1050" b="0" dirty="0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x-none" sz="3000" dirty="0">
                <a:ea typeface="American Typewriter" charset="0"/>
                <a:cs typeface="American Typewriter" charset="0"/>
              </a:rPr>
              <a:t>Different Learning Contexts</a:t>
            </a:r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GB" altLang="x-none" sz="1800" dirty="0">
                <a:ea typeface="American Typewriter" charset="0"/>
                <a:cs typeface="American Typewriter" charset="0"/>
              </a:rPr>
              <a:t>Different areas and forms of practice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altLang="x-none" sz="1800" dirty="0">
                <a:ea typeface="American Typewriter" charset="0"/>
                <a:cs typeface="American Typewriter" charset="0"/>
              </a:rPr>
              <a:t>Make rules, values &amp; criteria for evaluation explicit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altLang="x-none" sz="1800" dirty="0">
                <a:ea typeface="American Typewriter" charset="0"/>
                <a:cs typeface="American Typewriter" charset="0"/>
              </a:rPr>
              <a:t>Context markers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altLang="x-none" sz="1800" dirty="0">
                <a:ea typeface="American Typewriter" charset="0"/>
                <a:cs typeface="American Typewriter" charset="0"/>
              </a:rPr>
              <a:t>Make the context readable</a:t>
            </a:r>
          </a:p>
          <a:p>
            <a:pPr>
              <a:lnSpc>
                <a:spcPct val="90000"/>
              </a:lnSpc>
            </a:pPr>
            <a:endParaRPr lang="en-GB" altLang="x-none" sz="2100" b="1" dirty="0"/>
          </a:p>
          <a:p>
            <a:pPr>
              <a:lnSpc>
                <a:spcPct val="90000"/>
              </a:lnSpc>
            </a:pPr>
            <a:endParaRPr lang="en-GB" altLang="x-none" sz="2100" b="1" dirty="0"/>
          </a:p>
          <a:p>
            <a:pPr>
              <a:lnSpc>
                <a:spcPct val="90000"/>
              </a:lnSpc>
            </a:pPr>
            <a:endParaRPr lang="en-GB" altLang="x-none" sz="2100" b="1" dirty="0"/>
          </a:p>
          <a:p>
            <a:pPr>
              <a:lnSpc>
                <a:spcPct val="90000"/>
              </a:lnSpc>
            </a:pPr>
            <a:endParaRPr lang="en-GB" altLang="x-none" sz="2100" b="1" dirty="0"/>
          </a:p>
        </p:txBody>
      </p:sp>
    </p:spTree>
    <p:extLst>
      <p:ext uri="{BB962C8B-B14F-4D97-AF65-F5344CB8AC3E}">
        <p14:creationId xmlns:p14="http://schemas.microsoft.com/office/powerpoint/2010/main" val="5657744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000" dirty="0">
                <a:ea typeface="American Typewriter" charset="0"/>
                <a:cs typeface="American Typewriter" charset="0"/>
              </a:rPr>
              <a:t>The </a:t>
            </a:r>
            <a:r>
              <a:rPr lang="da-DK" sz="3000" dirty="0" err="1">
                <a:ea typeface="American Typewriter" charset="0"/>
                <a:cs typeface="American Typewriter" charset="0"/>
              </a:rPr>
              <a:t>Outcome</a:t>
            </a:r>
            <a:endParaRPr lang="da-DK" sz="3000" dirty="0">
              <a:ea typeface="American Typewriter" charset="0"/>
              <a:cs typeface="American Typewriter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>
                <a:ea typeface="American Typewriter" charset="0"/>
                <a:cs typeface="American Typewriter" charset="0"/>
              </a:rPr>
              <a:t>Learning is not mathematics where the outcome /the result is equal to input and conditions</a:t>
            </a:r>
            <a:endParaRPr lang="da-DK" sz="1800" dirty="0">
              <a:ea typeface="American Typewriter" charset="0"/>
              <a:cs typeface="American Typewriter" charset="0"/>
            </a:endParaRPr>
          </a:p>
          <a:p>
            <a:pPr marL="0" indent="0">
              <a:buNone/>
            </a:pPr>
            <a:r>
              <a:rPr lang="en-US" sz="1800" dirty="0">
                <a:ea typeface="American Typewriter" charset="0"/>
                <a:cs typeface="American Typewriter" charset="0"/>
              </a:rPr>
              <a:t>It should rather be seen as an understandable configuration of relations where we through a narrative structure generates meaning and</a:t>
            </a:r>
            <a:r>
              <a:rPr lang="da-DK" sz="1800" dirty="0">
                <a:ea typeface="American Typewriter" charset="0"/>
                <a:cs typeface="American Typewriter" charset="0"/>
              </a:rPr>
              <a:t> </a:t>
            </a:r>
            <a:r>
              <a:rPr lang="en-US" sz="1800" dirty="0">
                <a:ea typeface="American Typewriter" charset="0"/>
                <a:cs typeface="American Typewriter" charset="0"/>
              </a:rPr>
              <a:t>understanding</a:t>
            </a:r>
          </a:p>
          <a:p>
            <a:pPr marL="0" indent="0">
              <a:buNone/>
            </a:pPr>
            <a:r>
              <a:rPr lang="en-US" sz="1800" dirty="0">
                <a:ea typeface="American Typewriter" charset="0"/>
                <a:cs typeface="American Typewriter" charset="0"/>
              </a:rPr>
              <a:t>This understanding also shows that it is our self who constructs order through action and reflection -</a:t>
            </a:r>
            <a:endParaRPr lang="da-DK" sz="1800" dirty="0">
              <a:ea typeface="American Typewriter" charset="0"/>
              <a:cs typeface="American Typewriter" charset="0"/>
            </a:endParaRP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99752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000" dirty="0">
                <a:ea typeface="American Typewriter" charset="0"/>
                <a:cs typeface="American Typewriter" charset="0"/>
              </a:rPr>
              <a:t>The Teacher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ea typeface="American Typewriter" charset="0"/>
                <a:cs typeface="American Typewriter" charset="0"/>
              </a:rPr>
              <a:t>Curator – Selecting, validating, making openings.</a:t>
            </a:r>
            <a:endParaRPr lang="da-DK" sz="1800" dirty="0">
              <a:ea typeface="American Typewriter" charset="0"/>
              <a:cs typeface="American Typewriter" charset="0"/>
            </a:endParaRPr>
          </a:p>
          <a:p>
            <a:pPr marL="0" indent="0">
              <a:buNone/>
            </a:pPr>
            <a:r>
              <a:rPr lang="en-US" sz="1800" dirty="0">
                <a:ea typeface="American Typewriter" charset="0"/>
                <a:cs typeface="American Typewriter" charset="0"/>
              </a:rPr>
              <a:t>Narrator – Enabling narrative structures, paths for learning.</a:t>
            </a:r>
            <a:endParaRPr lang="da-DK" sz="1800" dirty="0">
              <a:ea typeface="American Typewriter" charset="0"/>
              <a:cs typeface="American Typewriter" charset="0"/>
            </a:endParaRPr>
          </a:p>
          <a:p>
            <a:pPr marL="0" indent="0">
              <a:buNone/>
            </a:pPr>
            <a:r>
              <a:rPr lang="en-US" sz="1800" dirty="0">
                <a:ea typeface="American Typewriter" charset="0"/>
                <a:cs typeface="American Typewriter" charset="0"/>
              </a:rPr>
              <a:t>Champion – Leading, standing in front</a:t>
            </a:r>
            <a:endParaRPr lang="da-DK" sz="1800" dirty="0">
              <a:ea typeface="American Typewriter" charset="0"/>
              <a:cs typeface="American Typewriter" charset="0"/>
            </a:endParaRPr>
          </a:p>
          <a:p>
            <a:pPr marL="0" indent="0">
              <a:buNone/>
            </a:pPr>
            <a:r>
              <a:rPr lang="en-US" sz="1800" dirty="0">
                <a:ea typeface="American Typewriter" charset="0"/>
                <a:cs typeface="American Typewriter" charset="0"/>
              </a:rPr>
              <a:t>Scaffolder – Standing behind, supporting</a:t>
            </a:r>
          </a:p>
          <a:p>
            <a:pPr marL="0" indent="0">
              <a:buNone/>
            </a:pPr>
            <a:endParaRPr lang="en-US" sz="18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0847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556" y="303498"/>
            <a:ext cx="7488758" cy="807300"/>
          </a:xfrm>
        </p:spPr>
        <p:txBody>
          <a:bodyPr>
            <a:normAutofit/>
          </a:bodyPr>
          <a:lstStyle/>
          <a:p>
            <a:r>
              <a:rPr lang="da-DK" sz="3000" dirty="0" err="1">
                <a:ea typeface="American Typewriter" charset="0"/>
                <a:cs typeface="American Typewriter" charset="0"/>
              </a:rPr>
              <a:t>Competence</a:t>
            </a:r>
            <a:r>
              <a:rPr lang="da-DK" sz="3000" dirty="0">
                <a:ea typeface="American Typewriter" charset="0"/>
                <a:cs typeface="American Typewriter" charset="0"/>
              </a:rPr>
              <a:t>/Organisation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1603831"/>
              </p:ext>
            </p:extLst>
          </p:nvPr>
        </p:nvGraphicFramePr>
        <p:xfrm>
          <a:off x="1143000" y="1371600"/>
          <a:ext cx="6858000" cy="10287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endParaRPr lang="da-DK" sz="1800" b="1" dirty="0">
                        <a:latin typeface="American Typewriter" charset="0"/>
                        <a:ea typeface="American Typewriter" charset="0"/>
                        <a:cs typeface="American Typewriter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+mn-lt"/>
                          <a:ea typeface="American Typewriter" charset="0"/>
                          <a:cs typeface="American Typewriter" charset="0"/>
                        </a:rPr>
                        <a:t>Competence</a:t>
                      </a:r>
                      <a:endParaRPr lang="da-DK" sz="1800" b="1" dirty="0">
                        <a:latin typeface="+mn-lt"/>
                        <a:ea typeface="American Typewriter" charset="0"/>
                        <a:cs typeface="American Typewriter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a-DK" sz="1800" b="1" dirty="0">
                          <a:latin typeface="+mn-lt"/>
                          <a:ea typeface="American Typewriter" charset="0"/>
                          <a:cs typeface="American Typewriter" charset="0"/>
                        </a:rPr>
                        <a:t>Organisation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+mn-lt"/>
                          <a:ea typeface="American Typewriter" charset="0"/>
                          <a:cs typeface="American Typewriter" charset="0"/>
                        </a:rPr>
                        <a:t>Before</a:t>
                      </a:r>
                      <a:endParaRPr lang="da-DK" sz="1800" b="1" dirty="0">
                        <a:latin typeface="+mn-lt"/>
                        <a:ea typeface="American Typewriter" charset="0"/>
                        <a:cs typeface="American Typewriter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a-DK" sz="1800" b="1" dirty="0">
                          <a:latin typeface="+mn-lt"/>
                          <a:ea typeface="American Typewriter" charset="0"/>
                          <a:cs typeface="American Typewriter" charset="0"/>
                        </a:rPr>
                        <a:t>The Same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+mn-lt"/>
                          <a:ea typeface="American Typewriter" charset="0"/>
                          <a:cs typeface="American Typewriter" charset="0"/>
                        </a:rPr>
                        <a:t>Apart</a:t>
                      </a:r>
                      <a:endParaRPr lang="da-DK" sz="1800" b="1" dirty="0">
                        <a:latin typeface="+mn-lt"/>
                        <a:ea typeface="American Typewriter" charset="0"/>
                        <a:cs typeface="American Typewriter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da-DK" sz="1800" b="1" dirty="0">
                          <a:latin typeface="+mn-lt"/>
                          <a:ea typeface="American Typewriter" charset="0"/>
                          <a:cs typeface="American Typewriter" charset="0"/>
                        </a:rPr>
                        <a:t>Now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+mn-lt"/>
                          <a:ea typeface="American Typewriter" charset="0"/>
                          <a:cs typeface="American Typewriter" charset="0"/>
                        </a:rPr>
                        <a:t>Different</a:t>
                      </a:r>
                      <a:endParaRPr lang="da-DK" sz="1800" b="1" dirty="0">
                        <a:latin typeface="+mn-lt"/>
                        <a:ea typeface="American Typewriter" charset="0"/>
                        <a:cs typeface="American Typewriter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+mn-lt"/>
                          <a:ea typeface="American Typewriter" charset="0"/>
                          <a:cs typeface="American Typewriter" charset="0"/>
                        </a:rPr>
                        <a:t>Together</a:t>
                      </a:r>
                      <a:endParaRPr lang="da-DK" sz="1800" b="1" dirty="0">
                        <a:latin typeface="+mn-lt"/>
                        <a:ea typeface="American Typewriter" charset="0"/>
                        <a:cs typeface="American Typewriter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itel 1"/>
          <p:cNvSpPr txBox="1">
            <a:spLocks/>
          </p:cNvSpPr>
          <p:nvPr/>
        </p:nvSpPr>
        <p:spPr>
          <a:xfrm>
            <a:off x="1143000" y="2841780"/>
            <a:ext cx="6858000" cy="857250"/>
          </a:xfrm>
          <a:prstGeom prst="rect">
            <a:avLst/>
          </a:prstGeom>
        </p:spPr>
        <p:txBody>
          <a:bodyPr vert="horz" lIns="68580" tIns="34290" rIns="68580" bIns="3429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3000" b="1" dirty="0">
                <a:ea typeface="American Typewriter" charset="0"/>
                <a:cs typeface="American Typewriter" charset="0"/>
              </a:rPr>
              <a:t>T-</a:t>
            </a:r>
            <a:r>
              <a:rPr lang="da-DK" sz="3000" b="1" dirty="0" err="1">
                <a:ea typeface="American Typewriter" charset="0"/>
                <a:cs typeface="American Typewriter" charset="0"/>
              </a:rPr>
              <a:t>Competence</a:t>
            </a:r>
            <a:endParaRPr lang="da-DK" sz="3000" b="1" dirty="0">
              <a:ea typeface="American Typewriter" charset="0"/>
              <a:cs typeface="American Typewriter" charset="0"/>
            </a:endParaRPr>
          </a:p>
          <a:p>
            <a:pPr algn="ctr"/>
            <a:r>
              <a:rPr lang="da-DK" sz="3000" b="1" dirty="0" err="1">
                <a:ea typeface="American Typewriter" charset="0"/>
                <a:cs typeface="American Typewriter" charset="0"/>
              </a:rPr>
              <a:t>Creating</a:t>
            </a:r>
            <a:r>
              <a:rPr lang="da-DK" sz="3000" b="1" dirty="0">
                <a:ea typeface="American Typewriter" charset="0"/>
                <a:cs typeface="American Typewriter" charset="0"/>
              </a:rPr>
              <a:t> Constellations</a:t>
            </a:r>
          </a:p>
        </p:txBody>
      </p:sp>
    </p:spTree>
    <p:extLst>
      <p:ext uri="{BB962C8B-B14F-4D97-AF65-F5344CB8AC3E}">
        <p14:creationId xmlns:p14="http://schemas.microsoft.com/office/powerpoint/2010/main" val="15523744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82B1ECCC-EF98-48A8-BADE-8F6817D51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815666"/>
            <a:ext cx="7488758" cy="807300"/>
          </a:xfrm>
        </p:spPr>
        <p:txBody>
          <a:bodyPr/>
          <a:lstStyle/>
          <a:p>
            <a:r>
              <a:rPr lang="da-DK" dirty="0"/>
              <a:t>Q &amp; A</a:t>
            </a:r>
            <a:r>
              <a:rPr lang="da-DK"/>
              <a:t>, </a:t>
            </a:r>
            <a:br>
              <a:rPr lang="da-DK"/>
            </a:br>
            <a:r>
              <a:rPr lang="da-DK">
                <a:latin typeface="+mn-lt"/>
              </a:rPr>
              <a:t>nihh</a:t>
            </a:r>
            <a:r>
              <a:rPr lang="da-DK" dirty="0">
                <a:latin typeface="+mn-lt"/>
              </a:rPr>
              <a:t>@kp.dk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EC46B41-B315-45D6-8EAF-FBCCA9B1D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269A-0B69-452A-A6FA-B030239DB35F}" type="datetime1">
              <a:rPr lang="en-US" smtClean="0"/>
              <a:t>6/4/2019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316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061" y="825341"/>
            <a:ext cx="7165572" cy="3475983"/>
          </a:xfrm>
          <a:prstGeom prst="rect">
            <a:avLst/>
          </a:prstGeom>
        </p:spPr>
      </p:pic>
      <p:sp>
        <p:nvSpPr>
          <p:cNvPr id="6" name="Pladsholder til indhold 5"/>
          <p:cNvSpPr>
            <a:spLocks noGrp="1"/>
          </p:cNvSpPr>
          <p:nvPr>
            <p:ph sz="half" idx="2"/>
          </p:nvPr>
        </p:nvSpPr>
        <p:spPr>
          <a:xfrm>
            <a:off x="1475655" y="1383618"/>
            <a:ext cx="3088955" cy="23594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Working with learning,  , Innovation and Media since 1980’ies. Docent at The Danish Institute for Educational Training of Vocational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Teachers. Associate Professor at University of Southern Denmark, Director, Knowledge Lab(SDU). Head of Research, Docent, University College Zealand. Independent Researcher and Consultant - </a:t>
            </a:r>
            <a:r>
              <a:rPr lang="en-GB" dirty="0" err="1">
                <a:solidFill>
                  <a:schemeClr val="tx1"/>
                </a:solidFill>
              </a:rPr>
              <a:t>Vidensemergens</a:t>
            </a:r>
            <a:r>
              <a:rPr lang="en-GB" dirty="0">
                <a:solidFill>
                  <a:schemeClr val="tx1"/>
                </a:solidFill>
              </a:rPr>
              <a:t> APS.R&amp;D UX, Learning and Innovation.</a:t>
            </a:r>
          </a:p>
          <a:p>
            <a:endParaRPr lang="en-GB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16972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C4AF8FB-6BAE-4294-ABAB-40F0BE54E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CF48D-5905-4A59-B924-7CBE69898A78}" type="datetime1">
              <a:rPr lang="en-US" smtClean="0"/>
              <a:t>6/4/2019</a:t>
            </a:fld>
            <a:endParaRPr lang="en-US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7D5E133-84F0-4202-B314-AD60A24D6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Industry 4.0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96950E7-14F8-469E-AF40-CD4AE145E91B}"/>
              </a:ext>
            </a:extLst>
          </p:cNvPr>
          <p:cNvSpPr/>
          <p:nvPr/>
        </p:nvSpPr>
        <p:spPr>
          <a:xfrm>
            <a:off x="1007604" y="1477096"/>
            <a:ext cx="57063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Industry 1.0:</a:t>
            </a:r>
            <a:r>
              <a:rPr lang="en-US" dirty="0"/>
              <a:t> (1784) : Based on mechanical production equipment driven by water and steam power.</a:t>
            </a:r>
          </a:p>
          <a:p>
            <a:r>
              <a:rPr lang="en-US" b="1" dirty="0"/>
              <a:t>Industry 2.0: </a:t>
            </a:r>
            <a:r>
              <a:rPr lang="en-US" dirty="0"/>
              <a:t>(1870): Based on mass production enabled by the division of labor and the use of electrical energy.</a:t>
            </a:r>
          </a:p>
          <a:p>
            <a:r>
              <a:rPr lang="en-US" b="1" dirty="0"/>
              <a:t>Industry 3.0</a:t>
            </a:r>
            <a:r>
              <a:rPr lang="en-US" dirty="0"/>
              <a:t> (1969): Based on the use of electronics and IT to further automate production.</a:t>
            </a:r>
          </a:p>
          <a:p>
            <a:r>
              <a:rPr lang="en-US" b="1" dirty="0"/>
              <a:t>Industry 4.0 (today): </a:t>
            </a:r>
            <a:r>
              <a:rPr lang="en-US" dirty="0"/>
              <a:t>Based on the use of cyber-physical systems.</a:t>
            </a:r>
          </a:p>
        </p:txBody>
      </p:sp>
    </p:spTree>
    <p:extLst>
      <p:ext uri="{BB962C8B-B14F-4D97-AF65-F5344CB8AC3E}">
        <p14:creationId xmlns:p14="http://schemas.microsoft.com/office/powerpoint/2010/main" val="2519289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C8B8E242-7D76-4859-9942-75E9EE935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07C0-148C-46ED-A211-0179193214ED}" type="datetime2">
              <a:rPr lang="da-DK" smtClean="0"/>
              <a:t>4. juni 2019</a:t>
            </a:fld>
            <a:endParaRPr lang="da-DK" dirty="0"/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ED349298-A249-4630-A751-D4311255BE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2A987DA-C3A3-4C42-B702-F0C02E8E2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6F6274F7-C380-4E57-B45D-4F4241CA3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90" y="0"/>
            <a:ext cx="881822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969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056159-0FA6-44F9-B627-010CC84B6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Education 4.0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A9CB091-BF1C-4DED-A24C-FB67FFE9B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Education 1.0: </a:t>
            </a:r>
            <a:r>
              <a:rPr lang="en-US" dirty="0"/>
              <a:t>Memorization and merit-based differentiation (Formal Qualifications)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en-US" b="1" dirty="0"/>
              <a:t>Education 2.0: </a:t>
            </a:r>
            <a:r>
              <a:rPr lang="en-US" dirty="0"/>
              <a:t>Memorization and application (knowledge Reproduction) Mass Schooling – Mobilizing and including the masses to and in the Great Society (Qualifications)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b="1" dirty="0"/>
              <a:t>Education 3.0: </a:t>
            </a:r>
            <a:r>
              <a:rPr lang="en-US" dirty="0"/>
              <a:t>Technology (Oversold and Underused &amp; Producing Knowledge) (Competence)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b="1" dirty="0"/>
              <a:t>Education 4.0</a:t>
            </a:r>
            <a:r>
              <a:rPr lang="en-US" dirty="0"/>
              <a:t>: </a:t>
            </a:r>
            <a:r>
              <a:rPr lang="en-US" u="sng" dirty="0"/>
              <a:t>Individualization</a:t>
            </a:r>
            <a:r>
              <a:rPr lang="en-US" dirty="0"/>
              <a:t> – Inclusion by Difference – Innovation through </a:t>
            </a:r>
            <a:r>
              <a:rPr lang="en-US" u="sng" dirty="0"/>
              <a:t>Constellations – Discrete Technology – Micro Learning – Blurred Borders -Innovation</a:t>
            </a:r>
            <a:endParaRPr lang="da-DK" u="sng" dirty="0"/>
          </a:p>
          <a:p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8118E75-2E2D-45AC-B53E-072DC7A74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D5292-25F9-4E61-A648-02A56536B3B6}" type="datetime1">
              <a:rPr lang="en-US" smtClean="0"/>
              <a:t>6/4/2019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872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1524000" y="6362700"/>
            <a:ext cx="6881553" cy="25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</a:pPr>
            <a:endParaRPr lang="da-DK" altLang="x-none" sz="1050" b="0" dirty="0">
              <a:latin typeface="Arial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x-none" sz="3000" dirty="0">
                <a:ea typeface="American Typewriter" charset="0"/>
                <a:cs typeface="American Typewriter" charset="0"/>
              </a:rPr>
              <a:t>Definitions </a:t>
            </a:r>
            <a:r>
              <a:rPr lang="mr-IN" altLang="x-none" sz="3000" dirty="0">
                <a:ea typeface="American Typewriter" charset="0"/>
                <a:cs typeface="American Typewriter" charset="0"/>
              </a:rPr>
              <a:t>–</a:t>
            </a:r>
            <a:r>
              <a:rPr lang="en-GB" altLang="x-none" sz="3000" dirty="0">
                <a:ea typeface="American Typewriter" charset="0"/>
                <a:cs typeface="American Typewriter" charset="0"/>
              </a:rPr>
              <a:t> The P</a:t>
            </a:r>
            <a:r>
              <a:rPr lang="en-GB" sz="3300" dirty="0">
                <a:ea typeface="American Typewriter" charset="0"/>
                <a:cs typeface="American Typewriter" charset="0"/>
              </a:rPr>
              <a:t>henomenon</a:t>
            </a:r>
            <a:r>
              <a:rPr lang="en-GB" sz="2700" dirty="0"/>
              <a:t> </a:t>
            </a:r>
            <a:r>
              <a:rPr lang="en-GB" altLang="x-none" sz="3000" dirty="0">
                <a:ea typeface="American Typewriter" charset="0"/>
                <a:cs typeface="American Typewriter" charset="0"/>
              </a:rPr>
              <a:t>formerly known as: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7350" y="1714500"/>
            <a:ext cx="5829300" cy="11489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x-none" sz="1800" dirty="0">
                <a:solidFill>
                  <a:schemeClr val="accent1">
                    <a:lumMod val="60000"/>
                    <a:lumOff val="40000"/>
                  </a:schemeClr>
                </a:solidFill>
                <a:ea typeface="American Typewriter" charset="0"/>
                <a:cs typeface="American Typewriter" charset="0"/>
              </a:rPr>
              <a:t>E-learning</a:t>
            </a:r>
            <a:r>
              <a:rPr lang="en-GB" altLang="x-none" sz="1800" dirty="0">
                <a:ea typeface="American Typewriter" charset="0"/>
                <a:cs typeface="American Typewriter" charset="0"/>
              </a:rPr>
              <a:t> - is the </a:t>
            </a:r>
            <a:r>
              <a:rPr lang="en-GB" altLang="x-none" sz="1800" dirty="0">
                <a:solidFill>
                  <a:schemeClr val="accent1">
                    <a:lumMod val="60000"/>
                    <a:lumOff val="40000"/>
                  </a:schemeClr>
                </a:solidFill>
                <a:ea typeface="American Typewriter" charset="0"/>
                <a:cs typeface="American Typewriter" charset="0"/>
              </a:rPr>
              <a:t>planned</a:t>
            </a:r>
            <a:r>
              <a:rPr lang="en-GB" altLang="x-none" sz="1800" dirty="0">
                <a:ea typeface="American Typewriter" charset="0"/>
                <a:cs typeface="American Typewriter" charset="0"/>
              </a:rPr>
              <a:t> 1)acquisition, 2)sharing and 3)development of knowledge which is mediated or partly mediated through digital media</a:t>
            </a:r>
            <a:r>
              <a:rPr lang="en-GB" altLang="x-none" sz="1800" i="1" dirty="0">
                <a:ea typeface="American Typewriter" charset="0"/>
                <a:cs typeface="American Typewriter" charset="0"/>
              </a:rPr>
              <a:t> </a:t>
            </a:r>
          </a:p>
          <a:p>
            <a:pPr>
              <a:buFontTx/>
              <a:buNone/>
            </a:pPr>
            <a:endParaRPr lang="en-GB" altLang="x-none" sz="2100" i="1" dirty="0"/>
          </a:p>
        </p:txBody>
      </p:sp>
    </p:spTree>
    <p:extLst>
      <p:ext uri="{BB962C8B-B14F-4D97-AF65-F5344CB8AC3E}">
        <p14:creationId xmlns:p14="http://schemas.microsoft.com/office/powerpoint/2010/main" val="1779082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000" dirty="0" err="1">
                <a:ea typeface="American Typewriter" charset="0"/>
                <a:cs typeface="American Typewriter" charset="0"/>
              </a:rPr>
              <a:t>Understanding</a:t>
            </a:r>
            <a:endParaRPr lang="da-DK" sz="3000" dirty="0">
              <a:ea typeface="American Typewriter" charset="0"/>
              <a:cs typeface="American Typewriter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a-DK" sz="1800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da-DK" sz="1800" dirty="0" err="1">
                <a:latin typeface="Arial" panose="020B0604020202020204" pitchFamily="34" charset="0"/>
                <a:ea typeface="American Typewriter" charset="0"/>
              </a:rPr>
              <a:t>That</a:t>
            </a:r>
            <a:r>
              <a:rPr lang="da-DK" sz="1800" dirty="0">
                <a:latin typeface="Arial" panose="020B0604020202020204" pitchFamily="34" charset="0"/>
                <a:ea typeface="American Typewriter" charset="0"/>
              </a:rPr>
              <a:t> </a:t>
            </a:r>
            <a:r>
              <a:rPr lang="da-DK" sz="1800" dirty="0" err="1">
                <a:latin typeface="Arial" panose="020B0604020202020204" pitchFamily="34" charset="0"/>
                <a:ea typeface="American Typewriter" charset="0"/>
              </a:rPr>
              <a:t>learning</a:t>
            </a:r>
            <a:r>
              <a:rPr lang="da-DK" sz="1800" dirty="0">
                <a:latin typeface="Arial" panose="020B0604020202020204" pitchFamily="34" charset="0"/>
                <a:ea typeface="American Typewriter" charset="0"/>
              </a:rPr>
              <a:t> </a:t>
            </a:r>
            <a:r>
              <a:rPr lang="da-DK" sz="1800" dirty="0" err="1">
                <a:latin typeface="Arial" panose="020B0604020202020204" pitchFamily="34" charset="0"/>
                <a:ea typeface="American Typewriter" charset="0"/>
              </a:rPr>
              <a:t>takes</a:t>
            </a:r>
            <a:r>
              <a:rPr lang="da-DK" sz="1800" dirty="0">
                <a:latin typeface="Arial" panose="020B0604020202020204" pitchFamily="34" charset="0"/>
                <a:ea typeface="American Typewriter" charset="0"/>
              </a:rPr>
              <a:t> </a:t>
            </a:r>
            <a:r>
              <a:rPr lang="da-DK" sz="1800" dirty="0" err="1">
                <a:latin typeface="Arial" panose="020B0604020202020204" pitchFamily="34" charset="0"/>
                <a:ea typeface="American Typewriter" charset="0"/>
              </a:rPr>
              <a:t>place</a:t>
            </a:r>
            <a:endParaRPr lang="da-DK" sz="1800" dirty="0">
              <a:latin typeface="Arial" panose="020B0604020202020204" pitchFamily="34" charset="0"/>
              <a:ea typeface="American Typewriter" charset="0"/>
            </a:endParaRP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ea typeface="American Typewriter" charset="0"/>
              </a:rPr>
              <a:t>– transforming learning </a:t>
            </a:r>
            <a:r>
              <a:rPr lang="en-US" sz="1800" u="sng" dirty="0">
                <a:latin typeface="Arial" panose="020B0604020202020204" pitchFamily="34" charset="0"/>
                <a:ea typeface="American Typewriter" charset="0"/>
              </a:rPr>
              <a:t>space</a:t>
            </a:r>
            <a:r>
              <a:rPr lang="en-US" sz="1800" dirty="0">
                <a:latin typeface="Arial" panose="020B0604020202020204" pitchFamily="34" charset="0"/>
                <a:ea typeface="American Typewriter" charset="0"/>
              </a:rPr>
              <a:t> to learning </a:t>
            </a:r>
            <a:r>
              <a:rPr lang="en-US" sz="1800" u="sng" dirty="0">
                <a:latin typeface="Arial" panose="020B0604020202020204" pitchFamily="34" charset="0"/>
                <a:ea typeface="American Typewriter" charset="0"/>
              </a:rPr>
              <a:t>place</a:t>
            </a:r>
          </a:p>
          <a:p>
            <a:pPr>
              <a:buFontTx/>
              <a:buChar char="-"/>
            </a:pPr>
            <a:r>
              <a:rPr lang="en-US" sz="1650" dirty="0">
                <a:latin typeface="Arial" panose="020B0604020202020204" pitchFamily="34" charset="0"/>
                <a:ea typeface="American Typewriter" charset="0"/>
              </a:rPr>
              <a:t>coupling with the learning environment </a:t>
            </a:r>
            <a:r>
              <a:rPr lang="mr-IN" sz="1650" dirty="0">
                <a:latin typeface="Arial" panose="020B0604020202020204" pitchFamily="34" charset="0"/>
                <a:ea typeface="American Typewriter" charset="0"/>
                <a:cs typeface="American Typewriter" charset="0"/>
              </a:rPr>
              <a:t>–</a:t>
            </a:r>
            <a:r>
              <a:rPr lang="en-US" sz="1650" dirty="0">
                <a:latin typeface="Arial" panose="020B0604020202020204" pitchFamily="34" charset="0"/>
                <a:ea typeface="American Typewriter" charset="0"/>
              </a:rPr>
              <a:t> </a:t>
            </a:r>
          </a:p>
          <a:p>
            <a:pPr>
              <a:buFontTx/>
              <a:buChar char="-"/>
            </a:pPr>
            <a:r>
              <a:rPr lang="en-US" sz="1650" dirty="0">
                <a:latin typeface="Arial" panose="020B0604020202020204" pitchFamily="34" charset="0"/>
                <a:ea typeface="American Typewriter" charset="0"/>
              </a:rPr>
              <a:t>Coupling with the learner</a:t>
            </a:r>
            <a:endParaRPr lang="da-DK" sz="1650" dirty="0">
              <a:latin typeface="Arial" panose="020B0604020202020204" pitchFamily="34" charset="0"/>
              <a:ea typeface="American Typewriter" charset="0"/>
            </a:endParaRPr>
          </a:p>
          <a:p>
            <a:pPr marL="514350" lvl="2" indent="0">
              <a:buNone/>
            </a:pPr>
            <a:endParaRPr lang="da-DK" sz="15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248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000" dirty="0" err="1">
                <a:ea typeface="American Typewriter" charset="0"/>
                <a:cs typeface="American Typewriter" charset="0"/>
              </a:rPr>
              <a:t>Presence</a:t>
            </a:r>
            <a:endParaRPr lang="da-DK" sz="3000" dirty="0">
              <a:ea typeface="American Typewriter" charset="0"/>
              <a:cs typeface="American Typewriter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ea typeface="American Typewriter" charset="0"/>
                <a:cs typeface="American Typewriter" charset="0"/>
              </a:rPr>
              <a:t>The learner is coupling to the learning environment/context. It is probably better to talk about coupling instead of embedding – it is a more dynamic description</a:t>
            </a:r>
            <a:endParaRPr lang="da-DK" sz="1800" dirty="0">
              <a:ea typeface="American Typewriter" charset="0"/>
              <a:cs typeface="American Typewriter" charset="0"/>
            </a:endParaRPr>
          </a:p>
          <a:p>
            <a:pPr marL="0" indent="0">
              <a:buNone/>
            </a:pPr>
            <a:r>
              <a:rPr lang="en-US" sz="1800" dirty="0">
                <a:ea typeface="American Typewriter" charset="0"/>
                <a:cs typeface="American Typewriter" charset="0"/>
              </a:rPr>
              <a:t>It is a reciprocal process – continuous, reciprocal causation</a:t>
            </a:r>
            <a:endParaRPr lang="da-DK" sz="1800" dirty="0">
              <a:ea typeface="American Typewriter" charset="0"/>
              <a:cs typeface="American Typewriter" charset="0"/>
            </a:endParaRPr>
          </a:p>
          <a:p>
            <a:pPr marL="0" indent="0">
              <a:buNone/>
            </a:pPr>
            <a:r>
              <a:rPr lang="en-US" sz="1800" dirty="0">
                <a:ea typeface="American Typewriter" charset="0"/>
                <a:cs typeface="American Typewriter" charset="0"/>
              </a:rPr>
              <a:t>The experience of being coupled to the learning environment should be labeled </a:t>
            </a:r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  <a:ea typeface="American Typewriter" charset="0"/>
                <a:cs typeface="American Typewriter" charset="0"/>
              </a:rPr>
              <a:t>“Presence” - Flow</a:t>
            </a:r>
            <a:endParaRPr lang="da-DK" sz="1800" dirty="0">
              <a:solidFill>
                <a:schemeClr val="accent1">
                  <a:lumMod val="60000"/>
                  <a:lumOff val="40000"/>
                </a:schemeClr>
              </a:solidFill>
              <a:ea typeface="American Typewriter" charset="0"/>
              <a:cs typeface="American Typewriter" charset="0"/>
            </a:endParaRPr>
          </a:p>
          <a:p>
            <a:pPr marL="0" indent="0">
              <a:buNone/>
            </a:pPr>
            <a:r>
              <a:rPr lang="en-US" sz="1800" dirty="0">
                <a:ea typeface="American Typewriter" charset="0"/>
                <a:cs typeface="American Typewriter" charset="0"/>
              </a:rPr>
              <a:t>Presence is generated through the process of coupling and be scaffolded by cognitive and affective factors</a:t>
            </a:r>
          </a:p>
          <a:p>
            <a:pPr marL="0" indent="0">
              <a:buNone/>
            </a:pPr>
            <a:r>
              <a:rPr lang="en-US" sz="1800" dirty="0">
                <a:ea typeface="American Typewriter" charset="0"/>
                <a:cs typeface="American Typewriter" charset="0"/>
              </a:rPr>
              <a:t>No coupling </a:t>
            </a:r>
            <a:r>
              <a:rPr lang="mr-IN" sz="1800" dirty="0">
                <a:ea typeface="American Typewriter" charset="0"/>
                <a:cs typeface="American Typewriter" charset="0"/>
              </a:rPr>
              <a:t>–</a:t>
            </a:r>
            <a:r>
              <a:rPr lang="en-US" sz="1800" dirty="0">
                <a:ea typeface="American Typewriter" charset="0"/>
                <a:cs typeface="American Typewriter" charset="0"/>
              </a:rPr>
              <a:t> No learning</a:t>
            </a:r>
            <a:endParaRPr lang="da-DK" sz="1800" dirty="0">
              <a:ea typeface="American Typewriter" charset="0"/>
              <a:cs typeface="American Typewriter" charset="0"/>
            </a:endParaRP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285016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555722206836476"/>
</p:tagLst>
</file>

<file path=ppt/theme/theme1.xml><?xml version="1.0" encoding="utf-8"?>
<a:theme xmlns:a="http://schemas.openxmlformats.org/drawingml/2006/main" name="Metropol Videncentre og ressourceenheder">
  <a:themeElements>
    <a:clrScheme name="Metropol Primær">
      <a:dk1>
        <a:srgbClr val="000000"/>
      </a:dk1>
      <a:lt1>
        <a:srgbClr val="FFFFFF"/>
      </a:lt1>
      <a:dk2>
        <a:srgbClr val="E8E4DC"/>
      </a:dk2>
      <a:lt2>
        <a:srgbClr val="192337"/>
      </a:lt2>
      <a:accent1>
        <a:srgbClr val="192337"/>
      </a:accent1>
      <a:accent2>
        <a:srgbClr val="142D4A"/>
      </a:accent2>
      <a:accent3>
        <a:srgbClr val="A7AFBE"/>
      </a:accent3>
      <a:accent4>
        <a:srgbClr val="642570"/>
      </a:accent4>
      <a:accent5>
        <a:srgbClr val="186C76"/>
      </a:accent5>
      <a:accent6>
        <a:srgbClr val="62350D"/>
      </a:accent6>
      <a:hlink>
        <a:srgbClr val="0000FF"/>
      </a:hlink>
      <a:folHlink>
        <a:srgbClr val="800080"/>
      </a:folHlink>
    </a:clrScheme>
    <a:fontScheme name="Arial - Metropo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tx1"/>
          </a:solidFill>
        </a:ln>
        <a:effectLst/>
      </a:spPr>
      <a:bodyPr rtlCol="0" anchor="ctr"/>
      <a:lstStyle>
        <a:defPPr algn="ctr">
          <a:defRPr dirty="0" err="1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192337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300" b="1" noProof="0" dirty="0">
            <a:solidFill>
              <a:schemeClr val="bg1"/>
            </a:solidFill>
            <a:latin typeface="Arial Bold"/>
            <a:cs typeface="Arial Bold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etropol Basis.potx" id="{AE914001-0B5F-4CC7-BC1C-7FDF869E2037}" vid="{4D584845-0B5D-4D78-8C36-79E14000C3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825</Words>
  <Application>Microsoft Office PowerPoint</Application>
  <PresentationFormat>Skærmshow (16:9)</PresentationFormat>
  <Paragraphs>156</Paragraphs>
  <Slides>29</Slides>
  <Notes>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29</vt:i4>
      </vt:variant>
    </vt:vector>
  </HeadingPairs>
  <TitlesOfParts>
    <vt:vector size="38" baseType="lpstr">
      <vt:lpstr>American Typewriter</vt:lpstr>
      <vt:lpstr>Arial</vt:lpstr>
      <vt:lpstr>Arial Black</vt:lpstr>
      <vt:lpstr>Arial Bold</vt:lpstr>
      <vt:lpstr>Calibri</vt:lpstr>
      <vt:lpstr>Times New Roman</vt:lpstr>
      <vt:lpstr>Verdana</vt:lpstr>
      <vt:lpstr>Wingdings</vt:lpstr>
      <vt:lpstr>Metropol Videncentre og ressourceenheder</vt:lpstr>
      <vt:lpstr>EDUCATION 4.0 </vt:lpstr>
      <vt:lpstr>Content</vt:lpstr>
      <vt:lpstr>PowerPoint-præsentation</vt:lpstr>
      <vt:lpstr>Industry 4.0</vt:lpstr>
      <vt:lpstr>PowerPoint-præsentation</vt:lpstr>
      <vt:lpstr>Education 4.0</vt:lpstr>
      <vt:lpstr>Definitions – The Phenomenon formerly known as:</vt:lpstr>
      <vt:lpstr>Understanding</vt:lpstr>
      <vt:lpstr>Presence</vt:lpstr>
      <vt:lpstr>Learning Landscape</vt:lpstr>
      <vt:lpstr>Learning Design</vt:lpstr>
      <vt:lpstr>Follow the Learner???</vt:lpstr>
      <vt:lpstr>And follow the Curriculum</vt:lpstr>
      <vt:lpstr>Designed Learning Paths vs Learning Trajectories</vt:lpstr>
      <vt:lpstr>Follow the Learner??</vt:lpstr>
      <vt:lpstr>The Challenge of Education and of Learning Design</vt:lpstr>
      <vt:lpstr>Address the tensions and potentials between</vt:lpstr>
      <vt:lpstr>Past, Present and Future</vt:lpstr>
      <vt:lpstr>Adaptive Educational Designs</vt:lpstr>
      <vt:lpstr>Dynamic Adaption</vt:lpstr>
      <vt:lpstr>Transcending the Tribal War</vt:lpstr>
      <vt:lpstr>The Kind of Education we Need? The Kind of Learning Environments??? </vt:lpstr>
      <vt:lpstr>”YES!!”</vt:lpstr>
      <vt:lpstr>The School, is a School is a School</vt:lpstr>
      <vt:lpstr>Different Learning Contexts</vt:lpstr>
      <vt:lpstr>The Outcome</vt:lpstr>
      <vt:lpstr>The Teacher</vt:lpstr>
      <vt:lpstr>Competence/Organisation</vt:lpstr>
      <vt:lpstr>Q &amp; A,  nihh@kp.dk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2019-06-04T12:17:31Z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ustomerId">
    <vt:lpwstr>phmetropol</vt:lpwstr>
  </property>
  <property fmtid="{D5CDD505-2E9C-101B-9397-08002B2CF9AE}" pid="3" name="TemplateId">
    <vt:lpwstr>636555722113860751</vt:lpwstr>
  </property>
  <property fmtid="{D5CDD505-2E9C-101B-9397-08002B2CF9AE}" pid="4" name="UserProfileId">
    <vt:lpwstr>636430846106146605</vt:lpwstr>
  </property>
</Properties>
</file>