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59" r:id="rId4"/>
    <p:sldId id="260" r:id="rId5"/>
    <p:sldId id="304" r:id="rId6"/>
    <p:sldId id="261" r:id="rId7"/>
    <p:sldId id="278" r:id="rId8"/>
    <p:sldId id="263" r:id="rId9"/>
    <p:sldId id="293" r:id="rId10"/>
    <p:sldId id="295" r:id="rId11"/>
    <p:sldId id="285" r:id="rId12"/>
    <p:sldId id="296" r:id="rId13"/>
    <p:sldId id="287" r:id="rId14"/>
    <p:sldId id="297" r:id="rId15"/>
    <p:sldId id="289" r:id="rId16"/>
    <p:sldId id="298" r:id="rId17"/>
    <p:sldId id="291" r:id="rId18"/>
    <p:sldId id="299" r:id="rId19"/>
    <p:sldId id="281" r:id="rId20"/>
    <p:sldId id="300" r:id="rId21"/>
    <p:sldId id="301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DFAE-6341-45A4-A6A9-6347D1C860E9}" type="datetimeFigureOut">
              <a:rPr lang="da-DK" smtClean="0"/>
              <a:t>31-05-2019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4367-115E-4CB6-B504-449CE88F5A5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408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DFAE-6341-45A4-A6A9-6347D1C860E9}" type="datetimeFigureOut">
              <a:rPr lang="da-DK" smtClean="0"/>
              <a:t>31-05-2019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4367-115E-4CB6-B504-449CE88F5A5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42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DFAE-6341-45A4-A6A9-6347D1C860E9}" type="datetimeFigureOut">
              <a:rPr lang="da-DK" smtClean="0"/>
              <a:t>31-05-2019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4367-115E-4CB6-B504-449CE88F5A5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266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DFAE-6341-45A4-A6A9-6347D1C860E9}" type="datetimeFigureOut">
              <a:rPr lang="da-DK" smtClean="0"/>
              <a:t>31-05-2019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00" y="6295387"/>
            <a:ext cx="3200400" cy="414752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47641"/>
            <a:ext cx="2743200" cy="365125"/>
          </a:xfrm>
        </p:spPr>
        <p:txBody>
          <a:bodyPr/>
          <a:lstStyle/>
          <a:p>
            <a:fld id="{A3CB4367-115E-4CB6-B504-449CE88F5A53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0029" y="365124"/>
            <a:ext cx="1341827" cy="13255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1" y="6243782"/>
            <a:ext cx="2270760" cy="4776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50091" y="6576287"/>
            <a:ext cx="416380" cy="1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DFAE-6341-45A4-A6A9-6347D1C860E9}" type="datetimeFigureOut">
              <a:rPr lang="da-DK" smtClean="0"/>
              <a:t>31-05-2019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4367-115E-4CB6-B504-449CE88F5A5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847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DFAE-6341-45A4-A6A9-6347D1C860E9}" type="datetimeFigureOut">
              <a:rPr lang="da-DK" smtClean="0"/>
              <a:t>31-05-2019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4367-115E-4CB6-B504-449CE88F5A5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567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DFAE-6341-45A4-A6A9-6347D1C860E9}" type="datetimeFigureOut">
              <a:rPr lang="da-DK" smtClean="0"/>
              <a:t>31-05-2019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4367-115E-4CB6-B504-449CE88F5A5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086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DFAE-6341-45A4-A6A9-6347D1C860E9}" type="datetimeFigureOut">
              <a:rPr lang="da-DK" smtClean="0"/>
              <a:t>31-05-2019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4367-115E-4CB6-B504-449CE88F5A5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702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DFAE-6341-45A4-A6A9-6347D1C860E9}" type="datetimeFigureOut">
              <a:rPr lang="da-DK" smtClean="0"/>
              <a:t>31-05-2019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4367-115E-4CB6-B504-449CE88F5A5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279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DFAE-6341-45A4-A6A9-6347D1C860E9}" type="datetimeFigureOut">
              <a:rPr lang="da-DK" smtClean="0"/>
              <a:t>31-05-2019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4367-115E-4CB6-B504-449CE88F5A5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119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DFAE-6341-45A4-A6A9-6347D1C860E9}" type="datetimeFigureOut">
              <a:rPr lang="da-DK" smtClean="0"/>
              <a:t>31-05-2019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4367-115E-4CB6-B504-449CE88F5A5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513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1DFAE-6341-45A4-A6A9-6347D1C860E9}" type="datetimeFigureOut">
              <a:rPr lang="da-DK" smtClean="0"/>
              <a:t>31-05-2019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B4367-115E-4CB6-B504-449CE88F5A5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39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38294"/>
            <a:ext cx="9144000" cy="2387600"/>
          </a:xfrm>
        </p:spPr>
        <p:txBody>
          <a:bodyPr>
            <a:normAutofit/>
          </a:bodyPr>
          <a:lstStyle/>
          <a:p>
            <a:pPr algn="r"/>
            <a:endParaRPr lang="da-D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85112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da-DK" dirty="0" smtClean="0"/>
              <a:t>Karsten Gynther</a:t>
            </a:r>
          </a:p>
          <a:p>
            <a:pPr algn="r"/>
            <a:r>
              <a:rPr lang="da-DK" dirty="0" smtClean="0"/>
              <a:t>Docent</a:t>
            </a:r>
          </a:p>
          <a:p>
            <a:pPr algn="r"/>
            <a:r>
              <a:rPr lang="da-DK" dirty="0" smtClean="0"/>
              <a:t> Professionshøjskolen Absalon</a:t>
            </a:r>
          </a:p>
          <a:p>
            <a:pPr algn="r"/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2" y="617266"/>
            <a:ext cx="4837667" cy="587062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402" y="5344341"/>
            <a:ext cx="5219700" cy="10287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039" y="6086763"/>
            <a:ext cx="780500" cy="2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375854"/>
            <a:ext cx="9061269" cy="67261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a-DK" sz="3600" b="1" dirty="0">
                <a:solidFill>
                  <a:schemeClr val="bg1"/>
                </a:solidFill>
              </a:rPr>
              <a:t>1. Regional forsyning i form af ”Økosystemer”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2000" y="30861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i="1" dirty="0"/>
              <a:t>1) Kode:  </a:t>
            </a:r>
            <a:r>
              <a:rPr lang="da-DK" sz="2000" dirty="0"/>
              <a:t>Den samme for alle systemer: Understøtte kompetenceudvikling.</a:t>
            </a:r>
          </a:p>
          <a:p>
            <a:pPr marL="0" indent="0">
              <a:buNone/>
            </a:pPr>
            <a:r>
              <a:rPr lang="da-DK" sz="2000" dirty="0" smtClean="0"/>
              <a:t>2</a:t>
            </a:r>
            <a:r>
              <a:rPr lang="da-DK" sz="2000" dirty="0"/>
              <a:t>) </a:t>
            </a:r>
            <a:r>
              <a:rPr lang="da-DK" sz="2000" i="1" dirty="0"/>
              <a:t>Organisationselementer og funktioner:</a:t>
            </a:r>
            <a:r>
              <a:rPr lang="da-DK" sz="2000" dirty="0"/>
              <a:t> De samme for alle systemer: Adgangsselektion og </a:t>
            </a:r>
            <a:r>
              <a:rPr lang="da-DK" sz="2000" dirty="0" smtClean="0"/>
              <a:t> </a:t>
            </a:r>
            <a:br>
              <a:rPr lang="da-DK" sz="2000" dirty="0" smtClean="0"/>
            </a:br>
            <a:r>
              <a:rPr lang="da-DK" sz="2000" dirty="0" smtClean="0"/>
              <a:t>     eksamen</a:t>
            </a:r>
            <a:r>
              <a:rPr lang="da-DK" sz="2000" dirty="0"/>
              <a:t>, undervisning, studiemiljø, studieadministration studieservice, fysisk og digital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     infrastruktur </a:t>
            </a:r>
            <a:r>
              <a:rPr lang="da-DK" sz="2000" dirty="0"/>
              <a:t>mv.</a:t>
            </a:r>
          </a:p>
          <a:p>
            <a:pPr marL="0" indent="0">
              <a:buNone/>
            </a:pPr>
            <a:r>
              <a:rPr lang="da-DK" sz="2000" dirty="0" smtClean="0"/>
              <a:t>3</a:t>
            </a:r>
            <a:r>
              <a:rPr lang="da-DK" sz="2000" dirty="0"/>
              <a:t>) </a:t>
            </a:r>
            <a:r>
              <a:rPr lang="da-DK" sz="2000" i="1" dirty="0"/>
              <a:t>Forsyningskanal: </a:t>
            </a:r>
            <a:r>
              <a:rPr lang="da-DK" sz="2000" dirty="0"/>
              <a:t>Fysisk (campus). Digital (Online-institutioner).</a:t>
            </a:r>
          </a:p>
          <a:p>
            <a:pPr marL="0" indent="0">
              <a:buNone/>
            </a:pPr>
            <a:r>
              <a:rPr lang="da-DK" sz="2000" dirty="0" smtClean="0"/>
              <a:t>4</a:t>
            </a:r>
            <a:r>
              <a:rPr lang="da-DK" sz="2000" dirty="0"/>
              <a:t>) </a:t>
            </a:r>
            <a:r>
              <a:rPr lang="da-DK" sz="2000" i="1" dirty="0"/>
              <a:t>Magt: </a:t>
            </a:r>
            <a:r>
              <a:rPr lang="da-DK" sz="2000" dirty="0"/>
              <a:t>Principiel lighed – forskelle i symbolsk og økonomisk kapital.</a:t>
            </a:r>
            <a:endParaRPr lang="da-DK" sz="2000" i="1" dirty="0"/>
          </a:p>
          <a:p>
            <a:pPr marL="0" indent="0">
              <a:buNone/>
            </a:pPr>
            <a:r>
              <a:rPr lang="da-DK" sz="2000" dirty="0" smtClean="0"/>
              <a:t>5</a:t>
            </a:r>
            <a:r>
              <a:rPr lang="da-DK" sz="2000" dirty="0"/>
              <a:t>) </a:t>
            </a:r>
            <a:r>
              <a:rPr lang="da-DK" sz="2000" i="1" dirty="0"/>
              <a:t>Forsyningsprincip: </a:t>
            </a:r>
            <a:r>
              <a:rPr lang="da-DK" sz="2000" i="1" dirty="0" smtClean="0"/>
              <a:t>”</a:t>
            </a:r>
            <a:r>
              <a:rPr lang="da-DK" sz="2000" b="1" dirty="0" smtClean="0"/>
              <a:t>Købstads-princippet</a:t>
            </a:r>
            <a:r>
              <a:rPr lang="da-DK" sz="2000" b="1" dirty="0"/>
              <a:t>” </a:t>
            </a:r>
            <a:r>
              <a:rPr lang="da-DK" sz="2000" dirty="0">
                <a:solidFill>
                  <a:schemeClr val="dk1"/>
                </a:solidFill>
              </a:rPr>
              <a:t>(En købstad er en bebyggelse med særlige privilegier, </a:t>
            </a:r>
            <a:r>
              <a:rPr lang="da-DK" sz="2000" dirty="0" smtClean="0">
                <a:solidFill>
                  <a:schemeClr val="dk1"/>
                </a:solidFill>
              </a:rPr>
              <a:t/>
            </a:r>
            <a:br>
              <a:rPr lang="da-DK" sz="2000" dirty="0" smtClean="0">
                <a:solidFill>
                  <a:schemeClr val="dk1"/>
                </a:solidFill>
              </a:rPr>
            </a:br>
            <a:r>
              <a:rPr lang="da-DK" sz="2000" dirty="0" smtClean="0">
                <a:solidFill>
                  <a:schemeClr val="dk1"/>
                </a:solidFill>
              </a:rPr>
              <a:t>     typisk </a:t>
            </a:r>
            <a:r>
              <a:rPr lang="da-DK" sz="2000" dirty="0">
                <a:solidFill>
                  <a:schemeClr val="dk1"/>
                </a:solidFill>
              </a:rPr>
              <a:t>opnået ved kongelig indvirken.)</a:t>
            </a:r>
          </a:p>
          <a:p>
            <a:pPr marL="0" indent="0">
              <a:buNone/>
            </a:pPr>
            <a:endParaRPr lang="da-DK" sz="18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67" y="1246789"/>
            <a:ext cx="9060561" cy="1499838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146" y="1528307"/>
            <a:ext cx="1303782" cy="2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60" y="368609"/>
            <a:ext cx="9111343" cy="99863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2. Regional forsyning i form </a:t>
            </a:r>
            <a:r>
              <a:rPr lang="da-DK" sz="2800" b="1" dirty="0" smtClean="0">
                <a:solidFill>
                  <a:schemeClr val="bg1"/>
                </a:solidFill>
              </a:rPr>
              <a:t>af </a:t>
            </a:r>
            <a:r>
              <a:rPr lang="da-DK" sz="2800" b="1" dirty="0">
                <a:solidFill>
                  <a:schemeClr val="bg1"/>
                </a:solidFill>
              </a:rPr>
              <a:t>System/subsystem </a:t>
            </a:r>
            <a:r>
              <a:rPr lang="da-DK" sz="2800" b="1" dirty="0" smtClean="0">
                <a:solidFill>
                  <a:schemeClr val="bg1"/>
                </a:solidFill>
              </a:rPr>
              <a:t/>
            </a:r>
            <a:br>
              <a:rPr lang="da-DK" sz="2800" b="1" dirty="0" smtClean="0">
                <a:solidFill>
                  <a:schemeClr val="bg1"/>
                </a:solidFill>
              </a:rPr>
            </a:br>
            <a:r>
              <a:rPr lang="da-DK" sz="2800" b="1" dirty="0" smtClean="0">
                <a:solidFill>
                  <a:schemeClr val="bg1"/>
                </a:solidFill>
              </a:rPr>
              <a:t>    (</a:t>
            </a:r>
            <a:r>
              <a:rPr lang="da-DK" sz="2800" b="1" dirty="0">
                <a:solidFill>
                  <a:schemeClr val="bg1"/>
                </a:solidFill>
              </a:rPr>
              <a:t>Institutionel familie)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1728651"/>
            <a:ext cx="9204336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60" y="368609"/>
            <a:ext cx="9111343" cy="99863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2. Regional forsyning i form </a:t>
            </a:r>
            <a:r>
              <a:rPr lang="da-DK" sz="2800" b="1" dirty="0" smtClean="0">
                <a:solidFill>
                  <a:schemeClr val="bg1"/>
                </a:solidFill>
              </a:rPr>
              <a:t>af </a:t>
            </a:r>
            <a:r>
              <a:rPr lang="da-DK" sz="2800" b="1" dirty="0">
                <a:solidFill>
                  <a:schemeClr val="bg1"/>
                </a:solidFill>
              </a:rPr>
              <a:t>System/subsystem </a:t>
            </a:r>
            <a:r>
              <a:rPr lang="da-DK" sz="2800" b="1" dirty="0" smtClean="0">
                <a:solidFill>
                  <a:schemeClr val="bg1"/>
                </a:solidFill>
              </a:rPr>
              <a:t/>
            </a:r>
            <a:br>
              <a:rPr lang="da-DK" sz="2800" b="1" dirty="0" smtClean="0">
                <a:solidFill>
                  <a:schemeClr val="bg1"/>
                </a:solidFill>
              </a:rPr>
            </a:br>
            <a:r>
              <a:rPr lang="da-DK" sz="2800" b="1" dirty="0" smtClean="0">
                <a:solidFill>
                  <a:schemeClr val="bg1"/>
                </a:solidFill>
              </a:rPr>
              <a:t>    (</a:t>
            </a:r>
            <a:r>
              <a:rPr lang="da-DK" sz="2800" b="1" dirty="0">
                <a:solidFill>
                  <a:schemeClr val="bg1"/>
                </a:solidFill>
              </a:rPr>
              <a:t>Institutionel familie)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73035" y="29442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i="1" dirty="0"/>
              <a:t>1) Kode:  </a:t>
            </a:r>
            <a:r>
              <a:rPr lang="da-DK" sz="2000" dirty="0"/>
              <a:t>Den samme for system og subsystem: Understøtte kompetenceudvikling</a:t>
            </a:r>
            <a:r>
              <a:rPr lang="da-DK" sz="2000" dirty="0" smtClean="0"/>
              <a:t>.</a:t>
            </a:r>
            <a:endParaRPr lang="da-DK" sz="2000" i="1" dirty="0"/>
          </a:p>
          <a:p>
            <a:pPr marL="0" indent="0">
              <a:buNone/>
            </a:pPr>
            <a:r>
              <a:rPr lang="da-DK" sz="2000" dirty="0"/>
              <a:t>2) </a:t>
            </a:r>
            <a:r>
              <a:rPr lang="da-DK" sz="2000" i="1" dirty="0"/>
              <a:t>Organisationselementer og funktioner:</a:t>
            </a:r>
            <a:r>
              <a:rPr lang="da-DK" sz="2000" dirty="0"/>
              <a:t> Funktioner knyttet til undervisning</a:t>
            </a:r>
            <a:r>
              <a:rPr lang="da-DK" sz="2000" dirty="0" smtClean="0"/>
              <a:t>: De </a:t>
            </a:r>
            <a:r>
              <a:rPr lang="da-DK" sz="2000" dirty="0"/>
              <a:t>samme for </a:t>
            </a:r>
            <a:r>
              <a:rPr lang="da-DK" sz="2000" dirty="0" smtClean="0"/>
              <a:t>system </a:t>
            </a:r>
            <a:br>
              <a:rPr lang="da-DK" sz="2000" dirty="0" smtClean="0"/>
            </a:br>
            <a:r>
              <a:rPr lang="da-DK" sz="2000" dirty="0" smtClean="0"/>
              <a:t>     og </a:t>
            </a:r>
            <a:r>
              <a:rPr lang="da-DK" sz="2000" dirty="0"/>
              <a:t>subsystem</a:t>
            </a:r>
            <a:r>
              <a:rPr lang="da-DK" sz="2000" dirty="0" smtClean="0"/>
              <a:t>.  Andre </a:t>
            </a:r>
            <a:r>
              <a:rPr lang="da-DK" sz="2000" dirty="0"/>
              <a:t>funktioner: Varetages af systemet på vegne af alle subsystemer</a:t>
            </a:r>
            <a:r>
              <a:rPr lang="da-DK" sz="2000" dirty="0" smtClean="0"/>
              <a:t>.</a:t>
            </a:r>
            <a:endParaRPr lang="da-DK" sz="2000" dirty="0"/>
          </a:p>
          <a:p>
            <a:pPr marL="0" indent="0">
              <a:buNone/>
            </a:pPr>
            <a:r>
              <a:rPr lang="da-DK" sz="2000" dirty="0"/>
              <a:t>3) </a:t>
            </a:r>
            <a:r>
              <a:rPr lang="da-DK" sz="2000" i="1" dirty="0"/>
              <a:t>Forsyningskanal: </a:t>
            </a:r>
            <a:r>
              <a:rPr lang="da-DK" sz="2000" dirty="0"/>
              <a:t>Uddannelsesstationer og satellitter: Fysisk adgang</a:t>
            </a:r>
            <a:r>
              <a:rPr lang="da-DK" sz="2000" dirty="0" smtClean="0"/>
              <a:t>.</a:t>
            </a:r>
            <a:br>
              <a:rPr lang="da-DK" sz="2000" dirty="0" smtClean="0"/>
            </a:br>
            <a:r>
              <a:rPr lang="da-DK" sz="2000" dirty="0" smtClean="0"/>
              <a:t>    E-lærings-udbud</a:t>
            </a:r>
            <a:r>
              <a:rPr lang="da-DK" sz="2000" dirty="0"/>
              <a:t>: Digital adgang</a:t>
            </a:r>
            <a:r>
              <a:rPr lang="da-DK" sz="2000" dirty="0" smtClean="0"/>
              <a:t>.</a:t>
            </a:r>
            <a:endParaRPr lang="da-DK" sz="2000" dirty="0"/>
          </a:p>
          <a:p>
            <a:pPr marL="0" indent="0">
              <a:buNone/>
            </a:pPr>
            <a:r>
              <a:rPr lang="da-DK" sz="2000" dirty="0"/>
              <a:t>4) </a:t>
            </a:r>
            <a:r>
              <a:rPr lang="da-DK" sz="2000" i="1" dirty="0"/>
              <a:t>Magt: </a:t>
            </a:r>
            <a:r>
              <a:rPr lang="da-DK" sz="2000" dirty="0"/>
              <a:t>Ulighed. Systemet kan nedlægge subsystemet – ikke omvendt</a:t>
            </a:r>
            <a:r>
              <a:rPr lang="da-DK" sz="2000" dirty="0" smtClean="0"/>
              <a:t>.</a:t>
            </a:r>
            <a:endParaRPr lang="da-DK" sz="2000" i="1" dirty="0"/>
          </a:p>
          <a:p>
            <a:pPr marL="0" lvl="0" indent="0">
              <a:buNone/>
              <a:defRPr/>
            </a:pPr>
            <a:r>
              <a:rPr lang="da-DK" sz="2000" dirty="0"/>
              <a:t>5) </a:t>
            </a:r>
            <a:r>
              <a:rPr lang="da-DK" sz="2000" i="1" dirty="0"/>
              <a:t>Forsyningsprincip: </a:t>
            </a:r>
            <a:r>
              <a:rPr lang="da-DK" sz="2000" b="1" dirty="0"/>
              <a:t>”Butikskæde-princippet” (</a:t>
            </a:r>
            <a:r>
              <a:rPr lang="da-DK" sz="2000" dirty="0"/>
              <a:t>Udbredelsen afhænger af en kalkule på </a:t>
            </a:r>
            <a:r>
              <a:rPr lang="da-DK" sz="2000" dirty="0" smtClean="0"/>
              <a:t>forholdet</a:t>
            </a:r>
            <a:br>
              <a:rPr lang="da-DK" sz="2000" dirty="0" smtClean="0"/>
            </a:br>
            <a:r>
              <a:rPr lang="da-DK" sz="2000" dirty="0" smtClean="0"/>
              <a:t>    mellem </a:t>
            </a:r>
            <a:r>
              <a:rPr lang="da-DK" sz="2000" dirty="0"/>
              <a:t>brugerbehov  i et geografisk område og omkostninger til produktion af kvalitet =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    økonomisk </a:t>
            </a:r>
            <a:r>
              <a:rPr lang="da-DK" sz="2000" dirty="0"/>
              <a:t>bæredygtighed.)</a:t>
            </a:r>
          </a:p>
          <a:p>
            <a:endParaRPr lang="da-DK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1728651"/>
            <a:ext cx="9204336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344" y="355962"/>
            <a:ext cx="9339507" cy="111907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3. Regional forsyning i form af </a:t>
            </a:r>
            <a:r>
              <a:rPr lang="da-DK" sz="2800" b="1" dirty="0" smtClean="0">
                <a:solidFill>
                  <a:schemeClr val="bg1"/>
                </a:solidFill>
              </a:rPr>
              <a:t>System/subsystem</a:t>
            </a:r>
            <a:br>
              <a:rPr lang="da-DK" sz="2800" b="1" dirty="0" smtClean="0">
                <a:solidFill>
                  <a:schemeClr val="bg1"/>
                </a:solidFill>
              </a:rPr>
            </a:br>
            <a:r>
              <a:rPr lang="da-DK" sz="2800" b="1" dirty="0" smtClean="0">
                <a:solidFill>
                  <a:schemeClr val="bg1"/>
                </a:solidFill>
              </a:rPr>
              <a:t>    </a:t>
            </a:r>
            <a:r>
              <a:rPr lang="da-DK" sz="2800" b="1" dirty="0">
                <a:solidFill>
                  <a:schemeClr val="bg1"/>
                </a:solidFill>
              </a:rPr>
              <a:t>(Intern udlejring)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12" y="1888018"/>
            <a:ext cx="9466308" cy="9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344" y="355962"/>
            <a:ext cx="9339507" cy="111907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3. Regional forsyning i form af </a:t>
            </a:r>
            <a:r>
              <a:rPr lang="da-DK" sz="2800" b="1" dirty="0" smtClean="0">
                <a:solidFill>
                  <a:schemeClr val="bg1"/>
                </a:solidFill>
              </a:rPr>
              <a:t>System/subsystem</a:t>
            </a:r>
            <a:br>
              <a:rPr lang="da-DK" sz="2800" b="1" dirty="0" smtClean="0">
                <a:solidFill>
                  <a:schemeClr val="bg1"/>
                </a:solidFill>
              </a:rPr>
            </a:br>
            <a:r>
              <a:rPr lang="da-DK" sz="2800" b="1" dirty="0" smtClean="0">
                <a:solidFill>
                  <a:schemeClr val="bg1"/>
                </a:solidFill>
              </a:rPr>
              <a:t>    </a:t>
            </a:r>
            <a:r>
              <a:rPr lang="da-DK" sz="2800" b="1" dirty="0">
                <a:solidFill>
                  <a:schemeClr val="bg1"/>
                </a:solidFill>
              </a:rPr>
              <a:t>(Intern udlejring)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85949" y="3224358"/>
            <a:ext cx="109270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i="1" dirty="0"/>
              <a:t>1) Kode:  </a:t>
            </a:r>
            <a:r>
              <a:rPr lang="da-DK" sz="2200" dirty="0"/>
              <a:t>Den samme for system og subsystem: Understøtte kompetenceudvikling</a:t>
            </a:r>
            <a:r>
              <a:rPr lang="da-DK" sz="2200" dirty="0" smtClean="0"/>
              <a:t>.</a:t>
            </a:r>
            <a:endParaRPr lang="da-DK" sz="2200" i="1" dirty="0" smtClean="0"/>
          </a:p>
          <a:p>
            <a:pPr marL="0" lvl="0" indent="0">
              <a:buNone/>
              <a:defRPr/>
            </a:pPr>
            <a:r>
              <a:rPr lang="da-DK" sz="2200" dirty="0" smtClean="0"/>
              <a:t>2</a:t>
            </a:r>
            <a:r>
              <a:rPr lang="da-DK" sz="2200" dirty="0"/>
              <a:t>) </a:t>
            </a:r>
            <a:r>
              <a:rPr lang="da-DK" sz="2200" i="1" dirty="0"/>
              <a:t>Organisationselementer og funktioner:</a:t>
            </a:r>
            <a:r>
              <a:rPr lang="da-DK" sz="2200" dirty="0"/>
              <a:t> </a:t>
            </a:r>
            <a:r>
              <a:rPr lang="da-DK" sz="2200" b="1" dirty="0">
                <a:solidFill>
                  <a:srgbClr val="FF0000"/>
                </a:solidFill>
              </a:rPr>
              <a:t>Forskellig</a:t>
            </a:r>
            <a:r>
              <a:rPr lang="da-DK" sz="2200" dirty="0"/>
              <a:t> for system og subsystem</a:t>
            </a:r>
            <a:r>
              <a:rPr lang="da-DK" sz="2200" dirty="0" smtClean="0"/>
              <a:t>.</a:t>
            </a:r>
            <a:br>
              <a:rPr lang="da-DK" sz="2200" dirty="0" smtClean="0"/>
            </a:br>
            <a:r>
              <a:rPr lang="da-DK" sz="2200" dirty="0" smtClean="0"/>
              <a:t>     </a:t>
            </a:r>
            <a:r>
              <a:rPr lang="da-DK" sz="2200" dirty="0"/>
              <a:t>System: Undervisning. Subsystem: </a:t>
            </a:r>
            <a:r>
              <a:rPr lang="da-DK" sz="2200" dirty="0" smtClean="0"/>
              <a:t>Studieservice </a:t>
            </a:r>
            <a:r>
              <a:rPr lang="da-DK" sz="2200" dirty="0"/>
              <a:t>og studiemiljø mv samt fysisk infrastruktur</a:t>
            </a:r>
            <a:r>
              <a:rPr lang="da-DK" sz="2200" dirty="0" smtClean="0"/>
              <a:t>.</a:t>
            </a:r>
            <a:endParaRPr lang="da-DK" sz="2200" dirty="0"/>
          </a:p>
          <a:p>
            <a:pPr marL="0" indent="0">
              <a:buNone/>
            </a:pPr>
            <a:r>
              <a:rPr lang="da-DK" sz="2200" dirty="0"/>
              <a:t>3) </a:t>
            </a:r>
            <a:r>
              <a:rPr lang="da-DK" sz="2200" i="1" dirty="0"/>
              <a:t>Forsyningskanal: </a:t>
            </a:r>
            <a:r>
              <a:rPr lang="da-DK" sz="2200" dirty="0"/>
              <a:t>Subsystem: Fysiske ”entry points”. System: digital.</a:t>
            </a:r>
          </a:p>
          <a:p>
            <a:pPr marL="0" indent="0">
              <a:buNone/>
            </a:pPr>
            <a:r>
              <a:rPr lang="da-DK" sz="2200" dirty="0" smtClean="0"/>
              <a:t>4</a:t>
            </a:r>
            <a:r>
              <a:rPr lang="da-DK" sz="2200" dirty="0"/>
              <a:t>) </a:t>
            </a:r>
            <a:r>
              <a:rPr lang="da-DK" sz="2200" i="1" dirty="0"/>
              <a:t>Magt: </a:t>
            </a:r>
            <a:r>
              <a:rPr lang="da-DK" sz="2200" dirty="0"/>
              <a:t>Ulighed. Systemet kan nedlægge subsystemet – ikke omvendt.</a:t>
            </a:r>
          </a:p>
          <a:p>
            <a:pPr marL="0" indent="0">
              <a:buNone/>
            </a:pPr>
            <a:r>
              <a:rPr lang="da-DK" sz="2200" dirty="0" smtClean="0"/>
              <a:t>5</a:t>
            </a:r>
            <a:r>
              <a:rPr lang="da-DK" sz="2200" dirty="0"/>
              <a:t>) </a:t>
            </a:r>
            <a:r>
              <a:rPr lang="da-DK" sz="2200" i="1" dirty="0"/>
              <a:t>Forsyningsprincip: </a:t>
            </a:r>
            <a:r>
              <a:rPr lang="da-DK" sz="2200" b="1" dirty="0"/>
              <a:t>”Differentierings-princippet”. </a:t>
            </a:r>
            <a:r>
              <a:rPr lang="da-DK" sz="2200" dirty="0"/>
              <a:t>(Gennem en differentiering af funktioner </a:t>
            </a:r>
            <a:r>
              <a:rPr lang="da-DK" sz="2200" dirty="0" smtClean="0"/>
              <a:t/>
            </a:r>
            <a:br>
              <a:rPr lang="da-DK" sz="2200" dirty="0" smtClean="0"/>
            </a:br>
            <a:r>
              <a:rPr lang="da-DK" sz="2200" dirty="0" smtClean="0"/>
              <a:t>    kombineres geografisk udbredelse </a:t>
            </a:r>
            <a:r>
              <a:rPr lang="da-DK" sz="2200" dirty="0"/>
              <a:t>med økonomisk og faglig bæredygtighed)</a:t>
            </a:r>
          </a:p>
          <a:p>
            <a:endParaRPr lang="da-DK" sz="2200" dirty="0">
              <a:solidFill>
                <a:schemeClr val="dk1"/>
              </a:solidFill>
            </a:endParaRP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12" y="1888018"/>
            <a:ext cx="9466308" cy="9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83" y="361206"/>
            <a:ext cx="9501051" cy="74478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4. Regional forsyning i form af strukturelt koblede systemer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1733441"/>
            <a:ext cx="9611617" cy="9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83" y="361206"/>
            <a:ext cx="9501051" cy="74478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4. Regional forsyning i form af strukturelt koblede systemer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55618" y="28998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i="1" dirty="0"/>
              <a:t>1) Kode:  </a:t>
            </a:r>
            <a:r>
              <a:rPr lang="da-DK" sz="2000" b="1" dirty="0">
                <a:solidFill>
                  <a:srgbClr val="FF0000"/>
                </a:solidFill>
              </a:rPr>
              <a:t>Forskellig</a:t>
            </a:r>
            <a:r>
              <a:rPr lang="da-DK" sz="2000" dirty="0"/>
              <a:t> for system 1 og system 2</a:t>
            </a:r>
            <a:r>
              <a:rPr lang="da-DK" sz="2000" dirty="0" smtClean="0"/>
              <a:t>.  </a:t>
            </a:r>
            <a:r>
              <a:rPr lang="da-DK" sz="2000" dirty="0"/>
              <a:t>System 1: Uddannelse</a:t>
            </a:r>
            <a:r>
              <a:rPr lang="da-DK" sz="2000" dirty="0" smtClean="0"/>
              <a:t>.</a:t>
            </a:r>
            <a:br>
              <a:rPr lang="da-DK" sz="2000" dirty="0" smtClean="0"/>
            </a:br>
            <a:r>
              <a:rPr lang="da-DK" sz="2000" dirty="0" smtClean="0"/>
              <a:t>    System </a:t>
            </a:r>
            <a:r>
              <a:rPr lang="da-DK" sz="2000" dirty="0"/>
              <a:t>2: Vækst, </a:t>
            </a:r>
            <a:r>
              <a:rPr lang="da-DK" sz="2000" dirty="0" smtClean="0"/>
              <a:t>beskæftigelse</a:t>
            </a:r>
            <a:r>
              <a:rPr lang="da-DK" sz="2000" dirty="0"/>
              <a:t>, migrationsmønstre.</a:t>
            </a:r>
          </a:p>
          <a:p>
            <a:pPr marL="0" lvl="0" indent="0">
              <a:buNone/>
              <a:defRPr/>
            </a:pPr>
            <a:r>
              <a:rPr lang="da-DK" sz="2000" dirty="0" smtClean="0"/>
              <a:t>2</a:t>
            </a:r>
            <a:r>
              <a:rPr lang="da-DK" sz="2000" dirty="0"/>
              <a:t>) </a:t>
            </a:r>
            <a:r>
              <a:rPr lang="da-DK" sz="2000" i="1" dirty="0"/>
              <a:t>Organisationselementer og funktioner:</a:t>
            </a:r>
            <a:r>
              <a:rPr lang="da-DK" sz="2000" dirty="0"/>
              <a:t> </a:t>
            </a:r>
            <a:r>
              <a:rPr lang="da-DK" sz="2000" b="1" dirty="0">
                <a:solidFill>
                  <a:srgbClr val="FF0000"/>
                </a:solidFill>
              </a:rPr>
              <a:t>Forskellig</a:t>
            </a:r>
            <a:r>
              <a:rPr lang="da-DK" sz="2000" dirty="0"/>
              <a:t> for system 1 og system 2.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     System </a:t>
            </a:r>
            <a:r>
              <a:rPr lang="da-DK" sz="2000" dirty="0"/>
              <a:t>1: Undervisning. System 2: </a:t>
            </a:r>
            <a:r>
              <a:rPr lang="da-DK" sz="2000" dirty="0" smtClean="0"/>
              <a:t>Studieservice </a:t>
            </a:r>
            <a:r>
              <a:rPr lang="da-DK" sz="2000" dirty="0"/>
              <a:t>og studiemiljø mv samt fysisk infrastruktur.</a:t>
            </a:r>
          </a:p>
          <a:p>
            <a:pPr marL="0" indent="0">
              <a:buNone/>
            </a:pPr>
            <a:r>
              <a:rPr lang="da-DK" sz="2000" dirty="0" smtClean="0"/>
              <a:t>3</a:t>
            </a:r>
            <a:r>
              <a:rPr lang="da-DK" sz="2000" dirty="0"/>
              <a:t>) </a:t>
            </a:r>
            <a:r>
              <a:rPr lang="da-DK" sz="2000" i="1" dirty="0"/>
              <a:t>Forsyningskanal: </a:t>
            </a:r>
            <a:r>
              <a:rPr lang="da-DK" sz="2000" dirty="0"/>
              <a:t>System 1: Digital. System 2: Fysiske entry points..</a:t>
            </a:r>
          </a:p>
          <a:p>
            <a:pPr marL="0" indent="0">
              <a:buNone/>
            </a:pPr>
            <a:r>
              <a:rPr lang="da-DK" sz="2000" dirty="0" smtClean="0"/>
              <a:t>4</a:t>
            </a:r>
            <a:r>
              <a:rPr lang="da-DK" sz="2000" dirty="0"/>
              <a:t>) </a:t>
            </a:r>
            <a:r>
              <a:rPr lang="da-DK" sz="2000" i="1" dirty="0"/>
              <a:t>Magt: </a:t>
            </a:r>
            <a:r>
              <a:rPr lang="da-DK" sz="2000" dirty="0"/>
              <a:t>Principiel lighed – men forhandlingsforholdet er ulige.</a:t>
            </a:r>
          </a:p>
          <a:p>
            <a:pPr marL="0" indent="0">
              <a:buNone/>
            </a:pPr>
            <a:r>
              <a:rPr lang="da-DK" sz="2000" dirty="0" smtClean="0"/>
              <a:t>5</a:t>
            </a:r>
            <a:r>
              <a:rPr lang="da-DK" sz="2000" dirty="0"/>
              <a:t>) </a:t>
            </a:r>
            <a:r>
              <a:rPr lang="da-DK" sz="2000" i="1" dirty="0"/>
              <a:t>Forsyningsprincip: </a:t>
            </a:r>
            <a:r>
              <a:rPr lang="da-DK" sz="2000" b="1" dirty="0"/>
              <a:t>”Strukturelle koblinger” </a:t>
            </a:r>
            <a:r>
              <a:rPr lang="da-DK" sz="2000" dirty="0"/>
              <a:t>(Gennem en differentiering og arbejdsdeling af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    forskellige </a:t>
            </a:r>
            <a:r>
              <a:rPr lang="da-DK" sz="2000" dirty="0"/>
              <a:t>funktioner som efterfølgende kobles, kombineres geografisk udbredelse med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    økonomisk </a:t>
            </a:r>
            <a:r>
              <a:rPr lang="da-DK" sz="2000" dirty="0"/>
              <a:t>og faglig bæredygtighed.)</a:t>
            </a:r>
          </a:p>
          <a:p>
            <a:endParaRPr lang="da-DK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1733441"/>
            <a:ext cx="9611617" cy="9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792" y="388202"/>
            <a:ext cx="9218893" cy="52619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5. Regional forsyning i form af netværks-koblinger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22" y="1277524"/>
            <a:ext cx="9533063" cy="13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792" y="388202"/>
            <a:ext cx="9218893" cy="52619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5. Regional forsyning i form af netværks-koblinger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1792" y="27171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i="1" dirty="0"/>
              <a:t>1) Kode:  </a:t>
            </a:r>
            <a:r>
              <a:rPr lang="da-DK" sz="2000" dirty="0"/>
              <a:t>Den samme for alle i netværket: Understøtte kompetenceudvikling</a:t>
            </a:r>
            <a:r>
              <a:rPr lang="da-DK" sz="2000" dirty="0" smtClean="0"/>
              <a:t>.</a:t>
            </a:r>
            <a:endParaRPr lang="da-DK" sz="2000" i="1" dirty="0"/>
          </a:p>
          <a:p>
            <a:pPr marL="0" indent="0">
              <a:buNone/>
            </a:pPr>
            <a:r>
              <a:rPr lang="da-DK" sz="2000" dirty="0"/>
              <a:t>2) </a:t>
            </a:r>
            <a:r>
              <a:rPr lang="da-DK" sz="2000" i="1" dirty="0"/>
              <a:t>Organisationselementer og funktioner:</a:t>
            </a:r>
            <a:r>
              <a:rPr lang="da-DK" sz="2000" dirty="0"/>
              <a:t> Systemernes egenberettigelse er den samme og består af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    de </a:t>
            </a:r>
            <a:r>
              <a:rPr lang="da-DK" sz="2000" dirty="0"/>
              <a:t>samme funktioner (økosystemer). Ydelsen til netværket er </a:t>
            </a:r>
            <a:r>
              <a:rPr lang="da-DK" sz="2000" b="1" dirty="0">
                <a:solidFill>
                  <a:srgbClr val="FF0000"/>
                </a:solidFill>
              </a:rPr>
              <a:t>forskellig: </a:t>
            </a:r>
            <a:r>
              <a:rPr lang="da-DK" sz="2000" dirty="0"/>
              <a:t>Specifikt program eller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    entry </a:t>
            </a:r>
            <a:r>
              <a:rPr lang="da-DK" sz="2000" dirty="0"/>
              <a:t>points funktioner. </a:t>
            </a:r>
          </a:p>
          <a:p>
            <a:pPr marL="0" indent="0">
              <a:buNone/>
            </a:pPr>
            <a:r>
              <a:rPr lang="da-DK" sz="2000" dirty="0"/>
              <a:t>3) </a:t>
            </a:r>
            <a:r>
              <a:rPr lang="da-DK" sz="2000" i="1" dirty="0"/>
              <a:t>Forsyningskanal: </a:t>
            </a:r>
            <a:r>
              <a:rPr lang="da-DK" sz="2000" dirty="0"/>
              <a:t>Netværksløsningen: Fysisk: Campus = entry point.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    Digital</a:t>
            </a:r>
            <a:r>
              <a:rPr lang="da-DK" sz="2000" dirty="0"/>
              <a:t>: Uddannelser tilgås digitalt</a:t>
            </a:r>
            <a:r>
              <a:rPr lang="da-DK" sz="2000" dirty="0" smtClean="0"/>
              <a:t>.</a:t>
            </a:r>
            <a:endParaRPr lang="da-DK" sz="2000" dirty="0"/>
          </a:p>
          <a:p>
            <a:pPr marL="0" indent="0">
              <a:buNone/>
            </a:pPr>
            <a:r>
              <a:rPr lang="da-DK" sz="2000" dirty="0"/>
              <a:t>4) </a:t>
            </a:r>
            <a:r>
              <a:rPr lang="da-DK" sz="2000" i="1" dirty="0"/>
              <a:t>Magt: </a:t>
            </a:r>
            <a:r>
              <a:rPr lang="da-DK" sz="2000" b="1" dirty="0">
                <a:solidFill>
                  <a:srgbClr val="FF0000"/>
                </a:solidFill>
              </a:rPr>
              <a:t>Lighed</a:t>
            </a:r>
            <a:r>
              <a:rPr lang="da-DK" sz="2000" b="1" dirty="0" smtClean="0">
                <a:solidFill>
                  <a:srgbClr val="FF0000"/>
                </a:solidFill>
              </a:rPr>
              <a:t>.</a:t>
            </a:r>
            <a:endParaRPr lang="da-DK" sz="2000" i="1" dirty="0"/>
          </a:p>
          <a:p>
            <a:pPr marL="0" indent="0">
              <a:buNone/>
            </a:pPr>
            <a:r>
              <a:rPr lang="da-DK" sz="2000" dirty="0"/>
              <a:t>5) </a:t>
            </a:r>
            <a:r>
              <a:rPr lang="da-DK" sz="2000" i="1" dirty="0"/>
              <a:t>Forsyningsprincip: </a:t>
            </a:r>
            <a:r>
              <a:rPr lang="da-DK" sz="2000" b="1" dirty="0"/>
              <a:t>”Netværk” </a:t>
            </a:r>
            <a:r>
              <a:rPr lang="da-DK" sz="2000" dirty="0"/>
              <a:t>(Humane og non-humane aktører (fysiske entry points og digitale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     teknologier</a:t>
            </a:r>
            <a:r>
              <a:rPr lang="da-DK" sz="2000" dirty="0"/>
              <a:t>) og </a:t>
            </a:r>
            <a:r>
              <a:rPr lang="da-DK" sz="2000" dirty="0" smtClean="0"/>
              <a:t>deres  </a:t>
            </a:r>
            <a:r>
              <a:rPr lang="da-DK" sz="2000" dirty="0"/>
              <a:t>kompetencer og affordances kobles i et  netværk til gavn for alle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     organisationer</a:t>
            </a:r>
            <a:r>
              <a:rPr lang="da-DK" sz="2000" dirty="0"/>
              <a:t>, der deltager i netværket samt </a:t>
            </a:r>
            <a:r>
              <a:rPr lang="da-DK" sz="2000" dirty="0" smtClean="0"/>
              <a:t>deres </a:t>
            </a:r>
            <a:r>
              <a:rPr lang="da-DK" sz="2000" dirty="0"/>
              <a:t>brugere.)</a:t>
            </a:r>
            <a:endParaRPr lang="da-DK" sz="2000" b="1" dirty="0"/>
          </a:p>
          <a:p>
            <a:endParaRPr lang="da-DK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22" y="1277524"/>
            <a:ext cx="9533063" cy="13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92827"/>
              </p:ext>
            </p:extLst>
          </p:nvPr>
        </p:nvGraphicFramePr>
        <p:xfrm>
          <a:off x="457201" y="95912"/>
          <a:ext cx="11108240" cy="65883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35807">
                  <a:extLst>
                    <a:ext uri="{9D8B030D-6E8A-4147-A177-3AD203B41FA5}">
                      <a16:colId xmlns:a16="http://schemas.microsoft.com/office/drawing/2014/main" val="1962892692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2439767077"/>
                    </a:ext>
                  </a:extLst>
                </a:gridCol>
                <a:gridCol w="4551993">
                  <a:extLst>
                    <a:ext uri="{9D8B030D-6E8A-4147-A177-3AD203B41FA5}">
                      <a16:colId xmlns:a16="http://schemas.microsoft.com/office/drawing/2014/main" val="2893419105"/>
                    </a:ext>
                  </a:extLst>
                </a:gridCol>
              </a:tblGrid>
              <a:tr h="28487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smtClean="0"/>
                        <a:t>Eksempler på regionale forsyningsmodeller (typologi)</a:t>
                      </a:r>
                      <a:endParaRPr lang="da-DK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038348"/>
                  </a:ext>
                </a:extLst>
              </a:tr>
              <a:tr h="284877">
                <a:tc>
                  <a:txBody>
                    <a:bodyPr/>
                    <a:lstStyle/>
                    <a:p>
                      <a:r>
                        <a:rPr lang="da-DK" sz="1600" b="1" dirty="0" smtClean="0"/>
                        <a:t>Organisationsform</a:t>
                      </a:r>
                      <a:endParaRPr lang="da-DK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 dirty="0" smtClean="0"/>
                        <a:t>Eksempel</a:t>
                      </a:r>
                      <a:endParaRPr lang="da-DK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 smtClean="0"/>
                        <a:t>Visualisering: U=Underviser, S=Studerende, C=Campus,</a:t>
                      </a:r>
                      <a:r>
                        <a:rPr lang="da-DK" sz="1600" b="1" baseline="0" dirty="0" smtClean="0"/>
                        <a:t> X=tek/adm, (P=uddannelse)</a:t>
                      </a:r>
                      <a:endParaRPr lang="da-DK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347479"/>
                  </a:ext>
                </a:extLst>
              </a:tr>
              <a:tr h="1141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baseline="0" dirty="0" smtClean="0">
                          <a:solidFill>
                            <a:schemeClr val="tx1"/>
                          </a:solidFill>
                        </a:rPr>
                        <a:t>1. ØKO-SYSTEMER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baseline="0" dirty="0" smtClean="0">
                          <a:solidFill>
                            <a:schemeClr val="tx1"/>
                          </a:solidFill>
                        </a:rPr>
                        <a:t>(Systemer orienteret mod forskellige nicher og lokaliteter)</a:t>
                      </a:r>
                      <a:endParaRPr lang="da-DK" sz="1600" b="0" i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Selvstændige uddannelsesinstitutioner</a:t>
                      </a:r>
                      <a:r>
                        <a:rPr lang="da-DK" sz="1600" baseline="0" dirty="0" smtClean="0"/>
                        <a:t> </a:t>
                      </a:r>
                    </a:p>
                    <a:p>
                      <a:endParaRPr lang="da-DK" sz="1600" baseline="0" dirty="0" smtClean="0"/>
                    </a:p>
                    <a:p>
                      <a:r>
                        <a:rPr lang="da-DK" sz="1600" baseline="0" dirty="0" smtClean="0"/>
                        <a:t>(”Seminarie-modellen”)</a:t>
                      </a:r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15113"/>
                  </a:ext>
                </a:extLst>
              </a:tr>
              <a:tr h="1152144">
                <a:tc>
                  <a:txBody>
                    <a:bodyPr/>
                    <a:lstStyle/>
                    <a:p>
                      <a:r>
                        <a:rPr lang="da-DK" sz="1600" b="1" dirty="0" smtClean="0">
                          <a:solidFill>
                            <a:schemeClr val="tx1"/>
                          </a:solidFill>
                        </a:rPr>
                        <a:t>2. System/ subsystem </a:t>
                      </a:r>
                    </a:p>
                    <a:p>
                      <a:endParaRPr lang="da-DK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a-DK" sz="1600" dirty="0" smtClean="0">
                          <a:solidFill>
                            <a:schemeClr val="tx1"/>
                          </a:solidFill>
                        </a:rPr>
                        <a:t>(Institutionelle familier)</a:t>
                      </a:r>
                      <a:endParaRPr lang="da-DK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”Uddannelsesstationer”</a:t>
                      </a:r>
                      <a:r>
                        <a:rPr lang="da-DK" sz="1600" baseline="0" dirty="0" smtClean="0"/>
                        <a:t> og </a:t>
                      </a:r>
                      <a:r>
                        <a:rPr lang="da-DK" sz="1600" dirty="0" smtClean="0"/>
                        <a:t>”satellitter” </a:t>
                      </a:r>
                      <a:br>
                        <a:rPr lang="da-DK" sz="1600" dirty="0" smtClean="0"/>
                      </a:br>
                      <a:endParaRPr lang="da-DK" sz="1600" dirty="0" smtClean="0"/>
                    </a:p>
                    <a:p>
                      <a:r>
                        <a:rPr lang="da-DK" sz="1600" dirty="0" smtClean="0"/>
                        <a:t>samt parallelle</a:t>
                      </a:r>
                      <a:r>
                        <a:rPr lang="da-DK" sz="1600" baseline="0" dirty="0" smtClean="0"/>
                        <a:t> e-læringsudbud.</a:t>
                      </a:r>
                      <a:endParaRPr lang="da-DK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1600" dirty="0" smtClean="0"/>
                    </a:p>
                    <a:p>
                      <a:endParaRPr lang="da-DK" sz="1600" dirty="0" smtClean="0"/>
                    </a:p>
                    <a:p>
                      <a:endParaRPr lang="da-DK" sz="1600" dirty="0" smtClean="0"/>
                    </a:p>
                    <a:p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74327"/>
                  </a:ext>
                </a:extLst>
              </a:tr>
              <a:tr h="1033272">
                <a:tc>
                  <a:txBody>
                    <a:bodyPr/>
                    <a:lstStyle/>
                    <a:p>
                      <a:r>
                        <a:rPr lang="da-DK" sz="1600" b="1" dirty="0" smtClean="0"/>
                        <a:t>3. System/ subsystem</a:t>
                      </a:r>
                      <a:r>
                        <a:rPr lang="da-DK" sz="1600" b="1" baseline="0" dirty="0" smtClean="0"/>
                        <a:t> </a:t>
                      </a:r>
                    </a:p>
                    <a:p>
                      <a:endParaRPr lang="da-DK" sz="1600" baseline="0" dirty="0" smtClean="0"/>
                    </a:p>
                    <a:p>
                      <a:r>
                        <a:rPr lang="da-DK" sz="1600" baseline="0" dirty="0" smtClean="0"/>
                        <a:t>(</a:t>
                      </a:r>
                      <a:r>
                        <a:rPr lang="da-DK" sz="1600" dirty="0" smtClean="0"/>
                        <a:t>Intern</a:t>
                      </a:r>
                      <a:r>
                        <a:rPr lang="da-DK" sz="1600" baseline="0" dirty="0" smtClean="0"/>
                        <a:t> udlejring)</a:t>
                      </a:r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 dirty="0" smtClean="0"/>
                        <a:t>Skotland:</a:t>
                      </a:r>
                      <a:br>
                        <a:rPr lang="da-DK" sz="1600" b="1" dirty="0" smtClean="0"/>
                      </a:br>
                      <a:r>
                        <a:rPr lang="da-DK" sz="1600" baseline="0" dirty="0" smtClean="0"/>
                        <a:t> ”</a:t>
                      </a:r>
                      <a:r>
                        <a:rPr lang="da-DK" sz="1600" dirty="0" smtClean="0"/>
                        <a:t>University</a:t>
                      </a:r>
                      <a:r>
                        <a:rPr lang="da-DK" sz="1600" baseline="0" dirty="0" smtClean="0"/>
                        <a:t> of the</a:t>
                      </a:r>
                      <a:br>
                        <a:rPr lang="da-DK" sz="1600" baseline="0" dirty="0" smtClean="0"/>
                      </a:br>
                      <a:r>
                        <a:rPr lang="da-DK" sz="1600" baseline="0" dirty="0" smtClean="0"/>
                        <a:t>   </a:t>
                      </a:r>
                      <a:r>
                        <a:rPr lang="da-DK" sz="1600" dirty="0" smtClean="0"/>
                        <a:t>Highlands and Islands”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1600" dirty="0" smtClean="0"/>
                    </a:p>
                    <a:p>
                      <a:endParaRPr lang="da-DK" sz="1600" dirty="0" smtClean="0"/>
                    </a:p>
                    <a:p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86209"/>
                  </a:ext>
                </a:extLst>
              </a:tr>
              <a:tr h="10189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 smtClean="0"/>
                        <a:t>4. Strukturelt</a:t>
                      </a:r>
                      <a:r>
                        <a:rPr lang="da-DK" sz="1600" b="1" baseline="0" dirty="0" smtClean="0"/>
                        <a:t> koblede systemer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aseline="0" dirty="0" smtClean="0"/>
                        <a:t>(Ekstern udlejring)</a:t>
                      </a:r>
                      <a:endParaRPr lang="da-DK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 baseline="0" dirty="0" smtClean="0"/>
                        <a:t>Sverige og Norge</a:t>
                      </a:r>
                      <a:r>
                        <a:rPr lang="da-DK" sz="1600" baseline="0" dirty="0" smtClean="0"/>
                        <a:t>:</a:t>
                      </a:r>
                    </a:p>
                    <a:p>
                      <a:r>
                        <a:rPr lang="da-DK" sz="1600" baseline="0" dirty="0" smtClean="0"/>
                        <a:t>Koblingen mellem universitet eller</a:t>
                      </a:r>
                      <a:br>
                        <a:rPr lang="da-DK" sz="1600" baseline="0" dirty="0" smtClean="0"/>
                      </a:br>
                      <a:r>
                        <a:rPr lang="da-DK" sz="1600" baseline="0" dirty="0" smtClean="0"/>
                        <a:t>professionshøjskole og kommunalt læringscenter/studiecenter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1600" dirty="0" smtClean="0"/>
                    </a:p>
                    <a:p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37221"/>
                  </a:ext>
                </a:extLst>
              </a:tr>
              <a:tr h="1227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 smtClean="0"/>
                        <a:t>5. Netværks-koblinger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 baseline="0" dirty="0" smtClean="0"/>
                        <a:t>Tyskland:</a:t>
                      </a:r>
                    </a:p>
                    <a:p>
                      <a:endParaRPr lang="da-DK" sz="1600" b="1" baseline="0" dirty="0" smtClean="0"/>
                    </a:p>
                    <a:p>
                      <a:r>
                        <a:rPr lang="da-DK" sz="1600" baseline="0" dirty="0" smtClean="0"/>
                        <a:t>”Virtuelle Hochschule Bayern”</a:t>
                      </a:r>
                    </a:p>
                    <a:p>
                      <a:endParaRPr lang="da-DK" sz="1600" baseline="0" dirty="0" smtClean="0"/>
                    </a:p>
                    <a:p>
                      <a:endParaRPr lang="da-DK" sz="16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1600" dirty="0" smtClean="0"/>
                    </a:p>
                    <a:p>
                      <a:endParaRPr lang="da-DK" sz="1600" dirty="0" smtClean="0"/>
                    </a:p>
                    <a:p>
                      <a:endParaRPr lang="da-DK" sz="1600" dirty="0" smtClean="0"/>
                    </a:p>
                    <a:p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84667"/>
                  </a:ext>
                </a:extLst>
              </a:tr>
            </a:tbl>
          </a:graphicData>
        </a:graphic>
      </p:graphicFrame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252" y="1039285"/>
            <a:ext cx="3254692" cy="9446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010" y="2181082"/>
            <a:ext cx="2666540" cy="107241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97" y="3315737"/>
            <a:ext cx="2613615" cy="96812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974" y="4373532"/>
            <a:ext cx="2060870" cy="928247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2964" y="5455733"/>
            <a:ext cx="1268588" cy="11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975" y="2081354"/>
            <a:ext cx="1787299" cy="43556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56" y="2386220"/>
            <a:ext cx="4324350" cy="61912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177" y="3005345"/>
            <a:ext cx="6486525" cy="60007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931" y="3808101"/>
            <a:ext cx="6248400" cy="5715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321" y="4582282"/>
            <a:ext cx="6219825" cy="647700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2486" cy="1325563"/>
          </a:xfrm>
          <a:solidFill>
            <a:schemeClr val="tx1"/>
          </a:solidFill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Den danske diskussion</a:t>
            </a:r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365" y="5491068"/>
            <a:ext cx="3345316" cy="463529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2287" y="5453480"/>
            <a:ext cx="1446304" cy="53870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028" y="5716472"/>
            <a:ext cx="3924300" cy="47625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519" y="5496690"/>
            <a:ext cx="1165081" cy="26283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070" y="4551480"/>
            <a:ext cx="1288593" cy="83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85069" cy="854075"/>
          </a:xfrm>
          <a:solidFill>
            <a:schemeClr val="tx1"/>
          </a:solidFill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Konklusion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 Danmark er diskussionen om regionale forsyningsmodeller primært knyttet til et spørgsmål om regional </a:t>
            </a:r>
            <a:r>
              <a:rPr lang="da-DK" dirty="0" smtClean="0">
                <a:solidFill>
                  <a:srgbClr val="FF0000"/>
                </a:solidFill>
              </a:rPr>
              <a:t>placering</a:t>
            </a:r>
            <a:r>
              <a:rPr lang="da-DK" dirty="0" smtClean="0"/>
              <a:t> af uddannelsesinstitutionerne.</a:t>
            </a:r>
          </a:p>
          <a:p>
            <a:endParaRPr lang="da-DK" dirty="0" smtClean="0"/>
          </a:p>
          <a:p>
            <a:r>
              <a:rPr lang="da-DK" dirty="0" smtClean="0"/>
              <a:t>I landene omkring os udvikler  man </a:t>
            </a:r>
            <a:r>
              <a:rPr lang="da-DK" dirty="0"/>
              <a:t>forsyningsmodeller, der udnytter potentialet i </a:t>
            </a:r>
            <a:r>
              <a:rPr lang="da-DK" dirty="0">
                <a:solidFill>
                  <a:srgbClr val="FF0000"/>
                </a:solidFill>
              </a:rPr>
              <a:t>differentiering </a:t>
            </a:r>
            <a:r>
              <a:rPr lang="da-DK" dirty="0"/>
              <a:t>og </a:t>
            </a:r>
            <a:r>
              <a:rPr lang="da-DK" dirty="0">
                <a:solidFill>
                  <a:srgbClr val="FF0000"/>
                </a:solidFill>
              </a:rPr>
              <a:t>arbejdsdeling</a:t>
            </a:r>
            <a:r>
              <a:rPr lang="da-DK" dirty="0"/>
              <a:t>, enten mellem subsystemer internt i egen uddannelsesinstitution eller gennem </a:t>
            </a:r>
            <a:r>
              <a:rPr lang="da-DK" dirty="0">
                <a:solidFill>
                  <a:srgbClr val="FF0000"/>
                </a:solidFill>
              </a:rPr>
              <a:t>strukturelle koblinger </a:t>
            </a:r>
            <a:r>
              <a:rPr lang="da-DK" dirty="0"/>
              <a:t>og </a:t>
            </a:r>
            <a:r>
              <a:rPr lang="da-DK" dirty="0">
                <a:solidFill>
                  <a:srgbClr val="FF0000"/>
                </a:solidFill>
              </a:rPr>
              <a:t>netværkssamarbejde</a:t>
            </a:r>
            <a:r>
              <a:rPr lang="da-DK" dirty="0"/>
              <a:t> mellem ellers autonome systemer.</a:t>
            </a:r>
          </a:p>
        </p:txBody>
      </p:sp>
    </p:spTree>
    <p:extLst>
      <p:ext uri="{BB962C8B-B14F-4D97-AF65-F5344CB8AC3E}">
        <p14:creationId xmlns:p14="http://schemas.microsoft.com/office/powerpoint/2010/main" val="24300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011194" cy="1028246"/>
          </a:xfrm>
          <a:solidFill>
            <a:schemeClr val="tx1"/>
          </a:solidFill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Skal Danmark lade sig inspirere så skal: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da-DK" dirty="0"/>
              <a:t>Traditionelle forestillinger om “undervisning” og “uddannelsesinstitution” skal </a:t>
            </a:r>
            <a:r>
              <a:rPr lang="da-DK" dirty="0">
                <a:solidFill>
                  <a:srgbClr val="FF0000"/>
                </a:solidFill>
              </a:rPr>
              <a:t>transformeres</a:t>
            </a:r>
            <a:r>
              <a:rPr lang="da-DK" dirty="0"/>
              <a:t> for en bred vifte af aktører i Danmark.</a:t>
            </a:r>
          </a:p>
          <a:p>
            <a:pPr lvl="0"/>
            <a:r>
              <a:rPr lang="da-DK" dirty="0"/>
              <a:t>Strukturelle koblinger og netværk skal </a:t>
            </a:r>
            <a:r>
              <a:rPr lang="da-DK" dirty="0">
                <a:solidFill>
                  <a:srgbClr val="FF0000"/>
                </a:solidFill>
              </a:rPr>
              <a:t>formaliseres</a:t>
            </a:r>
            <a:r>
              <a:rPr lang="da-DK" dirty="0"/>
              <a:t> og understøttes fra </a:t>
            </a:r>
            <a:r>
              <a:rPr lang="da-DK" dirty="0">
                <a:solidFill>
                  <a:srgbClr val="FF0000"/>
                </a:solidFill>
              </a:rPr>
              <a:t>statslig</a:t>
            </a:r>
            <a:r>
              <a:rPr lang="da-DK" dirty="0"/>
              <a:t> side.</a:t>
            </a:r>
          </a:p>
          <a:p>
            <a:pPr lvl="0"/>
            <a:r>
              <a:rPr lang="da-DK" dirty="0"/>
              <a:t>“</a:t>
            </a:r>
            <a:r>
              <a:rPr lang="da-DK" dirty="0">
                <a:solidFill>
                  <a:srgbClr val="FF0000"/>
                </a:solidFill>
              </a:rPr>
              <a:t>Digitale adgange</a:t>
            </a:r>
            <a:r>
              <a:rPr lang="da-DK" dirty="0"/>
              <a:t>” skal indgå i en samlet forsyningsløsning, idet potentialet i differentiering og arbejdsdeling indløses gennem regionale forsyningsmodeller, der kobler potentialet i fysisk regional tilstedeværelse med digitale adgange til undervisning af høj faglig kvalitet.</a:t>
            </a:r>
          </a:p>
          <a:p>
            <a:endParaRPr lang="da-DK" dirty="0"/>
          </a:p>
          <a:p>
            <a:r>
              <a:rPr lang="da-DK" dirty="0"/>
              <a:t>Kort sagt handler det i Danmark om at gå fra regional forsyning i form af </a:t>
            </a:r>
            <a:r>
              <a:rPr lang="da-DK" dirty="0">
                <a:solidFill>
                  <a:srgbClr val="FF0000"/>
                </a:solidFill>
              </a:rPr>
              <a:t>”kædebutikker” </a:t>
            </a:r>
            <a:r>
              <a:rPr lang="da-DK" dirty="0"/>
              <a:t>til regionale forsyningsmodeller, som udnytter potentialet i </a:t>
            </a:r>
            <a:r>
              <a:rPr lang="da-DK" dirty="0">
                <a:solidFill>
                  <a:srgbClr val="FF0000"/>
                </a:solidFill>
              </a:rPr>
              <a:t>netværk</a:t>
            </a:r>
            <a:r>
              <a:rPr lang="da-DK" dirty="0"/>
              <a:t>, </a:t>
            </a:r>
            <a:r>
              <a:rPr lang="da-DK" dirty="0">
                <a:solidFill>
                  <a:srgbClr val="FF0000"/>
                </a:solidFill>
              </a:rPr>
              <a:t>udlejringer</a:t>
            </a:r>
            <a:r>
              <a:rPr lang="da-DK" dirty="0"/>
              <a:t> og </a:t>
            </a:r>
            <a:r>
              <a:rPr lang="da-DK" dirty="0">
                <a:solidFill>
                  <a:srgbClr val="FF0000"/>
                </a:solidFill>
              </a:rPr>
              <a:t>strukturelle koblinger</a:t>
            </a:r>
            <a:r>
              <a:rPr lang="da-DK" dirty="0"/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58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21" y="1985224"/>
            <a:ext cx="5497013" cy="1024632"/>
          </a:xfrm>
          <a:prstGeom prst="rect">
            <a:avLst/>
          </a:prstGeom>
        </p:spPr>
      </p:pic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5928" y="2521158"/>
            <a:ext cx="2939066" cy="1566468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552" y="2135717"/>
            <a:ext cx="2628482" cy="210856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28" y="3744686"/>
            <a:ext cx="4494232" cy="2091009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2052" y="4689308"/>
            <a:ext cx="5715000" cy="1219200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2486" cy="1325563"/>
          </a:xfrm>
          <a:solidFill>
            <a:schemeClr val="tx1"/>
          </a:solidFill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Den danske diskussion</a:t>
            </a:r>
          </a:p>
        </p:txBody>
      </p:sp>
    </p:spTree>
    <p:extLst>
      <p:ext uri="{BB962C8B-B14F-4D97-AF65-F5344CB8AC3E}">
        <p14:creationId xmlns:p14="http://schemas.microsoft.com/office/powerpoint/2010/main" val="653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975" y="2081354"/>
            <a:ext cx="1787299" cy="43556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56" y="2386220"/>
            <a:ext cx="4324350" cy="61912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177" y="3005345"/>
            <a:ext cx="6486525" cy="60007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931" y="3808101"/>
            <a:ext cx="6248400" cy="5715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321" y="4582282"/>
            <a:ext cx="6219825" cy="647700"/>
          </a:xfrm>
          <a:prstGeom prst="rect">
            <a:avLst/>
          </a:prstGeom>
        </p:spPr>
      </p:pic>
      <p:sp>
        <p:nvSpPr>
          <p:cNvPr id="3" name="Skyformet billedforklaring 2"/>
          <p:cNvSpPr/>
          <p:nvPr/>
        </p:nvSpPr>
        <p:spPr>
          <a:xfrm>
            <a:off x="2756875" y="1771791"/>
            <a:ext cx="2229394" cy="619125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 smtClean="0"/>
              <a:t>Hmm?</a:t>
            </a:r>
            <a:endParaRPr lang="da-DK" b="1" dirty="0"/>
          </a:p>
        </p:txBody>
      </p:sp>
      <p:sp>
        <p:nvSpPr>
          <p:cNvPr id="9" name="Skyformet billedforklaring 8"/>
          <p:cNvSpPr/>
          <p:nvPr/>
        </p:nvSpPr>
        <p:spPr>
          <a:xfrm>
            <a:off x="4459401" y="2802664"/>
            <a:ext cx="1863022" cy="502718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 smtClean="0"/>
              <a:t>Hmm?</a:t>
            </a:r>
            <a:endParaRPr lang="da-DK" b="1" dirty="0"/>
          </a:p>
        </p:txBody>
      </p:sp>
      <p:sp>
        <p:nvSpPr>
          <p:cNvPr id="10" name="Skyformet billedforklaring 9"/>
          <p:cNvSpPr/>
          <p:nvPr/>
        </p:nvSpPr>
        <p:spPr>
          <a:xfrm>
            <a:off x="5877060" y="3588037"/>
            <a:ext cx="1623469" cy="411551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 smtClean="0"/>
              <a:t>Hmm?</a:t>
            </a:r>
            <a:endParaRPr lang="da-DK" b="1" dirty="0"/>
          </a:p>
        </p:txBody>
      </p:sp>
      <p:sp>
        <p:nvSpPr>
          <p:cNvPr id="11" name="Skyformet billedforklaring 10"/>
          <p:cNvSpPr/>
          <p:nvPr/>
        </p:nvSpPr>
        <p:spPr>
          <a:xfrm>
            <a:off x="5678600" y="4533694"/>
            <a:ext cx="1821929" cy="386383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 smtClean="0"/>
              <a:t>Hmm?</a:t>
            </a:r>
            <a:endParaRPr lang="da-DK" b="1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2486" cy="1325563"/>
          </a:xfrm>
          <a:solidFill>
            <a:schemeClr val="tx1"/>
          </a:solidFill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Den danske diskussion</a:t>
            </a: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365" y="5491068"/>
            <a:ext cx="3345316" cy="463529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2287" y="5453480"/>
            <a:ext cx="1446304" cy="538704"/>
          </a:xfrm>
          <a:prstGeom prst="rect">
            <a:avLst/>
          </a:prstGeom>
        </p:spPr>
      </p:pic>
      <p:sp>
        <p:nvSpPr>
          <p:cNvPr id="16" name="Skyformet billedforklaring 15"/>
          <p:cNvSpPr/>
          <p:nvPr/>
        </p:nvSpPr>
        <p:spPr>
          <a:xfrm>
            <a:off x="8307431" y="5085378"/>
            <a:ext cx="1821929" cy="386383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 smtClean="0"/>
              <a:t>Hmm?</a:t>
            </a:r>
            <a:endParaRPr lang="da-DK" b="1" dirty="0"/>
          </a:p>
        </p:txBody>
      </p:sp>
      <p:pic>
        <p:nvPicPr>
          <p:cNvPr id="26" name="Billed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028" y="5716472"/>
            <a:ext cx="3924300" cy="476250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519" y="5496690"/>
            <a:ext cx="1165081" cy="262830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070" y="4551480"/>
            <a:ext cx="1288593" cy="835319"/>
          </a:xfrm>
          <a:prstGeom prst="rect">
            <a:avLst/>
          </a:prstGeom>
        </p:spPr>
      </p:pic>
      <p:sp>
        <p:nvSpPr>
          <p:cNvPr id="29" name="Skyformet billedforklaring 28"/>
          <p:cNvSpPr/>
          <p:nvPr/>
        </p:nvSpPr>
        <p:spPr>
          <a:xfrm>
            <a:off x="2502361" y="5385554"/>
            <a:ext cx="1821929" cy="386383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 smtClean="0"/>
              <a:t>Hmm?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5182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8985068" cy="1325563"/>
          </a:xfrm>
          <a:solidFill>
            <a:schemeClr val="tx1"/>
          </a:solidFill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Projektformål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304596"/>
            <a:ext cx="10515600" cy="4351338"/>
          </a:xfrm>
        </p:spPr>
        <p:txBody>
          <a:bodyPr/>
          <a:lstStyle/>
          <a:p>
            <a:r>
              <a:rPr lang="da-DK" i="1" dirty="0" smtClean="0"/>
              <a:t>”Med </a:t>
            </a:r>
            <a:r>
              <a:rPr lang="da-DK" i="1" dirty="0"/>
              <a:t>henblik på at opnå et styrket beslutningsgrundlag og </a:t>
            </a:r>
            <a:r>
              <a:rPr lang="da-DK" i="1" dirty="0">
                <a:solidFill>
                  <a:srgbClr val="FF0000"/>
                </a:solidFill>
              </a:rPr>
              <a:t>fagligt fundament</a:t>
            </a:r>
            <a:r>
              <a:rPr lang="da-DK" i="1" dirty="0"/>
              <a:t> for en fortsat understøttelse af målsætningen om en tæt regional forsyning af videregående </a:t>
            </a:r>
            <a:r>
              <a:rPr lang="da-DK" i="1" dirty="0" smtClean="0"/>
              <a:t>uddannelser </a:t>
            </a:r>
            <a:r>
              <a:rPr lang="da-DK" i="1" dirty="0"/>
              <a:t>gennemføres en undersøgelse af internationale initiativer og modeller for styrket regional distribution af videregående uddannelse</a:t>
            </a:r>
            <a:r>
              <a:rPr lang="da-DK" i="1" dirty="0" smtClean="0"/>
              <a:t>.”</a:t>
            </a:r>
            <a:endParaRPr lang="da-DK" i="1" dirty="0"/>
          </a:p>
          <a:p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33058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19903" cy="1325563"/>
          </a:xfrm>
          <a:solidFill>
            <a:schemeClr val="tx1"/>
          </a:solidFill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Metode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113007"/>
            <a:ext cx="10515600" cy="4351338"/>
          </a:xfrm>
        </p:spPr>
        <p:txBody>
          <a:bodyPr/>
          <a:lstStyle/>
          <a:p>
            <a:pPr lvl="0"/>
            <a:r>
              <a:rPr lang="da-DK" dirty="0" smtClean="0"/>
              <a:t>et </a:t>
            </a:r>
            <a:r>
              <a:rPr lang="da-DK" dirty="0"/>
              <a:t>litteraturreview (state-of-the-art) af international forskning i erfaringerne med regional forsyning af videregående uddannelser</a:t>
            </a:r>
            <a:r>
              <a:rPr lang="da-DK" dirty="0" smtClean="0"/>
              <a:t>.</a:t>
            </a:r>
            <a:endParaRPr lang="da-DK" dirty="0"/>
          </a:p>
          <a:p>
            <a:r>
              <a:rPr lang="da-DK" dirty="0" smtClean="0"/>
              <a:t>fem </a:t>
            </a:r>
            <a:r>
              <a:rPr lang="da-DK" dirty="0"/>
              <a:t>eksemplariske cases fra fire forskellige lande, som er kortlagt </a:t>
            </a:r>
            <a:r>
              <a:rPr lang="da-DK" dirty="0" smtClean="0"/>
              <a:t>gennem dokumentanalyser, </a:t>
            </a:r>
            <a:r>
              <a:rPr lang="da-DK" dirty="0"/>
              <a:t>interview og observationer foretaget på </a:t>
            </a:r>
            <a:r>
              <a:rPr lang="da-DK" dirty="0" smtClean="0"/>
              <a:t>besøg. </a:t>
            </a:r>
          </a:p>
          <a:p>
            <a:r>
              <a:rPr lang="da-DK" dirty="0" smtClean="0"/>
              <a:t>interviews i forbindelse med en interessentanalyse af danske uddannelsesaktørers interesser og holdninger.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2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19903" cy="1325563"/>
          </a:xfrm>
          <a:solidFill>
            <a:schemeClr val="tx1"/>
          </a:solidFill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Regionale </a:t>
            </a:r>
            <a:r>
              <a:rPr lang="da-DK" b="1" dirty="0" smtClean="0">
                <a:solidFill>
                  <a:schemeClr val="bg1"/>
                </a:solidFill>
              </a:rPr>
              <a:t>forsyningsmodeller</a:t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da-DK" b="1" dirty="0" smtClean="0">
                <a:solidFill>
                  <a:schemeClr val="bg1"/>
                </a:solidFill>
              </a:rPr>
              <a:t> </a:t>
            </a:r>
            <a:r>
              <a:rPr lang="da-DK" b="1" dirty="0">
                <a:solidFill>
                  <a:schemeClr val="bg1"/>
                </a:solidFill>
              </a:rPr>
              <a:t>– et teoretisk overblik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5 forskellige </a:t>
            </a:r>
            <a:r>
              <a:rPr lang="da-DK" i="1" dirty="0" smtClean="0"/>
              <a:t>idealtyper</a:t>
            </a:r>
            <a:r>
              <a:rPr lang="da-DK" dirty="0" smtClean="0"/>
              <a:t> </a:t>
            </a:r>
            <a:r>
              <a:rPr lang="da-DK" dirty="0"/>
              <a:t>for måder at organisere regional forsyning på</a:t>
            </a:r>
          </a:p>
          <a:p>
            <a:r>
              <a:rPr lang="da-DK" dirty="0"/>
              <a:t> – nogle anvendes i Danmark andre i landene omkring os.</a:t>
            </a:r>
          </a:p>
          <a:p>
            <a:r>
              <a:rPr lang="da-DK" dirty="0"/>
              <a:t> Vi betegner de fem organisationsformer som: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a) Økosystemer,</a:t>
            </a:r>
          </a:p>
          <a:p>
            <a:pPr marL="0" indent="0">
              <a:buNone/>
            </a:pPr>
            <a:r>
              <a:rPr lang="da-DK" b="1" dirty="0"/>
              <a:t>b) System/subsystem (institutionelle familier),</a:t>
            </a:r>
          </a:p>
          <a:p>
            <a:pPr marL="0" indent="0">
              <a:buNone/>
            </a:pPr>
            <a:r>
              <a:rPr lang="da-DK" b="1" dirty="0"/>
              <a:t>c) System/subsystem (intern udlejring),</a:t>
            </a:r>
          </a:p>
          <a:p>
            <a:pPr marL="0" indent="0">
              <a:buNone/>
            </a:pPr>
            <a:r>
              <a:rPr lang="da-DK" b="1" dirty="0"/>
              <a:t>d) Strukturelle koblinger,</a:t>
            </a:r>
          </a:p>
          <a:p>
            <a:pPr marL="0" indent="0">
              <a:buNone/>
            </a:pPr>
            <a:r>
              <a:rPr lang="da-DK" b="1" dirty="0"/>
              <a:t>e) Netværksorganisering.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32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37320" cy="1325563"/>
          </a:xfrm>
          <a:solidFill>
            <a:schemeClr val="tx1"/>
          </a:solidFill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Fem </a:t>
            </a:r>
            <a:r>
              <a:rPr lang="da-DK" b="1" dirty="0" smtClean="0">
                <a:solidFill>
                  <a:schemeClr val="bg1"/>
                </a:solidFill>
              </a:rPr>
              <a:t>organisatoriske idealtyper</a:t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da-DK" b="1" dirty="0" smtClean="0">
                <a:solidFill>
                  <a:schemeClr val="bg1"/>
                </a:solidFill>
              </a:rPr>
              <a:t> </a:t>
            </a:r>
            <a:r>
              <a:rPr lang="da-DK" b="1" dirty="0">
                <a:solidFill>
                  <a:schemeClr val="bg1"/>
                </a:solidFill>
              </a:rPr>
              <a:t>– 5 karakteristika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/>
              <a:t>Hvert af de fem formater analyseres og beskrives ud fra følgende perspektiver: </a:t>
            </a:r>
          </a:p>
          <a:p>
            <a:pPr marL="0" indent="0">
              <a:buNone/>
            </a:pPr>
            <a:r>
              <a:rPr lang="da-DK" dirty="0"/>
              <a:t> 1) </a:t>
            </a:r>
            <a:r>
              <a:rPr lang="da-DK" i="1" dirty="0"/>
              <a:t>Kode:</a:t>
            </a:r>
            <a:r>
              <a:rPr lang="da-DK" dirty="0"/>
              <a:t> Hvilket styringsperspektiv eller primær selvforståelsesparameter agerer </a:t>
            </a:r>
            <a:br>
              <a:rPr lang="da-DK" dirty="0"/>
            </a:br>
            <a:r>
              <a:rPr lang="da-DK" dirty="0"/>
              <a:t>      organisationen efter?</a:t>
            </a:r>
          </a:p>
          <a:p>
            <a:pPr marL="0" indent="0">
              <a:buNone/>
            </a:pPr>
            <a:r>
              <a:rPr lang="da-DK" dirty="0"/>
              <a:t>2) </a:t>
            </a:r>
            <a:r>
              <a:rPr lang="da-DK" i="1" dirty="0"/>
              <a:t>Organisationselementer og funktioner:</a:t>
            </a:r>
            <a:r>
              <a:rPr lang="da-DK" dirty="0"/>
              <a:t> Hvilke prototypiske elementer og </a:t>
            </a:r>
            <a:br>
              <a:rPr lang="da-DK" dirty="0"/>
            </a:br>
            <a:r>
              <a:rPr lang="da-DK" dirty="0"/>
              <a:t>     funktioner består organisationen af? </a:t>
            </a:r>
          </a:p>
          <a:p>
            <a:pPr marL="0" indent="0">
              <a:buNone/>
            </a:pPr>
            <a:r>
              <a:rPr lang="da-DK" dirty="0"/>
              <a:t>3) </a:t>
            </a:r>
            <a:r>
              <a:rPr lang="da-DK" i="1" dirty="0"/>
              <a:t>Forsyningskanal:</a:t>
            </a:r>
            <a:r>
              <a:rPr lang="da-DK" dirty="0"/>
              <a:t> Hvilket primært format anvender organisationen til at forsyne</a:t>
            </a:r>
            <a:br>
              <a:rPr lang="da-DK" dirty="0"/>
            </a:br>
            <a:r>
              <a:rPr lang="da-DK" dirty="0"/>
              <a:t>     sine modtagere med uddannelse? </a:t>
            </a:r>
          </a:p>
          <a:p>
            <a:pPr marL="0" indent="0">
              <a:buNone/>
            </a:pPr>
            <a:r>
              <a:rPr lang="da-DK" dirty="0"/>
              <a:t>4) </a:t>
            </a:r>
            <a:r>
              <a:rPr lang="da-DK" i="1" dirty="0"/>
              <a:t>Magt: </a:t>
            </a:r>
            <a:r>
              <a:rPr lang="da-DK" dirty="0"/>
              <a:t>Hvad karakteriserer magtforholdene mellem forskellige systemer eller </a:t>
            </a:r>
            <a:br>
              <a:rPr lang="da-DK" dirty="0"/>
            </a:br>
            <a:r>
              <a:rPr lang="da-DK" dirty="0"/>
              <a:t>     mellem interne subsystemer i organisationen? </a:t>
            </a:r>
          </a:p>
          <a:p>
            <a:pPr marL="0" indent="0">
              <a:buNone/>
            </a:pPr>
            <a:r>
              <a:rPr lang="da-DK" dirty="0"/>
              <a:t>5) </a:t>
            </a:r>
            <a:r>
              <a:rPr lang="da-DK" i="1" dirty="0"/>
              <a:t>Forsyningsprincip:</a:t>
            </a:r>
            <a:r>
              <a:rPr lang="da-DK" dirty="0"/>
              <a:t> Hvilket princip anvender organisationen som afsæt for </a:t>
            </a:r>
            <a:br>
              <a:rPr lang="da-DK" dirty="0"/>
            </a:br>
            <a:r>
              <a:rPr lang="da-DK" dirty="0"/>
              <a:t>     organisering den regionale forsyning og på hvilke præmisser er </a:t>
            </a:r>
            <a:br>
              <a:rPr lang="da-DK" dirty="0"/>
            </a:br>
            <a:r>
              <a:rPr lang="da-DK" dirty="0"/>
              <a:t>     forsyningsmodellen bæredygtig?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75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375854"/>
            <a:ext cx="9061269" cy="67261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da-DK" sz="3600" b="1" dirty="0">
                <a:solidFill>
                  <a:schemeClr val="bg1"/>
                </a:solidFill>
              </a:rPr>
              <a:t>1. Regional forsyning i form af ”Økosystemer”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67" y="1246789"/>
            <a:ext cx="9060561" cy="1499838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146" y="1519071"/>
            <a:ext cx="1303782" cy="2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671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PowerPoint-præsentation</vt:lpstr>
      <vt:lpstr>Den danske diskussion</vt:lpstr>
      <vt:lpstr>Den danske diskussion</vt:lpstr>
      <vt:lpstr>Den danske diskussion</vt:lpstr>
      <vt:lpstr>Projektformål</vt:lpstr>
      <vt:lpstr>Metode</vt:lpstr>
      <vt:lpstr>Regionale forsyningsmodeller  – et teoretisk overblik</vt:lpstr>
      <vt:lpstr>Fem organisatoriske idealtyper  – 5 karakteristika</vt:lpstr>
      <vt:lpstr>1. Regional forsyning i form af ”Økosystemer”</vt:lpstr>
      <vt:lpstr>1. Regional forsyning i form af ”Økosystemer”</vt:lpstr>
      <vt:lpstr>2. Regional forsyning i form af System/subsystem      (Institutionel familie)</vt:lpstr>
      <vt:lpstr>2. Regional forsyning i form af System/subsystem      (Institutionel familie)</vt:lpstr>
      <vt:lpstr>3. Regional forsyning i form af System/subsystem     (Intern udlejring)</vt:lpstr>
      <vt:lpstr>3. Regional forsyning i form af System/subsystem     (Intern udlejring)</vt:lpstr>
      <vt:lpstr>4. Regional forsyning i form af strukturelt koblede systemer </vt:lpstr>
      <vt:lpstr>4. Regional forsyning i form af strukturelt koblede systemer </vt:lpstr>
      <vt:lpstr>5. Regional forsyning i form af netværks-koblinger</vt:lpstr>
      <vt:lpstr>5. Regional forsyning i form af netværks-koblinger</vt:lpstr>
      <vt:lpstr>PowerPoint-præsentation</vt:lpstr>
      <vt:lpstr>Konklusion</vt:lpstr>
      <vt:lpstr>Skal Danmark lade sig inspirere så skal: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Karsten Gynther (kgy)</dc:creator>
  <cp:lastModifiedBy>Karsten Gynther (kgy)</cp:lastModifiedBy>
  <cp:revision>33</cp:revision>
  <dcterms:created xsi:type="dcterms:W3CDTF">2019-03-31T12:40:18Z</dcterms:created>
  <dcterms:modified xsi:type="dcterms:W3CDTF">2019-05-31T08:56:07Z</dcterms:modified>
</cp:coreProperties>
</file>