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0" r:id="rId2"/>
    <p:sldMasterId id="2147483692" r:id="rId3"/>
  </p:sldMasterIdLst>
  <p:notesMasterIdLst>
    <p:notesMasterId r:id="rId22"/>
  </p:notesMasterIdLst>
  <p:sldIdLst>
    <p:sldId id="265" r:id="rId4"/>
    <p:sldId id="309" r:id="rId5"/>
    <p:sldId id="313" r:id="rId6"/>
    <p:sldId id="301" r:id="rId7"/>
    <p:sldId id="299" r:id="rId8"/>
    <p:sldId id="327" r:id="rId9"/>
    <p:sldId id="329" r:id="rId10"/>
    <p:sldId id="326" r:id="rId11"/>
    <p:sldId id="282" r:id="rId12"/>
    <p:sldId id="333" r:id="rId13"/>
    <p:sldId id="257" r:id="rId14"/>
    <p:sldId id="297" r:id="rId15"/>
    <p:sldId id="337" r:id="rId16"/>
    <p:sldId id="336" r:id="rId17"/>
    <p:sldId id="339" r:id="rId18"/>
    <p:sldId id="335" r:id="rId19"/>
    <p:sldId id="312" r:id="rId20"/>
    <p:sldId id="284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31" autoAdjust="0"/>
    <p:restoredTop sz="94660"/>
  </p:normalViewPr>
  <p:slideViewPr>
    <p:cSldViewPr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73FA2-5EC4-47CF-A277-A81B1E9E54D0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91AD-FD15-432C-9D9A-32113E12E1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7670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D64B3-EE20-42D3-8588-8664A932FB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2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FD64B3-EE20-42D3-8588-8664A932FB6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04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3F872-ACE3-445D-A4B5-F5228B40C82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67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27585" y="1553792"/>
            <a:ext cx="7920880" cy="944628"/>
          </a:xfrm>
        </p:spPr>
        <p:txBody>
          <a:bodyPr>
            <a:normAutofit/>
          </a:bodyPr>
          <a:lstStyle>
            <a:lvl1pPr algn="l">
              <a:defRPr lang="da-DK" sz="2400" kern="1200" cap="all" baseline="0" dirty="0">
                <a:solidFill>
                  <a:srgbClr val="A8B614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kstboks 2"/>
          <p:cNvSpPr txBox="1"/>
          <p:nvPr userDrawn="1"/>
        </p:nvSpPr>
        <p:spPr>
          <a:xfrm>
            <a:off x="6672116" y="6129595"/>
            <a:ext cx="1578958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da-DK" sz="825" cap="all" baseline="0" dirty="0">
                <a:solidFill>
                  <a:schemeClr val="bg1"/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97195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8454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77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187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9014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667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0490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24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8849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321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27584" y="1553792"/>
            <a:ext cx="7920880" cy="944628"/>
          </a:xfrm>
        </p:spPr>
        <p:txBody>
          <a:bodyPr>
            <a:normAutofit/>
          </a:bodyPr>
          <a:lstStyle>
            <a:lvl1pPr algn="l">
              <a:defRPr lang="da-DK" sz="3200" kern="1200" cap="all" baseline="0" dirty="0">
                <a:solidFill>
                  <a:srgbClr val="A8B614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Tekstboks 2"/>
          <p:cNvSpPr txBox="1"/>
          <p:nvPr userDrawn="1"/>
        </p:nvSpPr>
        <p:spPr>
          <a:xfrm>
            <a:off x="6672116" y="6129595"/>
            <a:ext cx="2106346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1100" cap="all" baseline="0" dirty="0">
                <a:solidFill>
                  <a:schemeClr val="bg1"/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03018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2678"/>
            <a:ext cx="9653700" cy="721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7" y="764704"/>
            <a:ext cx="7920880" cy="944628"/>
          </a:xfrm>
        </p:spPr>
        <p:txBody>
          <a:bodyPr>
            <a:normAutofit/>
          </a:bodyPr>
          <a:lstStyle>
            <a:lvl1pPr algn="l">
              <a:defRPr lang="da-DK" sz="2400" kern="1200" cap="all" baseline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" y="4092654"/>
            <a:ext cx="9139276" cy="2764630"/>
          </a:xfrm>
          <a:prstGeom prst="rect">
            <a:avLst/>
          </a:prstGeom>
        </p:spPr>
      </p:pic>
      <p:sp>
        <p:nvSpPr>
          <p:cNvPr id="6" name="Tekstboks 5"/>
          <p:cNvSpPr txBox="1"/>
          <p:nvPr userDrawn="1"/>
        </p:nvSpPr>
        <p:spPr>
          <a:xfrm>
            <a:off x="6672116" y="6129595"/>
            <a:ext cx="1578958" cy="1282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75"/>
              </a:lnSpc>
            </a:pPr>
            <a:r>
              <a:rPr lang="da-DK" sz="825" cap="all" baseline="0" dirty="0">
                <a:solidFill>
                  <a:schemeClr val="bg1"/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4223673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3" y="2678"/>
            <a:ext cx="9653700" cy="721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20880" cy="944628"/>
          </a:xfrm>
        </p:spPr>
        <p:txBody>
          <a:bodyPr>
            <a:normAutofit/>
          </a:bodyPr>
          <a:lstStyle>
            <a:lvl1pPr algn="l">
              <a:defRPr lang="da-DK" sz="3200" kern="1200" cap="all" baseline="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pic>
        <p:nvPicPr>
          <p:cNvPr id="4" name="Billed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" y="4092654"/>
            <a:ext cx="9139276" cy="2764630"/>
          </a:xfrm>
          <a:prstGeom prst="rect">
            <a:avLst/>
          </a:prstGeom>
        </p:spPr>
      </p:pic>
      <p:sp>
        <p:nvSpPr>
          <p:cNvPr id="6" name="Tekstboks 5"/>
          <p:cNvSpPr txBox="1"/>
          <p:nvPr userDrawn="1"/>
        </p:nvSpPr>
        <p:spPr>
          <a:xfrm>
            <a:off x="6672116" y="6129595"/>
            <a:ext cx="2106346" cy="1667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1300"/>
              </a:lnSpc>
            </a:pPr>
            <a:r>
              <a:rPr lang="da-DK" sz="1100" cap="all" baseline="0" dirty="0">
                <a:solidFill>
                  <a:schemeClr val="bg1"/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4019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20000"/>
            <a:ext cx="9144000" cy="3888000"/>
          </a:xfrm>
          <a:noFill/>
        </p:spPr>
        <p:txBody>
          <a:bodyPr lIns="792000" tIns="144000" rIns="540000"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Tekstboks 3"/>
          <p:cNvSpPr txBox="1"/>
          <p:nvPr userDrawn="1"/>
        </p:nvSpPr>
        <p:spPr>
          <a:xfrm>
            <a:off x="7288755" y="6511115"/>
            <a:ext cx="1471557" cy="1025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2442799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2"/>
          </p:nvPr>
        </p:nvSpPr>
        <p:spPr>
          <a:xfrm>
            <a:off x="0" y="16200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644008" y="16288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7288755" y="6511115"/>
            <a:ext cx="1471557" cy="1025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1339902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2"/>
          </p:nvPr>
        </p:nvSpPr>
        <p:spPr>
          <a:xfrm>
            <a:off x="0" y="16200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644008" y="16288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tabLst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7288755" y="6511115"/>
            <a:ext cx="1471557" cy="1025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1490460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Tekstboks 3"/>
          <p:cNvSpPr txBox="1"/>
          <p:nvPr userDrawn="1"/>
        </p:nvSpPr>
        <p:spPr>
          <a:xfrm>
            <a:off x="7288755" y="6511115"/>
            <a:ext cx="1471557" cy="1025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da-DK" sz="770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060534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 userDrawn="1"/>
        </p:nvSpPr>
        <p:spPr>
          <a:xfrm>
            <a:off x="7288755" y="6511115"/>
            <a:ext cx="1471557" cy="10259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00"/>
              </a:lnSpc>
            </a:pPr>
            <a:r>
              <a:rPr lang="da-DK" sz="770" cap="all" baseline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  <a:endParaRPr lang="da-DK" sz="770" cap="all" baseline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9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20000"/>
            <a:ext cx="9144000" cy="3888000"/>
          </a:xfrm>
          <a:noFill/>
        </p:spPr>
        <p:txBody>
          <a:bodyPr lIns="792000" tIns="144000" rIns="540000"/>
          <a:lstStyle>
            <a:lvl1pPr marL="0" indent="0">
              <a:buFontTx/>
              <a:buNone/>
              <a:defRPr sz="135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Tekstboks 3"/>
          <p:cNvSpPr txBox="1"/>
          <p:nvPr userDrawn="1"/>
        </p:nvSpPr>
        <p:spPr>
          <a:xfrm>
            <a:off x="7288756" y="6511115"/>
            <a:ext cx="110927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a-DK" sz="578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15431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2"/>
          </p:nvPr>
        </p:nvSpPr>
        <p:spPr>
          <a:xfrm>
            <a:off x="0" y="16200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35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644009" y="16288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35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7288756" y="6511115"/>
            <a:ext cx="110927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a-DK" sz="578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288461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dholdsobjek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indhold 2"/>
          <p:cNvSpPr>
            <a:spLocks noGrp="1"/>
          </p:cNvSpPr>
          <p:nvPr>
            <p:ph idx="12"/>
          </p:nvPr>
        </p:nvSpPr>
        <p:spPr>
          <a:xfrm>
            <a:off x="0" y="16200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35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2"/>
          <p:cNvSpPr>
            <a:spLocks noGrp="1"/>
          </p:cNvSpPr>
          <p:nvPr>
            <p:ph idx="13"/>
          </p:nvPr>
        </p:nvSpPr>
        <p:spPr>
          <a:xfrm>
            <a:off x="4644009" y="1628800"/>
            <a:ext cx="4499992" cy="3888000"/>
          </a:xfrm>
          <a:noFill/>
        </p:spPr>
        <p:txBody>
          <a:bodyPr lIns="360000" tIns="144000" rIns="540000"/>
          <a:lstStyle>
            <a:lvl1pPr marL="0" indent="0">
              <a:buFontTx/>
              <a:buNone/>
              <a:tabLst/>
              <a:defRPr sz="1350" b="1">
                <a:solidFill>
                  <a:schemeClr val="bg1"/>
                </a:solidFill>
              </a:defRPr>
            </a:lvl1pPr>
            <a:lvl2pPr marL="3429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2pPr>
            <a:lvl3pPr marL="6858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tabLst/>
              <a:defRPr sz="135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Tekstboks 5"/>
          <p:cNvSpPr txBox="1"/>
          <p:nvPr userDrawn="1"/>
        </p:nvSpPr>
        <p:spPr>
          <a:xfrm>
            <a:off x="7288756" y="6511115"/>
            <a:ext cx="110927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a-DK" sz="578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99982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427168" cy="381000"/>
          </a:xfrm>
        </p:spPr>
        <p:txBody>
          <a:bodyPr>
            <a:normAutofit/>
          </a:bodyPr>
          <a:lstStyle>
            <a:lvl1pPr algn="l">
              <a:defRPr sz="1800">
                <a:solidFill>
                  <a:srgbClr val="A8B61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Tekstboks 3"/>
          <p:cNvSpPr txBox="1"/>
          <p:nvPr userDrawn="1"/>
        </p:nvSpPr>
        <p:spPr>
          <a:xfrm>
            <a:off x="7288756" y="6511115"/>
            <a:ext cx="110927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a-DK" sz="578" cap="all" baseline="0" dirty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</a:p>
        </p:txBody>
      </p:sp>
    </p:spTree>
    <p:extLst>
      <p:ext uri="{BB962C8B-B14F-4D97-AF65-F5344CB8AC3E}">
        <p14:creationId xmlns:p14="http://schemas.microsoft.com/office/powerpoint/2010/main" val="396043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 userDrawn="1"/>
        </p:nvSpPr>
        <p:spPr>
          <a:xfrm>
            <a:off x="7288756" y="6511115"/>
            <a:ext cx="110927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600"/>
              </a:lnSpc>
            </a:pPr>
            <a:r>
              <a:rPr lang="da-DK" sz="578" cap="all" baseline="0">
                <a:solidFill>
                  <a:schemeClr val="bg1">
                    <a:lumMod val="65000"/>
                  </a:schemeClr>
                </a:solidFill>
              </a:rPr>
              <a:t>Uddannelse til alle unge</a:t>
            </a:r>
            <a:endParaRPr lang="da-DK" sz="578" cap="all" baseline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5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411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046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04D8-2A44-48D7-A386-8BF27127A3F9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C47C-614F-449A-8498-12461021B2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19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rgbClr val="A8B61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6491-F100-44CC-BF14-78CBA2BCA355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E87B8-C0CD-4F48-B2CE-80A116726A7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9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E04D8-2A44-48D7-A386-8BF27127A3F9}" type="datetimeFigureOut">
              <a:rPr lang="da-DK" smtClean="0"/>
              <a:t>02-06-2019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C47C-614F-449A-8498-12461021B24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145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A8B61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hyperlink" Target="https://www.facebook.com/husc.din.uddannels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89" y="0"/>
            <a:ext cx="4846211" cy="6858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165756" cy="72008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165304"/>
            <a:ext cx="1351505" cy="334531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847261D-C01A-43D8-966F-CA3CF61B540E}"/>
              </a:ext>
            </a:extLst>
          </p:cNvPr>
          <p:cNvSpPr/>
          <p:nvPr/>
        </p:nvSpPr>
        <p:spPr>
          <a:xfrm>
            <a:off x="1442664" y="2708920"/>
            <a:ext cx="60304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b="1" dirty="0">
                <a:solidFill>
                  <a:schemeClr val="bg1"/>
                </a:solidFill>
              </a:rPr>
              <a:t>Uddannelse i Holbæk – status og udfordringer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Hvad er HUSC?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Nye lokale uddannelser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Nye kommunale roller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r>
              <a:rPr lang="da-DK" sz="2000" b="1" dirty="0">
                <a:solidFill>
                  <a:schemeClr val="bg1"/>
                </a:solidFill>
              </a:rPr>
              <a:t>Hvilken fleksibilitet er der behov for?</a:t>
            </a:r>
          </a:p>
          <a:p>
            <a:endParaRPr lang="da-DK" sz="2000" b="1" dirty="0">
              <a:solidFill>
                <a:schemeClr val="bg1"/>
              </a:solidFill>
            </a:endParaRPr>
          </a:p>
          <a:p>
            <a:endParaRPr lang="da-DK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3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2C8D3B-0A60-4DB5-A6C5-FA533E0C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325" dirty="0"/>
              <a:t>Perspektiverne lige nu med HUSC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F84307-1174-4E55-894F-5819AFD0F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Sygeplejerskeuddannelsen er kommet til Holbæk.</a:t>
            </a:r>
          </a:p>
          <a:p>
            <a:pPr lvl="1"/>
            <a:r>
              <a:rPr lang="da-DK" dirty="0"/>
              <a:t>I kommunale lokaler</a:t>
            </a:r>
          </a:p>
          <a:p>
            <a:pPr lvl="1"/>
            <a:r>
              <a:rPr lang="da-DK" dirty="0"/>
              <a:t>Gennem et fælles projekt mellem sygehus, nabokommuner og uddannelsesudbyder</a:t>
            </a:r>
          </a:p>
          <a:p>
            <a:pPr lvl="1"/>
            <a:r>
              <a:rPr lang="da-DK" dirty="0"/>
              <a:t>Mange ansøgere, flot optag.</a:t>
            </a:r>
          </a:p>
          <a:p>
            <a:r>
              <a:rPr lang="da-DK" dirty="0"/>
              <a:t>Samarbejde med Erhvervsakademi Sjælland og Erhvervslivet omkring Finansøkonom fra 2019 (og på sigt Bygningskonstruktør)</a:t>
            </a:r>
          </a:p>
          <a:p>
            <a:r>
              <a:rPr lang="da-DK" dirty="0"/>
              <a:t>Mange lokale studerende bruger faciliteterne i HUSC</a:t>
            </a:r>
          </a:p>
          <a:p>
            <a:endParaRPr lang="da-DK" dirty="0"/>
          </a:p>
          <a:p>
            <a:r>
              <a:rPr lang="da-DK" dirty="0"/>
              <a:t>Ny national dagsorden gør det muligt at arbejde med flere decentrale uddannelsesmuligheder</a:t>
            </a:r>
          </a:p>
          <a:p>
            <a:r>
              <a:rPr lang="da-DK" dirty="0"/>
              <a:t>Samarbejdsaftale med Absalon omkring læreruddannelsen</a:t>
            </a:r>
          </a:p>
          <a:p>
            <a:r>
              <a:rPr lang="da-DK" dirty="0"/>
              <a:t>Synergimuligheder lige nu – tilflytning af de statslige arbejdspladser</a:t>
            </a:r>
          </a:p>
          <a:p>
            <a:r>
              <a:rPr lang="da-DK" dirty="0"/>
              <a:t> </a:t>
            </a:r>
          </a:p>
          <a:p>
            <a:r>
              <a:rPr lang="da-DK" dirty="0"/>
              <a:t>De nye kommunale roller gør det muligt: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”Mægler/Katalysator” for uddannelser og uddannelsessamarbejde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a-DK" dirty="0"/>
              <a:t>”Vært” for uddannelser og studerende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5214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/>
          <p:cNvSpPr/>
          <p:nvPr/>
        </p:nvSpPr>
        <p:spPr>
          <a:xfrm>
            <a:off x="2703295" y="3909825"/>
            <a:ext cx="2035098" cy="3517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Studie- og studentermiljø </a:t>
            </a:r>
          </a:p>
        </p:txBody>
      </p:sp>
      <p:sp>
        <p:nvSpPr>
          <p:cNvPr id="5" name="Rektangel 4"/>
          <p:cNvSpPr/>
          <p:nvPr/>
        </p:nvSpPr>
        <p:spPr>
          <a:xfrm>
            <a:off x="2466531" y="47116"/>
            <a:ext cx="4210938" cy="7435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Overordnet formål: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Flere studerende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Forebygge fraflytning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Vækst og udvikling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Hæve uddannelsesniveau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kvalificeret arbejdskraft</a:t>
            </a:r>
          </a:p>
        </p:txBody>
      </p:sp>
      <p:sp>
        <p:nvSpPr>
          <p:cNvPr id="7" name="Rektangel 6"/>
          <p:cNvSpPr/>
          <p:nvPr/>
        </p:nvSpPr>
        <p:spPr>
          <a:xfrm>
            <a:off x="261671" y="2041384"/>
            <a:ext cx="2298599" cy="7223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Tiltrække og understøtte videregående uddannelser og uddannelsesmuligheder</a:t>
            </a:r>
          </a:p>
        </p:txBody>
      </p:sp>
      <p:sp>
        <p:nvSpPr>
          <p:cNvPr id="9" name="Rektangel 8"/>
          <p:cNvSpPr/>
          <p:nvPr/>
        </p:nvSpPr>
        <p:spPr>
          <a:xfrm>
            <a:off x="2699792" y="2048993"/>
            <a:ext cx="2089784" cy="714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Understøtte lokale studerende og studiemiljø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379694" y="3492559"/>
            <a:ext cx="1206171" cy="688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Mere plads fra 2019/2020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Absalon og Zealand</a:t>
            </a:r>
          </a:p>
        </p:txBody>
      </p:sp>
      <p:sp>
        <p:nvSpPr>
          <p:cNvPr id="14" name="Rektangel 13"/>
          <p:cNvSpPr/>
          <p:nvPr/>
        </p:nvSpPr>
        <p:spPr>
          <a:xfrm>
            <a:off x="261672" y="3101444"/>
            <a:ext cx="2285321" cy="616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Sygeplejerske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Skabe en bæredygtig model</a:t>
            </a:r>
          </a:p>
        </p:txBody>
      </p:sp>
      <p:sp>
        <p:nvSpPr>
          <p:cNvPr id="20" name="Rektangel 19"/>
          <p:cNvSpPr/>
          <p:nvPr/>
        </p:nvSpPr>
        <p:spPr>
          <a:xfrm>
            <a:off x="4869463" y="3061294"/>
            <a:ext cx="1408280" cy="5852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Uddannelsesnetværk NVSJ i 2019</a:t>
            </a:r>
          </a:p>
        </p:txBody>
      </p:sp>
      <p:cxnSp>
        <p:nvCxnSpPr>
          <p:cNvPr id="24" name="Lige forbindelse 23"/>
          <p:cNvCxnSpPr>
            <a:cxnSpLocks/>
            <a:stCxn id="6" idx="2"/>
            <a:endCxn id="7" idx="0"/>
          </p:cNvCxnSpPr>
          <p:nvPr/>
        </p:nvCxnSpPr>
        <p:spPr>
          <a:xfrm flipH="1">
            <a:off x="1410971" y="1601310"/>
            <a:ext cx="3161029" cy="440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>
            <a:cxnSpLocks/>
            <a:stCxn id="6" idx="2"/>
            <a:endCxn id="86" idx="0"/>
          </p:cNvCxnSpPr>
          <p:nvPr/>
        </p:nvCxnSpPr>
        <p:spPr>
          <a:xfrm>
            <a:off x="4572000" y="1601310"/>
            <a:ext cx="2422715" cy="44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>
            <a:cxnSpLocks/>
            <a:stCxn id="6" idx="2"/>
            <a:endCxn id="9" idx="0"/>
          </p:cNvCxnSpPr>
          <p:nvPr/>
        </p:nvCxnSpPr>
        <p:spPr>
          <a:xfrm flipH="1">
            <a:off x="3744684" y="1601310"/>
            <a:ext cx="827316" cy="44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>
            <a:cxnSpLocks/>
            <a:stCxn id="5" idx="2"/>
            <a:endCxn id="6" idx="0"/>
          </p:cNvCxnSpPr>
          <p:nvPr/>
        </p:nvCxnSpPr>
        <p:spPr>
          <a:xfrm>
            <a:off x="4572000" y="790648"/>
            <a:ext cx="0" cy="114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boks 69"/>
          <p:cNvSpPr txBox="1"/>
          <p:nvPr/>
        </p:nvSpPr>
        <p:spPr>
          <a:xfrm>
            <a:off x="0" y="27655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Opgaver:</a:t>
            </a:r>
          </a:p>
        </p:txBody>
      </p:sp>
      <p:sp>
        <p:nvSpPr>
          <p:cNvPr id="71" name="Tekstboks 70"/>
          <p:cNvSpPr txBox="1"/>
          <p:nvPr/>
        </p:nvSpPr>
        <p:spPr>
          <a:xfrm>
            <a:off x="84796" y="1659632"/>
            <a:ext cx="152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Mål: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3FDAD247-1DD1-4FA3-BA6B-3D843E85F8E3}"/>
              </a:ext>
            </a:extLst>
          </p:cNvPr>
          <p:cNvSpPr/>
          <p:nvPr/>
        </p:nvSpPr>
        <p:spPr>
          <a:xfrm>
            <a:off x="7702278" y="3022296"/>
            <a:ext cx="133421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Etablering af enhed 2019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82F8EEE4-0176-4C94-BBCC-30854CDBC50A}"/>
              </a:ext>
            </a:extLst>
          </p:cNvPr>
          <p:cNvSpPr/>
          <p:nvPr/>
        </p:nvSpPr>
        <p:spPr>
          <a:xfrm>
            <a:off x="7702279" y="5230611"/>
            <a:ext cx="1331339" cy="3636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Styrke kendskabet til HUSC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EA74020E-5007-40C1-9D55-8625934157CA}"/>
              </a:ext>
            </a:extLst>
          </p:cNvPr>
          <p:cNvSpPr/>
          <p:nvPr/>
        </p:nvSpPr>
        <p:spPr>
          <a:xfrm>
            <a:off x="4846324" y="2048993"/>
            <a:ext cx="1408279" cy="7147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uddannelsessynergi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E2DB2A76-14B1-40A7-93B1-4DB77018F70F}"/>
              </a:ext>
            </a:extLst>
          </p:cNvPr>
          <p:cNvSpPr/>
          <p:nvPr/>
        </p:nvSpPr>
        <p:spPr>
          <a:xfrm>
            <a:off x="4894693" y="3813564"/>
            <a:ext cx="1368589" cy="6884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Samarbejde med de statslige institutioner omkring indflytning</a:t>
            </a: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F920CA05-B26E-4098-B4F1-F29897DC62A3}"/>
              </a:ext>
            </a:extLst>
          </p:cNvPr>
          <p:cNvSpPr/>
          <p:nvPr/>
        </p:nvSpPr>
        <p:spPr>
          <a:xfrm>
            <a:off x="2699791" y="3051683"/>
            <a:ext cx="2038601" cy="3585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Studiefaciliteter 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6908F05D-0E10-4439-90DB-51F3277CE4BB}"/>
              </a:ext>
            </a:extLst>
          </p:cNvPr>
          <p:cNvCxnSpPr>
            <a:cxnSpLocks/>
          </p:cNvCxnSpPr>
          <p:nvPr/>
        </p:nvCxnSpPr>
        <p:spPr>
          <a:xfrm>
            <a:off x="4536471" y="1598717"/>
            <a:ext cx="978464" cy="4476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ktangel 86">
            <a:extLst>
              <a:ext uri="{FF2B5EF4-FFF2-40B4-BE49-F238E27FC236}">
                <a16:creationId xmlns:a16="http://schemas.microsoft.com/office/drawing/2014/main" id="{7E87B2CE-9A4D-484E-B783-C59B03D150E9}"/>
              </a:ext>
            </a:extLst>
          </p:cNvPr>
          <p:cNvSpPr/>
          <p:nvPr/>
        </p:nvSpPr>
        <p:spPr>
          <a:xfrm>
            <a:off x="261673" y="3769068"/>
            <a:ext cx="2285321" cy="5071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Finansøkonom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Skabe en bæredygtig model</a:t>
            </a:r>
          </a:p>
        </p:txBody>
      </p:sp>
      <p:sp>
        <p:nvSpPr>
          <p:cNvPr id="94" name="Rektangel 93">
            <a:extLst>
              <a:ext uri="{FF2B5EF4-FFF2-40B4-BE49-F238E27FC236}">
                <a16:creationId xmlns:a16="http://schemas.microsoft.com/office/drawing/2014/main" id="{AD4AAF08-E82D-43E4-9937-3882A4DCA699}"/>
              </a:ext>
            </a:extLst>
          </p:cNvPr>
          <p:cNvSpPr/>
          <p:nvPr/>
        </p:nvSpPr>
        <p:spPr>
          <a:xfrm>
            <a:off x="2710227" y="4734932"/>
            <a:ext cx="2027236" cy="5037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Koblinger mellem studerende og arbejdspladser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B4339F33-F250-4B1F-B6A8-C343C3685D9F}"/>
              </a:ext>
            </a:extLst>
          </p:cNvPr>
          <p:cNvSpPr/>
          <p:nvPr/>
        </p:nvSpPr>
        <p:spPr>
          <a:xfrm>
            <a:off x="2699791" y="4326711"/>
            <a:ext cx="2035098" cy="2732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Forebygge frafald</a:t>
            </a:r>
          </a:p>
        </p:txBody>
      </p:sp>
      <p:sp>
        <p:nvSpPr>
          <p:cNvPr id="6" name="Rektangel 5"/>
          <p:cNvSpPr/>
          <p:nvPr/>
        </p:nvSpPr>
        <p:spPr>
          <a:xfrm>
            <a:off x="2466531" y="904917"/>
            <a:ext cx="4210938" cy="696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Udvikling og drift af HUSC</a:t>
            </a:r>
          </a:p>
        </p:txBody>
      </p:sp>
      <p:sp>
        <p:nvSpPr>
          <p:cNvPr id="133" name="Rektangel 132">
            <a:extLst>
              <a:ext uri="{FF2B5EF4-FFF2-40B4-BE49-F238E27FC236}">
                <a16:creationId xmlns:a16="http://schemas.microsoft.com/office/drawing/2014/main" id="{0657288F-CDE5-4A26-952E-6F366E0CF00A}"/>
              </a:ext>
            </a:extLst>
          </p:cNvPr>
          <p:cNvSpPr/>
          <p:nvPr/>
        </p:nvSpPr>
        <p:spPr>
          <a:xfrm>
            <a:off x="7691717" y="5698025"/>
            <a:ext cx="1331339" cy="10433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Interesse-varetagelse  Alliancer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Påvirke regional og national dagsorden</a:t>
            </a:r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2B72A31A-2FEF-4D8D-AFEA-319B995F844C}"/>
              </a:ext>
            </a:extLst>
          </p:cNvPr>
          <p:cNvSpPr/>
          <p:nvPr/>
        </p:nvSpPr>
        <p:spPr>
          <a:xfrm>
            <a:off x="7702278" y="2048993"/>
            <a:ext cx="1334218" cy="704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Organisatoriske rammer og retning</a:t>
            </a:r>
          </a:p>
        </p:txBody>
      </p:sp>
      <p:sp>
        <p:nvSpPr>
          <p:cNvPr id="86" name="Rektangel 85">
            <a:extLst>
              <a:ext uri="{FF2B5EF4-FFF2-40B4-BE49-F238E27FC236}">
                <a16:creationId xmlns:a16="http://schemas.microsoft.com/office/drawing/2014/main" id="{7328AB92-CDB7-485E-BDD3-F23E32621DA3}"/>
              </a:ext>
            </a:extLst>
          </p:cNvPr>
          <p:cNvSpPr/>
          <p:nvPr/>
        </p:nvSpPr>
        <p:spPr>
          <a:xfrm>
            <a:off x="6380311" y="2048993"/>
            <a:ext cx="1228807" cy="7040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Gode fysiske rammer</a:t>
            </a:r>
          </a:p>
        </p:txBody>
      </p:sp>
      <p:sp>
        <p:nvSpPr>
          <p:cNvPr id="93" name="Rektangel 92">
            <a:extLst>
              <a:ext uri="{FF2B5EF4-FFF2-40B4-BE49-F238E27FC236}">
                <a16:creationId xmlns:a16="http://schemas.microsoft.com/office/drawing/2014/main" id="{8F4ED6F5-F8DD-47ED-AE20-0B3814A776B6}"/>
              </a:ext>
            </a:extLst>
          </p:cNvPr>
          <p:cNvSpPr/>
          <p:nvPr/>
        </p:nvSpPr>
        <p:spPr>
          <a:xfrm>
            <a:off x="253389" y="4815459"/>
            <a:ext cx="2286261" cy="342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Vært for efteruddannelser</a:t>
            </a:r>
          </a:p>
        </p:txBody>
      </p:sp>
      <p:sp>
        <p:nvSpPr>
          <p:cNvPr id="96" name="Rektangel 95">
            <a:extLst>
              <a:ext uri="{FF2B5EF4-FFF2-40B4-BE49-F238E27FC236}">
                <a16:creationId xmlns:a16="http://schemas.microsoft.com/office/drawing/2014/main" id="{F6E6C872-655E-46C2-B18D-621FAE6CAC90}"/>
              </a:ext>
            </a:extLst>
          </p:cNvPr>
          <p:cNvSpPr/>
          <p:nvPr/>
        </p:nvSpPr>
        <p:spPr>
          <a:xfrm>
            <a:off x="261672" y="4331633"/>
            <a:ext cx="2286261" cy="3509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Zealand i øvrigt</a:t>
            </a:r>
          </a:p>
        </p:txBody>
      </p:sp>
      <p:sp>
        <p:nvSpPr>
          <p:cNvPr id="97" name="Rektangel 96">
            <a:extLst>
              <a:ext uri="{FF2B5EF4-FFF2-40B4-BE49-F238E27FC236}">
                <a16:creationId xmlns:a16="http://schemas.microsoft.com/office/drawing/2014/main" id="{2B760CB9-1D31-4807-8A35-1D9F7EB18455}"/>
              </a:ext>
            </a:extLst>
          </p:cNvPr>
          <p:cNvSpPr/>
          <p:nvPr/>
        </p:nvSpPr>
        <p:spPr>
          <a:xfrm>
            <a:off x="274010" y="5265253"/>
            <a:ext cx="2274340" cy="342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Lærer</a:t>
            </a:r>
          </a:p>
        </p:txBody>
      </p:sp>
      <p:sp>
        <p:nvSpPr>
          <p:cNvPr id="98" name="Rektangel 97">
            <a:extLst>
              <a:ext uri="{FF2B5EF4-FFF2-40B4-BE49-F238E27FC236}">
                <a16:creationId xmlns:a16="http://schemas.microsoft.com/office/drawing/2014/main" id="{0F6FD97C-6255-4A4D-844B-2C24D2C5BBF8}"/>
              </a:ext>
            </a:extLst>
          </p:cNvPr>
          <p:cNvSpPr/>
          <p:nvPr/>
        </p:nvSpPr>
        <p:spPr>
          <a:xfrm>
            <a:off x="274010" y="6172420"/>
            <a:ext cx="2286261" cy="381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Andre uddannelser</a:t>
            </a:r>
          </a:p>
        </p:txBody>
      </p:sp>
      <p:sp>
        <p:nvSpPr>
          <p:cNvPr id="99" name="Rektangel 98">
            <a:extLst>
              <a:ext uri="{FF2B5EF4-FFF2-40B4-BE49-F238E27FC236}">
                <a16:creationId xmlns:a16="http://schemas.microsoft.com/office/drawing/2014/main" id="{1CA4E331-011C-4BF6-B4B8-24EACE0D7DB9}"/>
              </a:ext>
            </a:extLst>
          </p:cNvPr>
          <p:cNvSpPr/>
          <p:nvPr/>
        </p:nvSpPr>
        <p:spPr>
          <a:xfrm>
            <a:off x="2699792" y="3521245"/>
            <a:ext cx="2038600" cy="342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Studieunderstøttende tilbud</a:t>
            </a:r>
          </a:p>
        </p:txBody>
      </p:sp>
      <p:sp>
        <p:nvSpPr>
          <p:cNvPr id="100" name="Rektangel 99">
            <a:extLst>
              <a:ext uri="{FF2B5EF4-FFF2-40B4-BE49-F238E27FC236}">
                <a16:creationId xmlns:a16="http://schemas.microsoft.com/office/drawing/2014/main" id="{9134FF11-C2B0-4F43-866E-DF5E85DF1724}"/>
              </a:ext>
            </a:extLst>
          </p:cNvPr>
          <p:cNvSpPr/>
          <p:nvPr/>
        </p:nvSpPr>
        <p:spPr>
          <a:xfrm>
            <a:off x="2710229" y="5345088"/>
            <a:ext cx="2024659" cy="342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Formidle E-læringstilbud</a:t>
            </a:r>
          </a:p>
        </p:txBody>
      </p:sp>
      <p:sp>
        <p:nvSpPr>
          <p:cNvPr id="101" name="Rektangel 100">
            <a:extLst>
              <a:ext uri="{FF2B5EF4-FFF2-40B4-BE49-F238E27FC236}">
                <a16:creationId xmlns:a16="http://schemas.microsoft.com/office/drawing/2014/main" id="{0B2446DE-1095-4A58-B722-6608DD6D3BA0}"/>
              </a:ext>
            </a:extLst>
          </p:cNvPr>
          <p:cNvSpPr/>
          <p:nvPr/>
        </p:nvSpPr>
        <p:spPr>
          <a:xfrm>
            <a:off x="4869464" y="4662770"/>
            <a:ext cx="1400708" cy="5075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Samarbejder med Absalon</a:t>
            </a:r>
          </a:p>
        </p:txBody>
      </p:sp>
      <p:sp>
        <p:nvSpPr>
          <p:cNvPr id="102" name="Rektangel 101">
            <a:extLst>
              <a:ext uri="{FF2B5EF4-FFF2-40B4-BE49-F238E27FC236}">
                <a16:creationId xmlns:a16="http://schemas.microsoft.com/office/drawing/2014/main" id="{622F78DA-567A-42B7-A0FC-CCD0E748919F}"/>
              </a:ext>
            </a:extLst>
          </p:cNvPr>
          <p:cNvSpPr/>
          <p:nvPr/>
        </p:nvSpPr>
        <p:spPr>
          <a:xfrm>
            <a:off x="6390520" y="4364257"/>
            <a:ext cx="1206172" cy="670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Langsigtede lokalestrategier – Campus Holbæk 2030</a:t>
            </a:r>
          </a:p>
        </p:txBody>
      </p:sp>
      <p:sp>
        <p:nvSpPr>
          <p:cNvPr id="103" name="Rektangel 102">
            <a:extLst>
              <a:ext uri="{FF2B5EF4-FFF2-40B4-BE49-F238E27FC236}">
                <a16:creationId xmlns:a16="http://schemas.microsoft.com/office/drawing/2014/main" id="{6055C4C3-9F6A-4E09-AAB9-CDC8EEC0B845}"/>
              </a:ext>
            </a:extLst>
          </p:cNvPr>
          <p:cNvSpPr/>
          <p:nvPr/>
        </p:nvSpPr>
        <p:spPr>
          <a:xfrm>
            <a:off x="6362945" y="3051683"/>
            <a:ext cx="1206171" cy="342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Driftsorganisering</a:t>
            </a: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EDC0E372-7305-4F48-8269-90A4CA095694}"/>
              </a:ext>
            </a:extLst>
          </p:cNvPr>
          <p:cNvSpPr/>
          <p:nvPr/>
        </p:nvSpPr>
        <p:spPr>
          <a:xfrm>
            <a:off x="7702278" y="4651640"/>
            <a:ext cx="1331340" cy="5320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Styring, afrapportering og dialog</a:t>
            </a:r>
          </a:p>
        </p:txBody>
      </p:sp>
      <p:sp>
        <p:nvSpPr>
          <p:cNvPr id="107" name="Rektangel 106">
            <a:extLst>
              <a:ext uri="{FF2B5EF4-FFF2-40B4-BE49-F238E27FC236}">
                <a16:creationId xmlns:a16="http://schemas.microsoft.com/office/drawing/2014/main" id="{F26DDD4B-F01A-4D96-81A4-77254D1E0F23}"/>
              </a:ext>
            </a:extLst>
          </p:cNvPr>
          <p:cNvSpPr/>
          <p:nvPr/>
        </p:nvSpPr>
        <p:spPr>
          <a:xfrm>
            <a:off x="7699402" y="3939754"/>
            <a:ext cx="1334216" cy="6023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Udvikle konceptet og de nye kommunale roller</a:t>
            </a:r>
          </a:p>
        </p:txBody>
      </p:sp>
      <p:sp>
        <p:nvSpPr>
          <p:cNvPr id="108" name="Rektangel 107">
            <a:extLst>
              <a:ext uri="{FF2B5EF4-FFF2-40B4-BE49-F238E27FC236}">
                <a16:creationId xmlns:a16="http://schemas.microsoft.com/office/drawing/2014/main" id="{6EA48B45-941B-4B3F-A71D-F331B4563595}"/>
              </a:ext>
            </a:extLst>
          </p:cNvPr>
          <p:cNvSpPr/>
          <p:nvPr/>
        </p:nvSpPr>
        <p:spPr>
          <a:xfrm>
            <a:off x="7699617" y="3495977"/>
            <a:ext cx="1334217" cy="34265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Fundraising </a:t>
            </a:r>
          </a:p>
        </p:txBody>
      </p:sp>
      <p:cxnSp>
        <p:nvCxnSpPr>
          <p:cNvPr id="131" name="Lige forbindelse 130">
            <a:extLst>
              <a:ext uri="{FF2B5EF4-FFF2-40B4-BE49-F238E27FC236}">
                <a16:creationId xmlns:a16="http://schemas.microsoft.com/office/drawing/2014/main" id="{5957CEF9-9532-4AD1-8A76-664D4E7F24F5}"/>
              </a:ext>
            </a:extLst>
          </p:cNvPr>
          <p:cNvCxnSpPr>
            <a:cxnSpLocks/>
          </p:cNvCxnSpPr>
          <p:nvPr/>
        </p:nvCxnSpPr>
        <p:spPr>
          <a:xfrm>
            <a:off x="4589249" y="1610514"/>
            <a:ext cx="3602542" cy="469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ktangel 54">
            <a:extLst>
              <a:ext uri="{FF2B5EF4-FFF2-40B4-BE49-F238E27FC236}">
                <a16:creationId xmlns:a16="http://schemas.microsoft.com/office/drawing/2014/main" id="{C60103BA-AB6D-4BC5-B910-F0760F2292C6}"/>
              </a:ext>
            </a:extLst>
          </p:cNvPr>
          <p:cNvSpPr/>
          <p:nvPr/>
        </p:nvSpPr>
        <p:spPr>
          <a:xfrm>
            <a:off x="4865743" y="5303880"/>
            <a:ext cx="2757473" cy="5037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Samarbejder og Bygning 4 fra 2020</a:t>
            </a:r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F30E5C85-B4A7-475F-AA4E-50FE1B32DA18}"/>
              </a:ext>
            </a:extLst>
          </p:cNvPr>
          <p:cNvSpPr/>
          <p:nvPr/>
        </p:nvSpPr>
        <p:spPr>
          <a:xfrm>
            <a:off x="2730409" y="5797153"/>
            <a:ext cx="2004479" cy="352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Boliger til studerende</a:t>
            </a:r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8AD26FF1-AB7E-4654-8D39-6B0636A49F96}"/>
              </a:ext>
            </a:extLst>
          </p:cNvPr>
          <p:cNvSpPr/>
          <p:nvPr/>
        </p:nvSpPr>
        <p:spPr>
          <a:xfrm>
            <a:off x="273172" y="5722626"/>
            <a:ext cx="2285320" cy="352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Absalon i øvrigt</a:t>
            </a:r>
          </a:p>
        </p:txBody>
      </p:sp>
    </p:spTree>
    <p:extLst>
      <p:ext uri="{BB962C8B-B14F-4D97-AF65-F5344CB8AC3E}">
        <p14:creationId xmlns:p14="http://schemas.microsoft.com/office/powerpoint/2010/main" val="2915953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142DF-6FB2-4E2E-8EFF-3D556728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Tiltrækning af uddannelser: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16A1F14-E2AC-48A5-A00C-B7959B8B4332}"/>
              </a:ext>
            </a:extLst>
          </p:cNvPr>
          <p:cNvSpPr/>
          <p:nvPr/>
        </p:nvSpPr>
        <p:spPr>
          <a:xfrm>
            <a:off x="72008" y="1700808"/>
            <a:ext cx="8820472" cy="3866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Tiltrække uddannelser på en ny måde: 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Erhvervslivet og arbejdsmarked som aktive medspillere: 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Finansøkonomudd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kommer fordi erhvervslivet og Erhvervsforum har budt sig til!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Sygeplejerskeuddannelsen tilrettelægges og udføres i tæt samspil med sygehus og kommuner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Udnytte ny teknologi (e-læring, blended learning, synkrone koblinger, </a:t>
            </a:r>
            <a:r>
              <a:rPr lang="da-DK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udd</a:t>
            </a: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stationer)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Tænke volumen og studiemiljø på en ny måde (fx studiemiljø på tværs af uddannelsesudbydere)</a:t>
            </a:r>
          </a:p>
          <a:p>
            <a:pPr>
              <a:lnSpc>
                <a:spcPct val="107000"/>
              </a:lnSpc>
              <a:spcBef>
                <a:spcPts val="150"/>
              </a:spcBef>
            </a:pPr>
            <a:endParaRPr lang="da-DK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50"/>
              </a:spcBef>
            </a:pPr>
            <a:r>
              <a:rPr lang="da-DK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Nye kommunale roller :”Mægler/katalysator” og ”vært”</a:t>
            </a:r>
          </a:p>
        </p:txBody>
      </p:sp>
    </p:spTree>
    <p:extLst>
      <p:ext uri="{BB962C8B-B14F-4D97-AF65-F5344CB8AC3E}">
        <p14:creationId xmlns:p14="http://schemas.microsoft.com/office/powerpoint/2010/main" val="3150211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E2C3E-E807-4549-B34A-4C039ED8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6 ”enkle” trin til nye uddannelser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3123E1E-09DC-4EC0-B8EF-0CF7DB006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024" y="1700808"/>
            <a:ext cx="4249280" cy="3743268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E6689B80-B646-4728-A219-1FBFEC18E80E}"/>
              </a:ext>
            </a:extLst>
          </p:cNvPr>
          <p:cNvSpPr/>
          <p:nvPr/>
        </p:nvSpPr>
        <p:spPr>
          <a:xfrm>
            <a:off x="251520" y="1988840"/>
            <a:ext cx="6534472" cy="2368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Efterspørgsel - Hvorfor</a:t>
            </a: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Udbud - Hvordan</a:t>
            </a: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Beslutning og Godkendelse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Brugere/studerende - Hvor/hvem</a:t>
            </a:r>
            <a:r>
              <a:rPr lang="da-DK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Planlægning og opstart </a:t>
            </a:r>
            <a:endParaRPr lang="da-DK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Gennemførsel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3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0CDBF4-1361-48CB-A552-12B9ED990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fleksibel uddannelse?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FD1BF0-C0A0-4ED2-A5A3-CF00331E4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Fleksibel i bopæl</a:t>
            </a:r>
          </a:p>
          <a:p>
            <a:r>
              <a:rPr lang="da-DK" dirty="0"/>
              <a:t>Fleksibel i fremmødested</a:t>
            </a:r>
          </a:p>
          <a:p>
            <a:r>
              <a:rPr lang="da-DK"/>
              <a:t>Fleksibel </a:t>
            </a:r>
            <a:r>
              <a:rPr lang="da-DK" dirty="0" err="1"/>
              <a:t>ift</a:t>
            </a:r>
            <a:r>
              <a:rPr lang="da-DK" dirty="0"/>
              <a:t> typer af fremmøde</a:t>
            </a:r>
          </a:p>
          <a:p>
            <a:r>
              <a:rPr lang="da-DK" dirty="0"/>
              <a:t>Fleksibel i tid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Fleksibel </a:t>
            </a:r>
            <a:r>
              <a:rPr lang="da-DK" dirty="0" err="1"/>
              <a:t>ift</a:t>
            </a:r>
            <a:r>
              <a:rPr lang="da-DK" dirty="0"/>
              <a:t> studentertyper</a:t>
            </a:r>
          </a:p>
          <a:p>
            <a:r>
              <a:rPr lang="da-DK" dirty="0"/>
              <a:t>Fleksibel </a:t>
            </a:r>
            <a:r>
              <a:rPr lang="da-DK" dirty="0" err="1"/>
              <a:t>ift</a:t>
            </a:r>
            <a:r>
              <a:rPr lang="da-DK" dirty="0"/>
              <a:t> alder og livssituation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Fleksibel i tidsforbrug - studieintensitet?</a:t>
            </a:r>
          </a:p>
          <a:p>
            <a:r>
              <a:rPr lang="da-DK" dirty="0"/>
              <a:t>Fleksibel i curriculum/indhold (afhængig af udgangspunkt)</a:t>
            </a:r>
          </a:p>
          <a:p>
            <a:r>
              <a:rPr lang="da-DK" dirty="0"/>
              <a:t>Fleksibel i curriculum/indhold (afhængig af ønsket slutpunkt)</a:t>
            </a:r>
          </a:p>
        </p:txBody>
      </p:sp>
    </p:spTree>
    <p:extLst>
      <p:ext uri="{BB962C8B-B14F-4D97-AF65-F5344CB8AC3E}">
        <p14:creationId xmlns:p14="http://schemas.microsoft.com/office/powerpoint/2010/main" val="3023433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9C9361-D7FE-44E0-9545-E151C3F7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000" dirty="0"/>
              <a:t>Fleksibilitet i Holbæk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FA53FC-4137-40FB-86AB-D3A46FB75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Ift. Alder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Ift. livssituation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Ift. adgangsgrundlag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Ift. geografi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Ift. ?</a:t>
            </a:r>
          </a:p>
        </p:txBody>
      </p:sp>
    </p:spTree>
    <p:extLst>
      <p:ext uri="{BB962C8B-B14F-4D97-AF65-F5344CB8AC3E}">
        <p14:creationId xmlns:p14="http://schemas.microsoft.com/office/powerpoint/2010/main" val="3675672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3874A-7486-43CF-A0D0-EA10950A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Uddannelse og erhvervsliv – samarbejde og sammenhænge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F0E95B-B10A-4EA8-8784-B0FDC1BBC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Fælles om at kortlægge lokale ønsker, behov og ubalancer som en del af grundlaget for nye uddannelser</a:t>
            </a:r>
          </a:p>
          <a:p>
            <a:endParaRPr lang="da-DK" dirty="0"/>
          </a:p>
          <a:p>
            <a:r>
              <a:rPr lang="da-DK" dirty="0"/>
              <a:t>Virksomhederne kan bidrage med </a:t>
            </a:r>
          </a:p>
          <a:p>
            <a:pPr lvl="1"/>
            <a:r>
              <a:rPr lang="da-DK" dirty="0"/>
              <a:t>Praktikpladser og cases</a:t>
            </a:r>
          </a:p>
          <a:p>
            <a:pPr lvl="1"/>
            <a:r>
              <a:rPr lang="da-DK" dirty="0"/>
              <a:t>Virksomhedsbesøg og gæsteundervisere</a:t>
            </a:r>
          </a:p>
          <a:p>
            <a:pPr lvl="1"/>
            <a:r>
              <a:rPr lang="da-DK" dirty="0"/>
              <a:t>Studiejobs</a:t>
            </a:r>
          </a:p>
          <a:p>
            <a:pPr lvl="1"/>
            <a:r>
              <a:rPr lang="da-DK" dirty="0"/>
              <a:t>Praktik FØR uddannelserne – som del af studie/erhvervsvalg?</a:t>
            </a:r>
          </a:p>
          <a:p>
            <a:endParaRPr lang="da-DK" dirty="0"/>
          </a:p>
          <a:p>
            <a:r>
              <a:rPr lang="da-DK" dirty="0"/>
              <a:t>Effekter:</a:t>
            </a:r>
          </a:p>
          <a:p>
            <a:r>
              <a:rPr lang="da-DK" dirty="0"/>
              <a:t>Få ny viden ud i virksomhederne</a:t>
            </a:r>
          </a:p>
          <a:p>
            <a:r>
              <a:rPr lang="da-DK" dirty="0"/>
              <a:t>Gøre det lettere for virksomhederne at tiltrække kvalificeret arbejdskraft</a:t>
            </a:r>
          </a:p>
          <a:p>
            <a:r>
              <a:rPr lang="da-DK" dirty="0"/>
              <a:t>Øget produktivitet og vækst</a:t>
            </a:r>
          </a:p>
          <a:p>
            <a:endParaRPr lang="da-DK" dirty="0"/>
          </a:p>
          <a:p>
            <a:r>
              <a:rPr lang="da-DK" dirty="0"/>
              <a:t>Afledte effekter: Bosætning(hvor skal de studerende bo?), omsætning, foreningsliv, byliv.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4704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e 12"/>
          <p:cNvGrpSpPr/>
          <p:nvPr/>
        </p:nvGrpSpPr>
        <p:grpSpPr>
          <a:xfrm>
            <a:off x="0" y="404664"/>
            <a:ext cx="8856984" cy="6525344"/>
            <a:chOff x="0" y="404664"/>
            <a:chExt cx="8856984" cy="6525344"/>
          </a:xfrm>
        </p:grpSpPr>
        <p:sp>
          <p:nvSpPr>
            <p:cNvPr id="14" name="Rektangel 13"/>
            <p:cNvSpPr/>
            <p:nvPr/>
          </p:nvSpPr>
          <p:spPr>
            <a:xfrm>
              <a:off x="0" y="404664"/>
              <a:ext cx="8856984" cy="6525344"/>
            </a:xfrm>
            <a:prstGeom prst="rect">
              <a:avLst/>
            </a:prstGeom>
            <a:ln>
              <a:noFill/>
            </a:ln>
          </p:spPr>
        </p:sp>
        <p:sp>
          <p:nvSpPr>
            <p:cNvPr id="15" name="Kombinationstegning 14"/>
            <p:cNvSpPr/>
            <p:nvPr/>
          </p:nvSpPr>
          <p:spPr>
            <a:xfrm>
              <a:off x="1250985" y="3372213"/>
              <a:ext cx="1429875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8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 </a:t>
              </a:r>
            </a:p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Sygeplejerske</a:t>
              </a:r>
            </a:p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Finansøkonom</a:t>
              </a:r>
            </a:p>
            <a:p>
              <a:pPr algn="ctr"/>
              <a:r>
                <a:rPr lang="da-DK" sz="1000" b="1" dirty="0" err="1">
                  <a:solidFill>
                    <a:schemeClr val="tx1"/>
                  </a:solidFill>
                  <a:latin typeface="Calibri" panose="020F0502020204030204" pitchFamily="34" charset="0"/>
                </a:rPr>
                <a:t>Bygnings-konstruktør</a:t>
              </a:r>
              <a:endParaRPr lang="da-DK" sz="1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Datamatiker</a:t>
              </a:r>
            </a:p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Lærer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800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Heksagon 15"/>
            <p:cNvSpPr/>
            <p:nvPr/>
          </p:nvSpPr>
          <p:spPr>
            <a:xfrm>
              <a:off x="1151851" y="3934934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Heksagon 16"/>
            <p:cNvSpPr/>
            <p:nvPr/>
          </p:nvSpPr>
          <p:spPr>
            <a:xfrm>
              <a:off x="0" y="2703078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 cstate="print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Heksagon 17"/>
            <p:cNvSpPr/>
            <p:nvPr/>
          </p:nvSpPr>
          <p:spPr>
            <a:xfrm>
              <a:off x="984010" y="3773231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Kombinationstegning 18"/>
            <p:cNvSpPr/>
            <p:nvPr/>
          </p:nvSpPr>
          <p:spPr>
            <a:xfrm>
              <a:off x="2473755" y="2699346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000" b="1" kern="1200" dirty="0">
                  <a:ln w="6350"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25 eksisterende og </a:t>
              </a:r>
              <a:r>
                <a:rPr lang="da-DK" sz="1000" b="1" dirty="0">
                  <a:ln w="6350"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5 helt </a:t>
              </a:r>
              <a:r>
                <a:rPr lang="da-DK" sz="1000" b="1" kern="1200" dirty="0">
                  <a:ln w="6350"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nye og lokalt tilpassede uddannelser</a:t>
              </a:r>
            </a:p>
          </p:txBody>
        </p:sp>
        <p:sp>
          <p:nvSpPr>
            <p:cNvPr id="20" name="Heksagon 19"/>
            <p:cNvSpPr/>
            <p:nvPr/>
          </p:nvSpPr>
          <p:spPr>
            <a:xfrm>
              <a:off x="3463080" y="3766700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Heksagon 20"/>
            <p:cNvSpPr/>
            <p:nvPr/>
          </p:nvSpPr>
          <p:spPr>
            <a:xfrm>
              <a:off x="3750282" y="3381548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3" cstate="print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7000" r="-27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Heksagon 21"/>
            <p:cNvSpPr/>
            <p:nvPr/>
          </p:nvSpPr>
          <p:spPr>
            <a:xfrm>
              <a:off x="3744732" y="3931841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Kombinationstegning 22"/>
            <p:cNvSpPr/>
            <p:nvPr/>
          </p:nvSpPr>
          <p:spPr>
            <a:xfrm>
              <a:off x="1236434" y="2021054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000" b="1" dirty="0">
                  <a:ln w="6350"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10</a:t>
              </a:r>
              <a:r>
                <a:rPr lang="da-DK" sz="1000" b="1" kern="1200" dirty="0">
                  <a:ln w="6350"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00 studerende</a:t>
              </a:r>
            </a:p>
          </p:txBody>
        </p:sp>
        <p:sp>
          <p:nvSpPr>
            <p:cNvPr id="24" name="Heksagon 23"/>
            <p:cNvSpPr/>
            <p:nvPr/>
          </p:nvSpPr>
          <p:spPr>
            <a:xfrm>
              <a:off x="2215131" y="2037848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Heksagon 24"/>
            <p:cNvSpPr/>
            <p:nvPr/>
          </p:nvSpPr>
          <p:spPr>
            <a:xfrm>
              <a:off x="2473755" y="1334832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4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Heksagon 25"/>
            <p:cNvSpPr/>
            <p:nvPr/>
          </p:nvSpPr>
          <p:spPr>
            <a:xfrm>
              <a:off x="2514497" y="1881570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Kombinationstegning 26"/>
            <p:cNvSpPr/>
            <p:nvPr/>
          </p:nvSpPr>
          <p:spPr>
            <a:xfrm>
              <a:off x="3710190" y="2018255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b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Opleves attraktivt fordi der er socialt samvær og fællesskab om uddannelse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000" b="1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Heksagon 27"/>
            <p:cNvSpPr/>
            <p:nvPr/>
          </p:nvSpPr>
          <p:spPr>
            <a:xfrm>
              <a:off x="4953711" y="2564994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Heksagon 28"/>
            <p:cNvSpPr/>
            <p:nvPr/>
          </p:nvSpPr>
          <p:spPr>
            <a:xfrm>
              <a:off x="6154849" y="4732432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5" cstate="print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9000" r="-19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Heksagon 29"/>
            <p:cNvSpPr/>
            <p:nvPr/>
          </p:nvSpPr>
          <p:spPr>
            <a:xfrm>
              <a:off x="5226506" y="2734334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Kombinationstegning 30"/>
            <p:cNvSpPr/>
            <p:nvPr/>
          </p:nvSpPr>
          <p:spPr>
            <a:xfrm>
              <a:off x="4946625" y="1347894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algn="ctr"/>
              <a:b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</a:br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Er kendt for uddannelses og studievejledning før, under og efter uddannelse</a:t>
              </a:r>
              <a:endParaRPr lang="da-DK" sz="1000" b="1" dirty="0">
                <a:latin typeface="Calibri" panose="020F0502020204030204" pitchFamily="34" charset="0"/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000" b="1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2" name="Heksagon 31"/>
            <p:cNvSpPr/>
            <p:nvPr/>
          </p:nvSpPr>
          <p:spPr>
            <a:xfrm>
              <a:off x="6190146" y="1901164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Heksagon 32"/>
            <p:cNvSpPr/>
            <p:nvPr/>
          </p:nvSpPr>
          <p:spPr>
            <a:xfrm>
              <a:off x="6183946" y="2036449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6" cstate="print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Heksagon 33"/>
            <p:cNvSpPr/>
            <p:nvPr/>
          </p:nvSpPr>
          <p:spPr>
            <a:xfrm>
              <a:off x="6470026" y="2063972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Kombinationstegning 34"/>
            <p:cNvSpPr/>
            <p:nvPr/>
          </p:nvSpPr>
          <p:spPr>
            <a:xfrm>
              <a:off x="6183946" y="3398631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algn="ctr"/>
              <a:r>
                <a:rPr lang="da-DK" sz="9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Undervisning</a:t>
              </a:r>
            </a:p>
            <a:p>
              <a:pPr algn="ctr"/>
              <a:r>
                <a:rPr lang="da-DK" sz="9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Fjernundervisning Koblet undervisning </a:t>
              </a:r>
            </a:p>
            <a:p>
              <a:pPr algn="ctr"/>
              <a:r>
                <a:rPr lang="da-DK" sz="9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E-læring</a:t>
              </a:r>
            </a:p>
            <a:p>
              <a:pPr algn="ctr"/>
              <a:r>
                <a:rPr lang="da-DK" sz="9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Grupperum</a:t>
              </a:r>
            </a:p>
            <a:p>
              <a:pPr algn="ctr"/>
              <a:r>
                <a:rPr lang="da-DK" sz="9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Studiearbejdsplads</a:t>
              </a:r>
            </a:p>
            <a:p>
              <a:pPr algn="ctr"/>
              <a:r>
                <a:rPr lang="da-DK" sz="9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Videokonferencer</a:t>
              </a:r>
              <a:endParaRPr lang="da-DK" sz="900" b="1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" name="Heksagon 35"/>
            <p:cNvSpPr/>
            <p:nvPr/>
          </p:nvSpPr>
          <p:spPr>
            <a:xfrm>
              <a:off x="6468255" y="4479513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Heksagon 36"/>
            <p:cNvSpPr/>
            <p:nvPr/>
          </p:nvSpPr>
          <p:spPr>
            <a:xfrm>
              <a:off x="3717804" y="4754893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7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6000" r="-26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a-DK" dirty="0"/>
            </a:p>
          </p:txBody>
        </p:sp>
        <p:sp>
          <p:nvSpPr>
            <p:cNvPr id="38" name="Heksagon 37"/>
            <p:cNvSpPr/>
            <p:nvPr/>
          </p:nvSpPr>
          <p:spPr>
            <a:xfrm>
              <a:off x="6201660" y="4615732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Kombinationstegning 38"/>
            <p:cNvSpPr/>
            <p:nvPr/>
          </p:nvSpPr>
          <p:spPr>
            <a:xfrm>
              <a:off x="2472869" y="4056905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000" b="1" kern="1200" dirty="0">
                  <a:ln w="6350">
                    <a:noFill/>
                  </a:ln>
                  <a:solidFill>
                    <a:schemeClr val="tx1"/>
                  </a:solidFill>
                  <a:latin typeface="Calibri" panose="020F0502020204030204" pitchFamily="34" charset="0"/>
                </a:rPr>
                <a:t>Fra 10 forskellige uddannelses-udbydere</a:t>
              </a:r>
            </a:p>
          </p:txBody>
        </p:sp>
        <p:sp>
          <p:nvSpPr>
            <p:cNvPr id="40" name="Heksagon 39"/>
            <p:cNvSpPr/>
            <p:nvPr/>
          </p:nvSpPr>
          <p:spPr>
            <a:xfrm>
              <a:off x="2513612" y="4613399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Heksagon 40"/>
            <p:cNvSpPr/>
            <p:nvPr/>
          </p:nvSpPr>
          <p:spPr>
            <a:xfrm>
              <a:off x="1235549" y="4752416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8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Heksagon 41"/>
            <p:cNvSpPr/>
            <p:nvPr/>
          </p:nvSpPr>
          <p:spPr>
            <a:xfrm>
              <a:off x="2214245" y="4769677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Kombinationstegning 42"/>
            <p:cNvSpPr/>
            <p:nvPr/>
          </p:nvSpPr>
          <p:spPr>
            <a:xfrm>
              <a:off x="7419495" y="4056905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Afprøver og er med til at udvikle læringsformer og ny pædagogik</a:t>
              </a:r>
            </a:p>
          </p:txBody>
        </p:sp>
        <p:sp>
          <p:nvSpPr>
            <p:cNvPr id="44" name="Heksagon 43"/>
            <p:cNvSpPr/>
            <p:nvPr/>
          </p:nvSpPr>
          <p:spPr>
            <a:xfrm>
              <a:off x="7699376" y="5170868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Heksagon 44"/>
            <p:cNvSpPr/>
            <p:nvPr/>
          </p:nvSpPr>
          <p:spPr>
            <a:xfrm>
              <a:off x="4953911" y="2705834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9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Heksagon 45"/>
            <p:cNvSpPr/>
            <p:nvPr/>
          </p:nvSpPr>
          <p:spPr>
            <a:xfrm>
              <a:off x="7432780" y="5307552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Kombinationstegning 46"/>
            <p:cNvSpPr/>
            <p:nvPr/>
          </p:nvSpPr>
          <p:spPr>
            <a:xfrm>
              <a:off x="7419495" y="1361422"/>
              <a:ext cx="1437488" cy="1233894"/>
            </a:xfrm>
            <a:custGeom>
              <a:avLst/>
              <a:gdLst>
                <a:gd name="connsiteX0" fmla="*/ 0 w 1437488"/>
                <a:gd name="connsiteY0" fmla="*/ 616947 h 1233894"/>
                <a:gd name="connsiteX1" fmla="*/ 308474 w 1437488"/>
                <a:gd name="connsiteY1" fmla="*/ 0 h 1233894"/>
                <a:gd name="connsiteX2" fmla="*/ 1129015 w 1437488"/>
                <a:gd name="connsiteY2" fmla="*/ 0 h 1233894"/>
                <a:gd name="connsiteX3" fmla="*/ 1437488 w 1437488"/>
                <a:gd name="connsiteY3" fmla="*/ 616947 h 1233894"/>
                <a:gd name="connsiteX4" fmla="*/ 1129015 w 1437488"/>
                <a:gd name="connsiteY4" fmla="*/ 1233894 h 1233894"/>
                <a:gd name="connsiteX5" fmla="*/ 308474 w 1437488"/>
                <a:gd name="connsiteY5" fmla="*/ 1233894 h 1233894"/>
                <a:gd name="connsiteX6" fmla="*/ 0 w 1437488"/>
                <a:gd name="connsiteY6" fmla="*/ 616947 h 1233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7488" h="1233894">
                  <a:moveTo>
                    <a:pt x="0" y="616947"/>
                  </a:moveTo>
                  <a:lnTo>
                    <a:pt x="308474" y="0"/>
                  </a:lnTo>
                  <a:lnTo>
                    <a:pt x="1129015" y="0"/>
                  </a:lnTo>
                  <a:lnTo>
                    <a:pt x="1437488" y="616947"/>
                  </a:lnTo>
                  <a:lnTo>
                    <a:pt x="1129015" y="1233894"/>
                  </a:lnTo>
                  <a:lnTo>
                    <a:pt x="308474" y="1233894"/>
                  </a:lnTo>
                  <a:lnTo>
                    <a:pt x="0" y="616947"/>
                  </a:lnTo>
                  <a:close/>
                </a:path>
              </a:pathLst>
            </a:custGeom>
            <a:solidFill>
              <a:srgbClr val="A8B614"/>
            </a:solid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2615" tIns="201246" rIns="222615" bIns="201246" numCol="1" spcCol="1270" anchor="ctr" anchorCtr="0">
              <a:noAutofit/>
            </a:bodyPr>
            <a:lstStyle/>
            <a:p>
              <a:pPr algn="ctr"/>
              <a:r>
                <a:rPr lang="da-DK" sz="1000" b="1" dirty="0">
                  <a:solidFill>
                    <a:schemeClr val="tx1"/>
                  </a:solidFill>
                  <a:latin typeface="Calibri" panose="020F0502020204030204" pitchFamily="34" charset="0"/>
                </a:rPr>
                <a:t>Tilbyder tæt samarbejde med virksomheder og erhvervsliv før under og efter uddannelse</a:t>
              </a:r>
              <a:endParaRPr lang="da-DK" sz="1000" b="1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Heksagon 47"/>
            <p:cNvSpPr/>
            <p:nvPr/>
          </p:nvSpPr>
          <p:spPr>
            <a:xfrm>
              <a:off x="8414134" y="2446503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Heksagon 48"/>
            <p:cNvSpPr/>
            <p:nvPr/>
          </p:nvSpPr>
          <p:spPr>
            <a:xfrm>
              <a:off x="7419495" y="2723604"/>
              <a:ext cx="1437488" cy="1233894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10">
                <a:duotone>
                  <a:schemeClr val="lt1">
                    <a:alpha val="90000"/>
                    <a:hueOff val="0"/>
                    <a:satOff val="0"/>
                    <a:lumOff val="0"/>
                    <a:alphaOff val="0"/>
                    <a:shade val="20000"/>
                    <a:satMod val="200000"/>
                  </a:schemeClr>
                  <a:schemeClr val="lt1">
                    <a:alpha val="90000"/>
                    <a:hueOff val="0"/>
                    <a:satOff val="0"/>
                    <a:lumOff val="0"/>
                    <a:alphaOff val="0"/>
                    <a:tint val="12000"/>
                    <a:satMod val="19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25000" b="-25000"/>
              </a:stretch>
            </a:blipFill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Heksagon 49"/>
            <p:cNvSpPr/>
            <p:nvPr/>
          </p:nvSpPr>
          <p:spPr>
            <a:xfrm>
              <a:off x="8414134" y="2731068"/>
              <a:ext cx="167396" cy="14461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A8B61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1259632" y="887760"/>
            <a:ext cx="7884368" cy="381000"/>
          </a:xfrm>
        </p:spPr>
        <p:txBody>
          <a:bodyPr>
            <a:normAutofit/>
          </a:bodyPr>
          <a:lstStyle/>
          <a:p>
            <a:r>
              <a:rPr lang="da-DK" dirty="0"/>
              <a:t>Visionen - på den længere bane</a:t>
            </a:r>
          </a:p>
        </p:txBody>
      </p:sp>
      <p:sp>
        <p:nvSpPr>
          <p:cNvPr id="51" name="Kombinationstegning 50"/>
          <p:cNvSpPr/>
          <p:nvPr/>
        </p:nvSpPr>
        <p:spPr>
          <a:xfrm>
            <a:off x="4920054" y="5440579"/>
            <a:ext cx="1437488" cy="1233894"/>
          </a:xfrm>
          <a:custGeom>
            <a:avLst/>
            <a:gdLst>
              <a:gd name="connsiteX0" fmla="*/ 0 w 1437488"/>
              <a:gd name="connsiteY0" fmla="*/ 616947 h 1233894"/>
              <a:gd name="connsiteX1" fmla="*/ 308474 w 1437488"/>
              <a:gd name="connsiteY1" fmla="*/ 0 h 1233894"/>
              <a:gd name="connsiteX2" fmla="*/ 1129015 w 1437488"/>
              <a:gd name="connsiteY2" fmla="*/ 0 h 1233894"/>
              <a:gd name="connsiteX3" fmla="*/ 1437488 w 1437488"/>
              <a:gd name="connsiteY3" fmla="*/ 616947 h 1233894"/>
              <a:gd name="connsiteX4" fmla="*/ 1129015 w 1437488"/>
              <a:gd name="connsiteY4" fmla="*/ 1233894 h 1233894"/>
              <a:gd name="connsiteX5" fmla="*/ 308474 w 1437488"/>
              <a:gd name="connsiteY5" fmla="*/ 1233894 h 1233894"/>
              <a:gd name="connsiteX6" fmla="*/ 0 w 1437488"/>
              <a:gd name="connsiteY6" fmla="*/ 616947 h 12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488" h="1233894">
                <a:moveTo>
                  <a:pt x="0" y="616947"/>
                </a:moveTo>
                <a:lnTo>
                  <a:pt x="308474" y="0"/>
                </a:lnTo>
                <a:lnTo>
                  <a:pt x="1129015" y="0"/>
                </a:lnTo>
                <a:lnTo>
                  <a:pt x="1437488" y="616947"/>
                </a:lnTo>
                <a:lnTo>
                  <a:pt x="1129015" y="1233894"/>
                </a:lnTo>
                <a:lnTo>
                  <a:pt x="308474" y="1233894"/>
                </a:lnTo>
                <a:lnTo>
                  <a:pt x="0" y="616947"/>
                </a:lnTo>
                <a:close/>
              </a:path>
            </a:pathLst>
          </a:custGeom>
          <a:solidFill>
            <a:srgbClr val="A8B614"/>
          </a:solidFill>
          <a:ln>
            <a:solidFill>
              <a:srgbClr val="A8B61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615" tIns="201246" rIns="222615" bIns="201246" numCol="1" spcCol="1270" anchor="ctr" anchorCtr="0">
            <a:noAutofit/>
          </a:bodyPr>
          <a:lstStyle/>
          <a:p>
            <a:pPr algn="ctr"/>
            <a:r>
              <a:rPr lang="da-DK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Efter- og videreuddannelser</a:t>
            </a:r>
          </a:p>
          <a:p>
            <a:pPr algn="ctr"/>
            <a:r>
              <a:rPr lang="da-DK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Moduler og hele uddannelser</a:t>
            </a:r>
          </a:p>
          <a:p>
            <a:pPr algn="ctr"/>
            <a:endParaRPr lang="da-DK" sz="1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Kombinationstegning 51"/>
          <p:cNvSpPr/>
          <p:nvPr/>
        </p:nvSpPr>
        <p:spPr>
          <a:xfrm>
            <a:off x="4946625" y="4073658"/>
            <a:ext cx="1437488" cy="1233894"/>
          </a:xfrm>
          <a:custGeom>
            <a:avLst/>
            <a:gdLst>
              <a:gd name="connsiteX0" fmla="*/ 0 w 1437488"/>
              <a:gd name="connsiteY0" fmla="*/ 616947 h 1233894"/>
              <a:gd name="connsiteX1" fmla="*/ 308474 w 1437488"/>
              <a:gd name="connsiteY1" fmla="*/ 0 h 1233894"/>
              <a:gd name="connsiteX2" fmla="*/ 1129015 w 1437488"/>
              <a:gd name="connsiteY2" fmla="*/ 0 h 1233894"/>
              <a:gd name="connsiteX3" fmla="*/ 1437488 w 1437488"/>
              <a:gd name="connsiteY3" fmla="*/ 616947 h 1233894"/>
              <a:gd name="connsiteX4" fmla="*/ 1129015 w 1437488"/>
              <a:gd name="connsiteY4" fmla="*/ 1233894 h 1233894"/>
              <a:gd name="connsiteX5" fmla="*/ 308474 w 1437488"/>
              <a:gd name="connsiteY5" fmla="*/ 1233894 h 1233894"/>
              <a:gd name="connsiteX6" fmla="*/ 0 w 1437488"/>
              <a:gd name="connsiteY6" fmla="*/ 616947 h 12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488" h="1233894">
                <a:moveTo>
                  <a:pt x="0" y="616947"/>
                </a:moveTo>
                <a:lnTo>
                  <a:pt x="308474" y="0"/>
                </a:lnTo>
                <a:lnTo>
                  <a:pt x="1129015" y="0"/>
                </a:lnTo>
                <a:lnTo>
                  <a:pt x="1437488" y="616947"/>
                </a:lnTo>
                <a:lnTo>
                  <a:pt x="1129015" y="1233894"/>
                </a:lnTo>
                <a:lnTo>
                  <a:pt x="308474" y="1233894"/>
                </a:lnTo>
                <a:lnTo>
                  <a:pt x="0" y="616947"/>
                </a:lnTo>
                <a:close/>
              </a:path>
            </a:pathLst>
          </a:custGeom>
          <a:solidFill>
            <a:srgbClr val="A8B614"/>
          </a:solidFill>
          <a:ln>
            <a:solidFill>
              <a:srgbClr val="A8B61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615" tIns="201246" rIns="222615" bIns="201246" numCol="1" spcCol="1270" anchor="ctr" anchorCtr="0">
            <a:noAutofit/>
          </a:bodyPr>
          <a:lstStyle/>
          <a:p>
            <a:pPr algn="ctr"/>
            <a:r>
              <a:rPr lang="da-DK" sz="1000" b="1" dirty="0">
                <a:solidFill>
                  <a:schemeClr val="tx1"/>
                </a:solidFill>
                <a:latin typeface="Calibri" panose="020F0502020204030204" pitchFamily="34" charset="0"/>
              </a:rPr>
              <a:t>Aktiviteter og oplæg, der giver tværfaglige kompetencer til fremtidens arbejdsmarked</a:t>
            </a:r>
          </a:p>
        </p:txBody>
      </p:sp>
      <p:sp>
        <p:nvSpPr>
          <p:cNvPr id="53" name="Kombinationstegning 38">
            <a:extLst>
              <a:ext uri="{FF2B5EF4-FFF2-40B4-BE49-F238E27FC236}">
                <a16:creationId xmlns:a16="http://schemas.microsoft.com/office/drawing/2014/main" id="{CCBC8AFC-C288-4A54-A40F-479E63A63BB3}"/>
              </a:ext>
            </a:extLst>
          </p:cNvPr>
          <p:cNvSpPr/>
          <p:nvPr/>
        </p:nvSpPr>
        <p:spPr>
          <a:xfrm>
            <a:off x="3709304" y="4739107"/>
            <a:ext cx="1437488" cy="1233894"/>
          </a:xfrm>
          <a:custGeom>
            <a:avLst/>
            <a:gdLst>
              <a:gd name="connsiteX0" fmla="*/ 0 w 1437488"/>
              <a:gd name="connsiteY0" fmla="*/ 616947 h 1233894"/>
              <a:gd name="connsiteX1" fmla="*/ 308474 w 1437488"/>
              <a:gd name="connsiteY1" fmla="*/ 0 h 1233894"/>
              <a:gd name="connsiteX2" fmla="*/ 1129015 w 1437488"/>
              <a:gd name="connsiteY2" fmla="*/ 0 h 1233894"/>
              <a:gd name="connsiteX3" fmla="*/ 1437488 w 1437488"/>
              <a:gd name="connsiteY3" fmla="*/ 616947 h 1233894"/>
              <a:gd name="connsiteX4" fmla="*/ 1129015 w 1437488"/>
              <a:gd name="connsiteY4" fmla="*/ 1233894 h 1233894"/>
              <a:gd name="connsiteX5" fmla="*/ 308474 w 1437488"/>
              <a:gd name="connsiteY5" fmla="*/ 1233894 h 1233894"/>
              <a:gd name="connsiteX6" fmla="*/ 0 w 1437488"/>
              <a:gd name="connsiteY6" fmla="*/ 616947 h 123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7488" h="1233894">
                <a:moveTo>
                  <a:pt x="0" y="616947"/>
                </a:moveTo>
                <a:lnTo>
                  <a:pt x="308474" y="0"/>
                </a:lnTo>
                <a:lnTo>
                  <a:pt x="1129015" y="0"/>
                </a:lnTo>
                <a:lnTo>
                  <a:pt x="1437488" y="616947"/>
                </a:lnTo>
                <a:lnTo>
                  <a:pt x="1129015" y="1233894"/>
                </a:lnTo>
                <a:lnTo>
                  <a:pt x="308474" y="1233894"/>
                </a:lnTo>
                <a:lnTo>
                  <a:pt x="0" y="616947"/>
                </a:lnTo>
                <a:close/>
              </a:path>
            </a:pathLst>
          </a:custGeom>
          <a:solidFill>
            <a:srgbClr val="A8B614"/>
          </a:solidFill>
          <a:ln>
            <a:solidFill>
              <a:srgbClr val="A8B614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2615" tIns="201246" rIns="222615" bIns="20124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a-DK" sz="1000" b="1" kern="12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Netværks med </a:t>
            </a:r>
            <a:r>
              <a:rPr lang="da-DK" sz="1000" b="1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</a:rPr>
              <a:t>andre kommuner omkring decentrale uddannelser</a:t>
            </a:r>
            <a:endParaRPr lang="da-DK" sz="1000" b="1" kern="1200" dirty="0">
              <a:ln w="6350">
                <a:noFill/>
              </a:ln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938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0EE7C7-30C5-4C06-8719-A3DF4E5F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Følg os på Facebook, og læs mere på hjemmesiden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C6BAA1-2B28-4E87-BD1E-E9DDFD073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800" b="0" dirty="0">
                <a:hlinkClick r:id="rId2"/>
              </a:rPr>
              <a:t>Facebook.com/</a:t>
            </a:r>
            <a:r>
              <a:rPr lang="da-DK" sz="1800" b="0" dirty="0" err="1">
                <a:hlinkClick r:id="rId2"/>
              </a:rPr>
              <a:t>husc.din.uddannelse</a:t>
            </a:r>
            <a:r>
              <a:rPr lang="da-DK" sz="1800" b="0" dirty="0">
                <a:hlinkClick r:id="rId2"/>
              </a:rPr>
              <a:t>/</a:t>
            </a:r>
            <a:endParaRPr lang="da-DK" sz="1800" b="0" dirty="0"/>
          </a:p>
          <a:p>
            <a:endParaRPr lang="da-DK" sz="1800" b="0" dirty="0"/>
          </a:p>
          <a:p>
            <a:endParaRPr lang="da-DK" sz="1800" b="0" dirty="0">
              <a:hlinkClick r:id="" action="ppaction://noaction"/>
            </a:endParaRPr>
          </a:p>
          <a:p>
            <a:r>
              <a:rPr lang="da-DK" sz="1800" b="0" dirty="0">
                <a:hlinkClick r:id="" action="ppaction://noaction"/>
              </a:rPr>
              <a:t>Husc.holbaek.dk</a:t>
            </a:r>
            <a:endParaRPr lang="da-DK" sz="1800" b="0" dirty="0"/>
          </a:p>
          <a:p>
            <a:endParaRPr lang="da-DK" dirty="0"/>
          </a:p>
        </p:txBody>
      </p:sp>
      <p:pic>
        <p:nvPicPr>
          <p:cNvPr id="5" name="Billede 4" descr="HUSC Holbæk Uddannelses- og Studiecenter - Startside – Google Chrome">
            <a:extLst>
              <a:ext uri="{FF2B5EF4-FFF2-40B4-BE49-F238E27FC236}">
                <a16:creationId xmlns:a16="http://schemas.microsoft.com/office/drawing/2014/main" id="{F5C57F17-5BB5-4DA1-9583-3F667980C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43519" b="8001"/>
          <a:stretch/>
        </p:blipFill>
        <p:spPr>
          <a:xfrm>
            <a:off x="3995936" y="2132856"/>
            <a:ext cx="50200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51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D12D4DD-BBD2-4161-87B9-6D12A9974326}"/>
              </a:ext>
            </a:extLst>
          </p:cNvPr>
          <p:cNvSpPr/>
          <p:nvPr/>
        </p:nvSpPr>
        <p:spPr>
          <a:xfrm>
            <a:off x="107504" y="3573016"/>
            <a:ext cx="82809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706FA1-3089-4964-A993-363193751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692696"/>
            <a:ext cx="7427168" cy="792088"/>
          </a:xfrm>
        </p:spPr>
        <p:txBody>
          <a:bodyPr>
            <a:normAutofit/>
          </a:bodyPr>
          <a:lstStyle/>
          <a:p>
            <a:r>
              <a:rPr lang="da-DK" sz="2400" dirty="0"/>
              <a:t>Uddannelsesmål - På den store klinge: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48C0D8-9B6B-4270-8A79-8B34B8044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324" y="1626852"/>
            <a:ext cx="9324528" cy="3888000"/>
          </a:xfrm>
        </p:spPr>
        <p:txBody>
          <a:bodyPr>
            <a:normAutofit/>
          </a:bodyPr>
          <a:lstStyle/>
          <a:p>
            <a:r>
              <a:rPr lang="da-DK" sz="2000" dirty="0"/>
              <a:t>Få flere til at være uddannelsesparate efter folkeskolen</a:t>
            </a:r>
          </a:p>
          <a:p>
            <a:endParaRPr lang="da-DK" sz="2000" dirty="0"/>
          </a:p>
          <a:p>
            <a:r>
              <a:rPr lang="da-DK" sz="2000" dirty="0"/>
              <a:t>Få flere til at gennemføre en ungdomsuddannelse</a:t>
            </a:r>
          </a:p>
          <a:p>
            <a:endParaRPr lang="da-DK" sz="2000" dirty="0"/>
          </a:p>
          <a:p>
            <a:r>
              <a:rPr lang="da-DK" sz="2000" dirty="0"/>
              <a:t>Flere skal vælge erhvervsuddannelserne</a:t>
            </a:r>
          </a:p>
          <a:p>
            <a:endParaRPr lang="da-DK" sz="2000" dirty="0"/>
          </a:p>
          <a:p>
            <a:r>
              <a:rPr lang="da-DK" sz="2000" dirty="0"/>
              <a:t>Flere lokale uddannelsesmuligheder – herunder på videregående niveau</a:t>
            </a:r>
          </a:p>
          <a:p>
            <a:endParaRPr lang="da-DK" dirty="0"/>
          </a:p>
          <a:p>
            <a:endParaRPr lang="da-DK" dirty="0"/>
          </a:p>
          <a:p>
            <a:r>
              <a:rPr lang="da-DK" sz="2000" dirty="0"/>
              <a:t>Løbende efter- og videreuddannelse af arbejdsstyrken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681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3764287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232503"/>
            <a:ext cx="1584176" cy="381000"/>
          </a:xfrm>
        </p:spPr>
        <p:txBody>
          <a:bodyPr>
            <a:noAutofit/>
          </a:bodyPr>
          <a:lstStyle/>
          <a:p>
            <a:endParaRPr lang="da-DK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600BAD-7057-4C2A-82AB-2D66ACB75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3355" y="1505880"/>
            <a:ext cx="5921459" cy="47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8C85EBE-0183-4508-A966-34DDC8D55C33}"/>
              </a:ext>
            </a:extLst>
          </p:cNvPr>
          <p:cNvSpPr txBox="1">
            <a:spLocks/>
          </p:cNvSpPr>
          <p:nvPr/>
        </p:nvSpPr>
        <p:spPr>
          <a:xfrm>
            <a:off x="1259632" y="692696"/>
            <a:ext cx="7427168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kern="1200">
                <a:solidFill>
                  <a:srgbClr val="A8B61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/>
              <a:t>Studiepladser - Udfordring og konsekvens:</a:t>
            </a:r>
          </a:p>
        </p:txBody>
      </p:sp>
    </p:spTree>
    <p:extLst>
      <p:ext uri="{BB962C8B-B14F-4D97-AF65-F5344CB8AC3E}">
        <p14:creationId xmlns:p14="http://schemas.microsoft.com/office/powerpoint/2010/main" val="3307943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FEE81-274C-4E77-AE1F-BBE2FEA2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Uddannelses(u)balancen</a:t>
            </a:r>
          </a:p>
        </p:txBody>
      </p:sp>
      <p:graphicFrame>
        <p:nvGraphicFramePr>
          <p:cNvPr id="4" name="Pladsholder til indhold 3">
            <a:extLst>
              <a:ext uri="{FF2B5EF4-FFF2-40B4-BE49-F238E27FC236}">
                <a16:creationId xmlns:a16="http://schemas.microsoft.com/office/drawing/2014/main" id="{4A9337EE-61BE-46C9-821E-C257E221DD1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47664" y="1628800"/>
          <a:ext cx="5616624" cy="4080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324">
                  <a:extLst>
                    <a:ext uri="{9D8B030D-6E8A-4147-A177-3AD203B41FA5}">
                      <a16:colId xmlns:a16="http://schemas.microsoft.com/office/drawing/2014/main" val="80369569"/>
                    </a:ext>
                  </a:extLst>
                </a:gridCol>
                <a:gridCol w="1433323">
                  <a:extLst>
                    <a:ext uri="{9D8B030D-6E8A-4147-A177-3AD203B41FA5}">
                      <a16:colId xmlns:a16="http://schemas.microsoft.com/office/drawing/2014/main" val="1236132642"/>
                    </a:ext>
                  </a:extLst>
                </a:gridCol>
                <a:gridCol w="1449989">
                  <a:extLst>
                    <a:ext uri="{9D8B030D-6E8A-4147-A177-3AD203B41FA5}">
                      <a16:colId xmlns:a16="http://schemas.microsoft.com/office/drawing/2014/main" val="849498452"/>
                    </a:ext>
                  </a:extLst>
                </a:gridCol>
                <a:gridCol w="1499988">
                  <a:extLst>
                    <a:ext uri="{9D8B030D-6E8A-4147-A177-3AD203B41FA5}">
                      <a16:colId xmlns:a16="http://schemas.microsoft.com/office/drawing/2014/main" val="3878609583"/>
                    </a:ext>
                  </a:extLst>
                </a:gridCol>
              </a:tblGrid>
              <a:tr h="8016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Kommune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Studiepladser i kommunen (2017)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Studerende optaget fra kommunen (2014)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Ubalance, Årlig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ctr"/>
                </a:tc>
                <a:extLst>
                  <a:ext uri="{0D108BD9-81ED-4DB2-BD59-A6C34878D82A}">
                    <a16:rowId xmlns:a16="http://schemas.microsoft.com/office/drawing/2014/main" val="89624784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Holbæk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562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-562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749977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Greve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394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-394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01786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Ringsted 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272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-272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436842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Køge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206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469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-263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01791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Faxe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214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-214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964339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Lolland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204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-204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44559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Kalundborg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46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215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-169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128533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Lejre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167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-167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06895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Solrød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146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-146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7745866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Odsherred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101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-101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293044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Stevns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99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-99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53804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Guldborgsund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337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421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-84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52603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Vordingborg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225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286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-61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56032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Sorø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180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194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-14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66995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Næstved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781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702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79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723251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Slagelse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1.165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737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428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407241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Roskilde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3.235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>
                          <a:effectLst/>
                        </a:rPr>
                        <a:t>1069</a:t>
                      </a:r>
                      <a:endParaRPr lang="da-D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dirty="0">
                          <a:effectLst/>
                        </a:rPr>
                        <a:t>2.166</a:t>
                      </a:r>
                      <a:endParaRPr lang="da-D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20572"/>
                  </a:ext>
                </a:extLst>
              </a:tr>
              <a:tr h="1821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000" b="1" dirty="0">
                          <a:effectLst/>
                        </a:rPr>
                        <a:t>I alt</a:t>
                      </a:r>
                      <a:endParaRPr lang="da-DK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b="1" dirty="0">
                          <a:effectLst/>
                        </a:rPr>
                        <a:t>6175</a:t>
                      </a:r>
                      <a:endParaRPr lang="da-DK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b="1" dirty="0">
                          <a:effectLst/>
                        </a:rPr>
                        <a:t>6252</a:t>
                      </a:r>
                      <a:endParaRPr lang="da-DK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a-DK" sz="1000" b="1" dirty="0">
                          <a:effectLst/>
                        </a:rPr>
                        <a:t>-77</a:t>
                      </a:r>
                      <a:endParaRPr lang="da-DK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478" marR="40478" marT="0" marB="0" anchor="b"/>
                </a:tc>
                <a:extLst>
                  <a:ext uri="{0D108BD9-81ED-4DB2-BD59-A6C34878D82A}">
                    <a16:rowId xmlns:a16="http://schemas.microsoft.com/office/drawing/2014/main" val="2844821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8876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BD3CA13-D3FA-440F-B701-3574E5CEE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6552" y="692696"/>
            <a:ext cx="9721080" cy="5012450"/>
          </a:xfrm>
        </p:spPr>
        <p:txBody>
          <a:bodyPr>
            <a:normAutofit/>
          </a:bodyPr>
          <a:lstStyle/>
          <a:p>
            <a:r>
              <a:rPr lang="da-DK" sz="2600" dirty="0">
                <a:solidFill>
                  <a:schemeClr val="tx1"/>
                </a:solidFill>
              </a:rPr>
              <a:t>	   Kort og godt om HUSC</a:t>
            </a:r>
          </a:p>
          <a:p>
            <a:endParaRPr lang="da-DK" dirty="0">
              <a:solidFill>
                <a:schemeClr val="tx1"/>
              </a:solidFill>
            </a:endParaRPr>
          </a:p>
          <a:p>
            <a:endParaRPr lang="da-DK" dirty="0"/>
          </a:p>
          <a:p>
            <a:r>
              <a:rPr lang="da-DK" dirty="0"/>
              <a:t>Igangsat af Vækstudvalg og Byråd i 2016 som udviklingsprojekt. </a:t>
            </a:r>
          </a:p>
          <a:p>
            <a:r>
              <a:rPr lang="da-DK" dirty="0"/>
              <a:t>Projektbevilling 2016-2018. Med i Budget 2019+</a:t>
            </a:r>
          </a:p>
          <a:p>
            <a:endParaRPr lang="da-DK" dirty="0"/>
          </a:p>
          <a:p>
            <a:r>
              <a:rPr lang="da-DK" dirty="0"/>
              <a:t>HUSC skal</a:t>
            </a:r>
          </a:p>
          <a:p>
            <a:pPr lvl="1"/>
            <a:r>
              <a:rPr lang="da-DK" b="1" dirty="0"/>
              <a:t>Udvikle og forbedre de lokale uddannelsesmuligheder</a:t>
            </a:r>
          </a:p>
          <a:p>
            <a:pPr lvl="1"/>
            <a:r>
              <a:rPr lang="da-DK" b="1" dirty="0"/>
              <a:t>Tiltrække nye uddannelser, der matcher både private og offentlige arbejdspladser</a:t>
            </a:r>
          </a:p>
          <a:p>
            <a:pPr lvl="1"/>
            <a:r>
              <a:rPr lang="da-DK" b="1" dirty="0"/>
              <a:t>Arbejde sammen med erhvervslivet omkring uddannelser</a:t>
            </a:r>
          </a:p>
          <a:p>
            <a:pPr lvl="1"/>
            <a:r>
              <a:rPr lang="da-DK" b="1" dirty="0"/>
              <a:t>Medudvikle nye uddannelsesformater</a:t>
            </a:r>
          </a:p>
          <a:p>
            <a:pPr lvl="1"/>
            <a:r>
              <a:rPr lang="da-DK" b="1" dirty="0"/>
              <a:t>Understøtte lokale studerede, herunder e-læringsstuderende</a:t>
            </a:r>
          </a:p>
          <a:p>
            <a:pPr lvl="1"/>
            <a:r>
              <a:rPr lang="da-DK" b="1" dirty="0"/>
              <a:t>Sikre synergieffekter med de nye statslige arbejdspladser</a:t>
            </a:r>
          </a:p>
          <a:p>
            <a:endParaRPr lang="da-DK" dirty="0"/>
          </a:p>
          <a:p>
            <a:r>
              <a:rPr lang="da-DK" dirty="0"/>
              <a:t>Formålet er at</a:t>
            </a:r>
          </a:p>
          <a:p>
            <a:pPr lvl="1"/>
            <a:r>
              <a:rPr lang="da-DK" b="1" dirty="0"/>
              <a:t>Hæve uddannelsesniveauet</a:t>
            </a:r>
          </a:p>
          <a:p>
            <a:pPr lvl="1"/>
            <a:r>
              <a:rPr lang="da-DK" b="1" dirty="0"/>
              <a:t>Sikre kvalificeret arbejdskraft</a:t>
            </a:r>
          </a:p>
          <a:p>
            <a:pPr lvl="1"/>
            <a:r>
              <a:rPr lang="da-DK" b="1" dirty="0"/>
              <a:t>Undgå unødig fraflytning</a:t>
            </a:r>
          </a:p>
          <a:p>
            <a:pPr lvl="1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1632644-2776-495E-8EA1-F29DF1323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39090"/>
            <a:ext cx="3491879" cy="261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2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a-DK" dirty="0"/>
              <a:t>Vi tilbyder:</a:t>
            </a:r>
          </a:p>
          <a:p>
            <a:endParaRPr lang="da-DK" dirty="0"/>
          </a:p>
          <a:p>
            <a:r>
              <a:rPr lang="da-DK" dirty="0"/>
              <a:t>Et sted til fordybelse</a:t>
            </a:r>
          </a:p>
          <a:p>
            <a:r>
              <a:rPr lang="da-DK" dirty="0"/>
              <a:t>Et sted til gruppearbejde</a:t>
            </a:r>
          </a:p>
          <a:p>
            <a:r>
              <a:rPr lang="da-DK" dirty="0"/>
              <a:t>Lokaler til fjernundervisning og e-læring </a:t>
            </a:r>
          </a:p>
          <a:p>
            <a:r>
              <a:rPr lang="da-DK" dirty="0"/>
              <a:t>Nye uddannelsesmuligheder</a:t>
            </a:r>
          </a:p>
          <a:p>
            <a:r>
              <a:rPr lang="da-DK" dirty="0"/>
              <a:t>Print, Kaffe og WIFI</a:t>
            </a:r>
          </a:p>
          <a:p>
            <a:endParaRPr lang="da-DK" dirty="0"/>
          </a:p>
          <a:p>
            <a:r>
              <a:rPr lang="da-DK" dirty="0"/>
              <a:t>Samvær med andre studerende</a:t>
            </a:r>
          </a:p>
          <a:p>
            <a:r>
              <a:rPr lang="da-DK" dirty="0"/>
              <a:t>(Hjælp til) Kontakt til erhvervslivet? (Tættere på job?)</a:t>
            </a:r>
          </a:p>
          <a:p>
            <a:endParaRPr lang="da-DK" dirty="0"/>
          </a:p>
          <a:p>
            <a:r>
              <a:rPr lang="da-DK" dirty="0"/>
              <a:t>Studievejledning?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HUSC - Samspil med studerende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r>
              <a:rPr lang="da-DK" dirty="0"/>
              <a:t>Vi ønsker:</a:t>
            </a:r>
          </a:p>
          <a:p>
            <a:endParaRPr lang="da-DK" dirty="0"/>
          </a:p>
          <a:p>
            <a:r>
              <a:rPr lang="da-DK" dirty="0"/>
              <a:t>Tage hensyn til hinanden </a:t>
            </a:r>
          </a:p>
          <a:p>
            <a:r>
              <a:rPr lang="da-DK" dirty="0"/>
              <a:t>Tag hensyn til huset</a:t>
            </a:r>
          </a:p>
          <a:p>
            <a:r>
              <a:rPr lang="da-DK" dirty="0"/>
              <a:t>Registrering</a:t>
            </a:r>
          </a:p>
          <a:p>
            <a:r>
              <a:rPr lang="da-DK" dirty="0"/>
              <a:t>(Deltage i udviklingen af stedet)</a:t>
            </a:r>
          </a:p>
          <a:p>
            <a:r>
              <a:rPr lang="da-DK" dirty="0"/>
              <a:t>Være gode ambassadører for huset</a:t>
            </a:r>
          </a:p>
        </p:txBody>
      </p:sp>
    </p:spTree>
    <p:extLst>
      <p:ext uri="{BB962C8B-B14F-4D97-AF65-F5344CB8AC3E}">
        <p14:creationId xmlns:p14="http://schemas.microsoft.com/office/powerpoint/2010/main" val="382977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-171400"/>
            <a:ext cx="7427168" cy="1008112"/>
          </a:xfrm>
        </p:spPr>
        <p:txBody>
          <a:bodyPr>
            <a:normAutofit/>
          </a:bodyPr>
          <a:lstStyle/>
          <a:p>
            <a:r>
              <a:rPr lang="da-DK" dirty="0"/>
              <a:t>Barrierer for uddannelse:</a:t>
            </a:r>
          </a:p>
        </p:txBody>
      </p:sp>
      <p:pic>
        <p:nvPicPr>
          <p:cNvPr id="1026" name="Picture 2" descr="Billedresultat for ekspertudvalget uddanne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5" y="548680"/>
            <a:ext cx="773501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3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da-DK" dirty="0"/>
              <a:t>Vi tilbyder:</a:t>
            </a:r>
          </a:p>
          <a:p>
            <a:r>
              <a:rPr lang="da-DK" dirty="0"/>
              <a:t>En ny måde (nem og billig) måde at være aktiv i Holbæk</a:t>
            </a:r>
          </a:p>
          <a:p>
            <a:r>
              <a:rPr lang="da-DK" dirty="0"/>
              <a:t>Adgang til nye brugere/nye typer af studerende</a:t>
            </a:r>
          </a:p>
          <a:p>
            <a:r>
              <a:rPr lang="da-DK" dirty="0"/>
              <a:t>Mindre frafald</a:t>
            </a:r>
          </a:p>
          <a:p>
            <a:r>
              <a:rPr lang="da-DK" dirty="0"/>
              <a:t>Tættere samspil med erhvervslivet i området</a:t>
            </a:r>
          </a:p>
          <a:p>
            <a:r>
              <a:rPr lang="da-DK" dirty="0"/>
              <a:t>Et supplement til de stærke campusser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HUSC -Samspil med uddannelsesudbydere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3"/>
          </p:nvPr>
        </p:nvSpPr>
        <p:spPr>
          <a:xfrm>
            <a:off x="4499992" y="1484784"/>
            <a:ext cx="5472608" cy="4032016"/>
          </a:xfrm>
        </p:spPr>
        <p:txBody>
          <a:bodyPr>
            <a:noAutofit/>
          </a:bodyPr>
          <a:lstStyle/>
          <a:p>
            <a:r>
              <a:rPr lang="da-DK" sz="1200" dirty="0"/>
              <a:t>Vi ønsker:</a:t>
            </a:r>
          </a:p>
          <a:p>
            <a:endParaRPr lang="da-DK" sz="1125" dirty="0"/>
          </a:p>
          <a:p>
            <a:r>
              <a:rPr lang="da-DK" dirty="0"/>
              <a:t>Lokale uddannelsesaktiviteter</a:t>
            </a:r>
          </a:p>
          <a:p>
            <a:r>
              <a:rPr lang="da-DK" dirty="0"/>
              <a:t>Lokale ”udbud” af hold på uddannelser/lokale hold af eksisterende uddannelser</a:t>
            </a:r>
          </a:p>
          <a:p>
            <a:r>
              <a:rPr lang="da-DK" dirty="0"/>
              <a:t>Fællesskab omkring markedsføring</a:t>
            </a:r>
          </a:p>
          <a:p>
            <a:r>
              <a:rPr lang="da-DK" dirty="0"/>
              <a:t>Flere og bedre fjern-undervisningstilbud</a:t>
            </a:r>
          </a:p>
          <a:p>
            <a:r>
              <a:rPr lang="da-DK" dirty="0"/>
              <a:t>Større fleksibilitet i uddannelserne så  studerende kan bruge HUSC fremfor fremmøde</a:t>
            </a:r>
          </a:p>
          <a:p>
            <a:r>
              <a:rPr lang="da-DK" dirty="0"/>
              <a:t>(Deltage i udviklingen af stedet)</a:t>
            </a:r>
          </a:p>
          <a:p>
            <a:endParaRPr lang="da-DK" sz="1125" b="0" dirty="0"/>
          </a:p>
        </p:txBody>
      </p:sp>
    </p:spTree>
    <p:extLst>
      <p:ext uri="{BB962C8B-B14F-4D97-AF65-F5344CB8AC3E}">
        <p14:creationId xmlns:p14="http://schemas.microsoft.com/office/powerpoint/2010/main" val="2777705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71784-F72B-4E14-90E2-6B96DE99D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HUSC – resultater indtil videre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B3C1F2D-0780-426B-A8BD-3A84487C6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Brugere –fra april 2017</a:t>
            </a:r>
          </a:p>
          <a:p>
            <a:pPr lvl="1"/>
            <a:r>
              <a:rPr lang="da-DK" b="1" dirty="0"/>
              <a:t>90 brugere fra 10 forskellige steder plus efteruddannelseshold</a:t>
            </a:r>
          </a:p>
          <a:p>
            <a:pPr lvl="1"/>
            <a:r>
              <a:rPr lang="da-DK" b="1" dirty="0"/>
              <a:t>5 studiegrupper</a:t>
            </a:r>
          </a:p>
          <a:p>
            <a:pPr lvl="1"/>
            <a:r>
              <a:rPr lang="da-DK" b="1" dirty="0"/>
              <a:t>2*30 sygeplejerskestuderende – fra </a:t>
            </a:r>
            <a:r>
              <a:rPr lang="da-DK" b="1" dirty="0" err="1"/>
              <a:t>sept</a:t>
            </a:r>
            <a:r>
              <a:rPr lang="da-DK" b="1" dirty="0"/>
              <a:t> 2018!</a:t>
            </a:r>
          </a:p>
          <a:p>
            <a:pPr lvl="1"/>
            <a:endParaRPr lang="da-DK" b="1" dirty="0"/>
          </a:p>
          <a:p>
            <a:endParaRPr lang="da-DK" dirty="0"/>
          </a:p>
          <a:p>
            <a:r>
              <a:rPr lang="da-DK" dirty="0"/>
              <a:t>Nye uddannelsestilbud på vej til Holbæk – helt eller delvist:</a:t>
            </a:r>
          </a:p>
          <a:p>
            <a:pPr lvl="1"/>
            <a:r>
              <a:rPr lang="da-DK" b="1" dirty="0"/>
              <a:t>Finansøkonom - fra 2019</a:t>
            </a:r>
          </a:p>
          <a:p>
            <a:pPr lvl="1"/>
            <a:r>
              <a:rPr lang="da-DK" b="1" dirty="0"/>
              <a:t>Lærer?</a:t>
            </a:r>
          </a:p>
          <a:p>
            <a:pPr lvl="1"/>
            <a:r>
              <a:rPr lang="da-DK" b="1" dirty="0"/>
              <a:t>Bygningskonstruktør – fra ?</a:t>
            </a:r>
          </a:p>
          <a:p>
            <a:pPr lvl="1"/>
            <a:r>
              <a:rPr lang="da-DK" b="1" dirty="0"/>
              <a:t>Datamatiker?</a:t>
            </a:r>
          </a:p>
          <a:p>
            <a:pPr lvl="1"/>
            <a:r>
              <a:rPr lang="da-DK" b="1" dirty="0"/>
              <a:t>Pædagog?</a:t>
            </a:r>
          </a:p>
          <a:p>
            <a:endParaRPr lang="da-DK" dirty="0"/>
          </a:p>
          <a:p>
            <a:r>
              <a:rPr lang="da-DK" dirty="0"/>
              <a:t>HUSC </a:t>
            </a:r>
          </a:p>
          <a:p>
            <a:r>
              <a:rPr lang="da-DK" dirty="0"/>
              <a:t>– de nye lokale uddannelsesmuligheder!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D1D2DAF-CD62-48B9-AE3D-9AEAD4005C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20278" r="19699"/>
          <a:stretch/>
        </p:blipFill>
        <p:spPr>
          <a:xfrm>
            <a:off x="4716016" y="3068960"/>
            <a:ext cx="4326168" cy="25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44205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Holbæk STANDARD">
      <a:dk1>
        <a:srgbClr val="000000"/>
      </a:dk1>
      <a:lt1>
        <a:sysClr val="window" lastClr="FFFFFF"/>
      </a:lt1>
      <a:dk2>
        <a:srgbClr val="004161"/>
      </a:dk2>
      <a:lt2>
        <a:srgbClr val="EEECE1"/>
      </a:lt2>
      <a:accent1>
        <a:srgbClr val="156FA1"/>
      </a:accent1>
      <a:accent2>
        <a:srgbClr val="156FA1"/>
      </a:accent2>
      <a:accent3>
        <a:srgbClr val="156FA1"/>
      </a:accent3>
      <a:accent4>
        <a:srgbClr val="156FA1"/>
      </a:accent4>
      <a:accent5>
        <a:srgbClr val="156FA1"/>
      </a:accent5>
      <a:accent6>
        <a:srgbClr val="156FA1"/>
      </a:accent6>
      <a:hlink>
        <a:srgbClr val="156FA1"/>
      </a:hlink>
      <a:folHlink>
        <a:srgbClr val="156FA1"/>
      </a:folHlink>
    </a:clrScheme>
    <a:fontScheme name="Holbæk STANDARD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ontortema">
  <a:themeElements>
    <a:clrScheme name="Holbæk STANDARD">
      <a:dk1>
        <a:srgbClr val="000000"/>
      </a:dk1>
      <a:lt1>
        <a:sysClr val="window" lastClr="FFFFFF"/>
      </a:lt1>
      <a:dk2>
        <a:srgbClr val="004161"/>
      </a:dk2>
      <a:lt2>
        <a:srgbClr val="EEECE1"/>
      </a:lt2>
      <a:accent1>
        <a:srgbClr val="156FA1"/>
      </a:accent1>
      <a:accent2>
        <a:srgbClr val="156FA1"/>
      </a:accent2>
      <a:accent3>
        <a:srgbClr val="156FA1"/>
      </a:accent3>
      <a:accent4>
        <a:srgbClr val="156FA1"/>
      </a:accent4>
      <a:accent5>
        <a:srgbClr val="156FA1"/>
      </a:accent5>
      <a:accent6>
        <a:srgbClr val="156FA1"/>
      </a:accent6>
      <a:hlink>
        <a:srgbClr val="156FA1"/>
      </a:hlink>
      <a:folHlink>
        <a:srgbClr val="156FA1"/>
      </a:folHlink>
    </a:clrScheme>
    <a:fontScheme name="Holbæk STANDARD">
      <a:majorFont>
        <a:latin typeface="Trebuchet MS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998</Words>
  <Application>Microsoft Office PowerPoint</Application>
  <PresentationFormat>Skærmshow (4:3)</PresentationFormat>
  <Paragraphs>317</Paragraphs>
  <Slides>18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Verdana</vt:lpstr>
      <vt:lpstr>Wingdings</vt:lpstr>
      <vt:lpstr>1_Kontortema</vt:lpstr>
      <vt:lpstr>Kontortema</vt:lpstr>
      <vt:lpstr>2_Kontortema</vt:lpstr>
      <vt:lpstr>PowerPoint-præsentation</vt:lpstr>
      <vt:lpstr>Uddannelsesmål - På den store klinge:</vt:lpstr>
      <vt:lpstr>PowerPoint-præsentation</vt:lpstr>
      <vt:lpstr>Uddannelses(u)balancen</vt:lpstr>
      <vt:lpstr>PowerPoint-præsentation</vt:lpstr>
      <vt:lpstr>HUSC - Samspil med studerende</vt:lpstr>
      <vt:lpstr>Barrierer for uddannelse:</vt:lpstr>
      <vt:lpstr>HUSC -Samspil med uddannelsesudbydere</vt:lpstr>
      <vt:lpstr>HUSC – resultater indtil videre</vt:lpstr>
      <vt:lpstr>Perspektiverne lige nu med HUSC </vt:lpstr>
      <vt:lpstr>PowerPoint-præsentation</vt:lpstr>
      <vt:lpstr>Tiltrækning af uddannelser:</vt:lpstr>
      <vt:lpstr>6 ”enkle” trin til nye uddannelser</vt:lpstr>
      <vt:lpstr>Hvad er fleksibel uddannelse?</vt:lpstr>
      <vt:lpstr>Fleksibilitet i Holbæk</vt:lpstr>
      <vt:lpstr>Uddannelse og erhvervsliv – samarbejde og sammenhænge</vt:lpstr>
      <vt:lpstr>Visionen - på den længere bane</vt:lpstr>
      <vt:lpstr>Følg os på Facebook, og læs mere på hjemmesiden </vt:lpstr>
    </vt:vector>
  </TitlesOfParts>
  <Company>Holbæk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Trine Mørck Kristiansen</dc:creator>
  <cp:lastModifiedBy>Emil Erichsen</cp:lastModifiedBy>
  <cp:revision>112</cp:revision>
  <cp:lastPrinted>2018-02-06T08:27:24Z</cp:lastPrinted>
  <dcterms:created xsi:type="dcterms:W3CDTF">2016-11-01T12:23:07Z</dcterms:created>
  <dcterms:modified xsi:type="dcterms:W3CDTF">2019-06-02T17:11:53Z</dcterms:modified>
</cp:coreProperties>
</file>