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933" r:id="rId4"/>
    <p:sldId id="268" r:id="rId5"/>
    <p:sldId id="267" r:id="rId6"/>
    <p:sldId id="934" r:id="rId7"/>
    <p:sldId id="940" r:id="rId8"/>
    <p:sldId id="271" r:id="rId9"/>
    <p:sldId id="917" r:id="rId10"/>
    <p:sldId id="261" r:id="rId11"/>
    <p:sldId id="941" r:id="rId12"/>
    <p:sldId id="336" r:id="rId13"/>
    <p:sldId id="388" r:id="rId14"/>
    <p:sldId id="376" r:id="rId15"/>
    <p:sldId id="334" r:id="rId16"/>
    <p:sldId id="389" r:id="rId17"/>
    <p:sldId id="924" r:id="rId18"/>
    <p:sldId id="313" r:id="rId19"/>
    <p:sldId id="316" r:id="rId20"/>
    <p:sldId id="927" r:id="rId21"/>
    <p:sldId id="937" r:id="rId22"/>
    <p:sldId id="936" r:id="rId23"/>
    <p:sldId id="277" r:id="rId24"/>
    <p:sldId id="303" r:id="rId25"/>
    <p:sldId id="264" r:id="rId26"/>
    <p:sldId id="280" r:id="rId27"/>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000000"/>
    <a:srgbClr val="FF6400"/>
    <a:srgbClr val="707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4" autoAdjust="0"/>
    <p:restoredTop sz="87816"/>
  </p:normalViewPr>
  <p:slideViewPr>
    <p:cSldViewPr>
      <p:cViewPr varScale="1">
        <p:scale>
          <a:sx n="95" d="100"/>
          <a:sy n="95" d="100"/>
        </p:scale>
        <p:origin x="2112" y="1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regneark.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Ejer\Desktop\20174715585189817613ERSTS4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08402725208175E-2"/>
          <c:y val="2.3357664233576599E-2"/>
          <c:w val="0.47918243754731299"/>
          <c:h val="0.92408759124087603"/>
        </c:manualLayout>
      </c:layout>
      <c:doughnutChart>
        <c:varyColors val="1"/>
        <c:ser>
          <c:idx val="0"/>
          <c:order val="0"/>
          <c:tx>
            <c:strRef>
              <c:f>'Ark1'!$B$1</c:f>
              <c:strCache>
                <c:ptCount val="1"/>
                <c:pt idx="0">
                  <c:v>Salg</c:v>
                </c:pt>
              </c:strCache>
            </c:strRef>
          </c:tx>
          <c:cat>
            <c:strRef>
              <c:f>'Ark1'!$A$2:$A$5</c:f>
              <c:strCache>
                <c:ptCount val="1"/>
                <c:pt idx="0">
                  <c:v>1. kvt.</c:v>
                </c:pt>
              </c:strCache>
            </c:strRef>
          </c:cat>
          <c:val>
            <c:numRef>
              <c:f>'Ark1'!$B$2:$B$5</c:f>
              <c:numCache>
                <c:formatCode>General</c:formatCode>
                <c:ptCount val="4"/>
                <c:pt idx="0">
                  <c:v>8.1999999999999993</c:v>
                </c:pt>
              </c:numCache>
            </c:numRef>
          </c:val>
          <c:extLst>
            <c:ext xmlns:c16="http://schemas.microsoft.com/office/drawing/2014/chart" uri="{C3380CC4-5D6E-409C-BE32-E72D297353CC}">
              <c16:uniqueId val="{00000000-86D0-4B45-BB77-A74687F8D8C3}"/>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da-DK"/>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51821556864106E-2"/>
          <c:y val="5.2352743119245301E-2"/>
          <c:w val="0.89952765664926104"/>
          <c:h val="0.83435117186525698"/>
        </c:manualLayout>
      </c:layout>
      <c:barChart>
        <c:barDir val="col"/>
        <c:grouping val="clustered"/>
        <c:varyColors val="0"/>
        <c:ser>
          <c:idx val="0"/>
          <c:order val="0"/>
          <c:tx>
            <c:strRef>
              <c:f>ERSTS409!$B$9</c:f>
              <c:strCache>
                <c:ptCount val="1"/>
                <c:pt idx="0">
                  <c:v>Universiteter, andre højere uddannelsesinstitutioner</c:v>
                </c:pt>
              </c:strCache>
            </c:strRef>
          </c:tx>
          <c:spPr>
            <a:solidFill>
              <a:schemeClr val="accent1"/>
            </a:solidFill>
            <a:ln>
              <a:noFill/>
            </a:ln>
            <a:effectLst/>
          </c:spPr>
          <c:invertIfNegative val="0"/>
          <c:cat>
            <c:strRef>
              <c:f>ERSTS409!$C$8:$E$8</c:f>
              <c:strCache>
                <c:ptCount val="3"/>
                <c:pt idx="0">
                  <c:v>2009-11</c:v>
                </c:pt>
                <c:pt idx="1">
                  <c:v>2012-13</c:v>
                </c:pt>
                <c:pt idx="2">
                  <c:v>2014-15</c:v>
                </c:pt>
              </c:strCache>
            </c:strRef>
          </c:cat>
          <c:val>
            <c:numRef>
              <c:f>ERSTS409!$C$9:$E$9</c:f>
              <c:numCache>
                <c:formatCode>0%</c:formatCode>
                <c:ptCount val="3"/>
                <c:pt idx="0">
                  <c:v>8.3333333333333301E-2</c:v>
                </c:pt>
                <c:pt idx="1">
                  <c:v>0.09</c:v>
                </c:pt>
                <c:pt idx="2">
                  <c:v>0.105</c:v>
                </c:pt>
              </c:numCache>
            </c:numRef>
          </c:val>
          <c:extLst>
            <c:ext xmlns:c16="http://schemas.microsoft.com/office/drawing/2014/chart" uri="{C3380CC4-5D6E-409C-BE32-E72D297353CC}">
              <c16:uniqueId val="{00000000-8DAF-4614-86CA-EF5673CF3550}"/>
            </c:ext>
          </c:extLst>
        </c:ser>
        <c:dLbls>
          <c:showLegendKey val="0"/>
          <c:showVal val="0"/>
          <c:showCatName val="0"/>
          <c:showSerName val="0"/>
          <c:showPercent val="0"/>
          <c:showBubbleSize val="0"/>
        </c:dLbls>
        <c:gapWidth val="219"/>
        <c:overlap val="-27"/>
        <c:axId val="-2121607192"/>
        <c:axId val="2145955688"/>
      </c:barChart>
      <c:catAx>
        <c:axId val="-2121607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a-DK"/>
          </a:p>
        </c:txPr>
        <c:crossAx val="2145955688"/>
        <c:crosses val="autoZero"/>
        <c:auto val="1"/>
        <c:lblAlgn val="ctr"/>
        <c:lblOffset val="100"/>
        <c:noMultiLvlLbl val="0"/>
      </c:catAx>
      <c:valAx>
        <c:axId val="2145955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a-DK"/>
          </a:p>
        </c:txPr>
        <c:crossAx val="-21216071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pPr>
      <a:endParaRPr lang="da-DK"/>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0.23604</cdr:x>
      <cdr:y>0.1059</cdr:y>
    </cdr:from>
    <cdr:to>
      <cdr:x>0.45923</cdr:x>
      <cdr:y>0.22178</cdr:y>
    </cdr:to>
    <cdr:sp macro="" textlink="">
      <cdr:nvSpPr>
        <cdr:cNvPr id="2" name="Tekstfelt 1"/>
        <cdr:cNvSpPr txBox="1"/>
      </cdr:nvSpPr>
      <cdr:spPr>
        <a:xfrm xmlns:a="http://schemas.openxmlformats.org/drawingml/2006/main">
          <a:off x="1979960" y="460648"/>
          <a:ext cx="1872208"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a-DK" sz="1400" dirty="0"/>
            <a:t>Ca. 500.000 skifter mellem job</a:t>
          </a:r>
        </a:p>
      </cdr:txBody>
    </cdr:sp>
  </cdr:relSizeAnchor>
  <cdr:relSizeAnchor xmlns:cdr="http://schemas.openxmlformats.org/drawingml/2006/chartDrawing">
    <cdr:from>
      <cdr:x>0.2017</cdr:x>
      <cdr:y>0.40388</cdr:y>
    </cdr:from>
    <cdr:to>
      <cdr:x>0.45923</cdr:x>
      <cdr:y>0.51977</cdr:y>
    </cdr:to>
    <cdr:sp macro="" textlink="">
      <cdr:nvSpPr>
        <cdr:cNvPr id="3" name="Tekstfelt 2"/>
        <cdr:cNvSpPr txBox="1"/>
      </cdr:nvSpPr>
      <cdr:spPr>
        <a:xfrm xmlns:a="http://schemas.openxmlformats.org/drawingml/2006/main">
          <a:off x="1691928" y="1756792"/>
          <a:ext cx="2160240"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400" dirty="0"/>
            <a:t>Ca. 300.000 fra uddannelse og ledighed</a:t>
          </a:r>
        </a:p>
      </cdr:txBody>
    </cdr:sp>
  </cdr:relSizeAnchor>
  <cdr:relSizeAnchor xmlns:cdr="http://schemas.openxmlformats.org/drawingml/2006/chartDrawing">
    <cdr:from>
      <cdr:x>0.51932</cdr:x>
      <cdr:y>0.02313</cdr:y>
    </cdr:from>
    <cdr:to>
      <cdr:x>0.83694</cdr:x>
      <cdr:y>0.13901</cdr:y>
    </cdr:to>
    <cdr:sp macro="" textlink="">
      <cdr:nvSpPr>
        <cdr:cNvPr id="4" name="Tekstfelt 3"/>
        <cdr:cNvSpPr txBox="1"/>
      </cdr:nvSpPr>
      <cdr:spPr>
        <a:xfrm xmlns:a="http://schemas.openxmlformats.org/drawingml/2006/main">
          <a:off x="4356224" y="100608"/>
          <a:ext cx="2664296"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800" b="1" dirty="0"/>
            <a:t>Ca. 800.000 jobåbninger hvert år</a:t>
          </a:r>
        </a:p>
      </cdr:txBody>
    </cdr:sp>
  </cdr:relSizeAnchor>
  <cdr:relSizeAnchor xmlns:cdr="http://schemas.openxmlformats.org/drawingml/2006/chartDrawing">
    <cdr:from>
      <cdr:x>0.64808</cdr:x>
      <cdr:y>0.40388</cdr:y>
    </cdr:from>
    <cdr:to>
      <cdr:x>0.87127</cdr:x>
      <cdr:y>0.51977</cdr:y>
    </cdr:to>
    <cdr:sp macro="" textlink="">
      <cdr:nvSpPr>
        <cdr:cNvPr id="5" name="Tekstfelt 4"/>
        <cdr:cNvSpPr txBox="1"/>
      </cdr:nvSpPr>
      <cdr:spPr>
        <a:xfrm xmlns:a="http://schemas.openxmlformats.org/drawingml/2006/main">
          <a:off x="5436344" y="1756792"/>
          <a:ext cx="1872208"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400" dirty="0"/>
            <a:t>Ca. 80.000 nyuddannede kommer på jobmarkedet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61FF0-902A-4537-AFA9-2DBE350F91E7}" type="datetimeFigureOut">
              <a:rPr lang="da-DK" smtClean="0"/>
              <a:t>03/06/2019</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0B285-3AE6-486A-9EA0-571B90278A3D}" type="slidenum">
              <a:rPr lang="da-DK" smtClean="0"/>
              <a:t>‹nr.›</a:t>
            </a:fld>
            <a:endParaRPr lang="da-DK"/>
          </a:p>
        </p:txBody>
      </p:sp>
    </p:spTree>
    <p:extLst>
      <p:ext uri="{BB962C8B-B14F-4D97-AF65-F5344CB8AC3E}">
        <p14:creationId xmlns:p14="http://schemas.microsoft.com/office/powerpoint/2010/main" val="392784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9A0B285-3AE6-486A-9EA0-571B90278A3D}" type="slidenum">
              <a:rPr lang="da-DK" smtClean="0"/>
              <a:t>1</a:t>
            </a:fld>
            <a:endParaRPr lang="da-DK"/>
          </a:p>
        </p:txBody>
      </p:sp>
    </p:spTree>
    <p:extLst>
      <p:ext uri="{BB962C8B-B14F-4D97-AF65-F5344CB8AC3E}">
        <p14:creationId xmlns:p14="http://schemas.microsoft.com/office/powerpoint/2010/main" val="2656345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Tiltrække arbejdskraft handler om mange ting, medrejsende, næste job, kultur og liv</a:t>
            </a:r>
          </a:p>
          <a:p>
            <a:endParaRPr lang="da-DK" dirty="0"/>
          </a:p>
          <a:p>
            <a:r>
              <a:rPr lang="da-DK" dirty="0"/>
              <a:t>Kalundborg</a:t>
            </a:r>
          </a:p>
        </p:txBody>
      </p:sp>
      <p:sp>
        <p:nvSpPr>
          <p:cNvPr id="4" name="Pladsholder til diasnummer 3"/>
          <p:cNvSpPr>
            <a:spLocks noGrp="1"/>
          </p:cNvSpPr>
          <p:nvPr>
            <p:ph type="sldNum" sz="quarter" idx="10"/>
          </p:nvPr>
        </p:nvSpPr>
        <p:spPr/>
        <p:txBody>
          <a:bodyPr/>
          <a:lstStyle/>
          <a:p>
            <a:fld id="{69A0B285-3AE6-486A-9EA0-571B90278A3D}" type="slidenum">
              <a:rPr lang="da-DK" smtClean="0"/>
              <a:t>12</a:t>
            </a:fld>
            <a:endParaRPr lang="da-DK"/>
          </a:p>
        </p:txBody>
      </p:sp>
    </p:spTree>
    <p:extLst>
      <p:ext uri="{BB962C8B-B14F-4D97-AF65-F5344CB8AC3E}">
        <p14:creationId xmlns:p14="http://schemas.microsoft.com/office/powerpoint/2010/main" val="4262449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9A0B285-3AE6-486A-9EA0-571B90278A3D}" type="slidenum">
              <a:rPr lang="da-DK" smtClean="0"/>
              <a:t>13</a:t>
            </a:fld>
            <a:endParaRPr lang="da-DK"/>
          </a:p>
        </p:txBody>
      </p:sp>
    </p:spTree>
    <p:extLst>
      <p:ext uri="{BB962C8B-B14F-4D97-AF65-F5344CB8AC3E}">
        <p14:creationId xmlns:p14="http://schemas.microsoft.com/office/powerpoint/2010/main" val="3954500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Samle virksomheder, specialisering, svært med en virksomhed og </a:t>
            </a:r>
            <a:r>
              <a:rPr lang="da-DK" dirty="0" err="1"/>
              <a:t>udd</a:t>
            </a:r>
            <a:r>
              <a:rPr lang="da-DK" dirty="0"/>
              <a:t>.</a:t>
            </a:r>
          </a:p>
        </p:txBody>
      </p:sp>
      <p:sp>
        <p:nvSpPr>
          <p:cNvPr id="4" name="Pladsholder til slidenummer 3"/>
          <p:cNvSpPr>
            <a:spLocks noGrp="1"/>
          </p:cNvSpPr>
          <p:nvPr>
            <p:ph type="sldNum" sz="quarter" idx="5"/>
          </p:nvPr>
        </p:nvSpPr>
        <p:spPr/>
        <p:txBody>
          <a:bodyPr/>
          <a:lstStyle/>
          <a:p>
            <a:fld id="{69A0B285-3AE6-486A-9EA0-571B90278A3D}" type="slidenum">
              <a:rPr lang="da-DK" smtClean="0"/>
              <a:t>14</a:t>
            </a:fld>
            <a:endParaRPr lang="da-DK"/>
          </a:p>
        </p:txBody>
      </p:sp>
    </p:spTree>
    <p:extLst>
      <p:ext uri="{BB962C8B-B14F-4D97-AF65-F5344CB8AC3E}">
        <p14:creationId xmlns:p14="http://schemas.microsoft.com/office/powerpoint/2010/main" val="3338540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dirty="0" err="1"/>
              <a:t>Marcod</a:t>
            </a:r>
            <a:endParaRPr lang="da-DK" sz="1200" b="1" dirty="0"/>
          </a:p>
          <a:p>
            <a:endParaRPr lang="da-DK" sz="1200" b="1" dirty="0"/>
          </a:p>
          <a:p>
            <a:endParaRPr lang="da-DK" sz="1200" b="1" dirty="0"/>
          </a:p>
          <a:p>
            <a:r>
              <a:rPr lang="da-DK" sz="1200" b="1" dirty="0"/>
              <a:t>STØRRE OVERBLIK OG MERE LANGSIGTET PLANLÆGNING: </a:t>
            </a:r>
            <a:endParaRPr lang="da-DK" sz="1200" dirty="0"/>
          </a:p>
          <a:p>
            <a:r>
              <a:rPr lang="da-DK" sz="1200" dirty="0"/>
              <a:t>Virksomhederne arbejder systematisk og langsigtet med kompetence- forsyning; fra </a:t>
            </a:r>
            <a:r>
              <a:rPr lang="da-DK" sz="1200" dirty="0" err="1"/>
              <a:t>år</a:t>
            </a:r>
            <a:r>
              <a:rPr lang="da-DK" sz="1200" dirty="0"/>
              <a:t> til </a:t>
            </a:r>
            <a:r>
              <a:rPr lang="da-DK" sz="1200" dirty="0" err="1"/>
              <a:t>år</a:t>
            </a:r>
            <a:r>
              <a:rPr lang="da-DK" sz="1200" dirty="0"/>
              <a:t> frem for fra </a:t>
            </a:r>
            <a:r>
              <a:rPr lang="da-DK" sz="1200" dirty="0" err="1"/>
              <a:t>måned</a:t>
            </a:r>
            <a:r>
              <a:rPr lang="da-DK" sz="1200" dirty="0"/>
              <a:t> til </a:t>
            </a:r>
            <a:r>
              <a:rPr lang="da-DK" sz="1200" dirty="0" err="1"/>
              <a:t>måned</a:t>
            </a:r>
            <a:r>
              <a:rPr lang="da-DK" sz="1200" dirty="0"/>
              <a:t>. </a:t>
            </a:r>
          </a:p>
          <a:p>
            <a:pPr lvl="0"/>
            <a:r>
              <a:rPr lang="da-DK" sz="1200" b="1" dirty="0"/>
              <a:t>Har</a:t>
            </a:r>
            <a:r>
              <a:rPr lang="da-DK" sz="1200" dirty="0"/>
              <a:t> </a:t>
            </a:r>
            <a:r>
              <a:rPr lang="da-DK" sz="1200" b="1" dirty="0"/>
              <a:t>koblet kompetenceforsyningsindsatsen med virksomhedens strategi og forretningsmodel.</a:t>
            </a:r>
            <a:r>
              <a:rPr lang="da-DK" sz="1200" dirty="0"/>
              <a:t> Med andre ord placeres kompetenceforsyning i hjertet af virksomhedens strategiske udviklingsplaner.</a:t>
            </a:r>
            <a:endParaRPr lang="da-DK" sz="1200" b="1" dirty="0"/>
          </a:p>
          <a:p>
            <a:r>
              <a:rPr lang="da-DK" sz="1200" b="1" dirty="0"/>
              <a:t>NYE SØGEMØNSTRE: </a:t>
            </a:r>
            <a:r>
              <a:rPr lang="da-DK" sz="1200" dirty="0"/>
              <a:t>Virksomhederne agerer aktivt og </a:t>
            </a:r>
            <a:r>
              <a:rPr lang="da-DK" sz="1200" dirty="0" err="1"/>
              <a:t>målrettet</a:t>
            </a:r>
            <a:r>
              <a:rPr lang="da-DK" sz="1200" dirty="0"/>
              <a:t> i relevante delarbejdsmarkeder; de søger uden for regionen og internationalt, </a:t>
            </a:r>
            <a:r>
              <a:rPr lang="da-DK" sz="1200" dirty="0" err="1"/>
              <a:t>når</a:t>
            </a:r>
            <a:r>
              <a:rPr lang="da-DK" sz="1200" dirty="0"/>
              <a:t> det er nødvendigt. </a:t>
            </a:r>
          </a:p>
          <a:p>
            <a:r>
              <a:rPr lang="da-DK" sz="1200" b="1" dirty="0"/>
              <a:t>ØGET DIGITALISERING, OMORGANISERING OG OUTSOURCING: </a:t>
            </a:r>
            <a:r>
              <a:rPr lang="da-DK" sz="1200" dirty="0"/>
              <a:t>Nye teknologier og forretningsmodeller </a:t>
            </a:r>
            <a:r>
              <a:rPr lang="da-DK" sz="1200" dirty="0" err="1"/>
              <a:t>åbner</a:t>
            </a:r>
            <a:r>
              <a:rPr lang="da-DK" sz="1200" dirty="0"/>
              <a:t> op for, at virksomhederne kan regulere deres kompetencebehov mere fleksibelt; fra ordre til ordre vælges den mest optimale kompetencemodel. </a:t>
            </a:r>
          </a:p>
          <a:p>
            <a:r>
              <a:rPr lang="da-DK" sz="1200" b="1" dirty="0"/>
              <a:t>BREDERE REKRUTTERING OG ØGET INTERN UDVIKLING: </a:t>
            </a:r>
            <a:endParaRPr lang="da-DK" sz="1200" dirty="0"/>
          </a:p>
          <a:p>
            <a:r>
              <a:rPr lang="da-DK" sz="1200" dirty="0"/>
              <a:t>Virksomhederne udvider deres søgekriterier; de bruger mere tid og flere ressourcer </a:t>
            </a:r>
            <a:r>
              <a:rPr lang="da-DK" sz="1200" dirty="0" err="1"/>
              <a:t>pa</a:t>
            </a:r>
            <a:r>
              <a:rPr lang="da-DK" sz="1200" dirty="0"/>
              <a:t>̊ at få medarbejdere godt </a:t>
            </a:r>
            <a:r>
              <a:rPr lang="da-DK" sz="1200" dirty="0" err="1"/>
              <a:t>ombord</a:t>
            </a:r>
            <a:r>
              <a:rPr lang="da-DK" sz="1200" dirty="0"/>
              <a:t>. </a:t>
            </a:r>
          </a:p>
          <a:p>
            <a:r>
              <a:rPr lang="da-DK" sz="1200" b="1" dirty="0"/>
              <a:t>STØRRE ANSVAR: </a:t>
            </a:r>
            <a:r>
              <a:rPr lang="da-DK" sz="1200" dirty="0"/>
              <a:t>Virksomhederne tager selv et større ansvar for at fremskaffe kvalificeret arbejdskraft ved at skabe akademier, uddannelses- netværk samt tiltrækningskampagner i netværk, klynger, brancher og sammen med de offentlige aktører. </a:t>
            </a:r>
          </a:p>
          <a:p>
            <a:endParaRPr lang="da-DK" sz="1200" dirty="0"/>
          </a:p>
          <a:p>
            <a:endParaRPr lang="da-DK" dirty="0"/>
          </a:p>
        </p:txBody>
      </p:sp>
      <p:sp>
        <p:nvSpPr>
          <p:cNvPr id="4" name="Pladsholder til diasnummer 3"/>
          <p:cNvSpPr>
            <a:spLocks noGrp="1"/>
          </p:cNvSpPr>
          <p:nvPr>
            <p:ph type="sldNum" sz="quarter" idx="10"/>
          </p:nvPr>
        </p:nvSpPr>
        <p:spPr/>
        <p:txBody>
          <a:bodyPr/>
          <a:lstStyle/>
          <a:p>
            <a:fld id="{69A0B285-3AE6-486A-9EA0-571B90278A3D}" type="slidenum">
              <a:rPr lang="da-DK" smtClean="0"/>
              <a:t>15</a:t>
            </a:fld>
            <a:endParaRPr lang="da-DK"/>
          </a:p>
        </p:txBody>
      </p:sp>
    </p:spTree>
    <p:extLst>
      <p:ext uri="{BB962C8B-B14F-4D97-AF65-F5344CB8AC3E}">
        <p14:creationId xmlns:p14="http://schemas.microsoft.com/office/powerpoint/2010/main" val="2527765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9A0B285-3AE6-486A-9EA0-571B90278A3D}" type="slidenum">
              <a:rPr lang="da-DK" smtClean="0"/>
              <a:t>16</a:t>
            </a:fld>
            <a:endParaRPr lang="da-DK"/>
          </a:p>
        </p:txBody>
      </p:sp>
    </p:spTree>
    <p:extLst>
      <p:ext uri="{BB962C8B-B14F-4D97-AF65-F5344CB8AC3E}">
        <p14:creationId xmlns:p14="http://schemas.microsoft.com/office/powerpoint/2010/main" val="1418366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Disruption</a:t>
            </a:r>
            <a:r>
              <a:rPr lang="da-DK" dirty="0"/>
              <a:t> mv. vi skal ikke overdrive</a:t>
            </a:r>
          </a:p>
        </p:txBody>
      </p:sp>
      <p:sp>
        <p:nvSpPr>
          <p:cNvPr id="4" name="Pladsholder til slidenummer 3"/>
          <p:cNvSpPr>
            <a:spLocks noGrp="1"/>
          </p:cNvSpPr>
          <p:nvPr>
            <p:ph type="sldNum" sz="quarter" idx="5"/>
          </p:nvPr>
        </p:nvSpPr>
        <p:spPr/>
        <p:txBody>
          <a:bodyPr/>
          <a:lstStyle/>
          <a:p>
            <a:fld id="{69A0B285-3AE6-486A-9EA0-571B90278A3D}" type="slidenum">
              <a:rPr lang="da-DK" smtClean="0"/>
              <a:t>17</a:t>
            </a:fld>
            <a:endParaRPr lang="da-DK"/>
          </a:p>
        </p:txBody>
      </p:sp>
    </p:spTree>
    <p:extLst>
      <p:ext uri="{BB962C8B-B14F-4D97-AF65-F5344CB8AC3E}">
        <p14:creationId xmlns:p14="http://schemas.microsoft.com/office/powerpoint/2010/main" val="2400538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a:solidFill>
                  <a:schemeClr val="tx1"/>
                </a:solidFill>
                <a:effectLst/>
                <a:latin typeface="+mn-lt"/>
                <a:ea typeface="+mn-ea"/>
                <a:cs typeface="+mn-cs"/>
              </a:rPr>
              <a:t>Note: </a:t>
            </a:r>
            <a:r>
              <a:rPr lang="da-DK" sz="1200" kern="1200" dirty="0">
                <a:solidFill>
                  <a:schemeClr val="tx1"/>
                </a:solidFill>
                <a:effectLst/>
                <a:latin typeface="+mn-lt"/>
                <a:ea typeface="+mn-ea"/>
                <a:cs typeface="+mn-cs"/>
              </a:rPr>
              <a:t>Modellen illustrerer på den ene side de forskellige trin i digitaliseringsprocessen, og på den anden side viser figuren, at virksomheders digitaliseringsrejse både kan gå mod højere effektivisering (X-aksen) og mod merværdiskabelse som f.eks. nye eller forbedrede services og produkter (Y-aksen). Inden for hvert trin kan virksomhederne bevæge sig mod en større eller mindre grad af effektivisering, ligesom der kan være forskel på, hvor stor merværdi digitalisering skaber. Analysen viser en tendens til, at procesoptimering oftest er den primære motivation for digitalisering på de tre første trin, mens merværdiskabelse oftere er en driver for virksomheder på de øverste trin. Generelt vil det dog typisk være sådan, at både graden af merværdiskabelse og effektiviseringsgevinsterne øges, når virksomheden bevæger sig opad på digitaliseringstrinene.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Analysen viser dog også, at digitalisering ikke nødvendigvis for alle virksomheder har samme</a:t>
            </a:r>
            <a:r>
              <a:rPr lang="da-DK" sz="1200" b="1"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endegyldige mål om at digitalisere selve forretningsmodellen. </a:t>
            </a:r>
            <a:r>
              <a:rPr lang="da-DK" sz="1200" b="1" kern="1200" dirty="0">
                <a:solidFill>
                  <a:schemeClr val="tx1"/>
                </a:solidFill>
                <a:effectLst/>
                <a:latin typeface="+mn-lt"/>
                <a:ea typeface="+mn-ea"/>
                <a:cs typeface="+mn-cs"/>
              </a:rPr>
              <a:t>Der vil helt naturligt være forskel på, hvor langt op ad stigen virksomhederne i sidste ende kan og vil nå </a:t>
            </a:r>
            <a:r>
              <a:rPr lang="da-DK" sz="1200" kern="1200" dirty="0">
                <a:solidFill>
                  <a:schemeClr val="tx1"/>
                </a:solidFill>
                <a:effectLst/>
                <a:latin typeface="+mn-lt"/>
                <a:ea typeface="+mn-ea"/>
                <a:cs typeface="+mn-cs"/>
              </a:rPr>
              <a:t>– og for nogle vil en decideret digital forretningsmodel slet ikke give mening. Blandt </a:t>
            </a:r>
            <a:r>
              <a:rPr lang="da-DK" sz="1200" kern="1200" dirty="0" err="1">
                <a:solidFill>
                  <a:schemeClr val="tx1"/>
                </a:solidFill>
                <a:effectLst/>
                <a:latin typeface="+mn-lt"/>
                <a:ea typeface="+mn-ea"/>
                <a:cs typeface="+mn-cs"/>
              </a:rPr>
              <a:t>casevirksomhederne</a:t>
            </a:r>
            <a:r>
              <a:rPr lang="da-DK" sz="1200" kern="1200" dirty="0">
                <a:solidFill>
                  <a:schemeClr val="tx1"/>
                </a:solidFill>
                <a:effectLst/>
                <a:latin typeface="+mn-lt"/>
                <a:ea typeface="+mn-ea"/>
                <a:cs typeface="+mn-cs"/>
              </a:rPr>
              <a:t> i analysen er der desuden også flere eksempler på virksomheder, der efter at have taget en række trin opad ’går tilbage’ ad trappen for at genbesøge og forbedre, hvad de eksempelvis har gjort i forhold til digitalisering på nogle af de første trin.</a:t>
            </a:r>
          </a:p>
          <a:p>
            <a:endParaRPr lang="en-GB" dirty="0"/>
          </a:p>
        </p:txBody>
      </p:sp>
      <p:sp>
        <p:nvSpPr>
          <p:cNvPr id="4" name="Pladsholder til slidenummer 3"/>
          <p:cNvSpPr>
            <a:spLocks noGrp="1"/>
          </p:cNvSpPr>
          <p:nvPr>
            <p:ph type="sldNum" sz="quarter" idx="10"/>
          </p:nvPr>
        </p:nvSpPr>
        <p:spPr/>
        <p:txBody>
          <a:bodyPr/>
          <a:lstStyle/>
          <a:p>
            <a:fld id="{C8A876D1-474C-42B0-B518-B4903B321628}" type="slidenum">
              <a:rPr lang="en-GB" smtClean="0"/>
              <a:t>18</a:t>
            </a:fld>
            <a:endParaRPr lang="en-GB"/>
          </a:p>
        </p:txBody>
      </p:sp>
    </p:spTree>
    <p:extLst>
      <p:ext uri="{BB962C8B-B14F-4D97-AF65-F5344CB8AC3E}">
        <p14:creationId xmlns:p14="http://schemas.microsoft.com/office/powerpoint/2010/main" val="3793817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9A0B285-3AE6-486A-9EA0-571B90278A3D}" type="slidenum">
              <a:rPr lang="da-DK" smtClean="0"/>
              <a:t>19</a:t>
            </a:fld>
            <a:endParaRPr lang="da-DK"/>
          </a:p>
        </p:txBody>
      </p:sp>
    </p:spTree>
    <p:extLst>
      <p:ext uri="{BB962C8B-B14F-4D97-AF65-F5344CB8AC3E}">
        <p14:creationId xmlns:p14="http://schemas.microsoft.com/office/powerpoint/2010/main" val="2186473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Hvilke kandidater har vi brug for. Folk flytter ofte på grund af uddannelse</a:t>
            </a:r>
          </a:p>
        </p:txBody>
      </p:sp>
      <p:sp>
        <p:nvSpPr>
          <p:cNvPr id="4" name="Pladsholder til slidenummer 3"/>
          <p:cNvSpPr>
            <a:spLocks noGrp="1"/>
          </p:cNvSpPr>
          <p:nvPr>
            <p:ph type="sldNum" sz="quarter" idx="5"/>
          </p:nvPr>
        </p:nvSpPr>
        <p:spPr/>
        <p:txBody>
          <a:bodyPr/>
          <a:lstStyle/>
          <a:p>
            <a:fld id="{69A0B285-3AE6-486A-9EA0-571B90278A3D}" type="slidenum">
              <a:rPr lang="da-DK" smtClean="0"/>
              <a:t>20</a:t>
            </a:fld>
            <a:endParaRPr lang="da-DK"/>
          </a:p>
        </p:txBody>
      </p:sp>
    </p:spTree>
    <p:extLst>
      <p:ext uri="{BB962C8B-B14F-4D97-AF65-F5344CB8AC3E}">
        <p14:creationId xmlns:p14="http://schemas.microsoft.com/office/powerpoint/2010/main" val="2983632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69A0B285-3AE6-486A-9EA0-571B90278A3D}" type="slidenum">
              <a:rPr lang="da-DK" smtClean="0"/>
              <a:t>22</a:t>
            </a:fld>
            <a:endParaRPr lang="da-DK"/>
          </a:p>
        </p:txBody>
      </p:sp>
    </p:spTree>
    <p:extLst>
      <p:ext uri="{BB962C8B-B14F-4D97-AF65-F5344CB8AC3E}">
        <p14:creationId xmlns:p14="http://schemas.microsoft.com/office/powerpoint/2010/main" val="285095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globale konkurrence</a:t>
            </a:r>
          </a:p>
          <a:p>
            <a:r>
              <a:rPr lang="da-DK" dirty="0"/>
              <a:t>Arbejdskraft den største udfordring </a:t>
            </a:r>
          </a:p>
          <a:p>
            <a:r>
              <a:rPr lang="da-DK" dirty="0"/>
              <a:t>Kærlighed, job og uddannelse</a:t>
            </a:r>
          </a:p>
          <a:p>
            <a:r>
              <a:rPr lang="da-DK" dirty="0"/>
              <a:t>Vækst i </a:t>
            </a:r>
            <a:r>
              <a:rPr lang="da-DK"/>
              <a:t>hele Danmark</a:t>
            </a:r>
            <a:endParaRPr lang="da-DK" dirty="0"/>
          </a:p>
        </p:txBody>
      </p:sp>
      <p:sp>
        <p:nvSpPr>
          <p:cNvPr id="4" name="Pladsholder til slidenummer 3"/>
          <p:cNvSpPr>
            <a:spLocks noGrp="1"/>
          </p:cNvSpPr>
          <p:nvPr>
            <p:ph type="sldNum" sz="quarter" idx="5"/>
          </p:nvPr>
        </p:nvSpPr>
        <p:spPr/>
        <p:txBody>
          <a:bodyPr/>
          <a:lstStyle/>
          <a:p>
            <a:fld id="{69A0B285-3AE6-486A-9EA0-571B90278A3D}" type="slidenum">
              <a:rPr lang="da-DK" smtClean="0"/>
              <a:t>3</a:t>
            </a:fld>
            <a:endParaRPr lang="da-DK"/>
          </a:p>
        </p:txBody>
      </p:sp>
    </p:spTree>
    <p:extLst>
      <p:ext uri="{BB962C8B-B14F-4D97-AF65-F5344CB8AC3E}">
        <p14:creationId xmlns:p14="http://schemas.microsoft.com/office/powerpoint/2010/main" val="4239854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Hvilken viden, </a:t>
            </a:r>
            <a:r>
              <a:rPr lang="da-DK" dirty="0" err="1"/>
              <a:t>erhvervskoler</a:t>
            </a:r>
            <a:r>
              <a:rPr lang="da-DK" dirty="0"/>
              <a:t>, studenterprojekter</a:t>
            </a:r>
          </a:p>
          <a:p>
            <a:endParaRPr lang="da-DK" dirty="0"/>
          </a:p>
        </p:txBody>
      </p:sp>
      <p:sp>
        <p:nvSpPr>
          <p:cNvPr id="4" name="Pladsholder til diasnummer 3"/>
          <p:cNvSpPr>
            <a:spLocks noGrp="1"/>
          </p:cNvSpPr>
          <p:nvPr>
            <p:ph type="sldNum" sz="quarter" idx="10"/>
          </p:nvPr>
        </p:nvSpPr>
        <p:spPr/>
        <p:txBody>
          <a:bodyPr/>
          <a:lstStyle/>
          <a:p>
            <a:fld id="{69A0B285-3AE6-486A-9EA0-571B90278A3D}" type="slidenum">
              <a:rPr lang="da-DK" smtClean="0"/>
              <a:t>23</a:t>
            </a:fld>
            <a:endParaRPr lang="da-DK"/>
          </a:p>
        </p:txBody>
      </p:sp>
    </p:spTree>
    <p:extLst>
      <p:ext uri="{BB962C8B-B14F-4D97-AF65-F5344CB8AC3E}">
        <p14:creationId xmlns:p14="http://schemas.microsoft.com/office/powerpoint/2010/main" val="1596262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9A0B285-3AE6-486A-9EA0-571B90278A3D}" type="slidenum">
              <a:rPr lang="da-DK" smtClean="0"/>
              <a:t>24</a:t>
            </a:fld>
            <a:endParaRPr lang="da-DK"/>
          </a:p>
        </p:txBody>
      </p:sp>
    </p:spTree>
    <p:extLst>
      <p:ext uri="{BB962C8B-B14F-4D97-AF65-F5344CB8AC3E}">
        <p14:creationId xmlns:p14="http://schemas.microsoft.com/office/powerpoint/2010/main" val="2711088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dirty="0"/>
          </a:p>
          <a:p>
            <a:endParaRPr lang="da-DK" dirty="0"/>
          </a:p>
        </p:txBody>
      </p:sp>
      <p:sp>
        <p:nvSpPr>
          <p:cNvPr id="4" name="Pladsholder til diasnummer 3"/>
          <p:cNvSpPr>
            <a:spLocks noGrp="1"/>
          </p:cNvSpPr>
          <p:nvPr>
            <p:ph type="sldNum" sz="quarter" idx="10"/>
          </p:nvPr>
        </p:nvSpPr>
        <p:spPr/>
        <p:txBody>
          <a:bodyPr/>
          <a:lstStyle/>
          <a:p>
            <a:fld id="{69A0B285-3AE6-486A-9EA0-571B90278A3D}" type="slidenum">
              <a:rPr lang="da-DK" smtClean="0"/>
              <a:t>25</a:t>
            </a:fld>
            <a:endParaRPr lang="da-DK"/>
          </a:p>
        </p:txBody>
      </p:sp>
    </p:spTree>
    <p:extLst>
      <p:ext uri="{BB962C8B-B14F-4D97-AF65-F5344CB8AC3E}">
        <p14:creationId xmlns:p14="http://schemas.microsoft.com/office/powerpoint/2010/main" val="2149695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9A0B285-3AE6-486A-9EA0-571B90278A3D}" type="slidenum">
              <a:rPr lang="da-DK" smtClean="0"/>
              <a:t>26</a:t>
            </a:fld>
            <a:endParaRPr lang="da-DK"/>
          </a:p>
        </p:txBody>
      </p:sp>
    </p:spTree>
    <p:extLst>
      <p:ext uri="{BB962C8B-B14F-4D97-AF65-F5344CB8AC3E}">
        <p14:creationId xmlns:p14="http://schemas.microsoft.com/office/powerpoint/2010/main" val="89951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9A0B285-3AE6-486A-9EA0-571B90278A3D}" type="slidenum">
              <a:rPr lang="da-DK" smtClean="0"/>
              <a:t>4</a:t>
            </a:fld>
            <a:endParaRPr lang="da-DK"/>
          </a:p>
        </p:txBody>
      </p:sp>
    </p:spTree>
    <p:extLst>
      <p:ext uri="{BB962C8B-B14F-4D97-AF65-F5344CB8AC3E}">
        <p14:creationId xmlns:p14="http://schemas.microsoft.com/office/powerpoint/2010/main" val="122105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traditionelle målsætning</a:t>
            </a:r>
            <a:r>
              <a:rPr lang="da-DK" baseline="0" dirty="0"/>
              <a:t> er flere jobs. Den selvforståelse giver ikke fyldestgørende mening.</a:t>
            </a:r>
          </a:p>
          <a:p>
            <a:r>
              <a:rPr lang="da-DK" baseline="0" dirty="0"/>
              <a:t>Virksomhederne er interesserede i at få den bedst egnede til at løse opgaven – ikke vækst  </a:t>
            </a:r>
          </a:p>
        </p:txBody>
      </p:sp>
      <p:sp>
        <p:nvSpPr>
          <p:cNvPr id="4" name="Pladsholder til diasnummer 3"/>
          <p:cNvSpPr>
            <a:spLocks noGrp="1"/>
          </p:cNvSpPr>
          <p:nvPr>
            <p:ph type="sldNum" sz="quarter" idx="10"/>
          </p:nvPr>
        </p:nvSpPr>
        <p:spPr/>
        <p:txBody>
          <a:bodyPr/>
          <a:lstStyle/>
          <a:p>
            <a:fld id="{69A0B285-3AE6-486A-9EA0-571B90278A3D}" type="slidenum">
              <a:rPr lang="da-DK" smtClean="0"/>
              <a:t>5</a:t>
            </a:fld>
            <a:endParaRPr lang="da-DK"/>
          </a:p>
        </p:txBody>
      </p:sp>
    </p:spTree>
    <p:extLst>
      <p:ext uri="{BB962C8B-B14F-4D97-AF65-F5344CB8AC3E}">
        <p14:creationId xmlns:p14="http://schemas.microsoft.com/office/powerpoint/2010/main" val="145160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a:t>Husk </a:t>
            </a:r>
            <a:r>
              <a:rPr lang="da-DK" dirty="0" err="1"/>
              <a:t>norge</a:t>
            </a:r>
            <a:r>
              <a:rPr lang="da-DK" dirty="0"/>
              <a:t> og sammenhængen mellem infrastruktur og erhvervsudvikling/bosætning. Effekten kommer kun i kombinationen</a:t>
            </a:r>
          </a:p>
          <a:p>
            <a:endParaRPr lang="da-DK" dirty="0"/>
          </a:p>
          <a:p>
            <a:r>
              <a:rPr lang="da-DK" dirty="0"/>
              <a:t>Digital infrastruktur</a:t>
            </a:r>
          </a:p>
        </p:txBody>
      </p:sp>
      <p:sp>
        <p:nvSpPr>
          <p:cNvPr id="4" name="Slide Number Placeholder 3"/>
          <p:cNvSpPr>
            <a:spLocks noGrp="1"/>
          </p:cNvSpPr>
          <p:nvPr>
            <p:ph type="sldNum" sz="quarter" idx="10"/>
          </p:nvPr>
        </p:nvSpPr>
        <p:spPr/>
        <p:txBody>
          <a:bodyPr/>
          <a:lstStyle/>
          <a:p>
            <a:pPr>
              <a:defRPr/>
            </a:pPr>
            <a:fld id="{ADAC86FA-448D-4808-B24A-BEF5162ECD2F}" type="slidenum">
              <a:rPr lang="da-DK" smtClean="0"/>
              <a:pPr>
                <a:defRPr/>
              </a:pPr>
              <a:t>6</a:t>
            </a:fld>
            <a:endParaRPr lang="da-DK"/>
          </a:p>
        </p:txBody>
      </p:sp>
    </p:spTree>
    <p:extLst>
      <p:ext uri="{BB962C8B-B14F-4D97-AF65-F5344CB8AC3E}">
        <p14:creationId xmlns:p14="http://schemas.microsoft.com/office/powerpoint/2010/main" val="3892739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Work- </a:t>
            </a:r>
            <a:r>
              <a:rPr lang="da-DK" dirty="0" err="1"/>
              <a:t>husbon</a:t>
            </a:r>
            <a:r>
              <a:rPr lang="da-DK" dirty="0"/>
              <a:t>/</a:t>
            </a:r>
            <a:r>
              <a:rPr lang="da-DK" dirty="0" err="1"/>
              <a:t>vife</a:t>
            </a:r>
            <a:r>
              <a:rPr lang="da-DK" dirty="0"/>
              <a:t> and </a:t>
            </a:r>
            <a:r>
              <a:rPr lang="da-DK" dirty="0" err="1"/>
              <a:t>there</a:t>
            </a:r>
            <a:r>
              <a:rPr lang="da-DK" dirty="0"/>
              <a:t> jobs, </a:t>
            </a:r>
            <a:r>
              <a:rPr lang="da-DK" dirty="0" err="1"/>
              <a:t>school</a:t>
            </a:r>
            <a:r>
              <a:rPr lang="da-DK" dirty="0"/>
              <a:t>, </a:t>
            </a:r>
            <a:r>
              <a:rPr lang="da-DK" dirty="0" err="1"/>
              <a:t>next</a:t>
            </a:r>
            <a:r>
              <a:rPr lang="da-DK" dirty="0"/>
              <a:t> job – karrierer</a:t>
            </a:r>
          </a:p>
          <a:p>
            <a:endParaRPr lang="da-DK" dirty="0"/>
          </a:p>
          <a:p>
            <a:r>
              <a:rPr lang="da-DK" dirty="0"/>
              <a:t>Education </a:t>
            </a:r>
            <a:r>
              <a:rPr lang="da-DK" dirty="0" err="1"/>
              <a:t>make</a:t>
            </a:r>
            <a:r>
              <a:rPr lang="da-DK" dirty="0"/>
              <a:t> </a:t>
            </a:r>
            <a:r>
              <a:rPr lang="da-DK" dirty="0" err="1"/>
              <a:t>area</a:t>
            </a:r>
            <a:r>
              <a:rPr lang="da-DK" dirty="0"/>
              <a:t> </a:t>
            </a:r>
            <a:r>
              <a:rPr lang="da-DK" dirty="0" err="1"/>
              <a:t>growth</a:t>
            </a:r>
            <a:r>
              <a:rPr lang="da-DK" dirty="0"/>
              <a:t>, </a:t>
            </a:r>
            <a:r>
              <a:rPr lang="da-DK" dirty="0" err="1"/>
              <a:t>how</a:t>
            </a:r>
            <a:r>
              <a:rPr lang="da-DK" dirty="0"/>
              <a:t> to </a:t>
            </a:r>
            <a:r>
              <a:rPr lang="da-DK" dirty="0" err="1"/>
              <a:t>make</a:t>
            </a:r>
            <a:r>
              <a:rPr lang="da-DK" dirty="0"/>
              <a:t> </a:t>
            </a:r>
            <a:r>
              <a:rPr lang="da-DK" dirty="0" err="1"/>
              <a:t>people</a:t>
            </a:r>
            <a:r>
              <a:rPr lang="da-DK" dirty="0"/>
              <a:t> </a:t>
            </a:r>
            <a:r>
              <a:rPr lang="da-DK" dirty="0" err="1"/>
              <a:t>aty</a:t>
            </a:r>
            <a:r>
              <a:rPr lang="da-DK" dirty="0"/>
              <a:t> </a:t>
            </a:r>
            <a:r>
              <a:rPr lang="da-DK" dirty="0" err="1"/>
              <a:t>after</a:t>
            </a:r>
            <a:r>
              <a:rPr lang="da-DK" dirty="0"/>
              <a:t> </a:t>
            </a:r>
            <a:r>
              <a:rPr lang="da-DK" dirty="0" err="1"/>
              <a:t>education</a:t>
            </a:r>
            <a:endParaRPr lang="da-DK" dirty="0"/>
          </a:p>
          <a:p>
            <a:endParaRPr lang="da-DK" dirty="0"/>
          </a:p>
          <a:p>
            <a:r>
              <a:rPr lang="da-DK" dirty="0"/>
              <a:t>Knowledge institutions </a:t>
            </a:r>
            <a:r>
              <a:rPr lang="da-DK" dirty="0" err="1"/>
              <a:t>also</a:t>
            </a:r>
            <a:r>
              <a:rPr lang="da-DK" dirty="0"/>
              <a:t> have til </a:t>
            </a:r>
            <a:r>
              <a:rPr lang="da-DK" dirty="0" err="1"/>
              <a:t>work</a:t>
            </a:r>
            <a:r>
              <a:rPr lang="da-DK" dirty="0"/>
              <a:t> </a:t>
            </a:r>
            <a:r>
              <a:rPr lang="da-DK" dirty="0" err="1"/>
              <a:t>together</a:t>
            </a:r>
            <a:r>
              <a:rPr lang="da-DK" dirty="0"/>
              <a:t> with </a:t>
            </a:r>
            <a:r>
              <a:rPr lang="da-DK" dirty="0" err="1"/>
              <a:t>there</a:t>
            </a:r>
            <a:r>
              <a:rPr lang="da-DK" dirty="0"/>
              <a:t> </a:t>
            </a:r>
            <a:r>
              <a:rPr lang="da-DK" dirty="0" err="1"/>
              <a:t>surrounding</a:t>
            </a:r>
            <a:r>
              <a:rPr lang="da-DK" dirty="0"/>
              <a:t> (</a:t>
            </a:r>
            <a:r>
              <a:rPr lang="da-DK" dirty="0" err="1"/>
              <a:t>companies</a:t>
            </a:r>
            <a:r>
              <a:rPr lang="da-DK" dirty="0"/>
              <a:t> </a:t>
            </a:r>
            <a:r>
              <a:rPr lang="da-DK" dirty="0" err="1"/>
              <a:t>etc</a:t>
            </a:r>
            <a:r>
              <a:rPr lang="da-DK" dirty="0"/>
              <a:t>,)</a:t>
            </a:r>
          </a:p>
        </p:txBody>
      </p:sp>
      <p:sp>
        <p:nvSpPr>
          <p:cNvPr id="4" name="Pladsholder til slidenummer 3"/>
          <p:cNvSpPr>
            <a:spLocks noGrp="1"/>
          </p:cNvSpPr>
          <p:nvPr>
            <p:ph type="sldNum" sz="quarter" idx="5"/>
          </p:nvPr>
        </p:nvSpPr>
        <p:spPr/>
        <p:txBody>
          <a:bodyPr/>
          <a:lstStyle/>
          <a:p>
            <a:fld id="{69A0B285-3AE6-486A-9EA0-571B90278A3D}" type="slidenum">
              <a:rPr lang="da-DK" smtClean="0"/>
              <a:t>7</a:t>
            </a:fld>
            <a:endParaRPr lang="da-DK"/>
          </a:p>
        </p:txBody>
      </p:sp>
    </p:spTree>
    <p:extLst>
      <p:ext uri="{BB962C8B-B14F-4D97-AF65-F5344CB8AC3E}">
        <p14:creationId xmlns:p14="http://schemas.microsoft.com/office/powerpoint/2010/main" val="1585132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Student </a:t>
            </a:r>
            <a:r>
              <a:rPr lang="da-DK" dirty="0" err="1"/>
              <a:t>housing</a:t>
            </a:r>
            <a:r>
              <a:rPr lang="da-DK" dirty="0"/>
              <a:t> in the most attraktive </a:t>
            </a:r>
            <a:r>
              <a:rPr lang="da-DK" dirty="0" err="1"/>
              <a:t>places</a:t>
            </a:r>
            <a:r>
              <a:rPr lang="da-DK" dirty="0"/>
              <a:t> in Ålborg</a:t>
            </a:r>
          </a:p>
          <a:p>
            <a:endParaRPr lang="da-DK" dirty="0"/>
          </a:p>
          <a:p>
            <a:r>
              <a:rPr lang="da-DK" dirty="0" err="1"/>
              <a:t>Coorporation</a:t>
            </a:r>
            <a:r>
              <a:rPr lang="da-DK" dirty="0"/>
              <a:t> with </a:t>
            </a:r>
            <a:r>
              <a:rPr lang="da-DK" dirty="0" err="1"/>
              <a:t>university</a:t>
            </a:r>
            <a:r>
              <a:rPr lang="da-DK" dirty="0"/>
              <a:t> and private </a:t>
            </a:r>
            <a:r>
              <a:rPr lang="da-DK" dirty="0" err="1"/>
              <a:t>companies</a:t>
            </a:r>
            <a:r>
              <a:rPr lang="da-DK" dirty="0"/>
              <a:t> on </a:t>
            </a:r>
            <a:r>
              <a:rPr lang="da-DK" dirty="0" err="1"/>
              <a:t>secure</a:t>
            </a:r>
            <a:r>
              <a:rPr lang="da-DK" dirty="0"/>
              <a:t> jobs</a:t>
            </a:r>
          </a:p>
          <a:p>
            <a:endParaRPr lang="da-DK" dirty="0"/>
          </a:p>
          <a:p>
            <a:r>
              <a:rPr lang="da-DK" dirty="0"/>
              <a:t>Husk Horsens</a:t>
            </a:r>
          </a:p>
        </p:txBody>
      </p:sp>
      <p:sp>
        <p:nvSpPr>
          <p:cNvPr id="4" name="Pladsholder til slidenummer 3"/>
          <p:cNvSpPr>
            <a:spLocks noGrp="1"/>
          </p:cNvSpPr>
          <p:nvPr>
            <p:ph type="sldNum" sz="quarter" idx="5"/>
          </p:nvPr>
        </p:nvSpPr>
        <p:spPr/>
        <p:txBody>
          <a:bodyPr/>
          <a:lstStyle/>
          <a:p>
            <a:fld id="{69A0B285-3AE6-486A-9EA0-571B90278A3D}" type="slidenum">
              <a:rPr lang="da-DK" smtClean="0"/>
              <a:t>8</a:t>
            </a:fld>
            <a:endParaRPr lang="da-DK"/>
          </a:p>
        </p:txBody>
      </p:sp>
    </p:spTree>
    <p:extLst>
      <p:ext uri="{BB962C8B-B14F-4D97-AF65-F5344CB8AC3E}">
        <p14:creationId xmlns:p14="http://schemas.microsoft.com/office/powerpoint/2010/main" val="3690881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Have visioner – hvilke aktører/ildsjæle kan spille med</a:t>
            </a:r>
          </a:p>
          <a:p>
            <a:r>
              <a:rPr lang="da-DK" dirty="0"/>
              <a:t>Horsens</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dirty="0"/>
              <a:t>tillid, støtte op om ildsjæle inddrage ressourcepersoner, </a:t>
            </a:r>
            <a:endParaRPr lang="da-DK" dirty="0"/>
          </a:p>
          <a:p>
            <a:endParaRPr lang="da-DK" dirty="0"/>
          </a:p>
        </p:txBody>
      </p:sp>
      <p:sp>
        <p:nvSpPr>
          <p:cNvPr id="4" name="Pladsholder til slidenummer 3"/>
          <p:cNvSpPr>
            <a:spLocks noGrp="1"/>
          </p:cNvSpPr>
          <p:nvPr>
            <p:ph type="sldNum" sz="quarter" idx="5"/>
          </p:nvPr>
        </p:nvSpPr>
        <p:spPr/>
        <p:txBody>
          <a:bodyPr/>
          <a:lstStyle/>
          <a:p>
            <a:fld id="{69A0B285-3AE6-486A-9EA0-571B90278A3D}" type="slidenum">
              <a:rPr lang="da-DK" smtClean="0"/>
              <a:t>9</a:t>
            </a:fld>
            <a:endParaRPr lang="da-DK"/>
          </a:p>
        </p:txBody>
      </p:sp>
    </p:spTree>
    <p:extLst>
      <p:ext uri="{BB962C8B-B14F-4D97-AF65-F5344CB8AC3E}">
        <p14:creationId xmlns:p14="http://schemas.microsoft.com/office/powerpoint/2010/main" val="2274501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handler vi sidder ikke bag murerne. Vi går forrest</a:t>
            </a:r>
          </a:p>
        </p:txBody>
      </p:sp>
      <p:sp>
        <p:nvSpPr>
          <p:cNvPr id="4" name="Pladsholder til diasnummer 3"/>
          <p:cNvSpPr>
            <a:spLocks noGrp="1"/>
          </p:cNvSpPr>
          <p:nvPr>
            <p:ph type="sldNum" sz="quarter" idx="10"/>
          </p:nvPr>
        </p:nvSpPr>
        <p:spPr/>
        <p:txBody>
          <a:bodyPr/>
          <a:lstStyle/>
          <a:p>
            <a:fld id="{69A0B285-3AE6-486A-9EA0-571B90278A3D}" type="slidenum">
              <a:rPr lang="da-DK" smtClean="0"/>
              <a:t>10</a:t>
            </a:fld>
            <a:endParaRPr lang="da-DK"/>
          </a:p>
        </p:txBody>
      </p:sp>
    </p:spTree>
    <p:extLst>
      <p:ext uri="{BB962C8B-B14F-4D97-AF65-F5344CB8AC3E}">
        <p14:creationId xmlns:p14="http://schemas.microsoft.com/office/powerpoint/2010/main" val="12410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7" name="Billede 6"/>
          <p:cNvPicPr>
            <a:picLocks/>
          </p:cNvPicPr>
          <p:nvPr userDrawn="1"/>
        </p:nvPicPr>
        <p:blipFill rotWithShape="1">
          <a:blip r:embed="rId2" cstate="print">
            <a:extLst>
              <a:ext uri="{28A0092B-C50C-407E-A947-70E740481C1C}">
                <a14:useLocalDpi xmlns:a14="http://schemas.microsoft.com/office/drawing/2010/main" val="0"/>
              </a:ext>
            </a:extLst>
          </a:blip>
          <a:srcRect l="5962" t="4152" r="13536" b="24815"/>
          <a:stretch/>
        </p:blipFill>
        <p:spPr>
          <a:xfrm>
            <a:off x="7696910" y="900000"/>
            <a:ext cx="1458000" cy="1836000"/>
          </a:xfrm>
          <a:prstGeom prst="rect">
            <a:avLst/>
          </a:prstGeom>
        </p:spPr>
      </p:pic>
      <p:sp>
        <p:nvSpPr>
          <p:cNvPr id="8" name="Rektangel 7"/>
          <p:cNvSpPr>
            <a:spLocks/>
          </p:cNvSpPr>
          <p:nvPr userDrawn="1"/>
        </p:nvSpPr>
        <p:spPr>
          <a:xfrm>
            <a:off x="0" y="900000"/>
            <a:ext cx="1332000" cy="18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userDrawn="1"/>
        </p:nvSpPr>
        <p:spPr>
          <a:xfrm>
            <a:off x="1354892" y="900000"/>
            <a:ext cx="4878000" cy="18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a:spLocks/>
          </p:cNvSpPr>
          <p:nvPr userDrawn="1"/>
        </p:nvSpPr>
        <p:spPr>
          <a:xfrm>
            <a:off x="6264344" y="900000"/>
            <a:ext cx="1404000" cy="18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hasCustomPrompt="1"/>
          </p:nvPr>
        </p:nvSpPr>
        <p:spPr>
          <a:xfrm>
            <a:off x="1585168" y="1044000"/>
            <a:ext cx="4426992" cy="588943"/>
          </a:xfrm>
        </p:spPr>
        <p:txBody>
          <a:bodyPr lIns="0" tIns="0" rIns="0" bIns="0" anchor="t" anchorCtr="0">
            <a:noAutofit/>
          </a:bodyPr>
          <a:lstStyle>
            <a:lvl1pPr>
              <a:lnSpc>
                <a:spcPts val="4400"/>
              </a:lnSpc>
              <a:defRPr sz="3000" b="1">
                <a:solidFill>
                  <a:srgbClr val="FFFFFF"/>
                </a:solidFill>
              </a:defRPr>
            </a:lvl1pPr>
          </a:lstStyle>
          <a:p>
            <a:r>
              <a:rPr lang="da-DK" dirty="0"/>
              <a:t>Titel</a:t>
            </a:r>
          </a:p>
        </p:txBody>
      </p:sp>
      <p:sp>
        <p:nvSpPr>
          <p:cNvPr id="3" name="Undertitel 2"/>
          <p:cNvSpPr>
            <a:spLocks noGrp="1"/>
          </p:cNvSpPr>
          <p:nvPr>
            <p:ph type="subTitle" idx="1" hasCustomPrompt="1"/>
          </p:nvPr>
        </p:nvSpPr>
        <p:spPr>
          <a:xfrm>
            <a:off x="1564916" y="2924944"/>
            <a:ext cx="4667976" cy="28080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Tekst</a:t>
            </a:r>
          </a:p>
        </p:txBody>
      </p:sp>
      <p:sp>
        <p:nvSpPr>
          <p:cNvPr id="12" name="Pladsholder til tekst 11"/>
          <p:cNvSpPr>
            <a:spLocks noGrp="1"/>
          </p:cNvSpPr>
          <p:nvPr>
            <p:ph type="body" sz="quarter" idx="13" hasCustomPrompt="1"/>
          </p:nvPr>
        </p:nvSpPr>
        <p:spPr>
          <a:xfrm>
            <a:off x="1584000" y="1620000"/>
            <a:ext cx="3457575" cy="432048"/>
          </a:xfrm>
        </p:spPr>
        <p:txBody>
          <a:bodyPr>
            <a:normAutofit/>
          </a:bodyPr>
          <a:lstStyle>
            <a:lvl1pPr marL="0" indent="0">
              <a:lnSpc>
                <a:spcPct val="100000"/>
              </a:lnSpc>
              <a:buNone/>
              <a:defRPr sz="2400" cap="all" baseline="0">
                <a:solidFill>
                  <a:srgbClr val="FFFFFF"/>
                </a:solidFill>
              </a:defRPr>
            </a:lvl1pPr>
          </a:lstStyle>
          <a:p>
            <a:pPr lvl="0"/>
            <a:r>
              <a:rPr lang="da-DK" dirty="0"/>
              <a:t>Dato</a:t>
            </a:r>
          </a:p>
        </p:txBody>
      </p:sp>
      <p:pic>
        <p:nvPicPr>
          <p:cNvPr id="11" name="Billede 10" descr="C:\Users\Windowsspecialisten\Word specialisten\WSKunder\Kunder\Kroyer Grafik\RegLab\Filer fra Sille\reg_lab_logo_sort_cirke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96103" y="5355590"/>
            <a:ext cx="1270499" cy="1260000"/>
          </a:xfrm>
          <a:prstGeom prst="rect">
            <a:avLst/>
          </a:prstGeom>
          <a:noFill/>
          <a:ln>
            <a:noFill/>
          </a:ln>
        </p:spPr>
      </p:pic>
    </p:spTree>
    <p:extLst>
      <p:ext uri="{BB962C8B-B14F-4D97-AF65-F5344CB8AC3E}">
        <p14:creationId xmlns:p14="http://schemas.microsoft.com/office/powerpoint/2010/main" val="424280731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2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45"/>
            <a:ext cx="7772400" cy="1470025"/>
          </a:xfrm>
          <a:prstGeom prst="rect">
            <a:avLst/>
          </a:prstGeo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a:xfrm>
            <a:off x="457200" y="6356370"/>
            <a:ext cx="2133600" cy="365125"/>
          </a:xfrm>
          <a:prstGeom prst="rect">
            <a:avLst/>
          </a:prstGeom>
        </p:spPr>
        <p:txBody>
          <a:bodyPr/>
          <a:lstStyle/>
          <a:p>
            <a:fld id="{2309EC33-0CE6-400D-8F77-D891E28D5F9E}" type="datetimeFigureOut">
              <a:rPr lang="da-DK" smtClean="0"/>
              <a:pPr/>
              <a:t>03/06/2019</a:t>
            </a:fld>
            <a:endParaRPr lang="da-DK"/>
          </a:p>
        </p:txBody>
      </p:sp>
      <p:sp>
        <p:nvSpPr>
          <p:cNvPr id="5" name="Pladsholder til sidefod 4"/>
          <p:cNvSpPr>
            <a:spLocks noGrp="1"/>
          </p:cNvSpPr>
          <p:nvPr>
            <p:ph type="ftr" sz="quarter" idx="11"/>
          </p:nvPr>
        </p:nvSpPr>
        <p:spPr>
          <a:xfrm>
            <a:off x="107950" y="6245225"/>
            <a:ext cx="2895600" cy="476250"/>
          </a:xfrm>
          <a:prstGeom prst="rect">
            <a:avLst/>
          </a:prstGeom>
        </p:spPr>
        <p:txBody>
          <a:bodyPr/>
          <a:lstStyle/>
          <a:p>
            <a:endParaRPr lang="da-DK"/>
          </a:p>
        </p:txBody>
      </p:sp>
      <p:sp>
        <p:nvSpPr>
          <p:cNvPr id="6" name="Pladsholder til diasnummer 5"/>
          <p:cNvSpPr>
            <a:spLocks noGrp="1"/>
          </p:cNvSpPr>
          <p:nvPr>
            <p:ph type="sldNum" sz="quarter" idx="12"/>
          </p:nvPr>
        </p:nvSpPr>
        <p:spPr>
          <a:xfrm>
            <a:off x="6553200" y="6356370"/>
            <a:ext cx="2133600" cy="365125"/>
          </a:xfrm>
          <a:prstGeom prst="rect">
            <a:avLst/>
          </a:prstGeom>
        </p:spPr>
        <p:txBody>
          <a:bodyPr/>
          <a:lstStyle/>
          <a:p>
            <a:fld id="{67CCE45A-42E2-4FC6-B2EE-F9915EE99273}" type="slidenum">
              <a:rPr lang="da-DK" smtClean="0"/>
              <a:pPr/>
              <a:t>‹nr.›</a:t>
            </a:fld>
            <a:endParaRPr lang="da-DK"/>
          </a:p>
        </p:txBody>
      </p:sp>
    </p:spTree>
    <p:extLst>
      <p:ext uri="{BB962C8B-B14F-4D97-AF65-F5344CB8AC3E}">
        <p14:creationId xmlns:p14="http://schemas.microsoft.com/office/powerpoint/2010/main" val="387912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tel og 2 lister">
    <p:spTree>
      <p:nvGrpSpPr>
        <p:cNvPr id="1" name=""/>
        <p:cNvGrpSpPr/>
        <p:nvPr/>
      </p:nvGrpSpPr>
      <p:grpSpPr>
        <a:xfrm>
          <a:off x="0" y="0"/>
          <a:ext cx="0" cy="0"/>
          <a:chOff x="0" y="0"/>
          <a:chExt cx="0" cy="0"/>
        </a:xfrm>
      </p:grpSpPr>
      <p:sp>
        <p:nvSpPr>
          <p:cNvPr id="17" name="Title 16"/>
          <p:cNvSpPr>
            <a:spLocks noGrp="1"/>
          </p:cNvSpPr>
          <p:nvPr>
            <p:ph type="title"/>
          </p:nvPr>
        </p:nvSpPr>
        <p:spPr>
          <a:xfrm>
            <a:off x="628608" y="1306067"/>
            <a:ext cx="7886784" cy="1324661"/>
          </a:xfrm>
          <a:prstGeom prst="rect">
            <a:avLst/>
          </a:prstGeom>
        </p:spPr>
        <p:txBody>
          <a:bodyPr anchor="ctr"/>
          <a:lstStyle/>
          <a:p>
            <a:r>
              <a:rPr lang="en-US" dirty="0"/>
              <a:t>Click to edit Master title style</a:t>
            </a:r>
            <a:endParaRPr lang="nb-NO" dirty="0"/>
          </a:p>
        </p:txBody>
      </p:sp>
      <p:sp>
        <p:nvSpPr>
          <p:cNvPr id="19" name="Text Placeholder 18"/>
          <p:cNvSpPr>
            <a:spLocks noGrp="1"/>
          </p:cNvSpPr>
          <p:nvPr>
            <p:ph type="body" sz="quarter" idx="10"/>
          </p:nvPr>
        </p:nvSpPr>
        <p:spPr>
          <a:xfrm>
            <a:off x="628608" y="2775394"/>
            <a:ext cx="3694610" cy="3346208"/>
          </a:xfrm>
          <a:prstGeom prst="rect">
            <a:avLst/>
          </a:prstGeom>
        </p:spPr>
        <p:txBody>
          <a:bodyPr/>
          <a:lstStyle>
            <a:lvl1pPr marL="424863" indent="-424863">
              <a:buFontTx/>
              <a:buBlip>
                <a:blip r:embed="rId2"/>
              </a:buBlip>
              <a:defRPr/>
            </a:lvl1pPr>
            <a:lvl2pPr marL="665239" indent="-244373">
              <a:buFontTx/>
              <a:buBlip>
                <a:blip r:embed="rId2"/>
              </a:buBlip>
              <a:defRPr sz="2052"/>
            </a:lvl2pPr>
            <a:lvl3pPr marL="1114929" indent="-222986">
              <a:buFontTx/>
              <a:buBlip>
                <a:blip r:embed="rId2"/>
              </a:buBlip>
              <a:defRPr sz="1881"/>
            </a:lvl3pPr>
            <a:lvl4pPr marL="1560901" indent="-222986">
              <a:buFontTx/>
              <a:buBlip>
                <a:blip r:embed="rId2"/>
              </a:buBlip>
              <a:defRPr sz="1539"/>
            </a:lvl4pPr>
            <a:lvl5pPr marL="2006872" indent="-222986">
              <a:buFontTx/>
              <a:buBlip>
                <a:blip r:embed="rId2"/>
              </a:buBlip>
              <a:defRPr sz="119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Text Placeholder 18"/>
          <p:cNvSpPr>
            <a:spLocks noGrp="1"/>
          </p:cNvSpPr>
          <p:nvPr>
            <p:ph type="body" sz="quarter" idx="11"/>
          </p:nvPr>
        </p:nvSpPr>
        <p:spPr>
          <a:xfrm>
            <a:off x="4820782" y="2775394"/>
            <a:ext cx="3694610" cy="3346208"/>
          </a:xfrm>
          <a:prstGeom prst="rect">
            <a:avLst/>
          </a:prstGeom>
        </p:spPr>
        <p:txBody>
          <a:bodyPr/>
          <a:lstStyle>
            <a:lvl1pPr marL="424863" indent="-424863">
              <a:buFontTx/>
              <a:buBlip>
                <a:blip r:embed="rId2"/>
              </a:buBlip>
              <a:defRPr/>
            </a:lvl1pPr>
            <a:lvl2pPr marL="665239" indent="-244373">
              <a:buFontTx/>
              <a:buBlip>
                <a:blip r:embed="rId2"/>
              </a:buBlip>
              <a:defRPr sz="2052"/>
            </a:lvl2pPr>
            <a:lvl3pPr marL="1114929" indent="-222986">
              <a:buFontTx/>
              <a:buBlip>
                <a:blip r:embed="rId2"/>
              </a:buBlip>
              <a:defRPr sz="1881"/>
            </a:lvl3pPr>
            <a:lvl4pPr marL="1560901" indent="-222986">
              <a:buFontTx/>
              <a:buBlip>
                <a:blip r:embed="rId2"/>
              </a:buBlip>
              <a:defRPr sz="1539"/>
            </a:lvl4pPr>
            <a:lvl5pPr marL="2006872" indent="-222986">
              <a:buFontTx/>
              <a:buBlip>
                <a:blip r:embed="rId2"/>
              </a:buBlip>
              <a:defRPr sz="119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2512603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Bro: 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dirty="0"/>
              <a:t>Klik for at redigere i master</a:t>
            </a:r>
          </a:p>
        </p:txBody>
      </p:sp>
      <p:sp>
        <p:nvSpPr>
          <p:cNvPr id="3" name="Pladsholder til indhold 2"/>
          <p:cNvSpPr>
            <a:spLocks noGrp="1"/>
          </p:cNvSpPr>
          <p:nvPr>
            <p:ph idx="1"/>
          </p:nvPr>
        </p:nvSpPr>
        <p:spPr>
          <a:xfrm>
            <a:off x="3575050" y="273050"/>
            <a:ext cx="5111750" cy="5853113"/>
          </a:xfrm>
        </p:spPr>
        <p:txBody>
          <a:bodyPr>
            <a:normAutofit/>
          </a:bodyPr>
          <a:lstStyle>
            <a:lvl1pPr>
              <a:defRPr sz="2000" b="1"/>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i master</a:t>
            </a:r>
          </a:p>
        </p:txBody>
      </p:sp>
      <p:sp>
        <p:nvSpPr>
          <p:cNvPr id="5" name="Pladsholder til dato 4"/>
          <p:cNvSpPr>
            <a:spLocks noGrp="1"/>
          </p:cNvSpPr>
          <p:nvPr>
            <p:ph type="dt" sz="half" idx="10"/>
          </p:nvPr>
        </p:nvSpPr>
        <p:spPr>
          <a:xfrm>
            <a:off x="457200" y="6356350"/>
            <a:ext cx="2133600" cy="365125"/>
          </a:xfrm>
          <a:prstGeom prst="rect">
            <a:avLst/>
          </a:prstGeom>
        </p:spPr>
        <p:txBody>
          <a:bodyPr/>
          <a:lstStyle/>
          <a:p>
            <a:fld id="{B9AE69E8-2A58-46F3-9EA7-3E56AF34E8DD}" type="datetime1">
              <a:rPr lang="da-DK" smtClean="0"/>
              <a:pPr/>
              <a:t>03/06/2019</a:t>
            </a:fld>
            <a:endParaRPr lang="da-DK"/>
          </a:p>
        </p:txBody>
      </p:sp>
      <p:sp>
        <p:nvSpPr>
          <p:cNvPr id="6" name="Pladsholder til sidefod 5"/>
          <p:cNvSpPr>
            <a:spLocks noGrp="1"/>
          </p:cNvSpPr>
          <p:nvPr>
            <p:ph type="ftr" sz="quarter" idx="11"/>
          </p:nvPr>
        </p:nvSpPr>
        <p:spPr>
          <a:xfrm>
            <a:off x="3124200" y="6356350"/>
            <a:ext cx="2895600" cy="365125"/>
          </a:xfrm>
          <a:prstGeom prst="rect">
            <a:avLst/>
          </a:prstGeom>
        </p:spPr>
        <p:txBody>
          <a:bodyPr/>
          <a:lstStyle/>
          <a:p>
            <a:endParaRPr lang="da-DK"/>
          </a:p>
        </p:txBody>
      </p:sp>
      <p:sp>
        <p:nvSpPr>
          <p:cNvPr id="7" name="Pladsholder til diasnummer 6"/>
          <p:cNvSpPr>
            <a:spLocks noGrp="1"/>
          </p:cNvSpPr>
          <p:nvPr>
            <p:ph type="sldNum" sz="quarter" idx="12"/>
          </p:nvPr>
        </p:nvSpPr>
        <p:spPr/>
        <p:txBody>
          <a:bodyPr/>
          <a:lstStyle/>
          <a:p>
            <a:fld id="{3D262EC7-BF7C-43D0-BB59-6FBB72BBFD22}" type="slidenum">
              <a:rPr lang="da-DK" smtClean="0"/>
              <a:pPr/>
              <a:t>‹nr.›</a:t>
            </a:fld>
            <a:endParaRPr lang="da-DK"/>
          </a:p>
        </p:txBody>
      </p:sp>
    </p:spTree>
    <p:extLst>
      <p:ext uri="{BB962C8B-B14F-4D97-AF65-F5344CB8AC3E}">
        <p14:creationId xmlns:p14="http://schemas.microsoft.com/office/powerpoint/2010/main" val="311789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s, uden tekst">
    <p:spTree>
      <p:nvGrpSpPr>
        <p:cNvPr id="1" name=""/>
        <p:cNvGrpSpPr/>
        <p:nvPr/>
      </p:nvGrpSpPr>
      <p:grpSpPr>
        <a:xfrm>
          <a:off x="0" y="0"/>
          <a:ext cx="0" cy="0"/>
          <a:chOff x="0" y="0"/>
          <a:chExt cx="0" cy="0"/>
        </a:xfrm>
      </p:grpSpPr>
      <p:pic>
        <p:nvPicPr>
          <p:cNvPr id="8" name="Billede 7"/>
          <p:cNvPicPr>
            <a:picLocks/>
          </p:cNvPicPr>
          <p:nvPr userDrawn="1"/>
        </p:nvPicPr>
        <p:blipFill rotWithShape="1">
          <a:blip r:embed="rId2" cstate="print">
            <a:extLst>
              <a:ext uri="{28A0092B-C50C-407E-A947-70E740481C1C}">
                <a14:useLocalDpi xmlns:a14="http://schemas.microsoft.com/office/drawing/2010/main" val="0"/>
              </a:ext>
            </a:extLst>
          </a:blip>
          <a:srcRect l="5962" t="4152" r="13536" b="24815"/>
          <a:stretch/>
        </p:blipFill>
        <p:spPr>
          <a:xfrm>
            <a:off x="7696910" y="1953040"/>
            <a:ext cx="1458000" cy="1836000"/>
          </a:xfrm>
          <a:prstGeom prst="rect">
            <a:avLst/>
          </a:prstGeom>
        </p:spPr>
      </p:pic>
      <p:sp>
        <p:nvSpPr>
          <p:cNvPr id="9" name="Rektangel 8"/>
          <p:cNvSpPr>
            <a:spLocks/>
          </p:cNvSpPr>
          <p:nvPr userDrawn="1"/>
        </p:nvSpPr>
        <p:spPr>
          <a:xfrm>
            <a:off x="0" y="1953040"/>
            <a:ext cx="1332000" cy="18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userDrawn="1"/>
        </p:nvSpPr>
        <p:spPr>
          <a:xfrm>
            <a:off x="1354892" y="1953040"/>
            <a:ext cx="4878000" cy="18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p:cNvSpPr>
            <a:spLocks/>
          </p:cNvSpPr>
          <p:nvPr userDrawn="1"/>
        </p:nvSpPr>
        <p:spPr>
          <a:xfrm>
            <a:off x="6264344" y="1953040"/>
            <a:ext cx="1404000" cy="18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itel 1"/>
          <p:cNvSpPr>
            <a:spLocks noGrp="1"/>
          </p:cNvSpPr>
          <p:nvPr>
            <p:ph type="ctrTitle" hasCustomPrompt="1"/>
          </p:nvPr>
        </p:nvSpPr>
        <p:spPr>
          <a:xfrm>
            <a:off x="1585168" y="2097040"/>
            <a:ext cx="4426992" cy="1475976"/>
          </a:xfrm>
        </p:spPr>
        <p:txBody>
          <a:bodyPr lIns="0" tIns="0" rIns="0" bIns="0" anchor="t" anchorCtr="0">
            <a:noAutofit/>
          </a:bodyPr>
          <a:lstStyle>
            <a:lvl1pPr>
              <a:lnSpc>
                <a:spcPts val="4400"/>
              </a:lnSpc>
              <a:defRPr sz="3000" b="1">
                <a:solidFill>
                  <a:srgbClr val="FFFFFF"/>
                </a:solidFill>
              </a:defRPr>
            </a:lvl1pPr>
          </a:lstStyle>
          <a:p>
            <a:r>
              <a:rPr lang="da-DK" dirty="0"/>
              <a:t>Titel</a:t>
            </a:r>
          </a:p>
        </p:txBody>
      </p:sp>
      <p:sp>
        <p:nvSpPr>
          <p:cNvPr id="14" name="Ellipse 13"/>
          <p:cNvSpPr/>
          <p:nvPr userDrawn="1"/>
        </p:nvSpPr>
        <p:spPr>
          <a:xfrm>
            <a:off x="8486310" y="6271816"/>
            <a:ext cx="360000" cy="3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sp>
        <p:nvSpPr>
          <p:cNvPr id="15" name="Pladsholder til diasnummer 5"/>
          <p:cNvSpPr>
            <a:spLocks noGrp="1"/>
          </p:cNvSpPr>
          <p:nvPr>
            <p:ph type="sldNum" sz="quarter" idx="12"/>
          </p:nvPr>
        </p:nvSpPr>
        <p:spPr>
          <a:xfrm>
            <a:off x="8478456" y="6238084"/>
            <a:ext cx="396000" cy="396000"/>
          </a:xfrm>
        </p:spPr>
        <p:txBody>
          <a:bodyPr/>
          <a:lstStyle>
            <a:lvl1pPr algn="ctr">
              <a:defRPr/>
            </a:lvl1pPr>
          </a:lstStyle>
          <a:p>
            <a:fld id="{E456848C-DA3C-4358-9EC6-0553C49DC62D}" type="slidenum">
              <a:rPr lang="da-DK" smtClean="0"/>
              <a:pPr/>
              <a:t>‹nr.›</a:t>
            </a:fld>
            <a:endParaRPr lang="da-DK" dirty="0"/>
          </a:p>
        </p:txBody>
      </p:sp>
    </p:spTree>
    <p:extLst>
      <p:ext uri="{BB962C8B-B14F-4D97-AF65-F5344CB8AC3E}">
        <p14:creationId xmlns:p14="http://schemas.microsoft.com/office/powerpoint/2010/main" val="164886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ange baggrund, sort boks og talopstilling">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sp>
        <p:nvSpPr>
          <p:cNvPr id="10" name="Ellipse 9"/>
          <p:cNvSpPr/>
          <p:nvPr userDrawn="1"/>
        </p:nvSpPr>
        <p:spPr>
          <a:xfrm>
            <a:off x="8486310" y="6271816"/>
            <a:ext cx="360000" cy="36000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sp>
        <p:nvSpPr>
          <p:cNvPr id="3" name="Pladsholder til indhold 2"/>
          <p:cNvSpPr>
            <a:spLocks noGrp="1"/>
          </p:cNvSpPr>
          <p:nvPr>
            <p:ph idx="1"/>
          </p:nvPr>
        </p:nvSpPr>
        <p:spPr>
          <a:xfrm>
            <a:off x="3491880" y="432000"/>
            <a:ext cx="5328000" cy="5472000"/>
          </a:xfrm>
        </p:spPr>
        <p:txBody>
          <a:bodyPr/>
          <a:lstStyle>
            <a:lvl1pPr marL="361950" indent="-361950">
              <a:spcAft>
                <a:spcPts val="800"/>
              </a:spcAft>
              <a:buSzPct val="106000"/>
              <a:buFont typeface="+mj-lt"/>
              <a:buAutoNum type="arabicPeriod"/>
              <a:defRPr>
                <a:solidFill>
                  <a:srgbClr val="FFFFFF"/>
                </a:solidFill>
              </a:defRPr>
            </a:lvl1pPr>
          </a:lstStyle>
          <a:p>
            <a:pPr lvl="0"/>
            <a:r>
              <a:rPr lang="da-DK"/>
              <a:t>Klik for at redigere teksttypografierne i masteren</a:t>
            </a:r>
          </a:p>
        </p:txBody>
      </p:sp>
      <p:sp>
        <p:nvSpPr>
          <p:cNvPr id="6" name="Pladsholder til diasnummer 5"/>
          <p:cNvSpPr>
            <a:spLocks noGrp="1"/>
          </p:cNvSpPr>
          <p:nvPr>
            <p:ph type="sldNum" sz="quarter" idx="12"/>
          </p:nvPr>
        </p:nvSpPr>
        <p:spPr>
          <a:xfrm>
            <a:off x="8467562" y="6236564"/>
            <a:ext cx="396000" cy="396000"/>
          </a:xfrm>
        </p:spPr>
        <p:txBody>
          <a:bodyPr/>
          <a:lstStyle>
            <a:lvl1pPr algn="ctr">
              <a:defRPr/>
            </a:lvl1pPr>
          </a:lstStyle>
          <a:p>
            <a:fld id="{E456848C-DA3C-4358-9EC6-0553C49DC62D}" type="slidenum">
              <a:rPr lang="da-DK" smtClean="0"/>
              <a:pPr/>
              <a:t>‹nr.›</a:t>
            </a:fld>
            <a:endParaRPr lang="da-DK" dirty="0"/>
          </a:p>
        </p:txBody>
      </p:sp>
      <p:sp>
        <p:nvSpPr>
          <p:cNvPr id="9" name="Pladsholder til titel 1"/>
          <p:cNvSpPr>
            <a:spLocks noGrp="1"/>
          </p:cNvSpPr>
          <p:nvPr>
            <p:ph type="title" hasCustomPrompt="1"/>
          </p:nvPr>
        </p:nvSpPr>
        <p:spPr>
          <a:xfrm>
            <a:off x="432000" y="432000"/>
            <a:ext cx="2520000" cy="2520000"/>
          </a:xfrm>
          <a:prstGeom prst="rect">
            <a:avLst/>
          </a:prstGeom>
          <a:solidFill>
            <a:srgbClr val="000000"/>
          </a:solidFill>
        </p:spPr>
        <p:txBody>
          <a:bodyPr vert="horz" lIns="144000" tIns="108000" rIns="144000" bIns="108000" rtlCol="0" anchor="t" anchorCtr="0">
            <a:noAutofit/>
          </a:bodyPr>
          <a:lstStyle>
            <a:lvl1pPr>
              <a:defRPr baseline="0">
                <a:solidFill>
                  <a:srgbClr val="FFFFFF"/>
                </a:solidFill>
              </a:defRPr>
            </a:lvl1pPr>
          </a:lstStyle>
          <a:p>
            <a:r>
              <a:rPr lang="da-DK" dirty="0"/>
              <a:t>Tekst – max. 6 linjer</a:t>
            </a:r>
          </a:p>
        </p:txBody>
      </p:sp>
    </p:spTree>
    <p:extLst>
      <p:ext uri="{BB962C8B-B14F-4D97-AF65-F5344CB8AC3E}">
        <p14:creationId xmlns:p14="http://schemas.microsoft.com/office/powerpoint/2010/main" val="311404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ggrundsbillede, hvid boks">
    <p:spTree>
      <p:nvGrpSpPr>
        <p:cNvPr id="1" name=""/>
        <p:cNvGrpSpPr/>
        <p:nvPr/>
      </p:nvGrpSpPr>
      <p:grpSpPr>
        <a:xfrm>
          <a:off x="0" y="0"/>
          <a:ext cx="0" cy="0"/>
          <a:chOff x="0" y="0"/>
          <a:chExt cx="0" cy="0"/>
        </a:xfrm>
      </p:grpSpPr>
      <p:sp>
        <p:nvSpPr>
          <p:cNvPr id="5" name="Pladsholder til billede 4"/>
          <p:cNvSpPr>
            <a:spLocks noGrp="1"/>
          </p:cNvSpPr>
          <p:nvPr>
            <p:ph type="pic" sz="quarter" idx="13"/>
          </p:nvPr>
        </p:nvSpPr>
        <p:spPr>
          <a:xfrm>
            <a:off x="0" y="0"/>
            <a:ext cx="9144000" cy="6858000"/>
          </a:xfrm>
        </p:spPr>
        <p:txBody>
          <a:bodyPr/>
          <a:lstStyle>
            <a:lvl1pPr marL="0" indent="0">
              <a:buFontTx/>
              <a:buNone/>
              <a:defRPr/>
            </a:lvl1pPr>
          </a:lstStyle>
          <a:p>
            <a:r>
              <a:rPr lang="da-DK"/>
              <a:t>Træk billede til pladsholder, eller klik på symbol for at tilføje</a:t>
            </a:r>
            <a:endParaRPr lang="da-DK" dirty="0"/>
          </a:p>
        </p:txBody>
      </p:sp>
      <p:sp>
        <p:nvSpPr>
          <p:cNvPr id="9" name="Pladsholder til titel 1"/>
          <p:cNvSpPr>
            <a:spLocks noGrp="1"/>
          </p:cNvSpPr>
          <p:nvPr>
            <p:ph type="title" hasCustomPrompt="1"/>
          </p:nvPr>
        </p:nvSpPr>
        <p:spPr>
          <a:xfrm>
            <a:off x="432000" y="432000"/>
            <a:ext cx="2520000" cy="2520000"/>
          </a:xfrm>
          <a:prstGeom prst="rect">
            <a:avLst/>
          </a:prstGeom>
          <a:solidFill>
            <a:srgbClr val="FFFFFF"/>
          </a:solidFill>
        </p:spPr>
        <p:txBody>
          <a:bodyPr vert="horz" lIns="144000" tIns="108000" rIns="144000" bIns="108000" rtlCol="0" anchor="t" anchorCtr="0">
            <a:noAutofit/>
          </a:bodyPr>
          <a:lstStyle>
            <a:lvl1pPr>
              <a:defRPr baseline="0">
                <a:solidFill>
                  <a:srgbClr val="000000"/>
                </a:solidFill>
              </a:defRPr>
            </a:lvl1pPr>
          </a:lstStyle>
          <a:p>
            <a:r>
              <a:rPr lang="da-DK" dirty="0"/>
              <a:t>Tekst – max. 6 linjer</a:t>
            </a:r>
          </a:p>
        </p:txBody>
      </p:sp>
    </p:spTree>
    <p:extLst>
      <p:ext uri="{BB962C8B-B14F-4D97-AF65-F5344CB8AC3E}">
        <p14:creationId xmlns:p14="http://schemas.microsoft.com/office/powerpoint/2010/main" val="238785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i sort boks, indhold">
    <p:spTree>
      <p:nvGrpSpPr>
        <p:cNvPr id="1" name=""/>
        <p:cNvGrpSpPr/>
        <p:nvPr/>
      </p:nvGrpSpPr>
      <p:grpSpPr>
        <a:xfrm>
          <a:off x="0" y="0"/>
          <a:ext cx="0" cy="0"/>
          <a:chOff x="0" y="0"/>
          <a:chExt cx="0" cy="0"/>
        </a:xfrm>
      </p:grpSpPr>
      <p:sp>
        <p:nvSpPr>
          <p:cNvPr id="10" name="Ellipse 9"/>
          <p:cNvSpPr/>
          <p:nvPr userDrawn="1"/>
        </p:nvSpPr>
        <p:spPr>
          <a:xfrm>
            <a:off x="8486310" y="6271816"/>
            <a:ext cx="360000" cy="3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sp>
        <p:nvSpPr>
          <p:cNvPr id="3" name="Pladsholder til indhold 2"/>
          <p:cNvSpPr>
            <a:spLocks noGrp="1"/>
          </p:cNvSpPr>
          <p:nvPr>
            <p:ph idx="1"/>
          </p:nvPr>
        </p:nvSpPr>
        <p:spPr>
          <a:xfrm>
            <a:off x="432000" y="1600201"/>
            <a:ext cx="8388000" cy="434907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iasnummer 5"/>
          <p:cNvSpPr>
            <a:spLocks noGrp="1"/>
          </p:cNvSpPr>
          <p:nvPr>
            <p:ph type="sldNum" sz="quarter" idx="12"/>
          </p:nvPr>
        </p:nvSpPr>
        <p:spPr/>
        <p:txBody>
          <a:bodyPr/>
          <a:lstStyle>
            <a:lvl1pPr algn="ctr">
              <a:defRPr/>
            </a:lvl1pPr>
          </a:lstStyle>
          <a:p>
            <a:fld id="{E456848C-DA3C-4358-9EC6-0553C49DC62D}" type="slidenum">
              <a:rPr lang="da-DK" smtClean="0"/>
              <a:pPr/>
              <a:t>‹nr.›</a:t>
            </a:fld>
            <a:endParaRPr lang="da-DK" dirty="0"/>
          </a:p>
        </p:txBody>
      </p:sp>
      <p:sp>
        <p:nvSpPr>
          <p:cNvPr id="9" name="Pladsholder til titel 1"/>
          <p:cNvSpPr>
            <a:spLocks noGrp="1"/>
          </p:cNvSpPr>
          <p:nvPr>
            <p:ph type="title" hasCustomPrompt="1"/>
          </p:nvPr>
        </p:nvSpPr>
        <p:spPr>
          <a:xfrm>
            <a:off x="432000" y="432000"/>
            <a:ext cx="8388000" cy="1008000"/>
          </a:xfrm>
          <a:prstGeom prst="rect">
            <a:avLst/>
          </a:prstGeom>
          <a:solidFill>
            <a:srgbClr val="000000"/>
          </a:solidFill>
        </p:spPr>
        <p:txBody>
          <a:bodyPr vert="horz" lIns="144000" tIns="108000" rIns="144000" bIns="108000" rtlCol="0" anchor="t" anchorCtr="0">
            <a:spAutoFit/>
          </a:bodyPr>
          <a:lstStyle>
            <a:lvl1pPr>
              <a:defRPr>
                <a:solidFill>
                  <a:srgbClr val="FFFFFF"/>
                </a:solidFill>
              </a:defRPr>
            </a:lvl1pPr>
          </a:lstStyle>
          <a:p>
            <a:r>
              <a:rPr lang="da-DK" dirty="0"/>
              <a:t>Overskrift, max. 2 linjer (juster selv boksbredde i forhold til tekstmængde)</a:t>
            </a:r>
          </a:p>
        </p:txBody>
      </p:sp>
    </p:spTree>
    <p:extLst>
      <p:ext uri="{BB962C8B-B14F-4D97-AF65-F5344CB8AC3E}">
        <p14:creationId xmlns:p14="http://schemas.microsoft.com/office/powerpoint/2010/main" val="184177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rt baggrund, tekst">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sp>
        <p:nvSpPr>
          <p:cNvPr id="10" name="Ellipse 9"/>
          <p:cNvSpPr/>
          <p:nvPr userDrawn="1"/>
        </p:nvSpPr>
        <p:spPr>
          <a:xfrm>
            <a:off x="8486310" y="6271816"/>
            <a:ext cx="360000" cy="3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sp>
        <p:nvSpPr>
          <p:cNvPr id="6" name="Pladsholder til diasnummer 5"/>
          <p:cNvSpPr>
            <a:spLocks noGrp="1"/>
          </p:cNvSpPr>
          <p:nvPr>
            <p:ph type="sldNum" sz="quarter" idx="12"/>
          </p:nvPr>
        </p:nvSpPr>
        <p:spPr/>
        <p:txBody>
          <a:bodyPr/>
          <a:lstStyle>
            <a:lvl1pPr algn="ctr">
              <a:defRPr/>
            </a:lvl1pPr>
          </a:lstStyle>
          <a:p>
            <a:fld id="{E456848C-DA3C-4358-9EC6-0553C49DC62D}" type="slidenum">
              <a:rPr lang="da-DK" smtClean="0"/>
              <a:pPr/>
              <a:t>‹nr.›</a:t>
            </a:fld>
            <a:endParaRPr lang="da-DK" dirty="0"/>
          </a:p>
        </p:txBody>
      </p:sp>
      <p:sp>
        <p:nvSpPr>
          <p:cNvPr id="9" name="Pladsholder til titel 1"/>
          <p:cNvSpPr>
            <a:spLocks noGrp="1"/>
          </p:cNvSpPr>
          <p:nvPr>
            <p:ph type="title" hasCustomPrompt="1"/>
          </p:nvPr>
        </p:nvSpPr>
        <p:spPr>
          <a:xfrm>
            <a:off x="432000" y="432000"/>
            <a:ext cx="8388000" cy="764752"/>
          </a:xfrm>
          <a:prstGeom prst="rect">
            <a:avLst/>
          </a:prstGeom>
          <a:noFill/>
        </p:spPr>
        <p:txBody>
          <a:bodyPr vert="horz" lIns="0" tIns="0" rIns="0" bIns="0" rtlCol="0" anchor="t" anchorCtr="0">
            <a:noAutofit/>
          </a:bodyPr>
          <a:lstStyle>
            <a:lvl1pPr>
              <a:defRPr>
                <a:solidFill>
                  <a:srgbClr val="FFFFFF"/>
                </a:solidFill>
              </a:defRPr>
            </a:lvl1pPr>
          </a:lstStyle>
          <a:p>
            <a:r>
              <a:rPr lang="da-DK" dirty="0"/>
              <a:t>Overskrift, max. 2 linjer</a:t>
            </a:r>
          </a:p>
        </p:txBody>
      </p:sp>
      <p:sp>
        <p:nvSpPr>
          <p:cNvPr id="5" name="Pladsholder til tekst 4"/>
          <p:cNvSpPr>
            <a:spLocks noGrp="1"/>
          </p:cNvSpPr>
          <p:nvPr>
            <p:ph type="body" sz="quarter" idx="13"/>
          </p:nvPr>
        </p:nvSpPr>
        <p:spPr>
          <a:xfrm>
            <a:off x="432000" y="1844898"/>
            <a:ext cx="8388000" cy="3564000"/>
          </a:xfrm>
        </p:spPr>
        <p:txBody>
          <a:bodyPr/>
          <a:lstStyle>
            <a:lvl1pPr marL="0" indent="0">
              <a:lnSpc>
                <a:spcPts val="6500"/>
              </a:lnSpc>
              <a:buNone/>
              <a:defRPr sz="6000" cap="all" baseline="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teksttypografierne i masteren</a:t>
            </a:r>
          </a:p>
        </p:txBody>
      </p:sp>
    </p:spTree>
    <p:extLst>
      <p:ext uri="{BB962C8B-B14F-4D97-AF65-F5344CB8AC3E}">
        <p14:creationId xmlns:p14="http://schemas.microsoft.com/office/powerpoint/2010/main" val="362482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10" name="Ellipse 9"/>
          <p:cNvSpPr/>
          <p:nvPr userDrawn="1"/>
        </p:nvSpPr>
        <p:spPr>
          <a:xfrm>
            <a:off x="8486310" y="6271816"/>
            <a:ext cx="360000" cy="3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sp>
        <p:nvSpPr>
          <p:cNvPr id="6" name="Pladsholder til diasnummer 5"/>
          <p:cNvSpPr>
            <a:spLocks noGrp="1"/>
          </p:cNvSpPr>
          <p:nvPr>
            <p:ph type="sldNum" sz="quarter" idx="12"/>
          </p:nvPr>
        </p:nvSpPr>
        <p:spPr/>
        <p:txBody>
          <a:bodyPr/>
          <a:lstStyle>
            <a:lvl1pPr algn="ctr">
              <a:defRPr/>
            </a:lvl1pPr>
          </a:lstStyle>
          <a:p>
            <a:fld id="{E456848C-DA3C-4358-9EC6-0553C49DC62D}" type="slidenum">
              <a:rPr lang="da-DK" smtClean="0"/>
              <a:pPr/>
              <a:t>‹nr.›</a:t>
            </a:fld>
            <a:endParaRPr lang="da-DK" dirty="0"/>
          </a:p>
        </p:txBody>
      </p:sp>
      <p:sp>
        <p:nvSpPr>
          <p:cNvPr id="9" name="Pladsholder til titel 1"/>
          <p:cNvSpPr>
            <a:spLocks noGrp="1"/>
          </p:cNvSpPr>
          <p:nvPr>
            <p:ph type="title" hasCustomPrompt="1"/>
          </p:nvPr>
        </p:nvSpPr>
        <p:spPr>
          <a:xfrm>
            <a:off x="432000" y="432000"/>
            <a:ext cx="4752000" cy="1700856"/>
          </a:xfrm>
          <a:prstGeom prst="rect">
            <a:avLst/>
          </a:prstGeom>
          <a:noFill/>
        </p:spPr>
        <p:txBody>
          <a:bodyPr vert="horz" lIns="0" tIns="0" rIns="0" bIns="0" rtlCol="0" anchor="t" anchorCtr="0">
            <a:noAutofit/>
          </a:bodyPr>
          <a:lstStyle>
            <a:lvl1pPr>
              <a:defRPr>
                <a:solidFill>
                  <a:srgbClr val="000000"/>
                </a:solidFill>
              </a:defRPr>
            </a:lvl1pPr>
          </a:lstStyle>
          <a:p>
            <a:r>
              <a:rPr lang="da-DK" dirty="0"/>
              <a:t>Tekst, max. 4 linjer</a:t>
            </a:r>
            <a:br>
              <a:rPr lang="da-DK" dirty="0"/>
            </a:br>
            <a:endParaRPr lang="da-DK" dirty="0"/>
          </a:p>
        </p:txBody>
      </p:sp>
      <p:sp>
        <p:nvSpPr>
          <p:cNvPr id="4" name="Pladsholder til billede 3"/>
          <p:cNvSpPr>
            <a:spLocks noGrp="1"/>
          </p:cNvSpPr>
          <p:nvPr>
            <p:ph type="pic" sz="quarter" idx="13"/>
          </p:nvPr>
        </p:nvSpPr>
        <p:spPr>
          <a:xfrm>
            <a:off x="1763689" y="2420888"/>
            <a:ext cx="5688632" cy="4030928"/>
          </a:xfrm>
        </p:spPr>
        <p:txBody>
          <a:bodyPr/>
          <a:lstStyle>
            <a:lvl1pPr marL="0" indent="0">
              <a:buNone/>
              <a:defRPr/>
            </a:lvl1pPr>
          </a:lstStyle>
          <a:p>
            <a:r>
              <a:rPr lang="da-DK"/>
              <a:t>Træk billede til pladsholder, eller klik på symbol for at tilføje</a:t>
            </a:r>
            <a:endParaRPr lang="da-DK" dirty="0"/>
          </a:p>
        </p:txBody>
      </p:sp>
    </p:spTree>
    <p:extLst>
      <p:ext uri="{BB962C8B-B14F-4D97-AF65-F5344CB8AC3E}">
        <p14:creationId xmlns:p14="http://schemas.microsoft.com/office/powerpoint/2010/main" val="104147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titeltypografi i masteren</a:t>
            </a:r>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ftr" sz="quarter" idx="10"/>
          </p:nvPr>
        </p:nvSpPr>
        <p:spPr>
          <a:xfrm>
            <a:off x="107950" y="6245225"/>
            <a:ext cx="2895600" cy="476250"/>
          </a:xfrm>
          <a:prstGeom prst="rect">
            <a:avLst/>
          </a:prstGeom>
          <a:ln/>
        </p:spPr>
        <p:txBody>
          <a:bodyPr/>
          <a:lstStyle>
            <a:lvl1pPr>
              <a:defRPr/>
            </a:lvl1pPr>
          </a:lstStyle>
          <a:p>
            <a:pPr>
              <a:defRPr/>
            </a:pPr>
            <a:endParaRPr lang="da-DK"/>
          </a:p>
        </p:txBody>
      </p:sp>
    </p:spTree>
    <p:extLst>
      <p:ext uri="{BB962C8B-B14F-4D97-AF65-F5344CB8AC3E}">
        <p14:creationId xmlns:p14="http://schemas.microsoft.com/office/powerpoint/2010/main" val="42815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0BC2E8DD-3774-4D0B-87C1-FDB94DA545A7}" type="slidenum">
              <a:rPr lang="da-DK"/>
              <a:pPr>
                <a:defRPr/>
              </a:pPr>
              <a:t>‹nr.›</a:t>
            </a:fld>
            <a:endParaRPr lang="da-DK"/>
          </a:p>
        </p:txBody>
      </p:sp>
    </p:spTree>
    <p:extLst>
      <p:ext uri="{BB962C8B-B14F-4D97-AF65-F5344CB8AC3E}">
        <p14:creationId xmlns:p14="http://schemas.microsoft.com/office/powerpoint/2010/main" val="85106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32000" y="432000"/>
            <a:ext cx="8388000" cy="908768"/>
          </a:xfrm>
          <a:prstGeom prst="rect">
            <a:avLst/>
          </a:prstGeom>
        </p:spPr>
        <p:txBody>
          <a:bodyPr vert="horz" lIns="0" tIns="0" rIns="0" bIns="0" rtlCol="0" anchor="t" anchorCtr="0">
            <a:noAutofit/>
          </a:bodyPr>
          <a:lstStyle/>
          <a:p>
            <a:r>
              <a:rPr lang="da-DK" dirty="0"/>
              <a:t>Overskrift, max. 2 linjer</a:t>
            </a:r>
          </a:p>
        </p:txBody>
      </p:sp>
      <p:sp>
        <p:nvSpPr>
          <p:cNvPr id="3" name="Pladsholder til tekst 2"/>
          <p:cNvSpPr>
            <a:spLocks noGrp="1"/>
          </p:cNvSpPr>
          <p:nvPr>
            <p:ph type="body" idx="1"/>
          </p:nvPr>
        </p:nvSpPr>
        <p:spPr>
          <a:xfrm>
            <a:off x="432000" y="1600201"/>
            <a:ext cx="8388000" cy="434908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iasnummer 5"/>
          <p:cNvSpPr>
            <a:spLocks noGrp="1"/>
          </p:cNvSpPr>
          <p:nvPr>
            <p:ph type="sldNum" sz="quarter" idx="4"/>
          </p:nvPr>
        </p:nvSpPr>
        <p:spPr>
          <a:xfrm>
            <a:off x="8478456" y="6238084"/>
            <a:ext cx="396000" cy="396000"/>
          </a:xfrm>
          <a:prstGeom prst="rect">
            <a:avLst/>
          </a:prstGeom>
        </p:spPr>
        <p:txBody>
          <a:bodyPr vert="horz" lIns="0" tIns="0" rIns="0" bIns="0" rtlCol="0" anchor="ctr"/>
          <a:lstStyle>
            <a:lvl1pPr algn="ctr">
              <a:defRPr sz="1600">
                <a:solidFill>
                  <a:srgbClr val="FFFFFF"/>
                </a:solidFill>
                <a:latin typeface="Helvetica Neue" panose="02000403000000020004" pitchFamily="2"/>
              </a:defRPr>
            </a:lvl1pPr>
          </a:lstStyle>
          <a:p>
            <a:fld id="{E456848C-DA3C-4358-9EC6-0553C49DC62D}" type="slidenum">
              <a:rPr lang="da-DK" smtClean="0"/>
              <a:pPr/>
              <a:t>‹nr.›</a:t>
            </a:fld>
            <a:endParaRPr lang="da-DK" dirty="0"/>
          </a:p>
        </p:txBody>
      </p:sp>
    </p:spTree>
    <p:extLst>
      <p:ext uri="{BB962C8B-B14F-4D97-AF65-F5344CB8AC3E}">
        <p14:creationId xmlns:p14="http://schemas.microsoft.com/office/powerpoint/2010/main" val="214780165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2" r:id="rId3"/>
    <p:sldLayoutId id="2147483663" r:id="rId4"/>
    <p:sldLayoutId id="2147483650" r:id="rId5"/>
    <p:sldLayoutId id="2147483660" r:id="rId6"/>
    <p:sldLayoutId id="2147483661" r:id="rId7"/>
    <p:sldLayoutId id="2147483665"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ts val="3000"/>
        </a:lnSpc>
        <a:spcBef>
          <a:spcPct val="0"/>
        </a:spcBef>
        <a:buNone/>
        <a:defRPr sz="2800" b="0" kern="1200" cap="all" baseline="0">
          <a:solidFill>
            <a:schemeClr val="tx1"/>
          </a:solidFill>
          <a:latin typeface="Helvetica Neue" panose="02000403000000020004" pitchFamily="2"/>
          <a:ea typeface="+mj-ea"/>
          <a:cs typeface="+mj-cs"/>
        </a:defRPr>
      </a:lvl1pPr>
    </p:titleStyle>
    <p:bodyStyle>
      <a:lvl1pPr marL="266700" indent="-266700" algn="l" defTabSz="914400" rtl="0" eaLnBrk="1" latinLnBrk="0" hangingPunct="1">
        <a:lnSpc>
          <a:spcPts val="2500"/>
        </a:lnSpc>
        <a:spcBef>
          <a:spcPts val="0"/>
        </a:spcBef>
        <a:spcAft>
          <a:spcPts val="800"/>
        </a:spcAft>
        <a:buFont typeface="Arial" panose="020B0604020202020204" pitchFamily="34" charset="0"/>
        <a:buChar char="•"/>
        <a:defRPr sz="2000" kern="1200">
          <a:solidFill>
            <a:schemeClr val="tx1"/>
          </a:solidFill>
          <a:latin typeface="Helvetica Neue" panose="02000403000000020004" pitchFamily="2"/>
          <a:ea typeface="+mn-ea"/>
          <a:cs typeface="+mn-cs"/>
        </a:defRPr>
      </a:lvl1pPr>
      <a:lvl2pPr marL="534988" indent="-268288" algn="l" defTabSz="914400" rtl="0" eaLnBrk="1" latinLnBrk="0" hangingPunct="1">
        <a:lnSpc>
          <a:spcPts val="2500"/>
        </a:lnSpc>
        <a:spcBef>
          <a:spcPts val="0"/>
        </a:spcBef>
        <a:buFont typeface="Arial" panose="020B0604020202020204" pitchFamily="34" charset="0"/>
        <a:buChar char="–"/>
        <a:defRPr sz="2000" kern="1200">
          <a:solidFill>
            <a:schemeClr val="tx1"/>
          </a:solidFill>
          <a:latin typeface="Helvetica Neue" panose="02000403000000020004" pitchFamily="2"/>
          <a:ea typeface="+mn-ea"/>
          <a:cs typeface="+mn-cs"/>
        </a:defRPr>
      </a:lvl2pPr>
      <a:lvl3pPr marL="715963" indent="-180975" algn="l" defTabSz="914400" rtl="0" eaLnBrk="1" latinLnBrk="0" hangingPunct="1">
        <a:lnSpc>
          <a:spcPts val="2500"/>
        </a:lnSpc>
        <a:spcBef>
          <a:spcPts val="0"/>
        </a:spcBef>
        <a:buFont typeface="Arial" panose="020B0604020202020204" pitchFamily="34" charset="0"/>
        <a:buChar char="•"/>
        <a:defRPr sz="2000" kern="1200">
          <a:solidFill>
            <a:schemeClr val="tx1"/>
          </a:solidFill>
          <a:latin typeface="Helvetica Neue" panose="02000403000000020004" pitchFamily="2"/>
          <a:ea typeface="+mn-ea"/>
          <a:cs typeface="+mn-cs"/>
        </a:defRPr>
      </a:lvl3pPr>
      <a:lvl4pPr marL="982663" indent="-266700" algn="l" defTabSz="914400" rtl="0" eaLnBrk="1" latinLnBrk="0" hangingPunct="1">
        <a:lnSpc>
          <a:spcPts val="2500"/>
        </a:lnSpc>
        <a:spcBef>
          <a:spcPts val="0"/>
        </a:spcBef>
        <a:buFont typeface="Arial" panose="020B0604020202020204" pitchFamily="34" charset="0"/>
        <a:buChar char="–"/>
        <a:defRPr sz="2000" kern="1200">
          <a:solidFill>
            <a:schemeClr val="tx1"/>
          </a:solidFill>
          <a:latin typeface="Helvetica Neue" panose="02000403000000020004" pitchFamily="2"/>
          <a:ea typeface="+mn-ea"/>
          <a:cs typeface="+mn-cs"/>
        </a:defRPr>
      </a:lvl4pPr>
      <a:lvl5pPr marL="1346200" indent="-268288" algn="l" defTabSz="914400" rtl="0" eaLnBrk="1" latinLnBrk="0" hangingPunct="1">
        <a:lnSpc>
          <a:spcPts val="2500"/>
        </a:lnSpc>
        <a:spcBef>
          <a:spcPts val="0"/>
        </a:spcBef>
        <a:buFont typeface="Arial" panose="020B0604020202020204" pitchFamily="34" charset="0"/>
        <a:buChar char="»"/>
        <a:defRPr sz="2000" kern="1200">
          <a:solidFill>
            <a:schemeClr val="tx1"/>
          </a:solidFill>
          <a:latin typeface="Helvetica Neue" panose="02000403000000020004" pitchFamily="2"/>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tiff"/><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85168" y="1044000"/>
            <a:ext cx="4715024" cy="588943"/>
          </a:xfrm>
        </p:spPr>
        <p:txBody>
          <a:bodyPr/>
          <a:lstStyle/>
          <a:p>
            <a:r>
              <a:rPr lang="en-GB" dirty="0">
                <a:latin typeface="Cambria" panose="02040503050406030204" pitchFamily="18" charset="0"/>
              </a:rPr>
              <a:t>how to support local </a:t>
            </a:r>
            <a:r>
              <a:rPr lang="da-DK" dirty="0">
                <a:latin typeface="Cambria" panose="02040503050406030204" pitchFamily="18" charset="0"/>
              </a:rPr>
              <a:t>and regional Development</a:t>
            </a:r>
            <a:br>
              <a:rPr lang="da-DK" dirty="0"/>
            </a:br>
            <a:endParaRPr lang="da-DK" dirty="0"/>
          </a:p>
        </p:txBody>
      </p:sp>
      <p:sp>
        <p:nvSpPr>
          <p:cNvPr id="8" name="Undertitel 7"/>
          <p:cNvSpPr>
            <a:spLocks noGrp="1"/>
          </p:cNvSpPr>
          <p:nvPr>
            <p:ph type="subTitle" idx="1"/>
          </p:nvPr>
        </p:nvSpPr>
        <p:spPr/>
        <p:txBody>
          <a:bodyPr/>
          <a:lstStyle/>
          <a:p>
            <a:pPr algn="ctr"/>
            <a:r>
              <a:rPr lang="da-DK" dirty="0">
                <a:latin typeface="Cambria" panose="02040503050406030204" pitchFamily="18" charset="0"/>
              </a:rPr>
              <a:t>4. juni 2019</a:t>
            </a:r>
          </a:p>
          <a:p>
            <a:pPr algn="ctr"/>
            <a:endParaRPr lang="da-DK" dirty="0">
              <a:latin typeface="Cambria" panose="02040503050406030204" pitchFamily="18" charset="0"/>
            </a:endParaRPr>
          </a:p>
          <a:p>
            <a:pPr algn="ctr"/>
            <a:r>
              <a:rPr lang="da-DK" dirty="0"/>
              <a:t>By </a:t>
            </a:r>
            <a:r>
              <a:rPr lang="en-GB" dirty="0"/>
              <a:t>director </a:t>
            </a:r>
            <a:r>
              <a:rPr lang="da-DK" dirty="0"/>
              <a:t>Kresten Olesen, REG LAB</a:t>
            </a:r>
          </a:p>
        </p:txBody>
      </p:sp>
    </p:spTree>
    <p:extLst>
      <p:ext uri="{BB962C8B-B14F-4D97-AF65-F5344CB8AC3E}">
        <p14:creationId xmlns:p14="http://schemas.microsoft.com/office/powerpoint/2010/main" val="524971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a-DK">
                <a:latin typeface="Verdana" charset="0"/>
                <a:ea typeface="MS PGothic" charset="0"/>
                <a:cs typeface="MS PGothic" charset="0"/>
              </a:rPr>
              <a:t>Stedets energi</a:t>
            </a:r>
          </a:p>
        </p:txBody>
      </p:sp>
      <p:sp>
        <p:nvSpPr>
          <p:cNvPr id="16387" name="Pladsholder til diasnumm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chemeClr val="tx1"/>
                </a:solidFill>
                <a:latin typeface="Arial" charset="0"/>
                <a:ea typeface="MS PGothic" charset="0"/>
                <a:cs typeface="MS PGothic" charset="0"/>
              </a:defRPr>
            </a:lvl1pPr>
            <a:lvl2pPr marL="742950" indent="-285750" eaLnBrk="0" hangingPunct="0">
              <a:defRPr sz="3600">
                <a:solidFill>
                  <a:schemeClr val="tx1"/>
                </a:solidFill>
                <a:latin typeface="Arial" charset="0"/>
                <a:ea typeface="MS PGothic" charset="0"/>
                <a:cs typeface="MS PGothic" charset="0"/>
              </a:defRPr>
            </a:lvl2pPr>
            <a:lvl3pPr marL="1143000" indent="-228600" eaLnBrk="0" hangingPunct="0">
              <a:defRPr sz="3600">
                <a:solidFill>
                  <a:schemeClr val="tx1"/>
                </a:solidFill>
                <a:latin typeface="Arial" charset="0"/>
                <a:ea typeface="MS PGothic" charset="0"/>
                <a:cs typeface="MS PGothic" charset="0"/>
              </a:defRPr>
            </a:lvl3pPr>
            <a:lvl4pPr marL="1600200" indent="-228600" eaLnBrk="0" hangingPunct="0">
              <a:defRPr sz="3600">
                <a:solidFill>
                  <a:schemeClr val="tx1"/>
                </a:solidFill>
                <a:latin typeface="Arial" charset="0"/>
                <a:ea typeface="MS PGothic" charset="0"/>
                <a:cs typeface="MS PGothic" charset="0"/>
              </a:defRPr>
            </a:lvl4pPr>
            <a:lvl5pPr marL="2057400" indent="-228600" eaLnBrk="0" hangingPunct="0">
              <a:defRPr sz="36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buFont typeface="Arial" charset="0"/>
              <a:buChar char="•"/>
              <a:defRPr sz="36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buFont typeface="Arial" charset="0"/>
              <a:buChar char="•"/>
              <a:defRPr sz="36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buFont typeface="Arial" charset="0"/>
              <a:buChar char="•"/>
              <a:defRPr sz="36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buFont typeface="Arial" charset="0"/>
              <a:buChar char="•"/>
              <a:defRPr sz="3600">
                <a:solidFill>
                  <a:schemeClr val="tx1"/>
                </a:solidFill>
                <a:latin typeface="Arial" charset="0"/>
                <a:ea typeface="MS PGothic" charset="0"/>
                <a:cs typeface="MS PGothic" charset="0"/>
              </a:defRPr>
            </a:lvl9pPr>
          </a:lstStyle>
          <a:p>
            <a:fld id="{E7C54589-C7C4-2F41-AD3D-5338B1AE5FAE}" type="slidenum">
              <a:rPr lang="da-DK" sz="1400">
                <a:latin typeface="Times" charset="0"/>
              </a:rPr>
              <a:pPr/>
              <a:t>10</a:t>
            </a:fld>
            <a:endParaRPr lang="da-DK" sz="1400">
              <a:latin typeface="Times" charset="0"/>
            </a:endParaRPr>
          </a:p>
        </p:txBody>
      </p:sp>
      <p:pic>
        <p:nvPicPr>
          <p:cNvPr id="16388" name="Picture 2" descr="professionalism"/>
          <p:cNvPicPr>
            <a:picLocks noChangeAspect="1" noChangeArrowheads="1"/>
          </p:cNvPicPr>
          <p:nvPr/>
        </p:nvPicPr>
        <p:blipFill>
          <a:blip r:embed="rId3">
            <a:extLst>
              <a:ext uri="{28A0092B-C50C-407E-A947-70E740481C1C}">
                <a14:useLocalDpi xmlns:a14="http://schemas.microsoft.com/office/drawing/2010/main" val="0"/>
              </a:ext>
            </a:extLst>
          </a:blip>
          <a:srcRect l="9726" t="7910" r="10136" b="24951"/>
          <a:stretch>
            <a:fillRect/>
          </a:stretch>
        </p:blipFill>
        <p:spPr bwMode="auto">
          <a:xfrm>
            <a:off x="0" y="0"/>
            <a:ext cx="102330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9822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0D43753-5F81-CF44-950F-3FF71D2F9350}"/>
              </a:ext>
            </a:extLst>
          </p:cNvPr>
          <p:cNvSpPr>
            <a:spLocks noGrp="1"/>
          </p:cNvSpPr>
          <p:nvPr>
            <p:ph type="title"/>
          </p:nvPr>
        </p:nvSpPr>
        <p:spPr/>
        <p:txBody>
          <a:bodyPr/>
          <a:lstStyle/>
          <a:p>
            <a:endParaRPr lang="da-DK"/>
          </a:p>
        </p:txBody>
      </p:sp>
      <p:sp>
        <p:nvSpPr>
          <p:cNvPr id="5" name="Pladsholder til tekst 4">
            <a:extLst>
              <a:ext uri="{FF2B5EF4-FFF2-40B4-BE49-F238E27FC236}">
                <a16:creationId xmlns:a16="http://schemas.microsoft.com/office/drawing/2014/main" id="{3E2B908B-2A15-CF42-8414-8CAE7BBB45D5}"/>
              </a:ext>
            </a:extLst>
          </p:cNvPr>
          <p:cNvSpPr>
            <a:spLocks noGrp="1"/>
          </p:cNvSpPr>
          <p:nvPr>
            <p:ph type="body" sz="quarter" idx="13"/>
          </p:nvPr>
        </p:nvSpPr>
        <p:spPr/>
        <p:txBody>
          <a:bodyPr/>
          <a:lstStyle/>
          <a:p>
            <a:r>
              <a:rPr lang="en-GB" dirty="0"/>
              <a:t>qualified labour</a:t>
            </a:r>
            <a:endParaRPr lang="en-GB" dirty="0">
              <a:solidFill>
                <a:schemeClr val="bg1"/>
              </a:solidFill>
            </a:endParaRPr>
          </a:p>
        </p:txBody>
      </p:sp>
    </p:spTree>
    <p:extLst>
      <p:ext uri="{BB962C8B-B14F-4D97-AF65-F5344CB8AC3E}">
        <p14:creationId xmlns:p14="http://schemas.microsoft.com/office/powerpoint/2010/main" val="1360321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iasnummer 2"/>
          <p:cNvSpPr>
            <a:spLocks noGrp="1"/>
          </p:cNvSpPr>
          <p:nvPr>
            <p:ph type="sldNum" sz="quarter" idx="12"/>
          </p:nvPr>
        </p:nvSpPr>
        <p:spPr/>
        <p:txBody>
          <a:bodyPr/>
          <a:lstStyle/>
          <a:p>
            <a:fld id="{E456848C-DA3C-4358-9EC6-0553C49DC62D}" type="slidenum">
              <a:rPr lang="da-DK" smtClean="0"/>
              <a:pPr/>
              <a:t>12</a:t>
            </a:fld>
            <a:endParaRPr lang="da-DK" dirty="0"/>
          </a:p>
        </p:txBody>
      </p:sp>
      <p:sp>
        <p:nvSpPr>
          <p:cNvPr id="4" name="Titel 3"/>
          <p:cNvSpPr>
            <a:spLocks noGrp="1"/>
          </p:cNvSpPr>
          <p:nvPr>
            <p:ph type="title"/>
          </p:nvPr>
        </p:nvSpPr>
        <p:spPr/>
        <p:txBody>
          <a:bodyPr/>
          <a:lstStyle/>
          <a:p>
            <a:pPr algn="ctr"/>
            <a:r>
              <a:rPr lang="en-GB" b="1" dirty="0"/>
              <a:t>Main conclusions</a:t>
            </a:r>
          </a:p>
        </p:txBody>
      </p:sp>
      <p:sp>
        <p:nvSpPr>
          <p:cNvPr id="2" name="Pladsholder til indhold 1"/>
          <p:cNvSpPr>
            <a:spLocks noGrp="1"/>
          </p:cNvSpPr>
          <p:nvPr>
            <p:ph type="body" sz="quarter" idx="13"/>
          </p:nvPr>
        </p:nvSpPr>
        <p:spPr/>
        <p:txBody>
          <a:bodyPr/>
          <a:lstStyle/>
          <a:p>
            <a:pPr marL="857250" indent="-857250">
              <a:lnSpc>
                <a:spcPts val="3500"/>
              </a:lnSpc>
              <a:spcAft>
                <a:spcPts val="0"/>
              </a:spcAft>
              <a:buFont typeface="Arial"/>
              <a:buChar char="•"/>
            </a:pPr>
            <a:r>
              <a:rPr lang="en" sz="2400" dirty="0"/>
              <a:t>There is a lack of labor throughout the country. NOW - and even more in the years to come</a:t>
            </a:r>
          </a:p>
          <a:p>
            <a:pPr marL="857250" indent="-857250">
              <a:lnSpc>
                <a:spcPts val="3500"/>
              </a:lnSpc>
              <a:spcAft>
                <a:spcPts val="0"/>
              </a:spcAft>
              <a:buFont typeface="Arial"/>
              <a:buChar char="•"/>
            </a:pPr>
            <a:endParaRPr lang="en" sz="2400" dirty="0"/>
          </a:p>
          <a:p>
            <a:pPr marL="857250" indent="-857250">
              <a:lnSpc>
                <a:spcPts val="3500"/>
              </a:lnSpc>
              <a:spcAft>
                <a:spcPts val="0"/>
              </a:spcAft>
              <a:buFont typeface="Arial"/>
              <a:buChar char="•"/>
            </a:pPr>
            <a:r>
              <a:rPr lang="en" sz="2400" dirty="0"/>
              <a:t>Many companies are challenged. many take a</a:t>
            </a:r>
            <a:r>
              <a:rPr lang="da-DK" sz="2400" dirty="0"/>
              <a:t>c</a:t>
            </a:r>
            <a:r>
              <a:rPr lang="en" sz="2400" dirty="0" err="1"/>
              <a:t>tion</a:t>
            </a:r>
            <a:r>
              <a:rPr lang="en" sz="2400" dirty="0"/>
              <a:t> proactively. some of them succeed </a:t>
            </a:r>
          </a:p>
          <a:p>
            <a:pPr marL="857250" indent="-857250">
              <a:lnSpc>
                <a:spcPts val="3500"/>
              </a:lnSpc>
              <a:spcAft>
                <a:spcPts val="0"/>
              </a:spcAft>
              <a:buFont typeface="Arial"/>
              <a:buChar char="•"/>
            </a:pPr>
            <a:endParaRPr lang="en" sz="2400" dirty="0"/>
          </a:p>
          <a:p>
            <a:pPr marL="857250" indent="-857250">
              <a:lnSpc>
                <a:spcPts val="3500"/>
              </a:lnSpc>
              <a:spcAft>
                <a:spcPts val="0"/>
              </a:spcAft>
              <a:buFont typeface="Arial"/>
              <a:buChar char="•"/>
            </a:pPr>
            <a:r>
              <a:rPr lang="en" sz="2400" dirty="0"/>
              <a:t>The companies' competence supply shall be linked closer to the business model</a:t>
            </a:r>
            <a:endParaRPr lang="da-DK" sz="2400" dirty="0"/>
          </a:p>
        </p:txBody>
      </p:sp>
    </p:spTree>
    <p:extLst>
      <p:ext uri="{BB962C8B-B14F-4D97-AF65-F5344CB8AC3E}">
        <p14:creationId xmlns:p14="http://schemas.microsoft.com/office/powerpoint/2010/main" val="53424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iasnummer 2"/>
          <p:cNvSpPr>
            <a:spLocks noGrp="1"/>
          </p:cNvSpPr>
          <p:nvPr>
            <p:ph type="sldNum" sz="quarter" idx="12"/>
          </p:nvPr>
        </p:nvSpPr>
        <p:spPr/>
        <p:txBody>
          <a:bodyPr/>
          <a:lstStyle/>
          <a:p>
            <a:fld id="{E456848C-DA3C-4358-9EC6-0553C49DC62D}" type="slidenum">
              <a:rPr lang="da-DK" smtClean="0"/>
              <a:pPr/>
              <a:t>13</a:t>
            </a:fld>
            <a:endParaRPr lang="da-DK" dirty="0"/>
          </a:p>
        </p:txBody>
      </p:sp>
      <p:sp>
        <p:nvSpPr>
          <p:cNvPr id="4" name="Titel 3"/>
          <p:cNvSpPr>
            <a:spLocks noGrp="1"/>
          </p:cNvSpPr>
          <p:nvPr>
            <p:ph type="title"/>
          </p:nvPr>
        </p:nvSpPr>
        <p:spPr>
          <a:xfrm>
            <a:off x="432000" y="432000"/>
            <a:ext cx="8388000" cy="995245"/>
          </a:xfrm>
        </p:spPr>
        <p:txBody>
          <a:bodyPr/>
          <a:lstStyle/>
          <a:p>
            <a:r>
              <a:rPr lang="da-DK" sz="2400" b="1" dirty="0"/>
              <a:t>Ændring i beskæftigede og arbejdsstyrken 2013 til 2023 </a:t>
            </a:r>
          </a:p>
        </p:txBody>
      </p:sp>
      <p:pic>
        <p:nvPicPr>
          <p:cNvPr id="7" name="Pladsholder til indhold 6" descr="Reglab_figur_ny[1].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1368" b="13325"/>
          <a:stretch/>
        </p:blipFill>
        <p:spPr>
          <a:xfrm>
            <a:off x="0" y="1556793"/>
            <a:ext cx="9144000" cy="4392488"/>
          </a:xfrm>
        </p:spPr>
      </p:pic>
    </p:spTree>
    <p:extLst>
      <p:ext uri="{BB962C8B-B14F-4D97-AF65-F5344CB8AC3E}">
        <p14:creationId xmlns:p14="http://schemas.microsoft.com/office/powerpoint/2010/main" val="220326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p:cNvPicPr>
            <a:picLocks noGrp="1" noChangeAspect="1"/>
          </p:cNvPicPr>
          <p:nvPr>
            <p:ph idx="1"/>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Lst>
          </a:blip>
          <a:srcRect l="1448" r="1448"/>
          <a:stretch>
            <a:fillRect/>
          </a:stretch>
        </p:blipFill>
        <p:spPr>
          <a:xfrm>
            <a:off x="432000" y="1672209"/>
            <a:ext cx="8388000" cy="4349079"/>
          </a:xfrm>
        </p:spPr>
      </p:pic>
      <p:sp>
        <p:nvSpPr>
          <p:cNvPr id="3" name="Pladsholder til diasnummer 2"/>
          <p:cNvSpPr>
            <a:spLocks noGrp="1"/>
          </p:cNvSpPr>
          <p:nvPr>
            <p:ph type="sldNum" sz="quarter" idx="12"/>
          </p:nvPr>
        </p:nvSpPr>
        <p:spPr/>
        <p:txBody>
          <a:bodyPr/>
          <a:lstStyle/>
          <a:p>
            <a:r>
              <a:rPr lang="da-DK" dirty="0"/>
              <a:t>11</a:t>
            </a:r>
          </a:p>
        </p:txBody>
      </p:sp>
      <p:sp>
        <p:nvSpPr>
          <p:cNvPr id="4" name="Titel 3"/>
          <p:cNvSpPr>
            <a:spLocks noGrp="1"/>
          </p:cNvSpPr>
          <p:nvPr>
            <p:ph type="title"/>
          </p:nvPr>
        </p:nvSpPr>
        <p:spPr>
          <a:xfrm>
            <a:off x="432000" y="432000"/>
            <a:ext cx="8388000" cy="987551"/>
          </a:xfrm>
        </p:spPr>
        <p:txBody>
          <a:bodyPr/>
          <a:lstStyle/>
          <a:p>
            <a:r>
              <a:rPr lang="en" dirty="0"/>
              <a:t>50 % of the companies have had challenges in recruiting labor</a:t>
            </a:r>
            <a:endParaRPr lang="da-DK" sz="2000" dirty="0"/>
          </a:p>
        </p:txBody>
      </p:sp>
    </p:spTree>
    <p:extLst>
      <p:ext uri="{BB962C8B-B14F-4D97-AF65-F5344CB8AC3E}">
        <p14:creationId xmlns:p14="http://schemas.microsoft.com/office/powerpoint/2010/main" val="2032476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331640" y="1600201"/>
            <a:ext cx="7488360" cy="4349079"/>
          </a:xfrm>
        </p:spPr>
        <p:txBody>
          <a:bodyPr/>
          <a:lstStyle/>
          <a:p>
            <a:pPr marL="0" indent="0">
              <a:lnSpc>
                <a:spcPts val="2900"/>
              </a:lnSpc>
              <a:spcAft>
                <a:spcPts val="3200"/>
              </a:spcAft>
              <a:buNone/>
            </a:pPr>
            <a:r>
              <a:rPr lang="da-DK" b="1" dirty="0" err="1"/>
              <a:t>Greater</a:t>
            </a:r>
            <a:r>
              <a:rPr lang="da-DK" b="1" dirty="0"/>
              <a:t> </a:t>
            </a:r>
            <a:r>
              <a:rPr lang="da-DK" b="1" dirty="0" err="1"/>
              <a:t>overview</a:t>
            </a:r>
            <a:r>
              <a:rPr lang="da-DK" b="1" dirty="0"/>
              <a:t> and more long-term </a:t>
            </a:r>
            <a:r>
              <a:rPr lang="da-DK" b="1" dirty="0" err="1"/>
              <a:t>planning</a:t>
            </a:r>
            <a:endParaRPr lang="da-DK" b="1" dirty="0"/>
          </a:p>
          <a:p>
            <a:pPr marL="0" indent="0">
              <a:lnSpc>
                <a:spcPts val="2900"/>
              </a:lnSpc>
              <a:spcAft>
                <a:spcPts val="3200"/>
              </a:spcAft>
              <a:buNone/>
            </a:pPr>
            <a:r>
              <a:rPr lang="en" b="1" dirty="0"/>
              <a:t>Connects competence supply with strategy and business model</a:t>
            </a:r>
          </a:p>
          <a:p>
            <a:pPr marL="0" indent="0">
              <a:lnSpc>
                <a:spcPts val="2900"/>
              </a:lnSpc>
              <a:spcAft>
                <a:spcPts val="3200"/>
              </a:spcAft>
              <a:buNone/>
            </a:pPr>
            <a:r>
              <a:rPr lang="da-DK" b="1" dirty="0"/>
              <a:t>New</a:t>
            </a:r>
            <a:r>
              <a:rPr lang="en-GB" b="1" dirty="0"/>
              <a:t> recruit </a:t>
            </a:r>
            <a:r>
              <a:rPr lang="da-DK" b="1" dirty="0"/>
              <a:t>patterns</a:t>
            </a:r>
          </a:p>
          <a:p>
            <a:pPr marL="0" indent="0">
              <a:lnSpc>
                <a:spcPts val="2900"/>
              </a:lnSpc>
              <a:spcAft>
                <a:spcPts val="3200"/>
              </a:spcAft>
              <a:buNone/>
            </a:pPr>
            <a:r>
              <a:rPr lang="en" b="1" dirty="0"/>
              <a:t>Increased digitization, reorganization and outsourcing</a:t>
            </a:r>
          </a:p>
          <a:p>
            <a:pPr marL="0" indent="0">
              <a:lnSpc>
                <a:spcPts val="2900"/>
              </a:lnSpc>
              <a:spcAft>
                <a:spcPts val="3200"/>
              </a:spcAft>
              <a:buNone/>
            </a:pPr>
            <a:r>
              <a:rPr lang="en" b="1" dirty="0"/>
              <a:t>Broader recruitment and increased internal development/education</a:t>
            </a:r>
          </a:p>
          <a:p>
            <a:pPr marL="0" indent="0">
              <a:lnSpc>
                <a:spcPts val="2900"/>
              </a:lnSpc>
              <a:spcAft>
                <a:spcPts val="3200"/>
              </a:spcAft>
              <a:buNone/>
            </a:pPr>
            <a:r>
              <a:rPr lang="en" b="1" dirty="0"/>
              <a:t>Take greater responsibility for providing qualified labor</a:t>
            </a:r>
            <a:endParaRPr lang="da-DK" b="1" dirty="0"/>
          </a:p>
        </p:txBody>
      </p:sp>
      <p:sp>
        <p:nvSpPr>
          <p:cNvPr id="3" name="Pladsholder til diasnummer 2"/>
          <p:cNvSpPr>
            <a:spLocks noGrp="1"/>
          </p:cNvSpPr>
          <p:nvPr>
            <p:ph type="sldNum" sz="quarter" idx="12"/>
          </p:nvPr>
        </p:nvSpPr>
        <p:spPr/>
        <p:txBody>
          <a:bodyPr/>
          <a:lstStyle/>
          <a:p>
            <a:fld id="{E456848C-DA3C-4358-9EC6-0553C49DC62D}" type="slidenum">
              <a:rPr lang="da-DK" smtClean="0"/>
              <a:pPr/>
              <a:t>15</a:t>
            </a:fld>
            <a:endParaRPr lang="da-DK" dirty="0"/>
          </a:p>
        </p:txBody>
      </p:sp>
      <p:sp>
        <p:nvSpPr>
          <p:cNvPr id="4" name="Titel 3"/>
          <p:cNvSpPr>
            <a:spLocks noGrp="1"/>
          </p:cNvSpPr>
          <p:nvPr>
            <p:ph type="title"/>
          </p:nvPr>
        </p:nvSpPr>
        <p:spPr>
          <a:xfrm>
            <a:off x="395536" y="116632"/>
            <a:ext cx="8424464" cy="958633"/>
          </a:xfrm>
        </p:spPr>
        <p:txBody>
          <a:bodyPr/>
          <a:lstStyle/>
          <a:p>
            <a:r>
              <a:rPr lang="en" sz="2400" dirty="0"/>
              <a:t>companies competence supply in the future</a:t>
            </a:r>
            <a:br>
              <a:rPr lang="da-DK" sz="2400" b="1" dirty="0"/>
            </a:br>
            <a:endParaRPr lang="da-DK" sz="2400" b="1" dirty="0"/>
          </a:p>
        </p:txBody>
      </p:sp>
      <p:pic>
        <p:nvPicPr>
          <p:cNvPr id="5" name="Picture 2" descr="C:\Users\Bjarne\AppData\Local\Microsoft\Windows\Temporary Internet Files\Content.Outlook\A7TFDKG4\1_6_orange_prikker_samlet (2).jpg"/>
          <p:cNvPicPr>
            <a:picLocks noChangeAspect="1" noChangeArrowheads="1"/>
          </p:cNvPicPr>
          <p:nvPr/>
        </p:nvPicPr>
        <p:blipFill>
          <a:blip r:embed="rId3" cstate="print"/>
          <a:srcRect/>
          <a:stretch>
            <a:fillRect/>
          </a:stretch>
        </p:blipFill>
        <p:spPr bwMode="auto">
          <a:xfrm>
            <a:off x="0" y="1195400"/>
            <a:ext cx="1325248" cy="5617976"/>
          </a:xfrm>
          <a:prstGeom prst="rect">
            <a:avLst/>
          </a:prstGeom>
          <a:noFill/>
          <a:scene3d>
            <a:camera prst="orthographicFront">
              <a:rot lat="0" lon="0" rev="0"/>
            </a:camera>
            <a:lightRig rig="threePt" dir="t"/>
          </a:scene3d>
        </p:spPr>
      </p:pic>
    </p:spTree>
    <p:extLst>
      <p:ext uri="{BB962C8B-B14F-4D97-AF65-F5344CB8AC3E}">
        <p14:creationId xmlns:p14="http://schemas.microsoft.com/office/powerpoint/2010/main" val="1067007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CD944FF-4CAB-0343-8A7F-57E46A3E2886}"/>
              </a:ext>
            </a:extLst>
          </p:cNvPr>
          <p:cNvSpPr>
            <a:spLocks noGrp="1"/>
          </p:cNvSpPr>
          <p:nvPr>
            <p:ph type="sldNum" sz="quarter" idx="12"/>
          </p:nvPr>
        </p:nvSpPr>
        <p:spPr/>
        <p:txBody>
          <a:bodyPr/>
          <a:lstStyle/>
          <a:p>
            <a:fld id="{E456848C-DA3C-4358-9EC6-0553C49DC62D}" type="slidenum">
              <a:rPr lang="da-DK" smtClean="0"/>
              <a:pPr/>
              <a:t>16</a:t>
            </a:fld>
            <a:endParaRPr lang="da-DK" dirty="0"/>
          </a:p>
        </p:txBody>
      </p:sp>
      <p:sp>
        <p:nvSpPr>
          <p:cNvPr id="5" name="Titel 4">
            <a:extLst>
              <a:ext uri="{FF2B5EF4-FFF2-40B4-BE49-F238E27FC236}">
                <a16:creationId xmlns:a16="http://schemas.microsoft.com/office/drawing/2014/main" id="{594E7007-5931-C848-B07B-BEB020A91A34}"/>
              </a:ext>
            </a:extLst>
          </p:cNvPr>
          <p:cNvSpPr>
            <a:spLocks noGrp="1"/>
          </p:cNvSpPr>
          <p:nvPr>
            <p:ph type="title"/>
          </p:nvPr>
        </p:nvSpPr>
        <p:spPr/>
        <p:txBody>
          <a:bodyPr/>
          <a:lstStyle/>
          <a:p>
            <a:endParaRPr lang="da-DK"/>
          </a:p>
        </p:txBody>
      </p:sp>
      <p:sp>
        <p:nvSpPr>
          <p:cNvPr id="6" name="Pladsholder til tekst 5">
            <a:extLst>
              <a:ext uri="{FF2B5EF4-FFF2-40B4-BE49-F238E27FC236}">
                <a16:creationId xmlns:a16="http://schemas.microsoft.com/office/drawing/2014/main" id="{1DA885D0-0B8E-5747-AD7D-D31EEC40E57D}"/>
              </a:ext>
            </a:extLst>
          </p:cNvPr>
          <p:cNvSpPr>
            <a:spLocks noGrp="1"/>
          </p:cNvSpPr>
          <p:nvPr>
            <p:ph type="body" sz="quarter" idx="13"/>
          </p:nvPr>
        </p:nvSpPr>
        <p:spPr/>
        <p:txBody>
          <a:bodyPr/>
          <a:lstStyle/>
          <a:p>
            <a:r>
              <a:rPr lang="da-DK" dirty="0"/>
              <a:t>Digital transformation of </a:t>
            </a:r>
            <a:r>
              <a:rPr lang="da-DK" dirty="0" err="1"/>
              <a:t>SME´s</a:t>
            </a:r>
            <a:endParaRPr lang="da-DK" dirty="0"/>
          </a:p>
        </p:txBody>
      </p:sp>
    </p:spTree>
    <p:extLst>
      <p:ext uri="{BB962C8B-B14F-4D97-AF65-F5344CB8AC3E}">
        <p14:creationId xmlns:p14="http://schemas.microsoft.com/office/powerpoint/2010/main" val="2413900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a:extLst>
              <a:ext uri="{FF2B5EF4-FFF2-40B4-BE49-F238E27FC236}">
                <a16:creationId xmlns:a16="http://schemas.microsoft.com/office/drawing/2014/main" id="{8799217E-5635-C54E-9D2A-B131B70C7F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195" y="327032"/>
            <a:ext cx="8526047" cy="5622248"/>
          </a:xfrm>
        </p:spPr>
      </p:pic>
      <p:sp>
        <p:nvSpPr>
          <p:cNvPr id="3" name="Pladsholder til slidenummer 2">
            <a:extLst>
              <a:ext uri="{FF2B5EF4-FFF2-40B4-BE49-F238E27FC236}">
                <a16:creationId xmlns:a16="http://schemas.microsoft.com/office/drawing/2014/main" id="{96610948-E3A6-C94C-A070-39D41709E134}"/>
              </a:ext>
            </a:extLst>
          </p:cNvPr>
          <p:cNvSpPr>
            <a:spLocks noGrp="1"/>
          </p:cNvSpPr>
          <p:nvPr>
            <p:ph type="sldNum" sz="quarter" idx="12"/>
          </p:nvPr>
        </p:nvSpPr>
        <p:spPr/>
        <p:txBody>
          <a:bodyPr/>
          <a:lstStyle/>
          <a:p>
            <a:fld id="{E456848C-DA3C-4358-9EC6-0553C49DC62D}" type="slidenum">
              <a:rPr lang="da-DK" smtClean="0"/>
              <a:pPr/>
              <a:t>17</a:t>
            </a:fld>
            <a:endParaRPr lang="da-DK" dirty="0"/>
          </a:p>
        </p:txBody>
      </p:sp>
    </p:spTree>
    <p:extLst>
      <p:ext uri="{BB962C8B-B14F-4D97-AF65-F5344CB8AC3E}">
        <p14:creationId xmlns:p14="http://schemas.microsoft.com/office/powerpoint/2010/main" val="1753068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192CB8D4-E935-4789-B87C-48F55093D543}"/>
              </a:ext>
            </a:extLst>
          </p:cNvPr>
          <p:cNvSpPr/>
          <p:nvPr/>
        </p:nvSpPr>
        <p:spPr>
          <a:xfrm>
            <a:off x="0" y="103481"/>
            <a:ext cx="9252359" cy="65588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a:p>
        </p:txBody>
      </p:sp>
      <p:pic>
        <p:nvPicPr>
          <p:cNvPr id="5" name="Billede 4">
            <a:extLst>
              <a:ext uri="{FF2B5EF4-FFF2-40B4-BE49-F238E27FC236}">
                <a16:creationId xmlns:a16="http://schemas.microsoft.com/office/drawing/2014/main" id="{05DB553E-8D6F-4C05-BEBE-400F8D6FF446}"/>
              </a:ext>
            </a:extLst>
          </p:cNvPr>
          <p:cNvPicPr>
            <a:picLocks noChangeAspect="1"/>
          </p:cNvPicPr>
          <p:nvPr/>
        </p:nvPicPr>
        <p:blipFill rotWithShape="1">
          <a:blip r:embed="rId3"/>
          <a:srcRect l="2000" t="1565" r="4000" b="1565"/>
          <a:stretch/>
        </p:blipFill>
        <p:spPr>
          <a:xfrm>
            <a:off x="3271879" y="719318"/>
            <a:ext cx="5741009" cy="5623845"/>
          </a:xfrm>
          <a:prstGeom prst="rect">
            <a:avLst/>
          </a:prstGeom>
        </p:spPr>
      </p:pic>
      <p:sp>
        <p:nvSpPr>
          <p:cNvPr id="11" name="Pladsholder til tekst 2">
            <a:extLst>
              <a:ext uri="{FF2B5EF4-FFF2-40B4-BE49-F238E27FC236}">
                <a16:creationId xmlns:a16="http://schemas.microsoft.com/office/drawing/2014/main" id="{FB415426-06C1-4A85-BC18-2568A84A69BF}"/>
              </a:ext>
            </a:extLst>
          </p:cNvPr>
          <p:cNvSpPr txBox="1">
            <a:spLocks/>
          </p:cNvSpPr>
          <p:nvPr/>
        </p:nvSpPr>
        <p:spPr>
          <a:xfrm>
            <a:off x="247417" y="1427351"/>
            <a:ext cx="2784991" cy="448481"/>
          </a:xfrm>
          <a:prstGeom prst="rect">
            <a:avLst/>
          </a:prstGeom>
        </p:spPr>
        <p:txBody>
          <a:bodyPr/>
          <a:lstStyle>
            <a:lvl1pPr marL="496800" indent="-496800" algn="l" defTabSz="1042965" rtl="0" eaLnBrk="1" latinLnBrk="0" hangingPunct="1">
              <a:spcBef>
                <a:spcPts val="0"/>
              </a:spcBef>
              <a:spcAft>
                <a:spcPts val="0"/>
              </a:spcAft>
              <a:buFontTx/>
              <a:buBlip>
                <a:blip r:embed="rId4"/>
              </a:buBlip>
              <a:defRPr sz="2800" b="0" kern="1200">
                <a:solidFill>
                  <a:schemeClr val="accent1"/>
                </a:solidFill>
                <a:latin typeface="Candara" panose="020E0502030303020204" pitchFamily="34" charset="0"/>
                <a:ea typeface="+mn-ea"/>
                <a:cs typeface="+mn-cs"/>
              </a:defRPr>
            </a:lvl1pPr>
            <a:lvl2pPr marL="777875" indent="-285750" algn="l" defTabSz="1042965" rtl="0" eaLnBrk="1" latinLnBrk="0" hangingPunct="1">
              <a:spcBef>
                <a:spcPct val="20000"/>
              </a:spcBef>
              <a:buFontTx/>
              <a:buBlip>
                <a:blip r:embed="rId4"/>
              </a:buBlip>
              <a:defRPr sz="2400" b="0" kern="1200">
                <a:solidFill>
                  <a:schemeClr val="accent1"/>
                </a:solidFill>
                <a:latin typeface="Candara" panose="020E0502030303020204" pitchFamily="34" charset="0"/>
                <a:ea typeface="+mn-ea"/>
                <a:cs typeface="+mn-cs"/>
              </a:defRPr>
            </a:lvl2pPr>
            <a:lvl3pPr marL="1303706" indent="-260741" algn="l" defTabSz="1042965" rtl="0" eaLnBrk="1" latinLnBrk="0" hangingPunct="1">
              <a:spcBef>
                <a:spcPct val="20000"/>
              </a:spcBef>
              <a:buFontTx/>
              <a:buBlip>
                <a:blip r:embed="rId4"/>
              </a:buBlip>
              <a:defRPr sz="2200" b="0" kern="1200">
                <a:solidFill>
                  <a:schemeClr val="accent1"/>
                </a:solidFill>
                <a:latin typeface="Candara" panose="020E0502030303020204" pitchFamily="34" charset="0"/>
                <a:ea typeface="+mn-ea"/>
                <a:cs typeface="+mn-cs"/>
              </a:defRPr>
            </a:lvl3pPr>
            <a:lvl4pPr marL="1825188" indent="-260741" algn="l" defTabSz="1042965" rtl="0" eaLnBrk="1" latinLnBrk="0" hangingPunct="1">
              <a:spcBef>
                <a:spcPct val="20000"/>
              </a:spcBef>
              <a:buFontTx/>
              <a:buBlip>
                <a:blip r:embed="rId4"/>
              </a:buBlip>
              <a:defRPr sz="1800" b="0" kern="1200">
                <a:solidFill>
                  <a:schemeClr val="accent1"/>
                </a:solidFill>
                <a:latin typeface="Candara" panose="020E0502030303020204" pitchFamily="34" charset="0"/>
                <a:ea typeface="+mn-ea"/>
                <a:cs typeface="+mn-cs"/>
              </a:defRPr>
            </a:lvl4pPr>
            <a:lvl5pPr marL="2346670" indent="-260741" algn="l" defTabSz="1042965" rtl="0" eaLnBrk="1" latinLnBrk="0" hangingPunct="1">
              <a:spcBef>
                <a:spcPct val="20000"/>
              </a:spcBef>
              <a:buFontTx/>
              <a:buBlip>
                <a:blip r:embed="rId4"/>
              </a:buBlip>
              <a:defRPr sz="1400" b="0" kern="1200">
                <a:solidFill>
                  <a:schemeClr val="accent1"/>
                </a:solidFill>
                <a:latin typeface="Candara" panose="020E0502030303020204" pitchFamily="34" charset="0"/>
                <a:ea typeface="+mn-ea"/>
                <a:cs typeface="+mn-cs"/>
              </a:defRPr>
            </a:lvl5pPr>
            <a:lvl6pPr marL="2868153" indent="-260741" algn="l" defTabSz="104296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5" indent="-260741" algn="l" defTabSz="104296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117" indent="-260741" algn="l" defTabSz="104296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600" indent="-260741" algn="l" defTabSz="104296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154770" indent="-154770" algn="just">
              <a:spcAft>
                <a:spcPts val="1026"/>
              </a:spcAft>
              <a:buFont typeface="Arial" panose="020B0604020202020204" pitchFamily="34" charset="0"/>
              <a:buChar char="•"/>
            </a:pPr>
            <a:br>
              <a:rPr lang="en" sz="1400" dirty="0"/>
            </a:br>
            <a:r>
              <a:rPr lang="en" sz="1400" dirty="0">
                <a:solidFill>
                  <a:schemeClr val="tx1"/>
                </a:solidFill>
              </a:rPr>
              <a:t>Digitization takes place step by step</a:t>
            </a:r>
          </a:p>
          <a:p>
            <a:pPr marL="154770" indent="-154770" algn="just">
              <a:spcAft>
                <a:spcPts val="1026"/>
              </a:spcAft>
              <a:buFont typeface="Arial" panose="020B0604020202020204" pitchFamily="34" charset="0"/>
              <a:buChar char="•"/>
            </a:pPr>
            <a:r>
              <a:rPr lang="en" sz="1400" dirty="0">
                <a:solidFill>
                  <a:schemeClr val="tx1"/>
                </a:solidFill>
              </a:rPr>
              <a:t>The barriers are relatively limited in the first stages of digitization - once the companies have started.</a:t>
            </a:r>
          </a:p>
          <a:p>
            <a:pPr marL="154770" indent="-154770" algn="just">
              <a:spcAft>
                <a:spcPts val="1026"/>
              </a:spcAft>
              <a:buFont typeface="Arial" panose="020B0604020202020204" pitchFamily="34" charset="0"/>
              <a:buChar char="•"/>
            </a:pPr>
            <a:r>
              <a:rPr lang="en" sz="1400" dirty="0">
                <a:solidFill>
                  <a:schemeClr val="tx1"/>
                </a:solidFill>
              </a:rPr>
              <a:t>The final steps are </a:t>
            </a:r>
            <a:r>
              <a:rPr lang="da-DK" sz="1400" dirty="0" err="1">
                <a:solidFill>
                  <a:schemeClr val="tx1"/>
                </a:solidFill>
              </a:rPr>
              <a:t>difficult</a:t>
            </a:r>
            <a:r>
              <a:rPr lang="en" sz="1400" dirty="0">
                <a:solidFill>
                  <a:schemeClr val="tx1"/>
                </a:solidFill>
              </a:rPr>
              <a:t>. The complexity and challenges increase as the companies move up the digital staircase.</a:t>
            </a:r>
          </a:p>
          <a:p>
            <a:pPr marL="154770" indent="-154770" algn="just">
              <a:spcAft>
                <a:spcPts val="1026"/>
              </a:spcAft>
              <a:buFont typeface="Arial" panose="020B0604020202020204" pitchFamily="34" charset="0"/>
              <a:buChar char="•"/>
            </a:pPr>
            <a:r>
              <a:rPr lang="en" sz="1400" dirty="0">
                <a:solidFill>
                  <a:schemeClr val="tx1"/>
                </a:solidFill>
              </a:rPr>
              <a:t>Few SMEs have really started digital innovation and business model and few are using the capabilities of IoT, AI, machine learning, big data etc.</a:t>
            </a:r>
            <a:endParaRPr lang="da-DK" sz="1197" dirty="0">
              <a:solidFill>
                <a:schemeClr val="tx1"/>
              </a:solidFill>
              <a:cs typeface="Times New Roman" panose="02020603050405020304" pitchFamily="18" charset="0"/>
            </a:endParaRPr>
          </a:p>
        </p:txBody>
      </p:sp>
      <p:sp>
        <p:nvSpPr>
          <p:cNvPr id="12" name="Titel 1">
            <a:extLst>
              <a:ext uri="{FF2B5EF4-FFF2-40B4-BE49-F238E27FC236}">
                <a16:creationId xmlns:a16="http://schemas.microsoft.com/office/drawing/2014/main" id="{882379D5-ABFB-4DF7-9112-02AAAECE01C6}"/>
              </a:ext>
            </a:extLst>
          </p:cNvPr>
          <p:cNvSpPr>
            <a:spLocks noGrp="1"/>
          </p:cNvSpPr>
          <p:nvPr>
            <p:ph type="title"/>
          </p:nvPr>
        </p:nvSpPr>
        <p:spPr>
          <a:xfrm>
            <a:off x="247417" y="519081"/>
            <a:ext cx="2539056" cy="941151"/>
          </a:xfrm>
        </p:spPr>
        <p:txBody>
          <a:bodyPr/>
          <a:lstStyle/>
          <a:p>
            <a:pPr algn="l"/>
            <a:r>
              <a:rPr lang="da-DK" sz="1881" b="1" dirty="0"/>
              <a:t>The digital transformation</a:t>
            </a:r>
          </a:p>
        </p:txBody>
      </p:sp>
    </p:spTree>
    <p:extLst>
      <p:ext uri="{BB962C8B-B14F-4D97-AF65-F5344CB8AC3E}">
        <p14:creationId xmlns:p14="http://schemas.microsoft.com/office/powerpoint/2010/main" val="281131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593431E-4D97-4BA0-BAAC-5115F671467B}"/>
              </a:ext>
            </a:extLst>
          </p:cNvPr>
          <p:cNvSpPr/>
          <p:nvPr/>
        </p:nvSpPr>
        <p:spPr>
          <a:xfrm>
            <a:off x="56863" y="134093"/>
            <a:ext cx="9144000" cy="64666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2" name="Titel 1"/>
          <p:cNvSpPr>
            <a:spLocks noGrp="1"/>
          </p:cNvSpPr>
          <p:nvPr>
            <p:ph type="title"/>
          </p:nvPr>
        </p:nvSpPr>
        <p:spPr>
          <a:xfrm>
            <a:off x="507477" y="1141952"/>
            <a:ext cx="8242773" cy="1249069"/>
          </a:xfrm>
        </p:spPr>
        <p:txBody>
          <a:bodyPr/>
          <a:lstStyle/>
          <a:p>
            <a:r>
              <a:rPr lang="en" sz="3600" dirty="0"/>
              <a:t>What characterizes the successful SME’s?</a:t>
            </a:r>
            <a:endParaRPr lang="da-DK" sz="3421" b="1" dirty="0"/>
          </a:p>
        </p:txBody>
      </p:sp>
      <p:sp>
        <p:nvSpPr>
          <p:cNvPr id="5" name="Pladsholder til tekst 2">
            <a:extLst>
              <a:ext uri="{FF2B5EF4-FFF2-40B4-BE49-F238E27FC236}">
                <a16:creationId xmlns:a16="http://schemas.microsoft.com/office/drawing/2014/main" id="{70E823F9-46F3-45A0-B9A3-92F59883F1C5}"/>
              </a:ext>
            </a:extLst>
          </p:cNvPr>
          <p:cNvSpPr txBox="1">
            <a:spLocks/>
          </p:cNvSpPr>
          <p:nvPr/>
        </p:nvSpPr>
        <p:spPr>
          <a:xfrm>
            <a:off x="628608" y="2320494"/>
            <a:ext cx="4374478" cy="1046923"/>
          </a:xfrm>
          <a:prstGeom prst="rect">
            <a:avLst/>
          </a:prstGeom>
        </p:spPr>
        <p:txBody>
          <a:bodyPr/>
          <a:lstStyle>
            <a:lvl1pPr marL="496800" indent="-496800" algn="l" defTabSz="1042965" rtl="0" eaLnBrk="1" latinLnBrk="0" hangingPunct="1">
              <a:spcBef>
                <a:spcPts val="0"/>
              </a:spcBef>
              <a:spcAft>
                <a:spcPts val="0"/>
              </a:spcAft>
              <a:buFontTx/>
              <a:buBlip>
                <a:blip r:embed="rId3"/>
              </a:buBlip>
              <a:defRPr sz="2800" b="0" kern="1200">
                <a:solidFill>
                  <a:schemeClr val="accent1"/>
                </a:solidFill>
                <a:latin typeface="Candara" panose="020E0502030303020204" pitchFamily="34" charset="0"/>
                <a:ea typeface="+mn-ea"/>
                <a:cs typeface="+mn-cs"/>
              </a:defRPr>
            </a:lvl1pPr>
            <a:lvl2pPr marL="777875" indent="-285750" algn="l" defTabSz="1042965" rtl="0" eaLnBrk="1" latinLnBrk="0" hangingPunct="1">
              <a:spcBef>
                <a:spcPct val="20000"/>
              </a:spcBef>
              <a:buFontTx/>
              <a:buBlip>
                <a:blip r:embed="rId3"/>
              </a:buBlip>
              <a:defRPr sz="2400" b="0" kern="1200">
                <a:solidFill>
                  <a:schemeClr val="accent1"/>
                </a:solidFill>
                <a:latin typeface="Candara" panose="020E0502030303020204" pitchFamily="34" charset="0"/>
                <a:ea typeface="+mn-ea"/>
                <a:cs typeface="+mn-cs"/>
              </a:defRPr>
            </a:lvl2pPr>
            <a:lvl3pPr marL="1303706" indent="-260741" algn="l" defTabSz="1042965" rtl="0" eaLnBrk="1" latinLnBrk="0" hangingPunct="1">
              <a:spcBef>
                <a:spcPct val="20000"/>
              </a:spcBef>
              <a:buFontTx/>
              <a:buBlip>
                <a:blip r:embed="rId3"/>
              </a:buBlip>
              <a:defRPr sz="2200" b="0" kern="1200">
                <a:solidFill>
                  <a:schemeClr val="accent1"/>
                </a:solidFill>
                <a:latin typeface="Candara" panose="020E0502030303020204" pitchFamily="34" charset="0"/>
                <a:ea typeface="+mn-ea"/>
                <a:cs typeface="+mn-cs"/>
              </a:defRPr>
            </a:lvl3pPr>
            <a:lvl4pPr marL="1825188" indent="-260741" algn="l" defTabSz="1042965" rtl="0" eaLnBrk="1" latinLnBrk="0" hangingPunct="1">
              <a:spcBef>
                <a:spcPct val="20000"/>
              </a:spcBef>
              <a:buFontTx/>
              <a:buBlip>
                <a:blip r:embed="rId3"/>
              </a:buBlip>
              <a:defRPr sz="1800" b="0" kern="1200">
                <a:solidFill>
                  <a:schemeClr val="accent1"/>
                </a:solidFill>
                <a:latin typeface="Candara" panose="020E0502030303020204" pitchFamily="34" charset="0"/>
                <a:ea typeface="+mn-ea"/>
                <a:cs typeface="+mn-cs"/>
              </a:defRPr>
            </a:lvl4pPr>
            <a:lvl5pPr marL="2346670" indent="-260741" algn="l" defTabSz="1042965" rtl="0" eaLnBrk="1" latinLnBrk="0" hangingPunct="1">
              <a:spcBef>
                <a:spcPct val="20000"/>
              </a:spcBef>
              <a:buFontTx/>
              <a:buBlip>
                <a:blip r:embed="rId3"/>
              </a:buBlip>
              <a:defRPr sz="1400" b="0" kern="1200">
                <a:solidFill>
                  <a:schemeClr val="accent1"/>
                </a:solidFill>
                <a:latin typeface="Candara" panose="020E0502030303020204" pitchFamily="34" charset="0"/>
                <a:ea typeface="+mn-ea"/>
                <a:cs typeface="+mn-cs"/>
              </a:defRPr>
            </a:lvl5pPr>
            <a:lvl6pPr marL="2868153" indent="-260741" algn="l" defTabSz="104296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5" indent="-260741" algn="l" defTabSz="104296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117" indent="-260741" algn="l" defTabSz="104296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600" indent="-260741" algn="l" defTabSz="104296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154770" indent="-154770">
              <a:buFont typeface="Arial" panose="020B0604020202020204" pitchFamily="34" charset="0"/>
              <a:buChar char="•"/>
            </a:pPr>
            <a:r>
              <a:rPr lang="en" sz="1600" b="1" dirty="0">
                <a:solidFill>
                  <a:schemeClr val="tx1"/>
                </a:solidFill>
              </a:rPr>
              <a:t>A pragmatic approach to digitization: </a:t>
            </a:r>
          </a:p>
          <a:p>
            <a:pPr marL="154770" indent="-154770">
              <a:buFont typeface="Arial" panose="020B0604020202020204" pitchFamily="34" charset="0"/>
              <a:buChar char="•"/>
            </a:pPr>
            <a:r>
              <a:rPr lang="en" sz="1600" dirty="0">
                <a:solidFill>
                  <a:schemeClr val="tx1"/>
                </a:solidFill>
              </a:rPr>
              <a:t>Standard solutions over large development projects </a:t>
            </a:r>
          </a:p>
          <a:p>
            <a:pPr marL="154770" indent="-154770">
              <a:buFont typeface="Arial" panose="020B0604020202020204" pitchFamily="34" charset="0"/>
              <a:buChar char="•"/>
            </a:pPr>
            <a:r>
              <a:rPr lang="en" sz="1600" dirty="0">
                <a:solidFill>
                  <a:schemeClr val="tx1"/>
                </a:solidFill>
              </a:rPr>
              <a:t>One step and one solution at a time - no overall digitization strategy to start with </a:t>
            </a:r>
          </a:p>
          <a:p>
            <a:pPr marL="154770" indent="-154770">
              <a:buFont typeface="Arial" panose="020B0604020202020204" pitchFamily="34" charset="0"/>
              <a:buChar char="•"/>
            </a:pPr>
            <a:r>
              <a:rPr lang="en" sz="1600" dirty="0">
                <a:solidFill>
                  <a:schemeClr val="tx1"/>
                </a:solidFill>
              </a:rPr>
              <a:t>Specifically problem-solving-oriented</a:t>
            </a:r>
            <a:endParaRPr lang="da-DK" sz="1600" dirty="0">
              <a:solidFill>
                <a:schemeClr val="tx1"/>
              </a:solidFill>
              <a:cs typeface="Times New Roman" panose="02020603050405020304" pitchFamily="18" charset="0"/>
            </a:endParaRPr>
          </a:p>
          <a:p>
            <a:pPr marL="154770" indent="-154770">
              <a:buFont typeface="Arial" panose="020B0604020202020204" pitchFamily="34" charset="0"/>
              <a:buChar char="•"/>
            </a:pPr>
            <a:r>
              <a:rPr lang="en" sz="1600" dirty="0">
                <a:solidFill>
                  <a:schemeClr val="tx1"/>
                </a:solidFill>
              </a:rPr>
              <a:t>Early digitization of core processes – it is really kick-start and not least enables the further digital transformation</a:t>
            </a:r>
          </a:p>
          <a:p>
            <a:pPr marL="154770" indent="-154770">
              <a:buFont typeface="Arial" panose="020B0604020202020204" pitchFamily="34" charset="0"/>
              <a:buChar char="•"/>
            </a:pPr>
            <a:endParaRPr lang="en" sz="1600" dirty="0">
              <a:solidFill>
                <a:schemeClr val="tx1"/>
              </a:solidFill>
            </a:endParaRPr>
          </a:p>
          <a:p>
            <a:pPr marL="154770" indent="-154770">
              <a:buFont typeface="Arial" panose="020B0604020202020204" pitchFamily="34" charset="0"/>
              <a:buChar char="•"/>
            </a:pPr>
            <a:r>
              <a:rPr lang="en" sz="1600" dirty="0">
                <a:solidFill>
                  <a:schemeClr val="tx1"/>
                </a:solidFill>
              </a:rPr>
              <a:t>And then they are successful at driving and managing change processes and involving of employees</a:t>
            </a:r>
            <a:endParaRPr lang="da-DK" sz="1600" dirty="0">
              <a:solidFill>
                <a:schemeClr val="tx1"/>
              </a:solidFill>
            </a:endParaRPr>
          </a:p>
        </p:txBody>
      </p:sp>
      <p:grpSp>
        <p:nvGrpSpPr>
          <p:cNvPr id="7" name="Gruppe 6">
            <a:extLst>
              <a:ext uri="{FF2B5EF4-FFF2-40B4-BE49-F238E27FC236}">
                <a16:creationId xmlns:a16="http://schemas.microsoft.com/office/drawing/2014/main" id="{689EE1CB-893F-4757-B50A-F8D7712DAA87}"/>
              </a:ext>
            </a:extLst>
          </p:cNvPr>
          <p:cNvGrpSpPr/>
          <p:nvPr/>
        </p:nvGrpSpPr>
        <p:grpSpPr>
          <a:xfrm>
            <a:off x="5282403" y="2320494"/>
            <a:ext cx="3621050" cy="3599072"/>
            <a:chOff x="6307345" y="2467213"/>
            <a:chExt cx="4233988" cy="4208290"/>
          </a:xfrm>
          <a:solidFill>
            <a:srgbClr val="FF6600"/>
          </a:solidFill>
        </p:grpSpPr>
        <p:sp>
          <p:nvSpPr>
            <p:cNvPr id="4" name="Rektangel 3">
              <a:extLst>
                <a:ext uri="{FF2B5EF4-FFF2-40B4-BE49-F238E27FC236}">
                  <a16:creationId xmlns:a16="http://schemas.microsoft.com/office/drawing/2014/main" id="{6060CFDB-842D-444B-A185-E23FC0A01909}"/>
                </a:ext>
              </a:extLst>
            </p:cNvPr>
            <p:cNvSpPr/>
            <p:nvPr/>
          </p:nvSpPr>
          <p:spPr>
            <a:xfrm>
              <a:off x="6307345" y="2467213"/>
              <a:ext cx="4233988" cy="42082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a:solidFill>
                  <a:srgbClr val="FF6600"/>
                </a:solidFill>
              </a:endParaRPr>
            </a:p>
          </p:txBody>
        </p:sp>
        <p:pic>
          <p:nvPicPr>
            <p:cNvPr id="3076" name="Picture 4" descr="Billedresultat for implementation">
              <a:extLst>
                <a:ext uri="{FF2B5EF4-FFF2-40B4-BE49-F238E27FC236}">
                  <a16:creationId xmlns:a16="http://schemas.microsoft.com/office/drawing/2014/main" id="{A691946D-4D7D-4AB4-8DCF-449CF4F1C7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842" r="26220"/>
            <a:stretch/>
          </p:blipFill>
          <p:spPr bwMode="auto">
            <a:xfrm>
              <a:off x="6839916" y="2831763"/>
              <a:ext cx="3168846" cy="3645581"/>
            </a:xfrm>
            <a:prstGeom prst="rect">
              <a:avLst/>
            </a:prstGeom>
            <a:grpFill/>
            <a:extLst/>
          </p:spPr>
        </p:pic>
      </p:grpSp>
    </p:spTree>
    <p:extLst>
      <p:ext uri="{BB962C8B-B14F-4D97-AF65-F5344CB8AC3E}">
        <p14:creationId xmlns:p14="http://schemas.microsoft.com/office/powerpoint/2010/main" val="280526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457200" y="1412451"/>
            <a:ext cx="4343400" cy="504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342792" bIns="76176" anchor="ctr">
            <a:spAutoFit/>
          </a:bodyPr>
          <a:lstStyle/>
          <a:p>
            <a:pPr marL="742950" lvl="1" indent="-285750" eaLnBrk="1" hangingPunct="1">
              <a:buFont typeface="Arial" charset="0"/>
              <a:buChar char="•"/>
            </a:pPr>
            <a:r>
              <a:rPr lang="da-DK" sz="1800" b="1" dirty="0" err="1">
                <a:latin typeface="Palatino" charset="0"/>
                <a:cs typeface="Palatino" charset="0"/>
              </a:rPr>
              <a:t>History</a:t>
            </a:r>
            <a:r>
              <a:rPr lang="da-DK" sz="1800" b="1" dirty="0">
                <a:latin typeface="Palatino" charset="0"/>
                <a:cs typeface="Palatino" charset="0"/>
              </a:rPr>
              <a:t>: </a:t>
            </a:r>
            <a:r>
              <a:rPr lang="da-DK" sz="1800" dirty="0">
                <a:latin typeface="Palatino" charset="0"/>
                <a:cs typeface="Palatino" charset="0"/>
              </a:rPr>
              <a:t>association </a:t>
            </a:r>
            <a:r>
              <a:rPr lang="da-DK" sz="1800" dirty="0" err="1">
                <a:latin typeface="Palatino" charset="0"/>
                <a:cs typeface="Palatino" charset="0"/>
              </a:rPr>
              <a:t>since</a:t>
            </a:r>
            <a:r>
              <a:rPr lang="da-DK" sz="1800" dirty="0">
                <a:latin typeface="Palatino" charset="0"/>
                <a:cs typeface="Palatino" charset="0"/>
              </a:rPr>
              <a:t> 2009.  </a:t>
            </a:r>
          </a:p>
          <a:p>
            <a:pPr marL="742950" lvl="1" indent="-285750" eaLnBrk="1" hangingPunct="1">
              <a:buFont typeface="Arial" charset="0"/>
              <a:buChar char="•"/>
            </a:pPr>
            <a:endParaRPr lang="da-DK" sz="1800" dirty="0">
              <a:latin typeface="Palatino" charset="0"/>
              <a:cs typeface="Palatino" charset="0"/>
            </a:endParaRPr>
          </a:p>
          <a:p>
            <a:pPr marL="742950" lvl="1" indent="-285750" eaLnBrk="1" hangingPunct="1">
              <a:buFont typeface="Arial" charset="0"/>
              <a:buChar char="•"/>
            </a:pPr>
            <a:r>
              <a:rPr lang="da-DK" sz="1800" b="1" dirty="0">
                <a:latin typeface="Palatino" charset="0"/>
                <a:cs typeface="Palatino" charset="0"/>
              </a:rPr>
              <a:t>Mission:</a:t>
            </a:r>
            <a:r>
              <a:rPr lang="da-DK" sz="1800" dirty="0">
                <a:latin typeface="Palatino" charset="0"/>
                <a:cs typeface="Palatino" charset="0"/>
              </a:rPr>
              <a:t> Not-for-profit independent </a:t>
            </a:r>
            <a:r>
              <a:rPr lang="ja-JP" altLang="da-DK" sz="1800" dirty="0">
                <a:latin typeface="Palatino" charset="0"/>
                <a:cs typeface="Palatino" charset="0"/>
              </a:rPr>
              <a:t>’</a:t>
            </a:r>
            <a:r>
              <a:rPr lang="da-DK" sz="1800" dirty="0" err="1">
                <a:latin typeface="Palatino" charset="0"/>
                <a:cs typeface="Palatino" charset="0"/>
              </a:rPr>
              <a:t>laboratory</a:t>
            </a:r>
            <a:r>
              <a:rPr lang="ja-JP" altLang="da-DK" sz="1800" dirty="0">
                <a:latin typeface="Palatino" charset="0"/>
                <a:cs typeface="Palatino" charset="0"/>
              </a:rPr>
              <a:t>’</a:t>
            </a:r>
            <a:r>
              <a:rPr lang="da-DK" sz="1800" dirty="0">
                <a:latin typeface="Palatino" charset="0"/>
                <a:cs typeface="Palatino" charset="0"/>
              </a:rPr>
              <a:t> - </a:t>
            </a:r>
            <a:r>
              <a:rPr lang="da-DK" sz="1800" dirty="0" err="1">
                <a:latin typeface="Palatino" charset="0"/>
                <a:cs typeface="Palatino" charset="0"/>
              </a:rPr>
              <a:t>developing</a:t>
            </a:r>
            <a:r>
              <a:rPr lang="da-DK" sz="1800" dirty="0">
                <a:latin typeface="Palatino" charset="0"/>
                <a:cs typeface="Palatino" charset="0"/>
              </a:rPr>
              <a:t> new </a:t>
            </a:r>
            <a:r>
              <a:rPr lang="da-DK" sz="1800" dirty="0" err="1">
                <a:latin typeface="Palatino" charset="0"/>
                <a:cs typeface="Palatino" charset="0"/>
              </a:rPr>
              <a:t>knowledge</a:t>
            </a:r>
            <a:r>
              <a:rPr lang="da-DK" sz="1800" dirty="0">
                <a:latin typeface="Palatino" charset="0"/>
                <a:cs typeface="Palatino" charset="0"/>
              </a:rPr>
              <a:t> on regional </a:t>
            </a:r>
            <a:r>
              <a:rPr lang="da-DK" sz="1800" dirty="0" err="1">
                <a:latin typeface="Palatino" charset="0"/>
                <a:cs typeface="Palatino" charset="0"/>
              </a:rPr>
              <a:t>economic</a:t>
            </a:r>
            <a:r>
              <a:rPr lang="da-DK" sz="1800" dirty="0">
                <a:latin typeface="Palatino" charset="0"/>
                <a:cs typeface="Palatino" charset="0"/>
              </a:rPr>
              <a:t> </a:t>
            </a:r>
            <a:r>
              <a:rPr lang="da-DK" sz="1800" dirty="0" err="1">
                <a:latin typeface="Palatino" charset="0"/>
                <a:cs typeface="Palatino" charset="0"/>
              </a:rPr>
              <a:t>development</a:t>
            </a:r>
            <a:r>
              <a:rPr lang="da-DK" sz="1800" dirty="0">
                <a:latin typeface="Palatino" charset="0"/>
                <a:cs typeface="Palatino" charset="0"/>
              </a:rPr>
              <a:t>.</a:t>
            </a:r>
          </a:p>
          <a:p>
            <a:pPr marL="742950" lvl="1" indent="-285750" eaLnBrk="1" hangingPunct="1"/>
            <a:endParaRPr lang="da-DK" sz="1800" dirty="0">
              <a:latin typeface="Palatino" charset="0"/>
              <a:cs typeface="Palatino" charset="0"/>
            </a:endParaRPr>
          </a:p>
          <a:p>
            <a:pPr marL="742950" lvl="1" indent="-285750" eaLnBrk="1" hangingPunct="1">
              <a:buFont typeface="Arial" charset="0"/>
              <a:buChar char="•"/>
            </a:pPr>
            <a:r>
              <a:rPr lang="da-DK" sz="1800" b="1" dirty="0">
                <a:latin typeface="Palatino" charset="0"/>
                <a:cs typeface="Palatino" charset="0"/>
              </a:rPr>
              <a:t>Funding:</a:t>
            </a:r>
            <a:r>
              <a:rPr lang="da-DK" sz="1800" dirty="0">
                <a:latin typeface="Palatino" charset="0"/>
                <a:cs typeface="Palatino" charset="0"/>
              </a:rPr>
              <a:t> 100% </a:t>
            </a:r>
            <a:r>
              <a:rPr lang="da-DK" sz="1800" dirty="0" err="1">
                <a:latin typeface="Palatino" charset="0"/>
                <a:cs typeface="Palatino" charset="0"/>
              </a:rPr>
              <a:t>funded</a:t>
            </a:r>
            <a:r>
              <a:rPr lang="da-DK" sz="1800" dirty="0">
                <a:latin typeface="Palatino" charset="0"/>
                <a:cs typeface="Palatino" charset="0"/>
              </a:rPr>
              <a:t> by </a:t>
            </a:r>
            <a:r>
              <a:rPr lang="da-DK" sz="1800" dirty="0" err="1">
                <a:latin typeface="Palatino" charset="0"/>
                <a:cs typeface="Palatino" charset="0"/>
              </a:rPr>
              <a:t>members</a:t>
            </a:r>
            <a:r>
              <a:rPr lang="da-DK" sz="1800" dirty="0">
                <a:latin typeface="Palatino" charset="0"/>
                <a:cs typeface="Palatino" charset="0"/>
              </a:rPr>
              <a:t>. More </a:t>
            </a:r>
            <a:r>
              <a:rPr lang="da-DK" sz="1800" dirty="0" err="1">
                <a:latin typeface="Palatino" charset="0"/>
                <a:cs typeface="Palatino" charset="0"/>
              </a:rPr>
              <a:t>than</a:t>
            </a:r>
            <a:r>
              <a:rPr lang="da-DK" sz="1800" dirty="0">
                <a:latin typeface="Palatino" charset="0"/>
                <a:cs typeface="Palatino" charset="0"/>
              </a:rPr>
              <a:t> 100 </a:t>
            </a:r>
            <a:r>
              <a:rPr lang="da-DK" sz="1800" dirty="0" err="1">
                <a:latin typeface="Palatino" charset="0"/>
                <a:cs typeface="Palatino" charset="0"/>
              </a:rPr>
              <a:t>members</a:t>
            </a:r>
            <a:r>
              <a:rPr lang="da-DK" sz="1800" dirty="0">
                <a:latin typeface="Palatino" charset="0"/>
                <a:cs typeface="Palatino" charset="0"/>
              </a:rPr>
              <a:t>.  </a:t>
            </a:r>
          </a:p>
          <a:p>
            <a:pPr marL="742950" lvl="1" indent="-285750" eaLnBrk="1" hangingPunct="1">
              <a:buFont typeface="Arial" charset="0"/>
              <a:buChar char="•"/>
            </a:pPr>
            <a:endParaRPr lang="da-DK" sz="1800" b="1" dirty="0">
              <a:latin typeface="Palatino" charset="0"/>
              <a:cs typeface="Palatino" charset="0"/>
            </a:endParaRPr>
          </a:p>
          <a:p>
            <a:pPr marL="742950" lvl="1" indent="-285750" eaLnBrk="1" hangingPunct="1">
              <a:buFont typeface="Arial" charset="0"/>
              <a:buChar char="•"/>
            </a:pPr>
            <a:r>
              <a:rPr lang="da-DK" sz="1800" b="1" dirty="0">
                <a:latin typeface="Palatino" charset="0"/>
                <a:cs typeface="Palatino" charset="0"/>
              </a:rPr>
              <a:t>Board:</a:t>
            </a:r>
            <a:r>
              <a:rPr lang="da-DK" sz="1800" dirty="0">
                <a:latin typeface="Palatino" charset="0"/>
                <a:cs typeface="Palatino" charset="0"/>
              </a:rPr>
              <a:t> 16 </a:t>
            </a:r>
            <a:r>
              <a:rPr lang="da-DK" sz="1800" dirty="0" err="1">
                <a:latin typeface="Palatino" charset="0"/>
                <a:cs typeface="Palatino" charset="0"/>
              </a:rPr>
              <a:t>executives</a:t>
            </a:r>
            <a:r>
              <a:rPr lang="da-DK" sz="1800" dirty="0">
                <a:latin typeface="Palatino" charset="0"/>
                <a:cs typeface="Palatino" charset="0"/>
              </a:rPr>
              <a:t> in </a:t>
            </a:r>
            <a:r>
              <a:rPr lang="da-DK" sz="1800" dirty="0" err="1">
                <a:latin typeface="Palatino" charset="0"/>
                <a:cs typeface="Palatino" charset="0"/>
              </a:rPr>
              <a:t>state</a:t>
            </a:r>
            <a:r>
              <a:rPr lang="da-DK" sz="1800" dirty="0">
                <a:latin typeface="Palatino" charset="0"/>
                <a:cs typeface="Palatino" charset="0"/>
              </a:rPr>
              <a:t>, regions, </a:t>
            </a:r>
            <a:r>
              <a:rPr lang="da-DK" sz="1800" dirty="0" err="1">
                <a:latin typeface="Palatino" charset="0"/>
                <a:cs typeface="Palatino" charset="0"/>
              </a:rPr>
              <a:t>municipalities</a:t>
            </a:r>
            <a:r>
              <a:rPr lang="da-DK" sz="1800" dirty="0">
                <a:latin typeface="Palatino" charset="0"/>
                <a:cs typeface="Palatino" charset="0"/>
              </a:rPr>
              <a:t>, </a:t>
            </a:r>
            <a:r>
              <a:rPr lang="da-DK" sz="1800" dirty="0" err="1">
                <a:latin typeface="Palatino" charset="0"/>
                <a:cs typeface="Palatino" charset="0"/>
              </a:rPr>
              <a:t>knowledge</a:t>
            </a:r>
            <a:r>
              <a:rPr lang="da-DK" sz="1800" dirty="0">
                <a:latin typeface="Palatino" charset="0"/>
                <a:cs typeface="Palatino" charset="0"/>
              </a:rPr>
              <a:t> institutions and organisations. </a:t>
            </a:r>
          </a:p>
          <a:p>
            <a:pPr>
              <a:buFont typeface="Arial" charset="0"/>
              <a:buNone/>
            </a:pPr>
            <a:endParaRPr lang="da-DK" sz="1400" b="1" dirty="0">
              <a:latin typeface="Verdana" charset="0"/>
              <a:ea typeface="Palatino" charset="0"/>
              <a:cs typeface="Palatino" charset="0"/>
            </a:endParaRPr>
          </a:p>
          <a:p>
            <a:pPr>
              <a:buFont typeface="Arial" charset="0"/>
              <a:buNone/>
            </a:pPr>
            <a:endParaRPr lang="da-DK" dirty="0">
              <a:latin typeface="Verdana" charset="0"/>
              <a:ea typeface="Palatino" charset="0"/>
              <a:cs typeface="Palatino" charset="0"/>
            </a:endParaRPr>
          </a:p>
        </p:txBody>
      </p:sp>
      <p:sp>
        <p:nvSpPr>
          <p:cNvPr id="4" name="Titel 1"/>
          <p:cNvSpPr txBox="1">
            <a:spLocks/>
          </p:cNvSpPr>
          <p:nvPr/>
        </p:nvSpPr>
        <p:spPr bwMode="auto">
          <a:xfrm>
            <a:off x="642938" y="142875"/>
            <a:ext cx="7891462" cy="1228725"/>
          </a:xfrm>
          <a:prstGeom prst="rect">
            <a:avLst/>
          </a:prstGeom>
          <a:noFill/>
          <a:ln w="9525">
            <a:noFill/>
            <a:miter lim="800000"/>
            <a:headEnd/>
            <a:tailEnd/>
          </a:ln>
        </p:spPr>
        <p:txBody>
          <a:bodyPr anchor="ctr"/>
          <a:lstStyle/>
          <a:p>
            <a:pPr eaLnBrk="1" hangingPunct="1">
              <a:defRPr/>
            </a:pPr>
            <a:r>
              <a:rPr lang="da-DK" sz="3200" b="1" kern="0" dirty="0">
                <a:solidFill>
                  <a:srgbClr val="FF6600"/>
                </a:solidFill>
                <a:latin typeface="+mj-lt"/>
                <a:ea typeface="ＭＳ Ｐゴシック" charset="-128"/>
                <a:cs typeface="ＭＳ Ｐゴシック" charset="-128"/>
              </a:rPr>
              <a:t>REG LAB – in short</a:t>
            </a:r>
          </a:p>
        </p:txBody>
      </p:sp>
      <p:pic>
        <p:nvPicPr>
          <p:cNvPr id="16388" name="Picture 7" descr="http://perjesi.dk/reglab02/content/bin/images/large/_MG_39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057400"/>
            <a:ext cx="35814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13"/>
          <p:cNvCxnSpPr/>
          <p:nvPr/>
        </p:nvCxnSpPr>
        <p:spPr bwMode="auto">
          <a:xfrm rot="5400000" flipH="1" flipV="1">
            <a:off x="2290762" y="3576638"/>
            <a:ext cx="4716463" cy="1588"/>
          </a:xfrm>
          <a:prstGeom prst="line">
            <a:avLst/>
          </a:prstGeom>
          <a:noFill/>
          <a:ln w="3175" cap="flat" cmpd="sng" algn="ctr">
            <a:solidFill>
              <a:schemeClr val="bg1">
                <a:lumMod val="75000"/>
              </a:schemeClr>
            </a:solidFill>
            <a:prstDash val="solid"/>
            <a:round/>
            <a:headEnd type="none" w="med" len="med"/>
            <a:tailEnd type="none" w="med" len="med"/>
          </a:ln>
        </p:spPr>
      </p:cxnSp>
    </p:spTree>
    <p:extLst>
      <p:ext uri="{BB962C8B-B14F-4D97-AF65-F5344CB8AC3E}">
        <p14:creationId xmlns:p14="http://schemas.microsoft.com/office/powerpoint/2010/main" val="2550816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C4E876B6-32C2-844E-B679-C2DDFB701559}"/>
              </a:ext>
            </a:extLst>
          </p:cNvPr>
          <p:cNvSpPr>
            <a:spLocks noGrp="1"/>
          </p:cNvSpPr>
          <p:nvPr>
            <p:ph type="sldNum" sz="quarter" idx="12"/>
          </p:nvPr>
        </p:nvSpPr>
        <p:spPr/>
        <p:txBody>
          <a:bodyPr/>
          <a:lstStyle/>
          <a:p>
            <a:pPr>
              <a:defRPr/>
            </a:pPr>
            <a:fld id="{0BC2E8DD-3774-4D0B-87C1-FDB94DA545A7}" type="slidenum">
              <a:rPr lang="da-DK" smtClean="0"/>
              <a:pPr>
                <a:defRPr/>
              </a:pPr>
              <a:t>20</a:t>
            </a:fld>
            <a:endParaRPr lang="da-DK"/>
          </a:p>
        </p:txBody>
      </p:sp>
      <p:sp>
        <p:nvSpPr>
          <p:cNvPr id="4" name="Titel 3">
            <a:extLst>
              <a:ext uri="{FF2B5EF4-FFF2-40B4-BE49-F238E27FC236}">
                <a16:creationId xmlns:a16="http://schemas.microsoft.com/office/drawing/2014/main" id="{D5823485-7A48-4948-91D2-FD91EBCFC015}"/>
              </a:ext>
            </a:extLst>
          </p:cNvPr>
          <p:cNvSpPr>
            <a:spLocks noGrp="1"/>
          </p:cNvSpPr>
          <p:nvPr>
            <p:ph type="title"/>
          </p:nvPr>
        </p:nvSpPr>
        <p:spPr/>
        <p:txBody>
          <a:bodyPr/>
          <a:lstStyle/>
          <a:p>
            <a:endParaRPr lang="da-DK" dirty="0"/>
          </a:p>
        </p:txBody>
      </p:sp>
      <p:sp>
        <p:nvSpPr>
          <p:cNvPr id="5" name="Pladsholder til tekst 4">
            <a:extLst>
              <a:ext uri="{FF2B5EF4-FFF2-40B4-BE49-F238E27FC236}">
                <a16:creationId xmlns:a16="http://schemas.microsoft.com/office/drawing/2014/main" id="{E10F1D2E-0333-E242-9A83-B56BDBE95A34}"/>
              </a:ext>
            </a:extLst>
          </p:cNvPr>
          <p:cNvSpPr>
            <a:spLocks noGrp="1"/>
          </p:cNvSpPr>
          <p:nvPr>
            <p:ph type="body" sz="quarter" idx="13"/>
          </p:nvPr>
        </p:nvSpPr>
        <p:spPr/>
        <p:txBody>
          <a:bodyPr/>
          <a:lstStyle/>
          <a:p>
            <a:r>
              <a:rPr lang="da-DK" dirty="0"/>
              <a:t>Education - Knowledge bridges</a:t>
            </a:r>
          </a:p>
        </p:txBody>
      </p:sp>
    </p:spTree>
    <p:extLst>
      <p:ext uri="{BB962C8B-B14F-4D97-AF65-F5344CB8AC3E}">
        <p14:creationId xmlns:p14="http://schemas.microsoft.com/office/powerpoint/2010/main" val="2282291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D5FD163A-62F3-4E49-97A2-A986CF45D4DB}"/>
              </a:ext>
            </a:extLst>
          </p:cNvPr>
          <p:cNvSpPr>
            <a:spLocks noGrp="1"/>
          </p:cNvSpPr>
          <p:nvPr>
            <p:ph idx="1"/>
          </p:nvPr>
        </p:nvSpPr>
        <p:spPr/>
        <p:txBody>
          <a:bodyPr/>
          <a:lstStyle/>
          <a:p>
            <a:r>
              <a:rPr lang="da-DK" dirty="0"/>
              <a:t>Education institutions is vital for Growth</a:t>
            </a:r>
          </a:p>
          <a:p>
            <a:r>
              <a:rPr lang="da-DK" dirty="0"/>
              <a:t>New Candidates </a:t>
            </a:r>
          </a:p>
          <a:p>
            <a:r>
              <a:rPr lang="en-GB" dirty="0"/>
              <a:t>But equal important are the capability to create knowledge </a:t>
            </a:r>
            <a:r>
              <a:rPr lang="da-DK" dirty="0"/>
              <a:t>bridges</a:t>
            </a:r>
          </a:p>
        </p:txBody>
      </p:sp>
      <p:sp>
        <p:nvSpPr>
          <p:cNvPr id="2" name="Pladsholder til slidenummer 1">
            <a:extLst>
              <a:ext uri="{FF2B5EF4-FFF2-40B4-BE49-F238E27FC236}">
                <a16:creationId xmlns:a16="http://schemas.microsoft.com/office/drawing/2014/main" id="{3E538EC4-6D54-D44C-AB79-18F717FFD349}"/>
              </a:ext>
            </a:extLst>
          </p:cNvPr>
          <p:cNvSpPr>
            <a:spLocks noGrp="1"/>
          </p:cNvSpPr>
          <p:nvPr>
            <p:ph type="sldNum" sz="quarter" idx="12"/>
          </p:nvPr>
        </p:nvSpPr>
        <p:spPr/>
        <p:txBody>
          <a:bodyPr/>
          <a:lstStyle/>
          <a:p>
            <a:fld id="{E456848C-DA3C-4358-9EC6-0553C49DC62D}" type="slidenum">
              <a:rPr lang="da-DK" smtClean="0"/>
              <a:pPr/>
              <a:t>21</a:t>
            </a:fld>
            <a:endParaRPr lang="da-DK" dirty="0"/>
          </a:p>
        </p:txBody>
      </p:sp>
      <p:sp>
        <p:nvSpPr>
          <p:cNvPr id="5" name="Titel 4">
            <a:extLst>
              <a:ext uri="{FF2B5EF4-FFF2-40B4-BE49-F238E27FC236}">
                <a16:creationId xmlns:a16="http://schemas.microsoft.com/office/drawing/2014/main" id="{9D853744-25C0-6147-B1AE-BE0A85A7E52B}"/>
              </a:ext>
            </a:extLst>
          </p:cNvPr>
          <p:cNvSpPr>
            <a:spLocks noGrp="1"/>
          </p:cNvSpPr>
          <p:nvPr>
            <p:ph type="title"/>
          </p:nvPr>
        </p:nvSpPr>
        <p:spPr>
          <a:xfrm>
            <a:off x="432000" y="432000"/>
            <a:ext cx="8388000" cy="602830"/>
          </a:xfrm>
        </p:spPr>
        <p:txBody>
          <a:bodyPr/>
          <a:lstStyle/>
          <a:p>
            <a:r>
              <a:rPr lang="en-GB" dirty="0"/>
              <a:t>Create a educated </a:t>
            </a:r>
            <a:r>
              <a:rPr lang="da-DK" dirty="0"/>
              <a:t>workforce</a:t>
            </a:r>
          </a:p>
        </p:txBody>
      </p:sp>
    </p:spTree>
    <p:extLst>
      <p:ext uri="{BB962C8B-B14F-4D97-AF65-F5344CB8AC3E}">
        <p14:creationId xmlns:p14="http://schemas.microsoft.com/office/powerpoint/2010/main" val="2391427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6949" y="332656"/>
            <a:ext cx="8291264" cy="792088"/>
          </a:xfrm>
          <a:solidFill>
            <a:schemeClr val="tx1"/>
          </a:solidFill>
        </p:spPr>
        <p:txBody>
          <a:bodyPr>
            <a:noAutofit/>
          </a:bodyPr>
          <a:lstStyle/>
          <a:p>
            <a:r>
              <a:rPr lang="da-DK" sz="4400" b="0" dirty="0" err="1">
                <a:solidFill>
                  <a:schemeClr val="bg1"/>
                </a:solidFill>
              </a:rPr>
              <a:t>Where</a:t>
            </a:r>
            <a:r>
              <a:rPr lang="da-DK" sz="4400" b="0" dirty="0">
                <a:solidFill>
                  <a:schemeClr val="bg1"/>
                </a:solidFill>
              </a:rPr>
              <a:t> do </a:t>
            </a:r>
            <a:r>
              <a:rPr lang="da-DK" sz="4400" b="0" dirty="0" err="1">
                <a:solidFill>
                  <a:schemeClr val="bg1"/>
                </a:solidFill>
              </a:rPr>
              <a:t>we</a:t>
            </a:r>
            <a:r>
              <a:rPr lang="da-DK" sz="4400" b="0" dirty="0">
                <a:solidFill>
                  <a:schemeClr val="bg1"/>
                </a:solidFill>
              </a:rPr>
              <a:t> stand</a:t>
            </a:r>
            <a:endParaRPr lang="da-DK" sz="4400" dirty="0"/>
          </a:p>
        </p:txBody>
      </p:sp>
      <p:sp>
        <p:nvSpPr>
          <p:cNvPr id="4" name="Pladsholder til tekst 3"/>
          <p:cNvSpPr>
            <a:spLocks noGrp="1"/>
          </p:cNvSpPr>
          <p:nvPr>
            <p:ph type="body" sz="half" idx="2"/>
          </p:nvPr>
        </p:nvSpPr>
        <p:spPr>
          <a:xfrm>
            <a:off x="447563" y="1988840"/>
            <a:ext cx="3404357" cy="4320480"/>
          </a:xfrm>
        </p:spPr>
        <p:txBody>
          <a:bodyPr>
            <a:normAutofit/>
          </a:bodyPr>
          <a:lstStyle/>
          <a:p>
            <a:pPr marL="342900" indent="-342900">
              <a:buFont typeface="Arial" panose="020B0604020202020204" pitchFamily="34" charset="0"/>
              <a:buChar char="•"/>
            </a:pPr>
            <a:r>
              <a:rPr lang="da-DK" dirty="0"/>
              <a:t>Knowledge </a:t>
            </a:r>
            <a:r>
              <a:rPr lang="da-DK" dirty="0" err="1"/>
              <a:t>collaboration</a:t>
            </a:r>
            <a:r>
              <a:rPr lang="da-DK" dirty="0"/>
              <a:t> is growing</a:t>
            </a:r>
          </a:p>
          <a:p>
            <a:pPr marL="342900" indent="-342900">
              <a:buFont typeface="Arial" panose="020B0604020202020204" pitchFamily="34" charset="0"/>
              <a:buChar char="•"/>
            </a:pPr>
            <a:r>
              <a:rPr lang="en" dirty="0"/>
              <a:t>Significant effects of knowledge collaboration - documented in several recent analyzes</a:t>
            </a:r>
          </a:p>
          <a:p>
            <a:pPr marL="342900" indent="-342900">
              <a:buFont typeface="Arial" panose="020B0604020202020204" pitchFamily="34" charset="0"/>
              <a:buChar char="•"/>
            </a:pPr>
            <a:r>
              <a:rPr lang="en" dirty="0"/>
              <a:t>Great potential for more companies to participate in knowledge collaboration</a:t>
            </a:r>
            <a:endParaRPr lang="da-DK" dirty="0"/>
          </a:p>
        </p:txBody>
      </p:sp>
      <p:graphicFrame>
        <p:nvGraphicFramePr>
          <p:cNvPr id="7" name="Diagram 6">
            <a:extLst/>
          </p:cNvPr>
          <p:cNvGraphicFramePr/>
          <p:nvPr>
            <p:extLst/>
          </p:nvPr>
        </p:nvGraphicFramePr>
        <p:xfrm>
          <a:off x="4155835" y="3573016"/>
          <a:ext cx="4896544" cy="2139159"/>
        </p:xfrm>
        <a:graphic>
          <a:graphicData uri="http://schemas.openxmlformats.org/drawingml/2006/chart">
            <c:chart xmlns:c="http://schemas.openxmlformats.org/drawingml/2006/chart" xmlns:r="http://schemas.openxmlformats.org/officeDocument/2006/relationships" r:id="rId3"/>
          </a:graphicData>
        </a:graphic>
      </p:graphicFrame>
      <p:sp>
        <p:nvSpPr>
          <p:cNvPr id="8" name="Rektangel 7"/>
          <p:cNvSpPr/>
          <p:nvPr/>
        </p:nvSpPr>
        <p:spPr>
          <a:xfrm>
            <a:off x="4155835" y="2852936"/>
            <a:ext cx="4572000" cy="584775"/>
          </a:xfrm>
          <a:prstGeom prst="rect">
            <a:avLst/>
          </a:prstGeom>
        </p:spPr>
        <p:txBody>
          <a:bodyPr>
            <a:spAutoFit/>
          </a:bodyPr>
          <a:lstStyle/>
          <a:p>
            <a:pPr algn="ctr"/>
            <a:r>
              <a:rPr lang="en" sz="1600" dirty="0"/>
              <a:t>The share of innovative companies that cooperate with knowledge institutions</a:t>
            </a:r>
            <a:endParaRPr lang="da-DK" sz="1600" b="1" dirty="0">
              <a:solidFill>
                <a:srgbClr val="FF6400"/>
              </a:solidFill>
            </a:endParaRPr>
          </a:p>
        </p:txBody>
      </p:sp>
    </p:spTree>
    <p:extLst>
      <p:ext uri="{BB962C8B-B14F-4D97-AF65-F5344CB8AC3E}">
        <p14:creationId xmlns:p14="http://schemas.microsoft.com/office/powerpoint/2010/main" val="694847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descr="Skærmbillede 2017-05-18 kl. 13.13.23.png"/>
          <p:cNvPicPr>
            <a:picLocks noGrp="1" noChangeAspect="1"/>
          </p:cNvPicPr>
          <p:nvPr>
            <p:ph idx="1"/>
          </p:nvPr>
        </p:nvPicPr>
        <p:blipFill>
          <a:blip r:embed="rId3">
            <a:extLst>
              <a:ext uri="{28A0092B-C50C-407E-A947-70E740481C1C}">
                <a14:useLocalDpi xmlns:a14="http://schemas.microsoft.com/office/drawing/2010/main" val="0"/>
              </a:ext>
            </a:extLst>
          </a:blip>
          <a:srcRect t="2354" b="2354"/>
          <a:stretch>
            <a:fillRect/>
          </a:stretch>
        </p:blipFill>
        <p:spPr/>
      </p:pic>
      <p:sp>
        <p:nvSpPr>
          <p:cNvPr id="3" name="Pladsholder til diasnummer 2"/>
          <p:cNvSpPr>
            <a:spLocks noGrp="1"/>
          </p:cNvSpPr>
          <p:nvPr>
            <p:ph type="sldNum" sz="quarter" idx="12"/>
          </p:nvPr>
        </p:nvSpPr>
        <p:spPr/>
        <p:txBody>
          <a:bodyPr/>
          <a:lstStyle/>
          <a:p>
            <a:fld id="{E456848C-DA3C-4358-9EC6-0553C49DC62D}" type="slidenum">
              <a:rPr lang="da-DK" smtClean="0"/>
              <a:pPr/>
              <a:t>23</a:t>
            </a:fld>
            <a:endParaRPr lang="da-DK" dirty="0"/>
          </a:p>
        </p:txBody>
      </p:sp>
      <p:sp>
        <p:nvSpPr>
          <p:cNvPr id="4" name="Titel 3"/>
          <p:cNvSpPr>
            <a:spLocks noGrp="1"/>
          </p:cNvSpPr>
          <p:nvPr>
            <p:ph type="title"/>
          </p:nvPr>
        </p:nvSpPr>
        <p:spPr>
          <a:xfrm>
            <a:off x="432000" y="432000"/>
            <a:ext cx="8388000" cy="602830"/>
          </a:xfrm>
        </p:spPr>
        <p:txBody>
          <a:bodyPr/>
          <a:lstStyle/>
          <a:p>
            <a:r>
              <a:rPr lang="en-GB" dirty="0"/>
              <a:t>50 cases of </a:t>
            </a:r>
            <a:r>
              <a:rPr lang="en-GB" dirty="0" err="1"/>
              <a:t>succesSful</a:t>
            </a:r>
            <a:r>
              <a:rPr lang="en-GB" dirty="0"/>
              <a:t> </a:t>
            </a:r>
            <a:r>
              <a:rPr lang="en-GB" dirty="0" err="1"/>
              <a:t>collAbOration</a:t>
            </a:r>
            <a:endParaRPr lang="en-GB" dirty="0"/>
          </a:p>
        </p:txBody>
      </p:sp>
    </p:spTree>
    <p:extLst>
      <p:ext uri="{BB962C8B-B14F-4D97-AF65-F5344CB8AC3E}">
        <p14:creationId xmlns:p14="http://schemas.microsoft.com/office/powerpoint/2010/main" val="973980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idx="1"/>
          </p:nvPr>
        </p:nvPicPr>
        <p:blipFill>
          <a:blip r:embed="rId3"/>
          <a:stretch>
            <a:fillRect/>
          </a:stretch>
        </p:blipFill>
        <p:spPr>
          <a:xfrm>
            <a:off x="467544" y="1268760"/>
            <a:ext cx="7720289" cy="5365324"/>
          </a:xfrm>
          <a:prstGeom prst="rect">
            <a:avLst/>
          </a:prstGeom>
        </p:spPr>
      </p:pic>
      <p:sp>
        <p:nvSpPr>
          <p:cNvPr id="3" name="Pladsholder til slidenummer 2"/>
          <p:cNvSpPr>
            <a:spLocks noGrp="1"/>
          </p:cNvSpPr>
          <p:nvPr>
            <p:ph type="sldNum" sz="quarter" idx="12"/>
          </p:nvPr>
        </p:nvSpPr>
        <p:spPr/>
        <p:txBody>
          <a:bodyPr/>
          <a:lstStyle/>
          <a:p>
            <a:fld id="{E456848C-DA3C-4358-9EC6-0553C49DC62D}" type="slidenum">
              <a:rPr lang="da-DK" smtClean="0"/>
              <a:pPr/>
              <a:t>24</a:t>
            </a:fld>
            <a:endParaRPr lang="da-DK" dirty="0"/>
          </a:p>
        </p:txBody>
      </p:sp>
      <p:sp>
        <p:nvSpPr>
          <p:cNvPr id="5" name="Titel 1"/>
          <p:cNvSpPr txBox="1">
            <a:spLocks noGrp="1"/>
          </p:cNvSpPr>
          <p:nvPr>
            <p:ph type="title"/>
          </p:nvPr>
        </p:nvSpPr>
        <p:spPr>
          <a:xfrm>
            <a:off x="323528" y="116632"/>
            <a:ext cx="8388000" cy="1008000"/>
          </a:xfrm>
          <a:prstGeom prst="rect">
            <a:avLst/>
          </a:prstGeom>
          <a:solidFill>
            <a:srgbClr val="000000"/>
          </a:solidFill>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r>
              <a:rPr lang="da-DK" sz="2400" b="0" dirty="0">
                <a:solidFill>
                  <a:srgbClr val="FFFFFF"/>
                </a:solidFill>
                <a:latin typeface="Helvetica Neue"/>
                <a:cs typeface="Helvetica Neue"/>
              </a:rPr>
              <a:t>14 Steps for</a:t>
            </a:r>
            <a:r>
              <a:rPr lang="da-DK" sz="2400" b="0" dirty="0">
                <a:solidFill>
                  <a:schemeClr val="bg1"/>
                </a:solidFill>
                <a:latin typeface="Helvetica Neue"/>
                <a:cs typeface="Helvetica Neue"/>
              </a:rPr>
              <a:t> </a:t>
            </a:r>
            <a:r>
              <a:rPr lang="en-GB" sz="2400" dirty="0">
                <a:solidFill>
                  <a:schemeClr val="bg1"/>
                </a:solidFill>
              </a:rPr>
              <a:t>successful knowledge collaboration</a:t>
            </a:r>
            <a:endParaRPr lang="en-GB" sz="2400" b="0" dirty="0">
              <a:solidFill>
                <a:schemeClr val="bg1"/>
              </a:solidFill>
              <a:latin typeface="Helvetica Neue"/>
              <a:cs typeface="Helvetica Neue"/>
            </a:endParaRPr>
          </a:p>
        </p:txBody>
      </p:sp>
    </p:spTree>
    <p:extLst>
      <p:ext uri="{BB962C8B-B14F-4D97-AF65-F5344CB8AC3E}">
        <p14:creationId xmlns:p14="http://schemas.microsoft.com/office/powerpoint/2010/main" val="3315958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331640" y="1484785"/>
            <a:ext cx="7488360" cy="4464496"/>
          </a:xfrm>
        </p:spPr>
        <p:txBody>
          <a:bodyPr/>
          <a:lstStyle/>
          <a:p>
            <a:pPr marL="0" lvl="0" indent="0">
              <a:buNone/>
            </a:pPr>
            <a:r>
              <a:rPr lang="en" dirty="0"/>
              <a:t>Reserve funds for activities in the "pre-phase" </a:t>
            </a:r>
          </a:p>
          <a:p>
            <a:pPr marL="0" lvl="0" indent="0">
              <a:buNone/>
            </a:pPr>
            <a:endParaRPr lang="en" dirty="0"/>
          </a:p>
          <a:p>
            <a:pPr marL="0" lvl="0" indent="0">
              <a:buNone/>
            </a:pPr>
            <a:r>
              <a:rPr lang="en" dirty="0"/>
              <a:t>Use a matchmaking function as an element in programs and projects </a:t>
            </a:r>
          </a:p>
          <a:p>
            <a:pPr marL="0" lvl="0" indent="0">
              <a:buNone/>
            </a:pPr>
            <a:r>
              <a:rPr lang="en" dirty="0"/>
              <a:t>Increase the flexibility of the programs’ </a:t>
            </a:r>
          </a:p>
          <a:p>
            <a:pPr marL="0" lvl="0" indent="0">
              <a:buNone/>
            </a:pPr>
            <a:endParaRPr lang="en" dirty="0"/>
          </a:p>
          <a:p>
            <a:pPr marL="0" lvl="0" indent="0">
              <a:buNone/>
            </a:pPr>
            <a:r>
              <a:rPr lang="en" dirty="0"/>
              <a:t>Require systematic follow-up and evaluation for each company in all projects</a:t>
            </a:r>
          </a:p>
          <a:p>
            <a:pPr marL="0" lvl="0" indent="0">
              <a:buNone/>
            </a:pPr>
            <a:r>
              <a:rPr lang="en" dirty="0"/>
              <a:t>Create opportunities for ongoing facilitation throughout the project - especially important for large projects and SMEs without experience. </a:t>
            </a:r>
          </a:p>
          <a:p>
            <a:pPr marL="0" lvl="0" indent="0">
              <a:buNone/>
            </a:pPr>
            <a:r>
              <a:rPr lang="en" dirty="0"/>
              <a:t>Strengthen the use of knowledge mediators - especially for SMEs</a:t>
            </a:r>
            <a:endParaRPr lang="da-DK" dirty="0"/>
          </a:p>
        </p:txBody>
      </p:sp>
      <p:sp>
        <p:nvSpPr>
          <p:cNvPr id="3" name="Pladsholder til diasnummer 2"/>
          <p:cNvSpPr>
            <a:spLocks noGrp="1"/>
          </p:cNvSpPr>
          <p:nvPr>
            <p:ph type="sldNum" sz="quarter" idx="12"/>
          </p:nvPr>
        </p:nvSpPr>
        <p:spPr/>
        <p:txBody>
          <a:bodyPr/>
          <a:lstStyle/>
          <a:p>
            <a:fld id="{E456848C-DA3C-4358-9EC6-0553C49DC62D}" type="slidenum">
              <a:rPr lang="da-DK" smtClean="0"/>
              <a:pPr/>
              <a:t>25</a:t>
            </a:fld>
            <a:endParaRPr lang="da-DK" dirty="0"/>
          </a:p>
        </p:txBody>
      </p:sp>
      <p:sp>
        <p:nvSpPr>
          <p:cNvPr id="4" name="Titel 3"/>
          <p:cNvSpPr>
            <a:spLocks noGrp="1"/>
          </p:cNvSpPr>
          <p:nvPr>
            <p:ph type="title"/>
          </p:nvPr>
        </p:nvSpPr>
        <p:spPr>
          <a:xfrm>
            <a:off x="251992" y="223916"/>
            <a:ext cx="8424464" cy="987551"/>
          </a:xfrm>
        </p:spPr>
        <p:txBody>
          <a:bodyPr/>
          <a:lstStyle/>
          <a:p>
            <a:pPr algn="ctr"/>
            <a:br>
              <a:rPr lang="da-DK" dirty="0"/>
            </a:br>
            <a:r>
              <a:rPr lang="da-DK" dirty="0"/>
              <a:t>Programs and </a:t>
            </a:r>
            <a:r>
              <a:rPr lang="da-DK" dirty="0" err="1"/>
              <a:t>projects</a:t>
            </a:r>
            <a:endParaRPr lang="da-DK" dirty="0"/>
          </a:p>
        </p:txBody>
      </p:sp>
      <p:pic>
        <p:nvPicPr>
          <p:cNvPr id="5" name="Picture 2" descr="C:\Users\Bjarne\AppData\Local\Microsoft\Windows\Temporary Internet Files\Content.Outlook\A7TFDKG4\1_6_orange_prikker_samlet (2).jpg"/>
          <p:cNvPicPr>
            <a:picLocks noChangeAspect="1" noChangeArrowheads="1"/>
          </p:cNvPicPr>
          <p:nvPr/>
        </p:nvPicPr>
        <p:blipFill>
          <a:blip r:embed="rId3" cstate="print"/>
          <a:srcRect/>
          <a:stretch>
            <a:fillRect/>
          </a:stretch>
        </p:blipFill>
        <p:spPr bwMode="auto">
          <a:xfrm>
            <a:off x="-24353" y="918852"/>
            <a:ext cx="1325248" cy="5517232"/>
          </a:xfrm>
          <a:prstGeom prst="rect">
            <a:avLst/>
          </a:prstGeom>
          <a:noFill/>
          <a:scene3d>
            <a:camera prst="orthographicFront">
              <a:rot lat="0" lon="0" rev="0"/>
            </a:camera>
            <a:lightRig rig="threePt" dir="t"/>
          </a:scene3d>
        </p:spPr>
      </p:pic>
    </p:spTree>
    <p:extLst>
      <p:ext uri="{BB962C8B-B14F-4D97-AF65-F5344CB8AC3E}">
        <p14:creationId xmlns:p14="http://schemas.microsoft.com/office/powerpoint/2010/main" val="3451402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ladsholder til indhold 4"/>
          <p:cNvPicPr>
            <a:picLocks noGrp="1" noChangeAspect="1"/>
          </p:cNvPicPr>
          <p:nvPr>
            <p:ph idx="1"/>
          </p:nvPr>
        </p:nvPicPr>
        <p:blipFill>
          <a:blip r:embed="rId3">
            <a:extLst>
              <a:ext uri="{28A0092B-C50C-407E-A947-70E740481C1C}">
                <a14:useLocalDpi xmlns:a14="http://schemas.microsoft.com/office/drawing/2010/main" val="0"/>
              </a:ext>
            </a:extLst>
          </a:blip>
          <a:srcRect t="10555" b="10555"/>
          <a:stretch>
            <a:fillRect/>
          </a:stretch>
        </p:blipFill>
        <p:spPr>
          <a:xfrm>
            <a:off x="323850" y="692150"/>
            <a:ext cx="8593138" cy="4549775"/>
          </a:xfrm>
        </p:spPr>
      </p:pic>
      <p:sp>
        <p:nvSpPr>
          <p:cNvPr id="5" name="Titel 4"/>
          <p:cNvSpPr txBox="1">
            <a:spLocks/>
          </p:cNvSpPr>
          <p:nvPr/>
        </p:nvSpPr>
        <p:spPr>
          <a:xfrm>
            <a:off x="4788024" y="5517232"/>
            <a:ext cx="4426992" cy="588943"/>
          </a:xfrm>
          <a:prstGeom prst="rect">
            <a:avLst/>
          </a:prstGeom>
        </p:spPr>
        <p:txBody>
          <a:bodyPr vert="horz" lIns="0" tIns="0" rIns="0" bIns="0" rtlCol="0" anchor="t" anchorCtr="0">
            <a:noAutofit/>
          </a:bodyPr>
          <a:lstStyle>
            <a:lvl1pPr algn="l" defTabSz="914400" rtl="0" eaLnBrk="1" latinLnBrk="0" hangingPunct="1">
              <a:lnSpc>
                <a:spcPts val="4400"/>
              </a:lnSpc>
              <a:spcBef>
                <a:spcPct val="0"/>
              </a:spcBef>
              <a:buNone/>
              <a:defRPr sz="3000" b="1" kern="1200" cap="all" baseline="0">
                <a:solidFill>
                  <a:srgbClr val="FFFFFF"/>
                </a:solidFill>
                <a:latin typeface="Helvetica Neue" panose="02000403000000020004" pitchFamily="2"/>
                <a:ea typeface="+mj-ea"/>
                <a:cs typeface="+mj-cs"/>
              </a:defRPr>
            </a:lvl1pPr>
          </a:lstStyle>
          <a:p>
            <a:r>
              <a:rPr lang="en" dirty="0">
                <a:solidFill>
                  <a:schemeClr val="tx1"/>
                </a:solidFill>
              </a:rPr>
              <a:t>Thank you for your attention</a:t>
            </a:r>
            <a:endParaRPr lang="da-DK" dirty="0">
              <a:solidFill>
                <a:schemeClr val="tx1"/>
              </a:solidFill>
            </a:endParaRPr>
          </a:p>
        </p:txBody>
      </p:sp>
    </p:spTree>
    <p:extLst>
      <p:ext uri="{BB962C8B-B14F-4D97-AF65-F5344CB8AC3E}">
        <p14:creationId xmlns:p14="http://schemas.microsoft.com/office/powerpoint/2010/main" val="2563658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7C11D77-4EE4-8946-950E-2A6EDDC260AA}"/>
              </a:ext>
            </a:extLst>
          </p:cNvPr>
          <p:cNvSpPr>
            <a:spLocks noGrp="1"/>
          </p:cNvSpPr>
          <p:nvPr>
            <p:ph idx="1"/>
          </p:nvPr>
        </p:nvSpPr>
        <p:spPr/>
        <p:txBody>
          <a:bodyPr/>
          <a:lstStyle/>
          <a:p>
            <a:r>
              <a:rPr lang="en" dirty="0"/>
              <a:t>Workplaces and tax do not happen by themselves. 800,000 job openings a year in Denmark</a:t>
            </a:r>
          </a:p>
          <a:p>
            <a:r>
              <a:rPr lang="en" dirty="0"/>
              <a:t>Businesses have become more mobile and competition has become tougher</a:t>
            </a:r>
          </a:p>
          <a:p>
            <a:r>
              <a:rPr lang="en" dirty="0"/>
              <a:t>If this does not succeed, one loses the competition, and then the result is a declining tax base, declining settlement and thus lower welfare. </a:t>
            </a:r>
            <a:r>
              <a:rPr lang="da-DK" dirty="0">
                <a:latin typeface="Helvetica Neue" panose="02000503000000020004" pitchFamily="2" charset="0"/>
                <a:ea typeface="Helvetica Neue" panose="02000503000000020004" pitchFamily="2" charset="0"/>
                <a:cs typeface="Helvetica Neue" panose="02000503000000020004" pitchFamily="2" charset="0"/>
              </a:rPr>
              <a:t> </a:t>
            </a:r>
          </a:p>
          <a:p>
            <a:r>
              <a:rPr lang="en" dirty="0"/>
              <a:t>Active regional and local development and business policy is no longer just a nice to have, it is  need to have</a:t>
            </a:r>
          </a:p>
          <a:p>
            <a:endParaRPr lang="en" dirty="0"/>
          </a:p>
          <a:p>
            <a:r>
              <a:rPr lang="en" dirty="0"/>
              <a:t>So the </a:t>
            </a:r>
            <a:r>
              <a:rPr lang="en-GB" dirty="0"/>
              <a:t>task is to attract people and attract companies and provide the necessary framework conditions  – those are in many case related</a:t>
            </a:r>
          </a:p>
        </p:txBody>
      </p:sp>
      <p:sp>
        <p:nvSpPr>
          <p:cNvPr id="3" name="Pladsholder til slidenummer 2">
            <a:extLst>
              <a:ext uri="{FF2B5EF4-FFF2-40B4-BE49-F238E27FC236}">
                <a16:creationId xmlns:a16="http://schemas.microsoft.com/office/drawing/2014/main" id="{995B4074-0278-7D45-98AA-F44536EF97A0}"/>
              </a:ext>
            </a:extLst>
          </p:cNvPr>
          <p:cNvSpPr>
            <a:spLocks noGrp="1"/>
          </p:cNvSpPr>
          <p:nvPr>
            <p:ph type="sldNum" sz="quarter" idx="12"/>
          </p:nvPr>
        </p:nvSpPr>
        <p:spPr/>
        <p:txBody>
          <a:bodyPr/>
          <a:lstStyle/>
          <a:p>
            <a:fld id="{E456848C-DA3C-4358-9EC6-0553C49DC62D}" type="slidenum">
              <a:rPr lang="da-DK" smtClean="0"/>
              <a:pPr/>
              <a:t>3</a:t>
            </a:fld>
            <a:endParaRPr lang="da-DK" dirty="0"/>
          </a:p>
        </p:txBody>
      </p:sp>
      <p:sp>
        <p:nvSpPr>
          <p:cNvPr id="4" name="Titel 3">
            <a:extLst>
              <a:ext uri="{FF2B5EF4-FFF2-40B4-BE49-F238E27FC236}">
                <a16:creationId xmlns:a16="http://schemas.microsoft.com/office/drawing/2014/main" id="{48AE8657-3BB7-3F4B-AA70-74836B080314}"/>
              </a:ext>
            </a:extLst>
          </p:cNvPr>
          <p:cNvSpPr>
            <a:spLocks noGrp="1"/>
          </p:cNvSpPr>
          <p:nvPr>
            <p:ph type="title"/>
          </p:nvPr>
        </p:nvSpPr>
        <p:spPr>
          <a:xfrm>
            <a:off x="432000" y="432000"/>
            <a:ext cx="8388000" cy="602830"/>
          </a:xfrm>
        </p:spPr>
        <p:txBody>
          <a:bodyPr/>
          <a:lstStyle/>
          <a:p>
            <a:pPr algn="ctr"/>
            <a:r>
              <a:rPr lang="da-DK" dirty="0" err="1"/>
              <a:t>Why</a:t>
            </a:r>
            <a:r>
              <a:rPr lang="da-DK" dirty="0"/>
              <a:t> is it relevant?</a:t>
            </a:r>
          </a:p>
        </p:txBody>
      </p:sp>
    </p:spTree>
    <p:extLst>
      <p:ext uri="{BB962C8B-B14F-4D97-AF65-F5344CB8AC3E}">
        <p14:creationId xmlns:p14="http://schemas.microsoft.com/office/powerpoint/2010/main" val="4087569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dsholder til indhold 5"/>
          <p:cNvGraphicFramePr>
            <a:graphicFrameLocks noGrp="1"/>
          </p:cNvGraphicFramePr>
          <p:nvPr>
            <p:ph idx="1"/>
            <p:extLst/>
          </p:nvPr>
        </p:nvGraphicFramePr>
        <p:xfrm>
          <a:off x="431800" y="1600200"/>
          <a:ext cx="8388350" cy="4349750"/>
        </p:xfrm>
        <a:graphic>
          <a:graphicData uri="http://schemas.openxmlformats.org/drawingml/2006/chart">
            <c:chart xmlns:c="http://schemas.openxmlformats.org/drawingml/2006/chart" xmlns:r="http://schemas.openxmlformats.org/officeDocument/2006/relationships" r:id="rId3"/>
          </a:graphicData>
        </a:graphic>
      </p:graphicFrame>
      <p:sp>
        <p:nvSpPr>
          <p:cNvPr id="3" name="Pladsholder til diasnummer 2"/>
          <p:cNvSpPr>
            <a:spLocks noGrp="1"/>
          </p:cNvSpPr>
          <p:nvPr>
            <p:ph type="sldNum" sz="quarter" idx="12"/>
          </p:nvPr>
        </p:nvSpPr>
        <p:spPr/>
        <p:txBody>
          <a:bodyPr/>
          <a:lstStyle/>
          <a:p>
            <a:fld id="{E456848C-DA3C-4358-9EC6-0553C49DC62D}" type="slidenum">
              <a:rPr lang="da-DK" smtClean="0"/>
              <a:pPr/>
              <a:t>4</a:t>
            </a:fld>
            <a:endParaRPr lang="da-DK" dirty="0"/>
          </a:p>
        </p:txBody>
      </p:sp>
      <p:sp>
        <p:nvSpPr>
          <p:cNvPr id="4" name="Titel 3"/>
          <p:cNvSpPr>
            <a:spLocks noGrp="1"/>
          </p:cNvSpPr>
          <p:nvPr>
            <p:ph type="title"/>
          </p:nvPr>
        </p:nvSpPr>
        <p:spPr>
          <a:xfrm>
            <a:off x="432000" y="432000"/>
            <a:ext cx="8388000" cy="610524"/>
          </a:xfrm>
        </p:spPr>
        <p:txBody>
          <a:bodyPr/>
          <a:lstStyle/>
          <a:p>
            <a:r>
              <a:rPr lang="en" dirty="0"/>
              <a:t>It's not just about graduates</a:t>
            </a:r>
            <a:endParaRPr lang="da-DK" dirty="0"/>
          </a:p>
        </p:txBody>
      </p:sp>
      <p:cxnSp>
        <p:nvCxnSpPr>
          <p:cNvPr id="8" name="Lige pilforbindelse 7"/>
          <p:cNvCxnSpPr/>
          <p:nvPr/>
        </p:nvCxnSpPr>
        <p:spPr>
          <a:xfrm flipV="1">
            <a:off x="3851920" y="3573016"/>
            <a:ext cx="2088232" cy="720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29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bwMode="auto">
          <a:xfrm>
            <a:off x="0" y="0"/>
            <a:ext cx="9144000" cy="6858000"/>
          </a:xfrm>
          <a:prstGeom prst="rect">
            <a:avLst/>
          </a:prstGeom>
          <a:solidFill>
            <a:srgbClr val="FFFF00">
              <a:alpha val="6799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p:txBody>
      </p:sp>
      <p:sp>
        <p:nvSpPr>
          <p:cNvPr id="2" name="Titel 1"/>
          <p:cNvSpPr>
            <a:spLocks noGrp="1"/>
          </p:cNvSpPr>
          <p:nvPr>
            <p:ph type="ctrTitle"/>
          </p:nvPr>
        </p:nvSpPr>
        <p:spPr>
          <a:xfrm>
            <a:off x="1691600" y="1094855"/>
            <a:ext cx="5830470" cy="1470025"/>
          </a:xfrm>
        </p:spPr>
        <p:txBody>
          <a:bodyPr/>
          <a:lstStyle/>
          <a:p>
            <a:pPr algn="ctr"/>
            <a:r>
              <a:rPr lang="da-DK" sz="3200" dirty="0"/>
              <a:t>The Public agenda : </a:t>
            </a:r>
            <a:br>
              <a:rPr lang="da-DK" sz="3200" dirty="0"/>
            </a:br>
            <a:r>
              <a:rPr lang="da-DK" sz="3200" b="1" dirty="0"/>
              <a:t>More Jobs</a:t>
            </a:r>
            <a:br>
              <a:rPr lang="da-DK" sz="3200" b="1" dirty="0"/>
            </a:br>
            <a:endParaRPr lang="da-DK" sz="3200" b="1" dirty="0"/>
          </a:p>
        </p:txBody>
      </p:sp>
      <p:sp>
        <p:nvSpPr>
          <p:cNvPr id="4" name="Pladsholder til diasnummer 3"/>
          <p:cNvSpPr>
            <a:spLocks noGrp="1"/>
          </p:cNvSpPr>
          <p:nvPr>
            <p:ph type="sldNum" sz="quarter" idx="12"/>
          </p:nvPr>
        </p:nvSpPr>
        <p:spPr/>
        <p:txBody>
          <a:bodyPr/>
          <a:lstStyle/>
          <a:p>
            <a:fld id="{67CCE45A-42E2-4FC6-B2EE-F9915EE99273}" type="slidenum">
              <a:rPr lang="da-DK" smtClean="0"/>
              <a:pPr/>
              <a:t>5</a:t>
            </a:fld>
            <a:endParaRPr lang="da-DK"/>
          </a:p>
        </p:txBody>
      </p:sp>
      <p:sp>
        <p:nvSpPr>
          <p:cNvPr id="7" name="Rektangel 6"/>
          <p:cNvSpPr/>
          <p:nvPr/>
        </p:nvSpPr>
        <p:spPr bwMode="auto">
          <a:xfrm>
            <a:off x="0" y="3429000"/>
            <a:ext cx="9144000" cy="3429000"/>
          </a:xfrm>
          <a:prstGeom prst="rect">
            <a:avLst/>
          </a:prstGeom>
          <a:solidFill>
            <a:srgbClr val="FF0000">
              <a:alpha val="6799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p:txBody>
      </p:sp>
      <p:sp>
        <p:nvSpPr>
          <p:cNvPr id="5" name="Tekstfelt 4"/>
          <p:cNvSpPr txBox="1"/>
          <p:nvPr/>
        </p:nvSpPr>
        <p:spPr>
          <a:xfrm>
            <a:off x="755470" y="3393632"/>
            <a:ext cx="7489040" cy="1631216"/>
          </a:xfrm>
          <a:prstGeom prst="rect">
            <a:avLst/>
          </a:prstGeom>
          <a:noFill/>
        </p:spPr>
        <p:txBody>
          <a:bodyPr wrap="square" rtlCol="0">
            <a:spAutoFit/>
          </a:bodyPr>
          <a:lstStyle/>
          <a:p>
            <a:pPr algn="ctr"/>
            <a:r>
              <a:rPr lang="da-DK" dirty="0"/>
              <a:t> </a:t>
            </a:r>
            <a:br>
              <a:rPr lang="da-DK" dirty="0"/>
            </a:br>
            <a:br>
              <a:rPr lang="da-DK" dirty="0"/>
            </a:br>
            <a:r>
              <a:rPr lang="da-DK" sz="3200" dirty="0">
                <a:solidFill>
                  <a:schemeClr val="tx2"/>
                </a:solidFill>
                <a:latin typeface="+mj-lt"/>
                <a:ea typeface="+mj-ea"/>
                <a:cs typeface="+mj-cs"/>
              </a:rPr>
              <a:t>Companies’ agenda:</a:t>
            </a:r>
            <a:br>
              <a:rPr lang="da-DK" sz="3200" dirty="0">
                <a:solidFill>
                  <a:schemeClr val="tx2"/>
                </a:solidFill>
                <a:latin typeface="+mj-lt"/>
                <a:ea typeface="+mj-ea"/>
                <a:cs typeface="+mj-cs"/>
              </a:rPr>
            </a:br>
            <a:r>
              <a:rPr lang="da-DK" sz="3200" dirty="0">
                <a:solidFill>
                  <a:schemeClr val="tx2"/>
                </a:solidFill>
                <a:latin typeface="+mj-lt"/>
                <a:ea typeface="+mj-ea"/>
                <a:cs typeface="+mj-cs"/>
              </a:rPr>
              <a:t>More </a:t>
            </a:r>
            <a:r>
              <a:rPr lang="da-DK" sz="3200" dirty="0" err="1">
                <a:solidFill>
                  <a:schemeClr val="tx2"/>
                </a:solidFill>
                <a:latin typeface="+mj-lt"/>
                <a:ea typeface="+mj-ea"/>
                <a:cs typeface="+mj-cs"/>
              </a:rPr>
              <a:t>value</a:t>
            </a:r>
            <a:r>
              <a:rPr lang="da-DK" sz="3200" dirty="0">
                <a:solidFill>
                  <a:schemeClr val="tx2"/>
                </a:solidFill>
                <a:latin typeface="+mj-lt"/>
                <a:ea typeface="+mj-ea"/>
                <a:cs typeface="+mj-cs"/>
              </a:rPr>
              <a:t> with </a:t>
            </a:r>
            <a:r>
              <a:rPr lang="da-DK" sz="3200" dirty="0" err="1">
                <a:solidFill>
                  <a:schemeClr val="tx2"/>
                </a:solidFill>
                <a:latin typeface="+mj-lt"/>
                <a:ea typeface="+mj-ea"/>
                <a:cs typeface="+mj-cs"/>
              </a:rPr>
              <a:t>fewer</a:t>
            </a:r>
            <a:r>
              <a:rPr lang="da-DK" sz="3200" dirty="0">
                <a:solidFill>
                  <a:schemeClr val="tx2"/>
                </a:solidFill>
                <a:latin typeface="+mj-lt"/>
                <a:ea typeface="+mj-ea"/>
                <a:cs typeface="+mj-cs"/>
              </a:rPr>
              <a:t> </a:t>
            </a:r>
            <a:r>
              <a:rPr lang="da-DK" sz="3200" dirty="0" err="1">
                <a:solidFill>
                  <a:schemeClr val="tx2"/>
                </a:solidFill>
                <a:latin typeface="+mj-lt"/>
                <a:ea typeface="+mj-ea"/>
                <a:cs typeface="+mj-cs"/>
              </a:rPr>
              <a:t>workers</a:t>
            </a:r>
            <a:endParaRPr lang="da-DK" sz="3200" b="1" dirty="0">
              <a:solidFill>
                <a:schemeClr val="tx2"/>
              </a:solidFill>
              <a:latin typeface="+mj-lt"/>
              <a:ea typeface="+mj-ea"/>
              <a:cs typeface="+mj-cs"/>
            </a:endParaRPr>
          </a:p>
        </p:txBody>
      </p:sp>
    </p:spTree>
    <p:extLst>
      <p:ext uri="{BB962C8B-B14F-4D97-AF65-F5344CB8AC3E}">
        <p14:creationId xmlns:p14="http://schemas.microsoft.com/office/powerpoint/2010/main" val="64094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descr="12D04"/>
          <p:cNvPicPr>
            <a:picLocks noGrp="1" noChangeAspect="1" noChangeArrowheads="1"/>
          </p:cNvPicPr>
          <p:nvPr>
            <p:ph/>
          </p:nvPr>
        </p:nvPicPr>
        <p:blipFill>
          <a:blip r:embed="rId3" cstate="print"/>
          <a:srcRect l="186" t="871" r="186" b="374"/>
          <a:stretch>
            <a:fillRect/>
          </a:stretch>
        </p:blipFill>
        <p:spPr>
          <a:xfrm>
            <a:off x="1187450" y="692150"/>
            <a:ext cx="6769100" cy="5113338"/>
          </a:xfrm>
          <a:solidFill>
            <a:srgbClr val="FF0000"/>
          </a:solidFill>
          <a:ln w="25400">
            <a:solidFill>
              <a:srgbClr val="FFFFFF"/>
            </a:solidFill>
          </a:ln>
        </p:spPr>
      </p:pic>
      <p:sp>
        <p:nvSpPr>
          <p:cNvPr id="211972" name="Rectangle 4"/>
          <p:cNvSpPr>
            <a:spLocks noChangeArrowheads="1"/>
          </p:cNvSpPr>
          <p:nvPr/>
        </p:nvSpPr>
        <p:spPr bwMode="auto">
          <a:xfrm>
            <a:off x="250825" y="115888"/>
            <a:ext cx="3529013" cy="504825"/>
          </a:xfrm>
          <a:prstGeom prst="rect">
            <a:avLst/>
          </a:prstGeom>
          <a:noFill/>
          <a:ln w="9525">
            <a:noFill/>
            <a:miter lim="800000"/>
            <a:headEnd/>
            <a:tailEnd/>
          </a:ln>
          <a:effectLst/>
        </p:spPr>
        <p:txBody>
          <a:bodyPr wrap="none" anchor="ctr"/>
          <a:lstStyle/>
          <a:p>
            <a:pPr algn="ctr"/>
            <a:r>
              <a:rPr lang="da-DK" sz="2400" b="1" dirty="0">
                <a:latin typeface="Calibri" pitchFamily="34" charset="0"/>
              </a:rPr>
              <a:t>Denmark: Citysystems</a:t>
            </a:r>
          </a:p>
        </p:txBody>
      </p:sp>
      <p:sp>
        <p:nvSpPr>
          <p:cNvPr id="211973" name="Freeform 5"/>
          <p:cNvSpPr>
            <a:spLocks/>
          </p:cNvSpPr>
          <p:nvPr/>
        </p:nvSpPr>
        <p:spPr bwMode="auto">
          <a:xfrm>
            <a:off x="4905375" y="3375025"/>
            <a:ext cx="581025" cy="920750"/>
          </a:xfrm>
          <a:custGeom>
            <a:avLst/>
            <a:gdLst/>
            <a:ahLst/>
            <a:cxnLst>
              <a:cxn ang="0">
                <a:pos x="282" y="4"/>
              </a:cxn>
              <a:cxn ang="0">
                <a:pos x="282" y="88"/>
              </a:cxn>
              <a:cxn ang="0">
                <a:pos x="288" y="184"/>
              </a:cxn>
              <a:cxn ang="0">
                <a:pos x="312" y="220"/>
              </a:cxn>
              <a:cxn ang="0">
                <a:pos x="330" y="454"/>
              </a:cxn>
              <a:cxn ang="0">
                <a:pos x="360" y="448"/>
              </a:cxn>
              <a:cxn ang="0">
                <a:pos x="336" y="394"/>
              </a:cxn>
              <a:cxn ang="0">
                <a:pos x="330" y="364"/>
              </a:cxn>
              <a:cxn ang="0">
                <a:pos x="312" y="376"/>
              </a:cxn>
              <a:cxn ang="0">
                <a:pos x="288" y="412"/>
              </a:cxn>
              <a:cxn ang="0">
                <a:pos x="222" y="418"/>
              </a:cxn>
              <a:cxn ang="0">
                <a:pos x="204" y="430"/>
              </a:cxn>
              <a:cxn ang="0">
                <a:pos x="150" y="436"/>
              </a:cxn>
              <a:cxn ang="0">
                <a:pos x="132" y="496"/>
              </a:cxn>
              <a:cxn ang="0">
                <a:pos x="102" y="580"/>
              </a:cxn>
              <a:cxn ang="0">
                <a:pos x="72" y="532"/>
              </a:cxn>
              <a:cxn ang="0">
                <a:pos x="144" y="454"/>
              </a:cxn>
              <a:cxn ang="0">
                <a:pos x="168" y="418"/>
              </a:cxn>
              <a:cxn ang="0">
                <a:pos x="180" y="400"/>
              </a:cxn>
              <a:cxn ang="0">
                <a:pos x="246" y="376"/>
              </a:cxn>
              <a:cxn ang="0">
                <a:pos x="168" y="388"/>
              </a:cxn>
              <a:cxn ang="0">
                <a:pos x="54" y="394"/>
              </a:cxn>
              <a:cxn ang="0">
                <a:pos x="0" y="400"/>
              </a:cxn>
              <a:cxn ang="0">
                <a:pos x="144" y="364"/>
              </a:cxn>
              <a:cxn ang="0">
                <a:pos x="210" y="352"/>
              </a:cxn>
              <a:cxn ang="0">
                <a:pos x="246" y="340"/>
              </a:cxn>
              <a:cxn ang="0">
                <a:pos x="156" y="322"/>
              </a:cxn>
              <a:cxn ang="0">
                <a:pos x="72" y="268"/>
              </a:cxn>
              <a:cxn ang="0">
                <a:pos x="60" y="250"/>
              </a:cxn>
              <a:cxn ang="0">
                <a:pos x="42" y="238"/>
              </a:cxn>
              <a:cxn ang="0">
                <a:pos x="18" y="202"/>
              </a:cxn>
              <a:cxn ang="0">
                <a:pos x="96" y="202"/>
              </a:cxn>
              <a:cxn ang="0">
                <a:pos x="120" y="244"/>
              </a:cxn>
              <a:cxn ang="0">
                <a:pos x="126" y="268"/>
              </a:cxn>
              <a:cxn ang="0">
                <a:pos x="180" y="286"/>
              </a:cxn>
              <a:cxn ang="0">
                <a:pos x="252" y="328"/>
              </a:cxn>
              <a:cxn ang="0">
                <a:pos x="186" y="226"/>
              </a:cxn>
              <a:cxn ang="0">
                <a:pos x="132" y="160"/>
              </a:cxn>
              <a:cxn ang="0">
                <a:pos x="114" y="118"/>
              </a:cxn>
              <a:cxn ang="0">
                <a:pos x="102" y="82"/>
              </a:cxn>
              <a:cxn ang="0">
                <a:pos x="186" y="154"/>
              </a:cxn>
              <a:cxn ang="0">
                <a:pos x="222" y="172"/>
              </a:cxn>
              <a:cxn ang="0">
                <a:pos x="240" y="190"/>
              </a:cxn>
              <a:cxn ang="0">
                <a:pos x="252" y="244"/>
              </a:cxn>
              <a:cxn ang="0">
                <a:pos x="288" y="268"/>
              </a:cxn>
              <a:cxn ang="0">
                <a:pos x="282" y="238"/>
              </a:cxn>
              <a:cxn ang="0">
                <a:pos x="264" y="232"/>
              </a:cxn>
              <a:cxn ang="0">
                <a:pos x="258" y="214"/>
              </a:cxn>
              <a:cxn ang="0">
                <a:pos x="282" y="4"/>
              </a:cxn>
            </a:cxnLst>
            <a:rect l="0" t="0" r="r" b="b"/>
            <a:pathLst>
              <a:path w="366" h="580">
                <a:moveTo>
                  <a:pt x="282" y="4"/>
                </a:moveTo>
                <a:cubicBezTo>
                  <a:pt x="323" y="18"/>
                  <a:pt x="300" y="61"/>
                  <a:pt x="282" y="88"/>
                </a:cubicBezTo>
                <a:cubicBezTo>
                  <a:pt x="284" y="120"/>
                  <a:pt x="281" y="153"/>
                  <a:pt x="288" y="184"/>
                </a:cubicBezTo>
                <a:cubicBezTo>
                  <a:pt x="291" y="198"/>
                  <a:pt x="312" y="220"/>
                  <a:pt x="312" y="220"/>
                </a:cubicBezTo>
                <a:cubicBezTo>
                  <a:pt x="328" y="313"/>
                  <a:pt x="325" y="313"/>
                  <a:pt x="330" y="454"/>
                </a:cubicBezTo>
                <a:cubicBezTo>
                  <a:pt x="340" y="452"/>
                  <a:pt x="356" y="457"/>
                  <a:pt x="360" y="448"/>
                </a:cubicBezTo>
                <a:cubicBezTo>
                  <a:pt x="366" y="435"/>
                  <a:pt x="344" y="406"/>
                  <a:pt x="336" y="394"/>
                </a:cubicBezTo>
                <a:cubicBezTo>
                  <a:pt x="334" y="384"/>
                  <a:pt x="338" y="370"/>
                  <a:pt x="330" y="364"/>
                </a:cubicBezTo>
                <a:cubicBezTo>
                  <a:pt x="324" y="360"/>
                  <a:pt x="317" y="371"/>
                  <a:pt x="312" y="376"/>
                </a:cubicBezTo>
                <a:cubicBezTo>
                  <a:pt x="303" y="387"/>
                  <a:pt x="296" y="400"/>
                  <a:pt x="288" y="412"/>
                </a:cubicBezTo>
                <a:cubicBezTo>
                  <a:pt x="276" y="430"/>
                  <a:pt x="244" y="416"/>
                  <a:pt x="222" y="418"/>
                </a:cubicBezTo>
                <a:cubicBezTo>
                  <a:pt x="216" y="422"/>
                  <a:pt x="211" y="428"/>
                  <a:pt x="204" y="430"/>
                </a:cubicBezTo>
                <a:cubicBezTo>
                  <a:pt x="186" y="434"/>
                  <a:pt x="167" y="429"/>
                  <a:pt x="150" y="436"/>
                </a:cubicBezTo>
                <a:cubicBezTo>
                  <a:pt x="149" y="437"/>
                  <a:pt x="134" y="489"/>
                  <a:pt x="132" y="496"/>
                </a:cubicBezTo>
                <a:cubicBezTo>
                  <a:pt x="128" y="534"/>
                  <a:pt x="138" y="568"/>
                  <a:pt x="102" y="580"/>
                </a:cubicBezTo>
                <a:cubicBezTo>
                  <a:pt x="94" y="557"/>
                  <a:pt x="80" y="555"/>
                  <a:pt x="72" y="532"/>
                </a:cubicBezTo>
                <a:cubicBezTo>
                  <a:pt x="81" y="456"/>
                  <a:pt x="82" y="475"/>
                  <a:pt x="144" y="454"/>
                </a:cubicBezTo>
                <a:cubicBezTo>
                  <a:pt x="152" y="442"/>
                  <a:pt x="160" y="430"/>
                  <a:pt x="168" y="418"/>
                </a:cubicBezTo>
                <a:cubicBezTo>
                  <a:pt x="172" y="412"/>
                  <a:pt x="173" y="401"/>
                  <a:pt x="180" y="400"/>
                </a:cubicBezTo>
                <a:cubicBezTo>
                  <a:pt x="207" y="395"/>
                  <a:pt x="223" y="391"/>
                  <a:pt x="246" y="376"/>
                </a:cubicBezTo>
                <a:cubicBezTo>
                  <a:pt x="216" y="366"/>
                  <a:pt x="198" y="385"/>
                  <a:pt x="168" y="388"/>
                </a:cubicBezTo>
                <a:cubicBezTo>
                  <a:pt x="130" y="391"/>
                  <a:pt x="92" y="392"/>
                  <a:pt x="54" y="394"/>
                </a:cubicBezTo>
                <a:cubicBezTo>
                  <a:pt x="12" y="408"/>
                  <a:pt x="30" y="410"/>
                  <a:pt x="0" y="400"/>
                </a:cubicBezTo>
                <a:cubicBezTo>
                  <a:pt x="15" y="340"/>
                  <a:pt x="85" y="367"/>
                  <a:pt x="144" y="364"/>
                </a:cubicBezTo>
                <a:cubicBezTo>
                  <a:pt x="193" y="348"/>
                  <a:pt x="115" y="372"/>
                  <a:pt x="210" y="352"/>
                </a:cubicBezTo>
                <a:cubicBezTo>
                  <a:pt x="222" y="349"/>
                  <a:pt x="246" y="340"/>
                  <a:pt x="246" y="340"/>
                </a:cubicBezTo>
                <a:cubicBezTo>
                  <a:pt x="205" y="381"/>
                  <a:pt x="191" y="345"/>
                  <a:pt x="156" y="322"/>
                </a:cubicBezTo>
                <a:cubicBezTo>
                  <a:pt x="137" y="293"/>
                  <a:pt x="101" y="287"/>
                  <a:pt x="72" y="268"/>
                </a:cubicBezTo>
                <a:cubicBezTo>
                  <a:pt x="68" y="262"/>
                  <a:pt x="65" y="255"/>
                  <a:pt x="60" y="250"/>
                </a:cubicBezTo>
                <a:cubicBezTo>
                  <a:pt x="55" y="245"/>
                  <a:pt x="47" y="243"/>
                  <a:pt x="42" y="238"/>
                </a:cubicBezTo>
                <a:cubicBezTo>
                  <a:pt x="33" y="227"/>
                  <a:pt x="18" y="202"/>
                  <a:pt x="18" y="202"/>
                </a:cubicBezTo>
                <a:cubicBezTo>
                  <a:pt x="45" y="184"/>
                  <a:pt x="67" y="192"/>
                  <a:pt x="96" y="202"/>
                </a:cubicBezTo>
                <a:cubicBezTo>
                  <a:pt x="114" y="257"/>
                  <a:pt x="84" y="171"/>
                  <a:pt x="120" y="244"/>
                </a:cubicBezTo>
                <a:cubicBezTo>
                  <a:pt x="124" y="251"/>
                  <a:pt x="120" y="263"/>
                  <a:pt x="126" y="268"/>
                </a:cubicBezTo>
                <a:cubicBezTo>
                  <a:pt x="126" y="268"/>
                  <a:pt x="171" y="283"/>
                  <a:pt x="180" y="286"/>
                </a:cubicBezTo>
                <a:cubicBezTo>
                  <a:pt x="206" y="295"/>
                  <a:pt x="225" y="319"/>
                  <a:pt x="252" y="328"/>
                </a:cubicBezTo>
                <a:cubicBezTo>
                  <a:pt x="268" y="280"/>
                  <a:pt x="211" y="258"/>
                  <a:pt x="186" y="226"/>
                </a:cubicBezTo>
                <a:cubicBezTo>
                  <a:pt x="165" y="198"/>
                  <a:pt x="160" y="178"/>
                  <a:pt x="132" y="160"/>
                </a:cubicBezTo>
                <a:cubicBezTo>
                  <a:pt x="116" y="97"/>
                  <a:pt x="138" y="171"/>
                  <a:pt x="114" y="118"/>
                </a:cubicBezTo>
                <a:cubicBezTo>
                  <a:pt x="109" y="106"/>
                  <a:pt x="102" y="82"/>
                  <a:pt x="102" y="82"/>
                </a:cubicBezTo>
                <a:cubicBezTo>
                  <a:pt x="158" y="63"/>
                  <a:pt x="172" y="111"/>
                  <a:pt x="186" y="154"/>
                </a:cubicBezTo>
                <a:cubicBezTo>
                  <a:pt x="189" y="163"/>
                  <a:pt x="215" y="170"/>
                  <a:pt x="222" y="172"/>
                </a:cubicBezTo>
                <a:cubicBezTo>
                  <a:pt x="228" y="178"/>
                  <a:pt x="237" y="182"/>
                  <a:pt x="240" y="190"/>
                </a:cubicBezTo>
                <a:cubicBezTo>
                  <a:pt x="247" y="207"/>
                  <a:pt x="239" y="231"/>
                  <a:pt x="252" y="244"/>
                </a:cubicBezTo>
                <a:cubicBezTo>
                  <a:pt x="262" y="254"/>
                  <a:pt x="288" y="268"/>
                  <a:pt x="288" y="268"/>
                </a:cubicBezTo>
                <a:cubicBezTo>
                  <a:pt x="286" y="258"/>
                  <a:pt x="288" y="246"/>
                  <a:pt x="282" y="238"/>
                </a:cubicBezTo>
                <a:cubicBezTo>
                  <a:pt x="278" y="233"/>
                  <a:pt x="268" y="236"/>
                  <a:pt x="264" y="232"/>
                </a:cubicBezTo>
                <a:cubicBezTo>
                  <a:pt x="260" y="228"/>
                  <a:pt x="260" y="220"/>
                  <a:pt x="258" y="214"/>
                </a:cubicBezTo>
                <a:cubicBezTo>
                  <a:pt x="266" y="0"/>
                  <a:pt x="257" y="103"/>
                  <a:pt x="282" y="4"/>
                </a:cubicBezTo>
                <a:close/>
              </a:path>
            </a:pathLst>
          </a:custGeom>
          <a:solidFill>
            <a:schemeClr val="tx1"/>
          </a:solidFill>
          <a:ln w="38100" cmpd="sng">
            <a:solidFill>
              <a:schemeClr val="tx1"/>
            </a:solidFill>
            <a:round/>
            <a:headEnd/>
            <a:tailEnd/>
          </a:ln>
          <a:effectLst/>
        </p:spPr>
        <p:txBody>
          <a:bodyPr/>
          <a:lstStyle/>
          <a:p>
            <a:endParaRPr lang="da-DK">
              <a:latin typeface="Calibri" pitchFamily="34" charset="0"/>
            </a:endParaRPr>
          </a:p>
        </p:txBody>
      </p:sp>
      <p:sp>
        <p:nvSpPr>
          <p:cNvPr id="211974" name="Freeform 6"/>
          <p:cNvSpPr>
            <a:spLocks/>
          </p:cNvSpPr>
          <p:nvPr/>
        </p:nvSpPr>
        <p:spPr bwMode="auto">
          <a:xfrm>
            <a:off x="2913063" y="4048125"/>
            <a:ext cx="139700" cy="257175"/>
          </a:xfrm>
          <a:custGeom>
            <a:avLst/>
            <a:gdLst/>
            <a:ahLst/>
            <a:cxnLst>
              <a:cxn ang="0">
                <a:pos x="49" y="0"/>
              </a:cxn>
              <a:cxn ang="0">
                <a:pos x="43" y="54"/>
              </a:cxn>
              <a:cxn ang="0">
                <a:pos x="37" y="156"/>
              </a:cxn>
              <a:cxn ang="0">
                <a:pos x="19" y="150"/>
              </a:cxn>
              <a:cxn ang="0">
                <a:pos x="7" y="114"/>
              </a:cxn>
              <a:cxn ang="0">
                <a:pos x="55" y="6"/>
              </a:cxn>
              <a:cxn ang="0">
                <a:pos x="67" y="48"/>
              </a:cxn>
              <a:cxn ang="0">
                <a:pos x="55" y="66"/>
              </a:cxn>
              <a:cxn ang="0">
                <a:pos x="37" y="72"/>
              </a:cxn>
            </a:cxnLst>
            <a:rect l="0" t="0" r="r" b="b"/>
            <a:pathLst>
              <a:path w="88" h="162">
                <a:moveTo>
                  <a:pt x="49" y="0"/>
                </a:moveTo>
                <a:cubicBezTo>
                  <a:pt x="88" y="13"/>
                  <a:pt x="76" y="43"/>
                  <a:pt x="43" y="54"/>
                </a:cubicBezTo>
                <a:cubicBezTo>
                  <a:pt x="41" y="88"/>
                  <a:pt x="45" y="123"/>
                  <a:pt x="37" y="156"/>
                </a:cubicBezTo>
                <a:cubicBezTo>
                  <a:pt x="35" y="162"/>
                  <a:pt x="23" y="155"/>
                  <a:pt x="19" y="150"/>
                </a:cubicBezTo>
                <a:cubicBezTo>
                  <a:pt x="12" y="140"/>
                  <a:pt x="7" y="114"/>
                  <a:pt x="7" y="114"/>
                </a:cubicBezTo>
                <a:cubicBezTo>
                  <a:pt x="12" y="55"/>
                  <a:pt x="0" y="24"/>
                  <a:pt x="55" y="6"/>
                </a:cubicBezTo>
                <a:cubicBezTo>
                  <a:pt x="81" y="15"/>
                  <a:pt x="80" y="8"/>
                  <a:pt x="67" y="48"/>
                </a:cubicBezTo>
                <a:cubicBezTo>
                  <a:pt x="65" y="55"/>
                  <a:pt x="61" y="61"/>
                  <a:pt x="55" y="66"/>
                </a:cubicBezTo>
                <a:cubicBezTo>
                  <a:pt x="50" y="70"/>
                  <a:pt x="37" y="72"/>
                  <a:pt x="37" y="72"/>
                </a:cubicBezTo>
              </a:path>
            </a:pathLst>
          </a:custGeom>
          <a:solidFill>
            <a:srgbClr val="FFFF00"/>
          </a:solidFill>
          <a:ln w="38100" cmpd="sng">
            <a:solidFill>
              <a:srgbClr val="FFFF00"/>
            </a:solidFill>
            <a:round/>
            <a:headEnd/>
            <a:tailEnd/>
          </a:ln>
          <a:effectLst/>
        </p:spPr>
        <p:txBody>
          <a:bodyPr/>
          <a:lstStyle/>
          <a:p>
            <a:endParaRPr lang="da-DK">
              <a:latin typeface="Calibri" pitchFamily="34" charset="0"/>
            </a:endParaRPr>
          </a:p>
        </p:txBody>
      </p:sp>
      <p:sp>
        <p:nvSpPr>
          <p:cNvPr id="211975" name="Freeform 7"/>
          <p:cNvSpPr>
            <a:spLocks/>
          </p:cNvSpPr>
          <p:nvPr/>
        </p:nvSpPr>
        <p:spPr bwMode="auto">
          <a:xfrm>
            <a:off x="2695575" y="4186238"/>
            <a:ext cx="141288" cy="139700"/>
          </a:xfrm>
          <a:custGeom>
            <a:avLst/>
            <a:gdLst/>
            <a:ahLst/>
            <a:cxnLst>
              <a:cxn ang="0">
                <a:pos x="48" y="87"/>
              </a:cxn>
              <a:cxn ang="0">
                <a:pos x="12" y="75"/>
              </a:cxn>
              <a:cxn ang="0">
                <a:pos x="0" y="39"/>
              </a:cxn>
              <a:cxn ang="0">
                <a:pos x="84" y="21"/>
              </a:cxn>
              <a:cxn ang="0">
                <a:pos x="48" y="87"/>
              </a:cxn>
            </a:cxnLst>
            <a:rect l="0" t="0" r="r" b="b"/>
            <a:pathLst>
              <a:path w="89" h="88">
                <a:moveTo>
                  <a:pt x="48" y="87"/>
                </a:moveTo>
                <a:cubicBezTo>
                  <a:pt x="36" y="83"/>
                  <a:pt x="24" y="79"/>
                  <a:pt x="12" y="75"/>
                </a:cubicBezTo>
                <a:cubicBezTo>
                  <a:pt x="0" y="71"/>
                  <a:pt x="0" y="39"/>
                  <a:pt x="0" y="39"/>
                </a:cubicBezTo>
                <a:cubicBezTo>
                  <a:pt x="13" y="0"/>
                  <a:pt x="45" y="17"/>
                  <a:pt x="84" y="21"/>
                </a:cubicBezTo>
                <a:cubicBezTo>
                  <a:pt x="77" y="88"/>
                  <a:pt x="89" y="67"/>
                  <a:pt x="48" y="87"/>
                </a:cubicBezTo>
                <a:close/>
              </a:path>
            </a:pathLst>
          </a:custGeom>
          <a:solidFill>
            <a:srgbClr val="FFFF00"/>
          </a:solidFill>
          <a:ln w="38100" cmpd="sng">
            <a:solidFill>
              <a:srgbClr val="FFFF00"/>
            </a:solidFill>
            <a:round/>
            <a:headEnd/>
            <a:tailEnd/>
          </a:ln>
          <a:effectLst/>
        </p:spPr>
        <p:txBody>
          <a:bodyPr/>
          <a:lstStyle/>
          <a:p>
            <a:endParaRPr lang="da-DK">
              <a:latin typeface="Calibri" pitchFamily="34" charset="0"/>
            </a:endParaRPr>
          </a:p>
        </p:txBody>
      </p:sp>
      <p:sp>
        <p:nvSpPr>
          <p:cNvPr id="211976" name="Freeform 8"/>
          <p:cNvSpPr>
            <a:spLocks/>
          </p:cNvSpPr>
          <p:nvPr/>
        </p:nvSpPr>
        <p:spPr bwMode="auto">
          <a:xfrm>
            <a:off x="2771775" y="3860800"/>
            <a:ext cx="161925" cy="152400"/>
          </a:xfrm>
          <a:custGeom>
            <a:avLst/>
            <a:gdLst/>
            <a:ahLst/>
            <a:cxnLst>
              <a:cxn ang="0">
                <a:pos x="15" y="96"/>
              </a:cxn>
              <a:cxn ang="0">
                <a:pos x="63" y="0"/>
              </a:cxn>
              <a:cxn ang="0">
                <a:pos x="63" y="66"/>
              </a:cxn>
              <a:cxn ang="0">
                <a:pos x="9" y="84"/>
              </a:cxn>
              <a:cxn ang="0">
                <a:pos x="27" y="54"/>
              </a:cxn>
            </a:cxnLst>
            <a:rect l="0" t="0" r="r" b="b"/>
            <a:pathLst>
              <a:path w="102" h="96">
                <a:moveTo>
                  <a:pt x="15" y="96"/>
                </a:moveTo>
                <a:cubicBezTo>
                  <a:pt x="0" y="52"/>
                  <a:pt x="21" y="14"/>
                  <a:pt x="63" y="0"/>
                </a:cubicBezTo>
                <a:cubicBezTo>
                  <a:pt x="97" y="11"/>
                  <a:pt x="102" y="53"/>
                  <a:pt x="63" y="66"/>
                </a:cubicBezTo>
                <a:cubicBezTo>
                  <a:pt x="46" y="92"/>
                  <a:pt x="39" y="91"/>
                  <a:pt x="9" y="84"/>
                </a:cubicBezTo>
                <a:cubicBezTo>
                  <a:pt x="16" y="50"/>
                  <a:pt x="5" y="54"/>
                  <a:pt x="27" y="54"/>
                </a:cubicBezTo>
              </a:path>
            </a:pathLst>
          </a:custGeom>
          <a:solidFill>
            <a:srgbClr val="FFFF00"/>
          </a:solidFill>
          <a:ln w="38100" cmpd="sng">
            <a:solidFill>
              <a:srgbClr val="FFFF00"/>
            </a:solidFill>
            <a:round/>
            <a:headEnd/>
            <a:tailEnd/>
          </a:ln>
          <a:effectLst/>
        </p:spPr>
        <p:txBody>
          <a:bodyPr/>
          <a:lstStyle/>
          <a:p>
            <a:endParaRPr lang="da-DK">
              <a:latin typeface="Calibri" pitchFamily="34" charset="0"/>
            </a:endParaRPr>
          </a:p>
        </p:txBody>
      </p:sp>
      <p:sp>
        <p:nvSpPr>
          <p:cNvPr id="211977" name="Freeform 9"/>
          <p:cNvSpPr>
            <a:spLocks/>
          </p:cNvSpPr>
          <p:nvPr/>
        </p:nvSpPr>
        <p:spPr bwMode="auto">
          <a:xfrm>
            <a:off x="3152775" y="3114675"/>
            <a:ext cx="341313" cy="349250"/>
          </a:xfrm>
          <a:custGeom>
            <a:avLst/>
            <a:gdLst/>
            <a:ahLst/>
            <a:cxnLst>
              <a:cxn ang="0">
                <a:pos x="162" y="198"/>
              </a:cxn>
              <a:cxn ang="0">
                <a:pos x="54" y="174"/>
              </a:cxn>
              <a:cxn ang="0">
                <a:pos x="0" y="120"/>
              </a:cxn>
              <a:cxn ang="0">
                <a:pos x="48" y="66"/>
              </a:cxn>
              <a:cxn ang="0">
                <a:pos x="42" y="24"/>
              </a:cxn>
              <a:cxn ang="0">
                <a:pos x="42" y="6"/>
              </a:cxn>
              <a:cxn ang="0">
                <a:pos x="84" y="18"/>
              </a:cxn>
              <a:cxn ang="0">
                <a:pos x="192" y="0"/>
              </a:cxn>
              <a:cxn ang="0">
                <a:pos x="180" y="48"/>
              </a:cxn>
              <a:cxn ang="0">
                <a:pos x="174" y="192"/>
              </a:cxn>
              <a:cxn ang="0">
                <a:pos x="150" y="198"/>
              </a:cxn>
              <a:cxn ang="0">
                <a:pos x="132" y="204"/>
              </a:cxn>
              <a:cxn ang="0">
                <a:pos x="162" y="198"/>
              </a:cxn>
            </a:cxnLst>
            <a:rect l="0" t="0" r="r" b="b"/>
            <a:pathLst>
              <a:path w="215" h="220">
                <a:moveTo>
                  <a:pt x="162" y="198"/>
                </a:moveTo>
                <a:cubicBezTo>
                  <a:pt x="97" y="203"/>
                  <a:pt x="84" y="220"/>
                  <a:pt x="54" y="174"/>
                </a:cubicBezTo>
                <a:cubicBezTo>
                  <a:pt x="46" y="129"/>
                  <a:pt x="44" y="129"/>
                  <a:pt x="0" y="120"/>
                </a:cubicBezTo>
                <a:cubicBezTo>
                  <a:pt x="7" y="69"/>
                  <a:pt x="4" y="77"/>
                  <a:pt x="48" y="66"/>
                </a:cubicBezTo>
                <a:cubicBezTo>
                  <a:pt x="46" y="52"/>
                  <a:pt x="48" y="37"/>
                  <a:pt x="42" y="24"/>
                </a:cubicBezTo>
                <a:cubicBezTo>
                  <a:pt x="33" y="5"/>
                  <a:pt x="1" y="33"/>
                  <a:pt x="42" y="6"/>
                </a:cubicBezTo>
                <a:cubicBezTo>
                  <a:pt x="56" y="10"/>
                  <a:pt x="69" y="18"/>
                  <a:pt x="84" y="18"/>
                </a:cubicBezTo>
                <a:cubicBezTo>
                  <a:pt x="105" y="18"/>
                  <a:pt x="176" y="2"/>
                  <a:pt x="192" y="0"/>
                </a:cubicBezTo>
                <a:cubicBezTo>
                  <a:pt x="215" y="34"/>
                  <a:pt x="192" y="12"/>
                  <a:pt x="180" y="48"/>
                </a:cubicBezTo>
                <a:cubicBezTo>
                  <a:pt x="178" y="96"/>
                  <a:pt x="183" y="145"/>
                  <a:pt x="174" y="192"/>
                </a:cubicBezTo>
                <a:cubicBezTo>
                  <a:pt x="172" y="200"/>
                  <a:pt x="158" y="196"/>
                  <a:pt x="150" y="198"/>
                </a:cubicBezTo>
                <a:cubicBezTo>
                  <a:pt x="144" y="200"/>
                  <a:pt x="126" y="204"/>
                  <a:pt x="132" y="204"/>
                </a:cubicBezTo>
                <a:cubicBezTo>
                  <a:pt x="142" y="204"/>
                  <a:pt x="152" y="200"/>
                  <a:pt x="162" y="198"/>
                </a:cubicBezTo>
                <a:close/>
              </a:path>
            </a:pathLst>
          </a:custGeom>
          <a:solidFill>
            <a:srgbClr val="FFFF00"/>
          </a:solidFill>
          <a:ln w="38100" cmpd="sng">
            <a:solidFill>
              <a:srgbClr val="FFFF00"/>
            </a:solidFill>
            <a:round/>
            <a:headEnd/>
            <a:tailEnd/>
          </a:ln>
          <a:effectLst/>
        </p:spPr>
        <p:txBody>
          <a:bodyPr/>
          <a:lstStyle/>
          <a:p>
            <a:endParaRPr lang="da-DK">
              <a:latin typeface="Calibri" pitchFamily="34" charset="0"/>
            </a:endParaRPr>
          </a:p>
        </p:txBody>
      </p:sp>
      <p:sp>
        <p:nvSpPr>
          <p:cNvPr id="211978" name="Freeform 10"/>
          <p:cNvSpPr>
            <a:spLocks/>
          </p:cNvSpPr>
          <p:nvPr/>
        </p:nvSpPr>
        <p:spPr bwMode="auto">
          <a:xfrm>
            <a:off x="2776538" y="3962400"/>
            <a:ext cx="166687" cy="247650"/>
          </a:xfrm>
          <a:custGeom>
            <a:avLst/>
            <a:gdLst/>
            <a:ahLst/>
            <a:cxnLst>
              <a:cxn ang="0">
                <a:pos x="57" y="0"/>
              </a:cxn>
              <a:cxn ang="0">
                <a:pos x="87" y="6"/>
              </a:cxn>
              <a:cxn ang="0">
                <a:pos x="105" y="84"/>
              </a:cxn>
              <a:cxn ang="0">
                <a:pos x="45" y="144"/>
              </a:cxn>
              <a:cxn ang="0">
                <a:pos x="9" y="156"/>
              </a:cxn>
              <a:cxn ang="0">
                <a:pos x="15" y="84"/>
              </a:cxn>
              <a:cxn ang="0">
                <a:pos x="21" y="30"/>
              </a:cxn>
            </a:cxnLst>
            <a:rect l="0" t="0" r="r" b="b"/>
            <a:pathLst>
              <a:path w="105" h="156">
                <a:moveTo>
                  <a:pt x="57" y="0"/>
                </a:moveTo>
                <a:cubicBezTo>
                  <a:pt x="67" y="2"/>
                  <a:pt x="79" y="0"/>
                  <a:pt x="87" y="6"/>
                </a:cubicBezTo>
                <a:cubicBezTo>
                  <a:pt x="94" y="11"/>
                  <a:pt x="102" y="71"/>
                  <a:pt x="105" y="84"/>
                </a:cubicBezTo>
                <a:cubicBezTo>
                  <a:pt x="96" y="137"/>
                  <a:pt x="95" y="127"/>
                  <a:pt x="45" y="144"/>
                </a:cubicBezTo>
                <a:cubicBezTo>
                  <a:pt x="33" y="148"/>
                  <a:pt x="9" y="156"/>
                  <a:pt x="9" y="156"/>
                </a:cubicBezTo>
                <a:cubicBezTo>
                  <a:pt x="0" y="130"/>
                  <a:pt x="7" y="109"/>
                  <a:pt x="15" y="84"/>
                </a:cubicBezTo>
                <a:cubicBezTo>
                  <a:pt x="17" y="66"/>
                  <a:pt x="21" y="30"/>
                  <a:pt x="21" y="30"/>
                </a:cubicBezTo>
              </a:path>
            </a:pathLst>
          </a:custGeom>
          <a:noFill/>
          <a:ln w="38100" cmpd="sng">
            <a:solidFill>
              <a:srgbClr val="FFFF00"/>
            </a:solidFill>
            <a:round/>
            <a:headEnd/>
            <a:tailEnd/>
          </a:ln>
          <a:effectLst/>
        </p:spPr>
        <p:txBody>
          <a:bodyPr/>
          <a:lstStyle/>
          <a:p>
            <a:endParaRPr lang="da-DK">
              <a:latin typeface="Calibri" pitchFamily="34" charset="0"/>
            </a:endParaRPr>
          </a:p>
        </p:txBody>
      </p:sp>
      <p:sp>
        <p:nvSpPr>
          <p:cNvPr id="211979" name="Freeform 11"/>
          <p:cNvSpPr>
            <a:spLocks/>
          </p:cNvSpPr>
          <p:nvPr/>
        </p:nvSpPr>
        <p:spPr bwMode="auto">
          <a:xfrm>
            <a:off x="3089275" y="1241425"/>
            <a:ext cx="111125" cy="130175"/>
          </a:xfrm>
          <a:custGeom>
            <a:avLst/>
            <a:gdLst/>
            <a:ahLst/>
            <a:cxnLst>
              <a:cxn ang="0">
                <a:pos x="70" y="34"/>
              </a:cxn>
              <a:cxn ang="0">
                <a:pos x="22" y="10"/>
              </a:cxn>
              <a:cxn ang="0">
                <a:pos x="28" y="82"/>
              </a:cxn>
              <a:cxn ang="0">
                <a:pos x="70" y="34"/>
              </a:cxn>
            </a:cxnLst>
            <a:rect l="0" t="0" r="r" b="b"/>
            <a:pathLst>
              <a:path w="70" h="82">
                <a:moveTo>
                  <a:pt x="70" y="34"/>
                </a:moveTo>
                <a:cubicBezTo>
                  <a:pt x="62" y="0"/>
                  <a:pt x="54" y="2"/>
                  <a:pt x="22" y="10"/>
                </a:cubicBezTo>
                <a:cubicBezTo>
                  <a:pt x="1" y="42"/>
                  <a:pt x="0" y="54"/>
                  <a:pt x="28" y="82"/>
                </a:cubicBezTo>
                <a:cubicBezTo>
                  <a:pt x="67" y="74"/>
                  <a:pt x="61" y="70"/>
                  <a:pt x="70" y="34"/>
                </a:cubicBezTo>
                <a:close/>
              </a:path>
            </a:pathLst>
          </a:custGeom>
          <a:solidFill>
            <a:srgbClr val="FF3300"/>
          </a:solidFill>
          <a:ln w="9525">
            <a:solidFill>
              <a:srgbClr val="FF3300"/>
            </a:solidFill>
            <a:round/>
            <a:headEnd/>
            <a:tailEnd/>
          </a:ln>
          <a:effectLst/>
        </p:spPr>
        <p:txBody>
          <a:bodyPr/>
          <a:lstStyle/>
          <a:p>
            <a:endParaRPr lang="da-DK">
              <a:latin typeface="Calibri" pitchFamily="34" charset="0"/>
            </a:endParaRPr>
          </a:p>
        </p:txBody>
      </p:sp>
      <p:sp>
        <p:nvSpPr>
          <p:cNvPr id="211980" name="Freeform 12"/>
          <p:cNvSpPr>
            <a:spLocks/>
          </p:cNvSpPr>
          <p:nvPr/>
        </p:nvSpPr>
        <p:spPr bwMode="auto">
          <a:xfrm>
            <a:off x="3498850" y="1255713"/>
            <a:ext cx="122238" cy="220662"/>
          </a:xfrm>
          <a:custGeom>
            <a:avLst/>
            <a:gdLst/>
            <a:ahLst/>
            <a:cxnLst>
              <a:cxn ang="0">
                <a:pos x="70" y="37"/>
              </a:cxn>
              <a:cxn ang="0">
                <a:pos x="34" y="43"/>
              </a:cxn>
              <a:cxn ang="0">
                <a:pos x="64" y="115"/>
              </a:cxn>
              <a:cxn ang="0">
                <a:pos x="28" y="49"/>
              </a:cxn>
            </a:cxnLst>
            <a:rect l="0" t="0" r="r" b="b"/>
            <a:pathLst>
              <a:path w="77" h="139">
                <a:moveTo>
                  <a:pt x="70" y="37"/>
                </a:moveTo>
                <a:cubicBezTo>
                  <a:pt x="58" y="39"/>
                  <a:pt x="38" y="32"/>
                  <a:pt x="34" y="43"/>
                </a:cubicBezTo>
                <a:cubicBezTo>
                  <a:pt x="0" y="139"/>
                  <a:pt x="28" y="124"/>
                  <a:pt x="64" y="115"/>
                </a:cubicBezTo>
                <a:cubicBezTo>
                  <a:pt x="75" y="82"/>
                  <a:pt x="77" y="0"/>
                  <a:pt x="28" y="49"/>
                </a:cubicBezTo>
              </a:path>
            </a:pathLst>
          </a:custGeom>
          <a:solidFill>
            <a:srgbClr val="FF3300"/>
          </a:solidFill>
          <a:ln w="9525">
            <a:solidFill>
              <a:srgbClr val="FF3300"/>
            </a:solidFill>
            <a:round/>
            <a:headEnd/>
            <a:tailEnd/>
          </a:ln>
          <a:effectLst/>
        </p:spPr>
        <p:txBody>
          <a:bodyPr/>
          <a:lstStyle/>
          <a:p>
            <a:endParaRPr lang="da-DK">
              <a:latin typeface="Calibri" pitchFamily="34" charset="0"/>
            </a:endParaRPr>
          </a:p>
        </p:txBody>
      </p:sp>
      <p:sp>
        <p:nvSpPr>
          <p:cNvPr id="211981" name="Freeform 13"/>
          <p:cNvSpPr>
            <a:spLocks/>
          </p:cNvSpPr>
          <p:nvPr/>
        </p:nvSpPr>
        <p:spPr bwMode="auto">
          <a:xfrm>
            <a:off x="3000375" y="1790700"/>
            <a:ext cx="228600" cy="258763"/>
          </a:xfrm>
          <a:custGeom>
            <a:avLst/>
            <a:gdLst/>
            <a:ahLst/>
            <a:cxnLst>
              <a:cxn ang="0">
                <a:pos x="66" y="0"/>
              </a:cxn>
              <a:cxn ang="0">
                <a:pos x="24" y="42"/>
              </a:cxn>
              <a:cxn ang="0">
                <a:pos x="0" y="108"/>
              </a:cxn>
              <a:cxn ang="0">
                <a:pos x="18" y="162"/>
              </a:cxn>
              <a:cxn ang="0">
                <a:pos x="36" y="150"/>
              </a:cxn>
              <a:cxn ang="0">
                <a:pos x="120" y="144"/>
              </a:cxn>
              <a:cxn ang="0">
                <a:pos x="144" y="90"/>
              </a:cxn>
              <a:cxn ang="0">
                <a:pos x="138" y="54"/>
              </a:cxn>
              <a:cxn ang="0">
                <a:pos x="120" y="42"/>
              </a:cxn>
              <a:cxn ang="0">
                <a:pos x="78" y="30"/>
              </a:cxn>
              <a:cxn ang="0">
                <a:pos x="42" y="12"/>
              </a:cxn>
              <a:cxn ang="0">
                <a:pos x="36" y="30"/>
              </a:cxn>
            </a:cxnLst>
            <a:rect l="0" t="0" r="r" b="b"/>
            <a:pathLst>
              <a:path w="144" h="163">
                <a:moveTo>
                  <a:pt x="66" y="0"/>
                </a:moveTo>
                <a:cubicBezTo>
                  <a:pt x="52" y="22"/>
                  <a:pt x="36" y="19"/>
                  <a:pt x="24" y="42"/>
                </a:cubicBezTo>
                <a:cubicBezTo>
                  <a:pt x="13" y="64"/>
                  <a:pt x="14" y="86"/>
                  <a:pt x="0" y="108"/>
                </a:cubicBezTo>
                <a:cubicBezTo>
                  <a:pt x="0" y="109"/>
                  <a:pt x="3" y="159"/>
                  <a:pt x="18" y="162"/>
                </a:cubicBezTo>
                <a:cubicBezTo>
                  <a:pt x="25" y="163"/>
                  <a:pt x="29" y="151"/>
                  <a:pt x="36" y="150"/>
                </a:cubicBezTo>
                <a:cubicBezTo>
                  <a:pt x="64" y="145"/>
                  <a:pt x="92" y="146"/>
                  <a:pt x="120" y="144"/>
                </a:cubicBezTo>
                <a:cubicBezTo>
                  <a:pt x="134" y="101"/>
                  <a:pt x="125" y="119"/>
                  <a:pt x="144" y="90"/>
                </a:cubicBezTo>
                <a:cubicBezTo>
                  <a:pt x="142" y="78"/>
                  <a:pt x="143" y="65"/>
                  <a:pt x="138" y="54"/>
                </a:cubicBezTo>
                <a:cubicBezTo>
                  <a:pt x="135" y="48"/>
                  <a:pt x="127" y="45"/>
                  <a:pt x="120" y="42"/>
                </a:cubicBezTo>
                <a:cubicBezTo>
                  <a:pt x="93" y="30"/>
                  <a:pt x="101" y="42"/>
                  <a:pt x="78" y="30"/>
                </a:cubicBezTo>
                <a:cubicBezTo>
                  <a:pt x="31" y="7"/>
                  <a:pt x="87" y="27"/>
                  <a:pt x="42" y="12"/>
                </a:cubicBezTo>
                <a:cubicBezTo>
                  <a:pt x="40" y="18"/>
                  <a:pt x="36" y="30"/>
                  <a:pt x="36" y="30"/>
                </a:cubicBezTo>
              </a:path>
            </a:pathLst>
          </a:custGeom>
          <a:solidFill>
            <a:srgbClr val="FFFF00"/>
          </a:solidFill>
          <a:ln w="38100" cmpd="sng">
            <a:solidFill>
              <a:srgbClr val="FFFF00"/>
            </a:solidFill>
            <a:round/>
            <a:headEnd/>
            <a:tailEnd/>
          </a:ln>
          <a:effectLst/>
        </p:spPr>
        <p:txBody>
          <a:bodyPr/>
          <a:lstStyle/>
          <a:p>
            <a:endParaRPr lang="da-DK">
              <a:latin typeface="Calibri" pitchFamily="34" charset="0"/>
            </a:endParaRPr>
          </a:p>
        </p:txBody>
      </p:sp>
      <p:sp>
        <p:nvSpPr>
          <p:cNvPr id="211982" name="Freeform 14"/>
          <p:cNvSpPr>
            <a:spLocks/>
          </p:cNvSpPr>
          <p:nvPr/>
        </p:nvSpPr>
        <p:spPr bwMode="auto">
          <a:xfrm>
            <a:off x="2339975" y="2636838"/>
            <a:ext cx="76200" cy="153987"/>
          </a:xfrm>
          <a:custGeom>
            <a:avLst/>
            <a:gdLst/>
            <a:ahLst/>
            <a:cxnLst>
              <a:cxn ang="0">
                <a:pos x="42" y="26"/>
              </a:cxn>
              <a:cxn ang="0">
                <a:pos x="36" y="8"/>
              </a:cxn>
              <a:cxn ang="0">
                <a:pos x="18" y="14"/>
              </a:cxn>
              <a:cxn ang="0">
                <a:pos x="12" y="62"/>
              </a:cxn>
              <a:cxn ang="0">
                <a:pos x="0" y="80"/>
              </a:cxn>
              <a:cxn ang="0">
                <a:pos x="48" y="68"/>
              </a:cxn>
              <a:cxn ang="0">
                <a:pos x="42" y="32"/>
              </a:cxn>
              <a:cxn ang="0">
                <a:pos x="42" y="26"/>
              </a:cxn>
            </a:cxnLst>
            <a:rect l="0" t="0" r="r" b="b"/>
            <a:pathLst>
              <a:path w="48" h="97">
                <a:moveTo>
                  <a:pt x="42" y="26"/>
                </a:moveTo>
                <a:cubicBezTo>
                  <a:pt x="40" y="20"/>
                  <a:pt x="42" y="11"/>
                  <a:pt x="36" y="8"/>
                </a:cubicBezTo>
                <a:cubicBezTo>
                  <a:pt x="30" y="5"/>
                  <a:pt x="21" y="8"/>
                  <a:pt x="18" y="14"/>
                </a:cubicBezTo>
                <a:cubicBezTo>
                  <a:pt x="11" y="29"/>
                  <a:pt x="16" y="46"/>
                  <a:pt x="12" y="62"/>
                </a:cubicBezTo>
                <a:cubicBezTo>
                  <a:pt x="10" y="69"/>
                  <a:pt x="4" y="74"/>
                  <a:pt x="0" y="80"/>
                </a:cubicBezTo>
                <a:cubicBezTo>
                  <a:pt x="25" y="97"/>
                  <a:pt x="32" y="93"/>
                  <a:pt x="48" y="68"/>
                </a:cubicBezTo>
                <a:cubicBezTo>
                  <a:pt x="46" y="56"/>
                  <a:pt x="46" y="44"/>
                  <a:pt x="42" y="32"/>
                </a:cubicBezTo>
                <a:cubicBezTo>
                  <a:pt x="38" y="21"/>
                  <a:pt x="16" y="0"/>
                  <a:pt x="42" y="26"/>
                </a:cubicBezTo>
                <a:close/>
              </a:path>
            </a:pathLst>
          </a:custGeom>
          <a:solidFill>
            <a:srgbClr val="FF3300"/>
          </a:solidFill>
          <a:ln w="38100" cmpd="sng">
            <a:solidFill>
              <a:srgbClr val="FF3300"/>
            </a:solidFill>
            <a:round/>
            <a:headEnd/>
            <a:tailEnd/>
          </a:ln>
          <a:effectLst/>
        </p:spPr>
        <p:txBody>
          <a:bodyPr/>
          <a:lstStyle/>
          <a:p>
            <a:endParaRPr lang="da-DK">
              <a:latin typeface="Calibri" pitchFamily="34" charset="0"/>
            </a:endParaRPr>
          </a:p>
        </p:txBody>
      </p:sp>
      <p:sp>
        <p:nvSpPr>
          <p:cNvPr id="211983" name="Freeform 15"/>
          <p:cNvSpPr>
            <a:spLocks/>
          </p:cNvSpPr>
          <p:nvPr/>
        </p:nvSpPr>
        <p:spPr bwMode="auto">
          <a:xfrm>
            <a:off x="3219450" y="2735263"/>
            <a:ext cx="160338" cy="166687"/>
          </a:xfrm>
          <a:custGeom>
            <a:avLst/>
            <a:gdLst/>
            <a:ahLst/>
            <a:cxnLst>
              <a:cxn ang="0">
                <a:pos x="48" y="35"/>
              </a:cxn>
              <a:cxn ang="0">
                <a:pos x="0" y="23"/>
              </a:cxn>
              <a:cxn ang="0">
                <a:pos x="6" y="41"/>
              </a:cxn>
              <a:cxn ang="0">
                <a:pos x="30" y="47"/>
              </a:cxn>
              <a:cxn ang="0">
                <a:pos x="0" y="95"/>
              </a:cxn>
              <a:cxn ang="0">
                <a:pos x="84" y="83"/>
              </a:cxn>
              <a:cxn ang="0">
                <a:pos x="66" y="71"/>
              </a:cxn>
              <a:cxn ang="0">
                <a:pos x="48" y="65"/>
              </a:cxn>
              <a:cxn ang="0">
                <a:pos x="48" y="35"/>
              </a:cxn>
            </a:cxnLst>
            <a:rect l="0" t="0" r="r" b="b"/>
            <a:pathLst>
              <a:path w="101" h="105">
                <a:moveTo>
                  <a:pt x="48" y="35"/>
                </a:moveTo>
                <a:cubicBezTo>
                  <a:pt x="101" y="0"/>
                  <a:pt x="4" y="23"/>
                  <a:pt x="0" y="23"/>
                </a:cubicBezTo>
                <a:cubicBezTo>
                  <a:pt x="2" y="29"/>
                  <a:pt x="1" y="37"/>
                  <a:pt x="6" y="41"/>
                </a:cubicBezTo>
                <a:cubicBezTo>
                  <a:pt x="12" y="46"/>
                  <a:pt x="27" y="39"/>
                  <a:pt x="30" y="47"/>
                </a:cubicBezTo>
                <a:cubicBezTo>
                  <a:pt x="47" y="91"/>
                  <a:pt x="24" y="89"/>
                  <a:pt x="0" y="95"/>
                </a:cubicBezTo>
                <a:cubicBezTo>
                  <a:pt x="30" y="105"/>
                  <a:pt x="56" y="92"/>
                  <a:pt x="84" y="83"/>
                </a:cubicBezTo>
                <a:cubicBezTo>
                  <a:pt x="78" y="79"/>
                  <a:pt x="72" y="74"/>
                  <a:pt x="66" y="71"/>
                </a:cubicBezTo>
                <a:cubicBezTo>
                  <a:pt x="60" y="68"/>
                  <a:pt x="50" y="71"/>
                  <a:pt x="48" y="65"/>
                </a:cubicBezTo>
                <a:cubicBezTo>
                  <a:pt x="26" y="9"/>
                  <a:pt x="70" y="57"/>
                  <a:pt x="48" y="35"/>
                </a:cubicBezTo>
                <a:close/>
              </a:path>
            </a:pathLst>
          </a:custGeom>
          <a:solidFill>
            <a:srgbClr val="FF3300"/>
          </a:solidFill>
          <a:ln w="38100" cmpd="sng">
            <a:solidFill>
              <a:srgbClr val="FF3300"/>
            </a:solidFill>
            <a:round/>
            <a:headEnd/>
            <a:tailEnd/>
          </a:ln>
          <a:effectLst/>
        </p:spPr>
        <p:txBody>
          <a:bodyPr/>
          <a:lstStyle/>
          <a:p>
            <a:endParaRPr lang="da-DK">
              <a:latin typeface="Calibri" pitchFamily="34" charset="0"/>
            </a:endParaRPr>
          </a:p>
        </p:txBody>
      </p:sp>
      <p:sp>
        <p:nvSpPr>
          <p:cNvPr id="211984" name="Freeform 16"/>
          <p:cNvSpPr>
            <a:spLocks/>
          </p:cNvSpPr>
          <p:nvPr/>
        </p:nvSpPr>
        <p:spPr bwMode="auto">
          <a:xfrm>
            <a:off x="1973263" y="2862263"/>
            <a:ext cx="144462" cy="158750"/>
          </a:xfrm>
          <a:custGeom>
            <a:avLst/>
            <a:gdLst/>
            <a:ahLst/>
            <a:cxnLst>
              <a:cxn ang="0">
                <a:pos x="59" y="21"/>
              </a:cxn>
              <a:cxn ang="0">
                <a:pos x="5" y="27"/>
              </a:cxn>
              <a:cxn ang="0">
                <a:pos x="11" y="63"/>
              </a:cxn>
              <a:cxn ang="0">
                <a:pos x="59" y="21"/>
              </a:cxn>
            </a:cxnLst>
            <a:rect l="0" t="0" r="r" b="b"/>
            <a:pathLst>
              <a:path w="91" h="100">
                <a:moveTo>
                  <a:pt x="59" y="21"/>
                </a:moveTo>
                <a:cubicBezTo>
                  <a:pt x="15" y="6"/>
                  <a:pt x="32" y="0"/>
                  <a:pt x="5" y="27"/>
                </a:cubicBezTo>
                <a:cubicBezTo>
                  <a:pt x="7" y="39"/>
                  <a:pt x="0" y="58"/>
                  <a:pt x="11" y="63"/>
                </a:cubicBezTo>
                <a:cubicBezTo>
                  <a:pt x="91" y="100"/>
                  <a:pt x="73" y="48"/>
                  <a:pt x="59" y="21"/>
                </a:cubicBezTo>
                <a:close/>
              </a:path>
            </a:pathLst>
          </a:custGeom>
          <a:solidFill>
            <a:srgbClr val="FF3300"/>
          </a:solidFill>
          <a:ln w="9525">
            <a:solidFill>
              <a:srgbClr val="FF3300"/>
            </a:solidFill>
            <a:round/>
            <a:headEnd/>
            <a:tailEnd/>
          </a:ln>
          <a:effectLst/>
        </p:spPr>
        <p:txBody>
          <a:bodyPr/>
          <a:lstStyle/>
          <a:p>
            <a:endParaRPr lang="da-DK">
              <a:latin typeface="Calibri" pitchFamily="34" charset="0"/>
            </a:endParaRPr>
          </a:p>
        </p:txBody>
      </p:sp>
      <p:sp>
        <p:nvSpPr>
          <p:cNvPr id="211985" name="Freeform 17"/>
          <p:cNvSpPr>
            <a:spLocks/>
          </p:cNvSpPr>
          <p:nvPr/>
        </p:nvSpPr>
        <p:spPr bwMode="auto">
          <a:xfrm>
            <a:off x="2617788" y="2754313"/>
            <a:ext cx="157162" cy="176212"/>
          </a:xfrm>
          <a:custGeom>
            <a:avLst/>
            <a:gdLst/>
            <a:ahLst/>
            <a:cxnLst>
              <a:cxn ang="0">
                <a:pos x="55" y="17"/>
              </a:cxn>
              <a:cxn ang="0">
                <a:pos x="7" y="29"/>
              </a:cxn>
              <a:cxn ang="0">
                <a:pos x="13" y="83"/>
              </a:cxn>
              <a:cxn ang="0">
                <a:pos x="55" y="53"/>
              </a:cxn>
              <a:cxn ang="0">
                <a:pos x="43" y="35"/>
              </a:cxn>
              <a:cxn ang="0">
                <a:pos x="55" y="17"/>
              </a:cxn>
            </a:cxnLst>
            <a:rect l="0" t="0" r="r" b="b"/>
            <a:pathLst>
              <a:path w="99" h="111">
                <a:moveTo>
                  <a:pt x="55" y="17"/>
                </a:moveTo>
                <a:cubicBezTo>
                  <a:pt x="31" y="1"/>
                  <a:pt x="17" y="0"/>
                  <a:pt x="7" y="29"/>
                </a:cubicBezTo>
                <a:cubicBezTo>
                  <a:pt x="9" y="47"/>
                  <a:pt x="0" y="70"/>
                  <a:pt x="13" y="83"/>
                </a:cubicBezTo>
                <a:cubicBezTo>
                  <a:pt x="41" y="111"/>
                  <a:pt x="52" y="62"/>
                  <a:pt x="55" y="53"/>
                </a:cubicBezTo>
                <a:cubicBezTo>
                  <a:pt x="99" y="68"/>
                  <a:pt x="54" y="39"/>
                  <a:pt x="43" y="35"/>
                </a:cubicBezTo>
                <a:cubicBezTo>
                  <a:pt x="50" y="15"/>
                  <a:pt x="43" y="17"/>
                  <a:pt x="55" y="17"/>
                </a:cubicBezTo>
                <a:close/>
              </a:path>
            </a:pathLst>
          </a:custGeom>
          <a:solidFill>
            <a:srgbClr val="FF3300"/>
          </a:solidFill>
          <a:ln w="28575" cmpd="sng">
            <a:solidFill>
              <a:srgbClr val="FF3300"/>
            </a:solidFill>
            <a:round/>
            <a:headEnd/>
            <a:tailEnd/>
          </a:ln>
          <a:effectLst/>
        </p:spPr>
        <p:txBody>
          <a:bodyPr/>
          <a:lstStyle/>
          <a:p>
            <a:endParaRPr lang="da-DK">
              <a:latin typeface="Calibri" pitchFamily="34" charset="0"/>
            </a:endParaRPr>
          </a:p>
        </p:txBody>
      </p:sp>
      <p:sp>
        <p:nvSpPr>
          <p:cNvPr id="211986" name="Freeform 18"/>
          <p:cNvSpPr>
            <a:spLocks/>
          </p:cNvSpPr>
          <p:nvPr/>
        </p:nvSpPr>
        <p:spPr bwMode="auto">
          <a:xfrm>
            <a:off x="2268538" y="3213100"/>
            <a:ext cx="161925" cy="158750"/>
          </a:xfrm>
          <a:custGeom>
            <a:avLst/>
            <a:gdLst/>
            <a:ahLst/>
            <a:cxnLst>
              <a:cxn ang="0">
                <a:pos x="27" y="90"/>
              </a:cxn>
              <a:cxn ang="0">
                <a:pos x="93" y="96"/>
              </a:cxn>
              <a:cxn ang="0">
                <a:pos x="93" y="42"/>
              </a:cxn>
              <a:cxn ang="0">
                <a:pos x="33" y="36"/>
              </a:cxn>
              <a:cxn ang="0">
                <a:pos x="21" y="18"/>
              </a:cxn>
              <a:cxn ang="0">
                <a:pos x="3" y="6"/>
              </a:cxn>
              <a:cxn ang="0">
                <a:pos x="15" y="54"/>
              </a:cxn>
              <a:cxn ang="0">
                <a:pos x="9" y="72"/>
              </a:cxn>
              <a:cxn ang="0">
                <a:pos x="27" y="84"/>
              </a:cxn>
              <a:cxn ang="0">
                <a:pos x="27" y="90"/>
              </a:cxn>
            </a:cxnLst>
            <a:rect l="0" t="0" r="r" b="b"/>
            <a:pathLst>
              <a:path w="102" h="100">
                <a:moveTo>
                  <a:pt x="27" y="90"/>
                </a:moveTo>
                <a:cubicBezTo>
                  <a:pt x="49" y="92"/>
                  <a:pt x="71" y="100"/>
                  <a:pt x="93" y="96"/>
                </a:cubicBezTo>
                <a:cubicBezTo>
                  <a:pt x="101" y="95"/>
                  <a:pt x="102" y="48"/>
                  <a:pt x="93" y="42"/>
                </a:cubicBezTo>
                <a:cubicBezTo>
                  <a:pt x="76" y="31"/>
                  <a:pt x="53" y="38"/>
                  <a:pt x="33" y="36"/>
                </a:cubicBezTo>
                <a:cubicBezTo>
                  <a:pt x="29" y="30"/>
                  <a:pt x="26" y="23"/>
                  <a:pt x="21" y="18"/>
                </a:cubicBezTo>
                <a:cubicBezTo>
                  <a:pt x="16" y="13"/>
                  <a:pt x="7" y="0"/>
                  <a:pt x="3" y="6"/>
                </a:cubicBezTo>
                <a:cubicBezTo>
                  <a:pt x="0" y="11"/>
                  <a:pt x="12" y="46"/>
                  <a:pt x="15" y="54"/>
                </a:cubicBezTo>
                <a:cubicBezTo>
                  <a:pt x="13" y="60"/>
                  <a:pt x="7" y="66"/>
                  <a:pt x="9" y="72"/>
                </a:cubicBezTo>
                <a:cubicBezTo>
                  <a:pt x="12" y="79"/>
                  <a:pt x="22" y="79"/>
                  <a:pt x="27" y="84"/>
                </a:cubicBezTo>
                <a:cubicBezTo>
                  <a:pt x="28" y="85"/>
                  <a:pt x="27" y="88"/>
                  <a:pt x="27" y="90"/>
                </a:cubicBezTo>
                <a:close/>
              </a:path>
            </a:pathLst>
          </a:custGeom>
          <a:solidFill>
            <a:srgbClr val="FF3300"/>
          </a:solidFill>
          <a:ln w="9525">
            <a:solidFill>
              <a:srgbClr val="FF3300"/>
            </a:solidFill>
            <a:round/>
            <a:headEnd/>
            <a:tailEnd/>
          </a:ln>
          <a:effectLst/>
        </p:spPr>
        <p:txBody>
          <a:bodyPr/>
          <a:lstStyle/>
          <a:p>
            <a:endParaRPr lang="da-DK">
              <a:latin typeface="Calibri" pitchFamily="34" charset="0"/>
            </a:endParaRPr>
          </a:p>
        </p:txBody>
      </p:sp>
      <p:sp>
        <p:nvSpPr>
          <p:cNvPr id="211987" name="Freeform 19"/>
          <p:cNvSpPr>
            <a:spLocks/>
          </p:cNvSpPr>
          <p:nvPr/>
        </p:nvSpPr>
        <p:spPr bwMode="auto">
          <a:xfrm>
            <a:off x="2916238" y="3141663"/>
            <a:ext cx="74612" cy="158750"/>
          </a:xfrm>
          <a:custGeom>
            <a:avLst/>
            <a:gdLst/>
            <a:ahLst/>
            <a:cxnLst>
              <a:cxn ang="0">
                <a:pos x="3" y="74"/>
              </a:cxn>
              <a:cxn ang="0">
                <a:pos x="39" y="26"/>
              </a:cxn>
              <a:cxn ang="0">
                <a:pos x="45" y="44"/>
              </a:cxn>
              <a:cxn ang="0">
                <a:pos x="45" y="74"/>
              </a:cxn>
              <a:cxn ang="0">
                <a:pos x="39" y="92"/>
              </a:cxn>
              <a:cxn ang="0">
                <a:pos x="3" y="74"/>
              </a:cxn>
            </a:cxnLst>
            <a:rect l="0" t="0" r="r" b="b"/>
            <a:pathLst>
              <a:path w="47" h="100">
                <a:moveTo>
                  <a:pt x="3" y="74"/>
                </a:moveTo>
                <a:cubicBezTo>
                  <a:pt x="8" y="42"/>
                  <a:pt x="0" y="0"/>
                  <a:pt x="39" y="26"/>
                </a:cubicBezTo>
                <a:cubicBezTo>
                  <a:pt x="41" y="32"/>
                  <a:pt x="47" y="38"/>
                  <a:pt x="45" y="44"/>
                </a:cubicBezTo>
                <a:cubicBezTo>
                  <a:pt x="33" y="74"/>
                  <a:pt x="6" y="35"/>
                  <a:pt x="45" y="74"/>
                </a:cubicBezTo>
                <a:cubicBezTo>
                  <a:pt x="43" y="80"/>
                  <a:pt x="45" y="89"/>
                  <a:pt x="39" y="92"/>
                </a:cubicBezTo>
                <a:cubicBezTo>
                  <a:pt x="22" y="100"/>
                  <a:pt x="3" y="54"/>
                  <a:pt x="3" y="74"/>
                </a:cubicBezTo>
                <a:close/>
              </a:path>
            </a:pathLst>
          </a:custGeom>
          <a:solidFill>
            <a:srgbClr val="FF3300"/>
          </a:solidFill>
          <a:ln w="28575" cmpd="sng">
            <a:solidFill>
              <a:srgbClr val="FF3300"/>
            </a:solidFill>
            <a:round/>
            <a:headEnd/>
            <a:tailEnd/>
          </a:ln>
          <a:effectLst/>
        </p:spPr>
        <p:txBody>
          <a:bodyPr/>
          <a:lstStyle/>
          <a:p>
            <a:endParaRPr lang="da-DK">
              <a:latin typeface="Calibri" pitchFamily="34" charset="0"/>
            </a:endParaRPr>
          </a:p>
        </p:txBody>
      </p:sp>
      <p:sp>
        <p:nvSpPr>
          <p:cNvPr id="211988" name="Freeform 20"/>
          <p:cNvSpPr>
            <a:spLocks/>
          </p:cNvSpPr>
          <p:nvPr/>
        </p:nvSpPr>
        <p:spPr bwMode="auto">
          <a:xfrm>
            <a:off x="2989263" y="3676650"/>
            <a:ext cx="201612" cy="153988"/>
          </a:xfrm>
          <a:custGeom>
            <a:avLst/>
            <a:gdLst/>
            <a:ahLst/>
            <a:cxnLst>
              <a:cxn ang="0">
                <a:pos x="61" y="36"/>
              </a:cxn>
              <a:cxn ang="0">
                <a:pos x="91" y="0"/>
              </a:cxn>
              <a:cxn ang="0">
                <a:pos x="37" y="42"/>
              </a:cxn>
              <a:cxn ang="0">
                <a:pos x="109" y="72"/>
              </a:cxn>
              <a:cxn ang="0">
                <a:pos x="61" y="36"/>
              </a:cxn>
            </a:cxnLst>
            <a:rect l="0" t="0" r="r" b="b"/>
            <a:pathLst>
              <a:path w="127" h="97">
                <a:moveTo>
                  <a:pt x="61" y="36"/>
                </a:moveTo>
                <a:cubicBezTo>
                  <a:pt x="93" y="14"/>
                  <a:pt x="127" y="36"/>
                  <a:pt x="91" y="0"/>
                </a:cubicBezTo>
                <a:cubicBezTo>
                  <a:pt x="54" y="5"/>
                  <a:pt x="23" y="0"/>
                  <a:pt x="37" y="42"/>
                </a:cubicBezTo>
                <a:cubicBezTo>
                  <a:pt x="0" y="97"/>
                  <a:pt x="20" y="78"/>
                  <a:pt x="109" y="72"/>
                </a:cubicBezTo>
                <a:cubicBezTo>
                  <a:pt x="91" y="54"/>
                  <a:pt x="87" y="36"/>
                  <a:pt x="61" y="36"/>
                </a:cubicBezTo>
                <a:close/>
              </a:path>
            </a:pathLst>
          </a:custGeom>
          <a:solidFill>
            <a:srgbClr val="FF3300"/>
          </a:solidFill>
          <a:ln w="28575" cmpd="sng">
            <a:solidFill>
              <a:srgbClr val="FF3300"/>
            </a:solidFill>
            <a:round/>
            <a:headEnd/>
            <a:tailEnd/>
          </a:ln>
          <a:effectLst/>
        </p:spPr>
        <p:txBody>
          <a:bodyPr/>
          <a:lstStyle/>
          <a:p>
            <a:endParaRPr lang="da-DK">
              <a:latin typeface="Calibri" pitchFamily="34" charset="0"/>
            </a:endParaRPr>
          </a:p>
        </p:txBody>
      </p:sp>
      <p:sp>
        <p:nvSpPr>
          <p:cNvPr id="211989" name="Freeform 21"/>
          <p:cNvSpPr>
            <a:spLocks/>
          </p:cNvSpPr>
          <p:nvPr/>
        </p:nvSpPr>
        <p:spPr bwMode="auto">
          <a:xfrm>
            <a:off x="4500563" y="3860800"/>
            <a:ext cx="146050" cy="127000"/>
          </a:xfrm>
          <a:custGeom>
            <a:avLst/>
            <a:gdLst/>
            <a:ahLst/>
            <a:cxnLst>
              <a:cxn ang="0">
                <a:pos x="0" y="26"/>
              </a:cxn>
              <a:cxn ang="0">
                <a:pos x="18" y="38"/>
              </a:cxn>
              <a:cxn ang="0">
                <a:pos x="24" y="74"/>
              </a:cxn>
              <a:cxn ang="0">
                <a:pos x="60" y="62"/>
              </a:cxn>
              <a:cxn ang="0">
                <a:pos x="78" y="56"/>
              </a:cxn>
              <a:cxn ang="0">
                <a:pos x="0" y="26"/>
              </a:cxn>
            </a:cxnLst>
            <a:rect l="0" t="0" r="r" b="b"/>
            <a:pathLst>
              <a:path w="92" h="80">
                <a:moveTo>
                  <a:pt x="0" y="26"/>
                </a:moveTo>
                <a:cubicBezTo>
                  <a:pt x="6" y="30"/>
                  <a:pt x="15" y="32"/>
                  <a:pt x="18" y="38"/>
                </a:cubicBezTo>
                <a:cubicBezTo>
                  <a:pt x="23" y="49"/>
                  <a:pt x="13" y="68"/>
                  <a:pt x="24" y="74"/>
                </a:cubicBezTo>
                <a:cubicBezTo>
                  <a:pt x="35" y="80"/>
                  <a:pt x="48" y="66"/>
                  <a:pt x="60" y="62"/>
                </a:cubicBezTo>
                <a:cubicBezTo>
                  <a:pt x="66" y="60"/>
                  <a:pt x="78" y="56"/>
                  <a:pt x="78" y="56"/>
                </a:cubicBezTo>
                <a:cubicBezTo>
                  <a:pt x="92" y="0"/>
                  <a:pt x="46" y="22"/>
                  <a:pt x="0" y="26"/>
                </a:cubicBezTo>
                <a:close/>
              </a:path>
            </a:pathLst>
          </a:custGeom>
          <a:solidFill>
            <a:srgbClr val="FF3300"/>
          </a:solidFill>
          <a:ln w="28575" cmpd="sng">
            <a:solidFill>
              <a:srgbClr val="FF3300"/>
            </a:solidFill>
            <a:round/>
            <a:headEnd/>
            <a:tailEnd/>
          </a:ln>
          <a:effectLst/>
        </p:spPr>
        <p:txBody>
          <a:bodyPr/>
          <a:lstStyle/>
          <a:p>
            <a:endParaRPr lang="da-DK">
              <a:latin typeface="Calibri" pitchFamily="34" charset="0"/>
            </a:endParaRPr>
          </a:p>
        </p:txBody>
      </p:sp>
      <p:sp>
        <p:nvSpPr>
          <p:cNvPr id="211990" name="Freeform 22"/>
          <p:cNvSpPr>
            <a:spLocks/>
          </p:cNvSpPr>
          <p:nvPr/>
        </p:nvSpPr>
        <p:spPr bwMode="auto">
          <a:xfrm>
            <a:off x="1709738" y="4173538"/>
            <a:ext cx="261937" cy="150812"/>
          </a:xfrm>
          <a:custGeom>
            <a:avLst/>
            <a:gdLst/>
            <a:ahLst/>
            <a:cxnLst>
              <a:cxn ang="0">
                <a:pos x="93" y="89"/>
              </a:cxn>
              <a:cxn ang="0">
                <a:pos x="51" y="53"/>
              </a:cxn>
              <a:cxn ang="0">
                <a:pos x="111" y="23"/>
              </a:cxn>
              <a:cxn ang="0">
                <a:pos x="117" y="53"/>
              </a:cxn>
              <a:cxn ang="0">
                <a:pos x="147" y="59"/>
              </a:cxn>
              <a:cxn ang="0">
                <a:pos x="123" y="95"/>
              </a:cxn>
              <a:cxn ang="0">
                <a:pos x="69" y="65"/>
              </a:cxn>
              <a:cxn ang="0">
                <a:pos x="63" y="35"/>
              </a:cxn>
            </a:cxnLst>
            <a:rect l="0" t="0" r="r" b="b"/>
            <a:pathLst>
              <a:path w="165" h="95">
                <a:moveTo>
                  <a:pt x="93" y="89"/>
                </a:moveTo>
                <a:cubicBezTo>
                  <a:pt x="85" y="65"/>
                  <a:pt x="75" y="61"/>
                  <a:pt x="51" y="53"/>
                </a:cubicBezTo>
                <a:cubicBezTo>
                  <a:pt x="33" y="0"/>
                  <a:pt x="0" y="14"/>
                  <a:pt x="111" y="23"/>
                </a:cubicBezTo>
                <a:cubicBezTo>
                  <a:pt x="113" y="33"/>
                  <a:pt x="110" y="46"/>
                  <a:pt x="117" y="53"/>
                </a:cubicBezTo>
                <a:cubicBezTo>
                  <a:pt x="124" y="60"/>
                  <a:pt x="141" y="51"/>
                  <a:pt x="147" y="59"/>
                </a:cubicBezTo>
                <a:cubicBezTo>
                  <a:pt x="165" y="87"/>
                  <a:pt x="135" y="91"/>
                  <a:pt x="123" y="95"/>
                </a:cubicBezTo>
                <a:cubicBezTo>
                  <a:pt x="103" y="88"/>
                  <a:pt x="69" y="65"/>
                  <a:pt x="69" y="65"/>
                </a:cubicBezTo>
                <a:cubicBezTo>
                  <a:pt x="55" y="43"/>
                  <a:pt x="54" y="53"/>
                  <a:pt x="63" y="35"/>
                </a:cubicBezTo>
              </a:path>
            </a:pathLst>
          </a:custGeom>
          <a:solidFill>
            <a:srgbClr val="FF3300"/>
          </a:solidFill>
          <a:ln w="28575" cmpd="sng">
            <a:solidFill>
              <a:srgbClr val="FF3300"/>
            </a:solidFill>
            <a:round/>
            <a:headEnd/>
            <a:tailEnd/>
          </a:ln>
          <a:effectLst/>
        </p:spPr>
        <p:txBody>
          <a:bodyPr/>
          <a:lstStyle/>
          <a:p>
            <a:endParaRPr lang="da-DK">
              <a:latin typeface="Calibri" pitchFamily="34" charset="0"/>
            </a:endParaRPr>
          </a:p>
        </p:txBody>
      </p:sp>
      <p:sp>
        <p:nvSpPr>
          <p:cNvPr id="211991" name="Freeform 23"/>
          <p:cNvSpPr>
            <a:spLocks/>
          </p:cNvSpPr>
          <p:nvPr/>
        </p:nvSpPr>
        <p:spPr bwMode="auto">
          <a:xfrm>
            <a:off x="4356100" y="4365625"/>
            <a:ext cx="85725" cy="142875"/>
          </a:xfrm>
          <a:custGeom>
            <a:avLst/>
            <a:gdLst/>
            <a:ahLst/>
            <a:cxnLst>
              <a:cxn ang="0">
                <a:pos x="21" y="65"/>
              </a:cxn>
              <a:cxn ang="0">
                <a:pos x="45" y="23"/>
              </a:cxn>
              <a:cxn ang="0">
                <a:pos x="51" y="41"/>
              </a:cxn>
              <a:cxn ang="0">
                <a:pos x="45" y="71"/>
              </a:cxn>
              <a:cxn ang="0">
                <a:pos x="3" y="47"/>
              </a:cxn>
              <a:cxn ang="0">
                <a:pos x="51" y="17"/>
              </a:cxn>
              <a:cxn ang="0">
                <a:pos x="33" y="47"/>
              </a:cxn>
              <a:cxn ang="0">
                <a:pos x="21" y="65"/>
              </a:cxn>
            </a:cxnLst>
            <a:rect l="0" t="0" r="r" b="b"/>
            <a:pathLst>
              <a:path w="54" h="90">
                <a:moveTo>
                  <a:pt x="21" y="65"/>
                </a:moveTo>
                <a:cubicBezTo>
                  <a:pt x="24" y="46"/>
                  <a:pt x="22" y="12"/>
                  <a:pt x="45" y="23"/>
                </a:cubicBezTo>
                <a:cubicBezTo>
                  <a:pt x="51" y="26"/>
                  <a:pt x="49" y="35"/>
                  <a:pt x="51" y="41"/>
                </a:cubicBezTo>
                <a:cubicBezTo>
                  <a:pt x="49" y="51"/>
                  <a:pt x="54" y="66"/>
                  <a:pt x="45" y="71"/>
                </a:cubicBezTo>
                <a:cubicBezTo>
                  <a:pt x="11" y="90"/>
                  <a:pt x="8" y="63"/>
                  <a:pt x="3" y="47"/>
                </a:cubicBezTo>
                <a:cubicBezTo>
                  <a:pt x="12" y="21"/>
                  <a:pt x="25" y="24"/>
                  <a:pt x="51" y="17"/>
                </a:cubicBezTo>
                <a:cubicBezTo>
                  <a:pt x="0" y="0"/>
                  <a:pt x="36" y="31"/>
                  <a:pt x="33" y="47"/>
                </a:cubicBezTo>
                <a:cubicBezTo>
                  <a:pt x="32" y="54"/>
                  <a:pt x="25" y="59"/>
                  <a:pt x="21" y="65"/>
                </a:cubicBezTo>
                <a:close/>
              </a:path>
            </a:pathLst>
          </a:custGeom>
          <a:solidFill>
            <a:srgbClr val="FF3300"/>
          </a:solidFill>
          <a:ln w="28575" cmpd="sng">
            <a:solidFill>
              <a:srgbClr val="FF3300"/>
            </a:solidFill>
            <a:round/>
            <a:headEnd/>
            <a:tailEnd/>
          </a:ln>
          <a:effectLst/>
        </p:spPr>
        <p:txBody>
          <a:bodyPr/>
          <a:lstStyle/>
          <a:p>
            <a:endParaRPr lang="da-DK">
              <a:latin typeface="Calibri" pitchFamily="34" charset="0"/>
            </a:endParaRPr>
          </a:p>
        </p:txBody>
      </p:sp>
      <p:sp>
        <p:nvSpPr>
          <p:cNvPr id="211992" name="Freeform 24"/>
          <p:cNvSpPr>
            <a:spLocks/>
          </p:cNvSpPr>
          <p:nvPr/>
        </p:nvSpPr>
        <p:spPr bwMode="auto">
          <a:xfrm>
            <a:off x="4643438" y="4652963"/>
            <a:ext cx="168275" cy="188912"/>
          </a:xfrm>
          <a:custGeom>
            <a:avLst/>
            <a:gdLst/>
            <a:ahLst/>
            <a:cxnLst>
              <a:cxn ang="0">
                <a:pos x="31" y="91"/>
              </a:cxn>
              <a:cxn ang="0">
                <a:pos x="25" y="43"/>
              </a:cxn>
              <a:cxn ang="0">
                <a:pos x="13" y="61"/>
              </a:cxn>
              <a:cxn ang="0">
                <a:pos x="19" y="91"/>
              </a:cxn>
              <a:cxn ang="0">
                <a:pos x="43" y="97"/>
              </a:cxn>
              <a:cxn ang="0">
                <a:pos x="73" y="61"/>
              </a:cxn>
              <a:cxn ang="0">
                <a:pos x="37" y="37"/>
              </a:cxn>
              <a:cxn ang="0">
                <a:pos x="7" y="43"/>
              </a:cxn>
              <a:cxn ang="0">
                <a:pos x="19" y="7"/>
              </a:cxn>
              <a:cxn ang="0">
                <a:pos x="43" y="85"/>
              </a:cxn>
              <a:cxn ang="0">
                <a:pos x="31" y="91"/>
              </a:cxn>
            </a:cxnLst>
            <a:rect l="0" t="0" r="r" b="b"/>
            <a:pathLst>
              <a:path w="106" h="119">
                <a:moveTo>
                  <a:pt x="31" y="91"/>
                </a:moveTo>
                <a:cubicBezTo>
                  <a:pt x="29" y="75"/>
                  <a:pt x="33" y="57"/>
                  <a:pt x="25" y="43"/>
                </a:cubicBezTo>
                <a:cubicBezTo>
                  <a:pt x="21" y="37"/>
                  <a:pt x="14" y="54"/>
                  <a:pt x="13" y="61"/>
                </a:cubicBezTo>
                <a:cubicBezTo>
                  <a:pt x="12" y="71"/>
                  <a:pt x="12" y="83"/>
                  <a:pt x="19" y="91"/>
                </a:cubicBezTo>
                <a:cubicBezTo>
                  <a:pt x="24" y="97"/>
                  <a:pt x="35" y="95"/>
                  <a:pt x="43" y="97"/>
                </a:cubicBezTo>
                <a:cubicBezTo>
                  <a:pt x="76" y="119"/>
                  <a:pt x="90" y="100"/>
                  <a:pt x="73" y="61"/>
                </a:cubicBezTo>
                <a:cubicBezTo>
                  <a:pt x="65" y="43"/>
                  <a:pt x="52" y="42"/>
                  <a:pt x="37" y="37"/>
                </a:cubicBezTo>
                <a:cubicBezTo>
                  <a:pt x="27" y="39"/>
                  <a:pt x="12" y="52"/>
                  <a:pt x="7" y="43"/>
                </a:cubicBezTo>
                <a:cubicBezTo>
                  <a:pt x="0" y="32"/>
                  <a:pt x="19" y="7"/>
                  <a:pt x="19" y="7"/>
                </a:cubicBezTo>
                <a:cubicBezTo>
                  <a:pt x="65" y="22"/>
                  <a:pt x="17" y="0"/>
                  <a:pt x="43" y="85"/>
                </a:cubicBezTo>
                <a:cubicBezTo>
                  <a:pt x="46" y="94"/>
                  <a:pt x="106" y="91"/>
                  <a:pt x="31" y="91"/>
                </a:cubicBezTo>
                <a:close/>
              </a:path>
            </a:pathLst>
          </a:custGeom>
          <a:solidFill>
            <a:srgbClr val="FF3300"/>
          </a:solidFill>
          <a:ln w="19050" cmpd="sng">
            <a:solidFill>
              <a:srgbClr val="FF3300"/>
            </a:solidFill>
            <a:round/>
            <a:headEnd/>
            <a:tailEnd/>
          </a:ln>
          <a:effectLst/>
        </p:spPr>
        <p:txBody>
          <a:bodyPr/>
          <a:lstStyle/>
          <a:p>
            <a:endParaRPr lang="da-DK">
              <a:latin typeface="Calibri" pitchFamily="34" charset="0"/>
            </a:endParaRPr>
          </a:p>
        </p:txBody>
      </p:sp>
      <p:sp>
        <p:nvSpPr>
          <p:cNvPr id="211993" name="Freeform 25"/>
          <p:cNvSpPr>
            <a:spLocks/>
          </p:cNvSpPr>
          <p:nvPr/>
        </p:nvSpPr>
        <p:spPr bwMode="auto">
          <a:xfrm>
            <a:off x="2703513" y="4578350"/>
            <a:ext cx="153987" cy="157163"/>
          </a:xfrm>
          <a:custGeom>
            <a:avLst/>
            <a:gdLst/>
            <a:ahLst/>
            <a:cxnLst>
              <a:cxn ang="0">
                <a:pos x="97" y="32"/>
              </a:cxn>
              <a:cxn ang="0">
                <a:pos x="31" y="8"/>
              </a:cxn>
              <a:cxn ang="0">
                <a:pos x="49" y="56"/>
              </a:cxn>
              <a:cxn ang="0">
                <a:pos x="85" y="80"/>
              </a:cxn>
              <a:cxn ang="0">
                <a:pos x="97" y="32"/>
              </a:cxn>
            </a:cxnLst>
            <a:rect l="0" t="0" r="r" b="b"/>
            <a:pathLst>
              <a:path w="97" h="99">
                <a:moveTo>
                  <a:pt x="97" y="32"/>
                </a:moveTo>
                <a:cubicBezTo>
                  <a:pt x="76" y="0"/>
                  <a:pt x="71" y="1"/>
                  <a:pt x="31" y="8"/>
                </a:cubicBezTo>
                <a:cubicBezTo>
                  <a:pt x="20" y="41"/>
                  <a:pt x="38" y="23"/>
                  <a:pt x="49" y="56"/>
                </a:cubicBezTo>
                <a:cubicBezTo>
                  <a:pt x="0" y="89"/>
                  <a:pt x="64" y="99"/>
                  <a:pt x="85" y="80"/>
                </a:cubicBezTo>
                <a:cubicBezTo>
                  <a:pt x="97" y="69"/>
                  <a:pt x="93" y="48"/>
                  <a:pt x="97" y="32"/>
                </a:cubicBezTo>
                <a:close/>
              </a:path>
            </a:pathLst>
          </a:custGeom>
          <a:solidFill>
            <a:srgbClr val="FF3300"/>
          </a:solidFill>
          <a:ln w="9525">
            <a:solidFill>
              <a:srgbClr val="FF3300"/>
            </a:solidFill>
            <a:round/>
            <a:headEnd/>
            <a:tailEnd/>
          </a:ln>
          <a:effectLst/>
        </p:spPr>
        <p:txBody>
          <a:bodyPr/>
          <a:lstStyle/>
          <a:p>
            <a:endParaRPr lang="da-DK">
              <a:latin typeface="Calibri" pitchFamily="34" charset="0"/>
            </a:endParaRPr>
          </a:p>
        </p:txBody>
      </p:sp>
      <p:sp>
        <p:nvSpPr>
          <p:cNvPr id="211994" name="Freeform 26"/>
          <p:cNvSpPr>
            <a:spLocks/>
          </p:cNvSpPr>
          <p:nvPr/>
        </p:nvSpPr>
        <p:spPr bwMode="auto">
          <a:xfrm>
            <a:off x="2987675" y="5084763"/>
            <a:ext cx="112713" cy="147637"/>
          </a:xfrm>
          <a:custGeom>
            <a:avLst/>
            <a:gdLst/>
            <a:ahLst/>
            <a:cxnLst>
              <a:cxn ang="0">
                <a:pos x="18" y="65"/>
              </a:cxn>
              <a:cxn ang="0">
                <a:pos x="36" y="53"/>
              </a:cxn>
              <a:cxn ang="0">
                <a:pos x="66" y="53"/>
              </a:cxn>
              <a:cxn ang="0">
                <a:pos x="42" y="11"/>
              </a:cxn>
              <a:cxn ang="0">
                <a:pos x="36" y="29"/>
              </a:cxn>
              <a:cxn ang="0">
                <a:pos x="0" y="41"/>
              </a:cxn>
              <a:cxn ang="0">
                <a:pos x="24" y="65"/>
              </a:cxn>
              <a:cxn ang="0">
                <a:pos x="66" y="59"/>
              </a:cxn>
            </a:cxnLst>
            <a:rect l="0" t="0" r="r" b="b"/>
            <a:pathLst>
              <a:path w="71" h="93">
                <a:moveTo>
                  <a:pt x="18" y="65"/>
                </a:moveTo>
                <a:cubicBezTo>
                  <a:pt x="24" y="61"/>
                  <a:pt x="29" y="52"/>
                  <a:pt x="36" y="53"/>
                </a:cubicBezTo>
                <a:cubicBezTo>
                  <a:pt x="71" y="59"/>
                  <a:pt x="39" y="93"/>
                  <a:pt x="66" y="53"/>
                </a:cubicBezTo>
                <a:cubicBezTo>
                  <a:pt x="63" y="34"/>
                  <a:pt x="65" y="0"/>
                  <a:pt x="42" y="11"/>
                </a:cubicBezTo>
                <a:cubicBezTo>
                  <a:pt x="36" y="14"/>
                  <a:pt x="41" y="25"/>
                  <a:pt x="36" y="29"/>
                </a:cubicBezTo>
                <a:cubicBezTo>
                  <a:pt x="26" y="36"/>
                  <a:pt x="0" y="41"/>
                  <a:pt x="0" y="41"/>
                </a:cubicBezTo>
                <a:cubicBezTo>
                  <a:pt x="5" y="57"/>
                  <a:pt x="3" y="65"/>
                  <a:pt x="24" y="65"/>
                </a:cubicBezTo>
                <a:cubicBezTo>
                  <a:pt x="38" y="65"/>
                  <a:pt x="66" y="59"/>
                  <a:pt x="66" y="59"/>
                </a:cubicBezTo>
              </a:path>
            </a:pathLst>
          </a:custGeom>
          <a:solidFill>
            <a:srgbClr val="FF3300"/>
          </a:solidFill>
          <a:ln w="12700" cmpd="sng">
            <a:solidFill>
              <a:srgbClr val="FF3300"/>
            </a:solidFill>
            <a:round/>
            <a:headEnd/>
            <a:tailEnd/>
          </a:ln>
          <a:effectLst/>
        </p:spPr>
        <p:txBody>
          <a:bodyPr/>
          <a:lstStyle/>
          <a:p>
            <a:endParaRPr lang="da-DK">
              <a:latin typeface="Calibri" pitchFamily="34" charset="0"/>
            </a:endParaRPr>
          </a:p>
        </p:txBody>
      </p:sp>
      <p:sp>
        <p:nvSpPr>
          <p:cNvPr id="211995" name="Freeform 27"/>
          <p:cNvSpPr>
            <a:spLocks/>
          </p:cNvSpPr>
          <p:nvPr/>
        </p:nvSpPr>
        <p:spPr bwMode="auto">
          <a:xfrm>
            <a:off x="3708400" y="4941888"/>
            <a:ext cx="103188" cy="82550"/>
          </a:xfrm>
          <a:custGeom>
            <a:avLst/>
            <a:gdLst/>
            <a:ahLst/>
            <a:cxnLst>
              <a:cxn ang="0">
                <a:pos x="19" y="36"/>
              </a:cxn>
              <a:cxn ang="0">
                <a:pos x="7" y="18"/>
              </a:cxn>
              <a:cxn ang="0">
                <a:pos x="55" y="12"/>
              </a:cxn>
              <a:cxn ang="0">
                <a:pos x="49" y="48"/>
              </a:cxn>
              <a:cxn ang="0">
                <a:pos x="7" y="42"/>
              </a:cxn>
              <a:cxn ang="0">
                <a:pos x="13" y="12"/>
              </a:cxn>
              <a:cxn ang="0">
                <a:pos x="55" y="18"/>
              </a:cxn>
              <a:cxn ang="0">
                <a:pos x="61" y="36"/>
              </a:cxn>
              <a:cxn ang="0">
                <a:pos x="55" y="12"/>
              </a:cxn>
              <a:cxn ang="0">
                <a:pos x="19" y="0"/>
              </a:cxn>
              <a:cxn ang="0">
                <a:pos x="19" y="36"/>
              </a:cxn>
            </a:cxnLst>
            <a:rect l="0" t="0" r="r" b="b"/>
            <a:pathLst>
              <a:path w="65" h="52">
                <a:moveTo>
                  <a:pt x="19" y="36"/>
                </a:moveTo>
                <a:cubicBezTo>
                  <a:pt x="15" y="30"/>
                  <a:pt x="1" y="22"/>
                  <a:pt x="7" y="18"/>
                </a:cubicBezTo>
                <a:cubicBezTo>
                  <a:pt x="20" y="9"/>
                  <a:pt x="42" y="3"/>
                  <a:pt x="55" y="12"/>
                </a:cubicBezTo>
                <a:cubicBezTo>
                  <a:pt x="65" y="19"/>
                  <a:pt x="51" y="36"/>
                  <a:pt x="49" y="48"/>
                </a:cubicBezTo>
                <a:cubicBezTo>
                  <a:pt x="35" y="46"/>
                  <a:pt x="17" y="52"/>
                  <a:pt x="7" y="42"/>
                </a:cubicBezTo>
                <a:cubicBezTo>
                  <a:pt x="0" y="35"/>
                  <a:pt x="4" y="17"/>
                  <a:pt x="13" y="12"/>
                </a:cubicBezTo>
                <a:cubicBezTo>
                  <a:pt x="26" y="6"/>
                  <a:pt x="41" y="16"/>
                  <a:pt x="55" y="18"/>
                </a:cubicBezTo>
                <a:cubicBezTo>
                  <a:pt x="57" y="24"/>
                  <a:pt x="61" y="42"/>
                  <a:pt x="61" y="36"/>
                </a:cubicBezTo>
                <a:cubicBezTo>
                  <a:pt x="61" y="28"/>
                  <a:pt x="61" y="17"/>
                  <a:pt x="55" y="12"/>
                </a:cubicBezTo>
                <a:cubicBezTo>
                  <a:pt x="45" y="4"/>
                  <a:pt x="19" y="0"/>
                  <a:pt x="19" y="0"/>
                </a:cubicBezTo>
                <a:cubicBezTo>
                  <a:pt x="3" y="24"/>
                  <a:pt x="3" y="12"/>
                  <a:pt x="19" y="36"/>
                </a:cubicBezTo>
                <a:close/>
              </a:path>
            </a:pathLst>
          </a:custGeom>
          <a:solidFill>
            <a:srgbClr val="FF3300"/>
          </a:solidFill>
          <a:ln w="19050" cmpd="sng">
            <a:solidFill>
              <a:srgbClr val="FF3300"/>
            </a:solidFill>
            <a:round/>
            <a:headEnd/>
            <a:tailEnd/>
          </a:ln>
          <a:effectLst/>
        </p:spPr>
        <p:txBody>
          <a:bodyPr/>
          <a:lstStyle/>
          <a:p>
            <a:endParaRPr lang="da-DK">
              <a:latin typeface="Calibri" pitchFamily="34" charset="0"/>
            </a:endParaRPr>
          </a:p>
        </p:txBody>
      </p:sp>
      <p:sp>
        <p:nvSpPr>
          <p:cNvPr id="211996" name="Rectangle 28"/>
          <p:cNvSpPr>
            <a:spLocks noChangeArrowheads="1"/>
          </p:cNvSpPr>
          <p:nvPr/>
        </p:nvSpPr>
        <p:spPr bwMode="auto">
          <a:xfrm>
            <a:off x="5003800" y="260350"/>
            <a:ext cx="3995738" cy="2232025"/>
          </a:xfrm>
          <a:prstGeom prst="rect">
            <a:avLst/>
          </a:prstGeom>
          <a:solidFill>
            <a:srgbClr val="EAEAEA"/>
          </a:solidFill>
          <a:ln w="19050">
            <a:solidFill>
              <a:schemeClr val="tx1"/>
            </a:solidFill>
            <a:miter lim="800000"/>
            <a:headEnd/>
            <a:tailEnd/>
          </a:ln>
          <a:effectLst/>
        </p:spPr>
        <p:txBody>
          <a:bodyPr wrap="none" anchor="ctr"/>
          <a:lstStyle/>
          <a:p>
            <a:endParaRPr lang="da-DK">
              <a:latin typeface="Calibri" pitchFamily="34" charset="0"/>
            </a:endParaRPr>
          </a:p>
        </p:txBody>
      </p:sp>
      <p:sp>
        <p:nvSpPr>
          <p:cNvPr id="211997" name="Freeform 29"/>
          <p:cNvSpPr>
            <a:spLocks/>
          </p:cNvSpPr>
          <p:nvPr/>
        </p:nvSpPr>
        <p:spPr bwMode="auto">
          <a:xfrm>
            <a:off x="5219700" y="476250"/>
            <a:ext cx="244475" cy="249238"/>
          </a:xfrm>
          <a:custGeom>
            <a:avLst/>
            <a:gdLst/>
            <a:ahLst/>
            <a:cxnLst>
              <a:cxn ang="0">
                <a:pos x="55" y="145"/>
              </a:cxn>
              <a:cxn ang="0">
                <a:pos x="1" y="73"/>
              </a:cxn>
              <a:cxn ang="0">
                <a:pos x="37" y="1"/>
              </a:cxn>
              <a:cxn ang="0">
                <a:pos x="121" y="7"/>
              </a:cxn>
              <a:cxn ang="0">
                <a:pos x="145" y="61"/>
              </a:cxn>
              <a:cxn ang="0">
                <a:pos x="139" y="133"/>
              </a:cxn>
              <a:cxn ang="0">
                <a:pos x="85" y="139"/>
              </a:cxn>
              <a:cxn ang="0">
                <a:pos x="67" y="157"/>
              </a:cxn>
              <a:cxn ang="0">
                <a:pos x="55" y="145"/>
              </a:cxn>
            </a:cxnLst>
            <a:rect l="0" t="0" r="r" b="b"/>
            <a:pathLst>
              <a:path w="154" h="157">
                <a:moveTo>
                  <a:pt x="55" y="145"/>
                </a:moveTo>
                <a:cubicBezTo>
                  <a:pt x="28" y="118"/>
                  <a:pt x="12" y="107"/>
                  <a:pt x="1" y="73"/>
                </a:cubicBezTo>
                <a:cubicBezTo>
                  <a:pt x="6" y="34"/>
                  <a:pt x="0" y="13"/>
                  <a:pt x="37" y="1"/>
                </a:cubicBezTo>
                <a:cubicBezTo>
                  <a:pt x="65" y="3"/>
                  <a:pt x="94" y="0"/>
                  <a:pt x="121" y="7"/>
                </a:cubicBezTo>
                <a:cubicBezTo>
                  <a:pt x="140" y="12"/>
                  <a:pt x="145" y="61"/>
                  <a:pt x="145" y="61"/>
                </a:cubicBezTo>
                <a:cubicBezTo>
                  <a:pt x="143" y="85"/>
                  <a:pt x="154" y="114"/>
                  <a:pt x="139" y="133"/>
                </a:cubicBezTo>
                <a:cubicBezTo>
                  <a:pt x="128" y="147"/>
                  <a:pt x="102" y="133"/>
                  <a:pt x="85" y="139"/>
                </a:cubicBezTo>
                <a:cubicBezTo>
                  <a:pt x="77" y="142"/>
                  <a:pt x="73" y="151"/>
                  <a:pt x="67" y="157"/>
                </a:cubicBezTo>
                <a:cubicBezTo>
                  <a:pt x="46" y="150"/>
                  <a:pt x="45" y="155"/>
                  <a:pt x="55" y="145"/>
                </a:cubicBezTo>
                <a:close/>
              </a:path>
            </a:pathLst>
          </a:custGeom>
          <a:solidFill>
            <a:schemeClr val="tx1"/>
          </a:solidFill>
          <a:ln w="12700" cmpd="sng">
            <a:solidFill>
              <a:schemeClr val="tx1"/>
            </a:solidFill>
            <a:round/>
            <a:headEnd/>
            <a:tailEnd/>
          </a:ln>
          <a:effectLst/>
        </p:spPr>
        <p:txBody>
          <a:bodyPr/>
          <a:lstStyle/>
          <a:p>
            <a:endParaRPr lang="da-DK">
              <a:latin typeface="Calibri" pitchFamily="34" charset="0"/>
            </a:endParaRPr>
          </a:p>
        </p:txBody>
      </p:sp>
      <p:sp>
        <p:nvSpPr>
          <p:cNvPr id="211998" name="Rectangle 30"/>
          <p:cNvSpPr>
            <a:spLocks noChangeArrowheads="1"/>
          </p:cNvSpPr>
          <p:nvPr/>
        </p:nvSpPr>
        <p:spPr bwMode="auto">
          <a:xfrm>
            <a:off x="5219700" y="1341438"/>
            <a:ext cx="288925" cy="142875"/>
          </a:xfrm>
          <a:prstGeom prst="rect">
            <a:avLst/>
          </a:prstGeom>
          <a:solidFill>
            <a:schemeClr val="accent3">
              <a:lumMod val="95000"/>
            </a:schemeClr>
          </a:solidFill>
          <a:ln w="9525">
            <a:solidFill>
              <a:srgbClr val="C00000"/>
            </a:solidFill>
            <a:miter lim="800000"/>
            <a:headEnd/>
            <a:tailEnd/>
          </a:ln>
          <a:effectLst/>
        </p:spPr>
        <p:txBody>
          <a:bodyPr wrap="none" anchor="ctr"/>
          <a:lstStyle/>
          <a:p>
            <a:endParaRPr lang="da-DK">
              <a:latin typeface="Calibri" pitchFamily="34" charset="0"/>
            </a:endParaRPr>
          </a:p>
        </p:txBody>
      </p:sp>
      <p:sp>
        <p:nvSpPr>
          <p:cNvPr id="211999" name="Line 31"/>
          <p:cNvSpPr>
            <a:spLocks noChangeShapeType="1"/>
          </p:cNvSpPr>
          <p:nvPr/>
        </p:nvSpPr>
        <p:spPr bwMode="auto">
          <a:xfrm>
            <a:off x="5219700" y="1916113"/>
            <a:ext cx="360363" cy="0"/>
          </a:xfrm>
          <a:prstGeom prst="line">
            <a:avLst/>
          </a:prstGeom>
          <a:noFill/>
          <a:ln w="19050" cap="rnd">
            <a:solidFill>
              <a:schemeClr val="tx1"/>
            </a:solidFill>
            <a:prstDash val="sysDot"/>
            <a:round/>
            <a:headEnd/>
            <a:tailEnd/>
          </a:ln>
          <a:effectLst/>
        </p:spPr>
        <p:txBody>
          <a:bodyPr/>
          <a:lstStyle/>
          <a:p>
            <a:endParaRPr lang="da-DK">
              <a:latin typeface="Calibri" pitchFamily="34" charset="0"/>
            </a:endParaRPr>
          </a:p>
        </p:txBody>
      </p:sp>
      <p:sp>
        <p:nvSpPr>
          <p:cNvPr id="212000" name="Line 32"/>
          <p:cNvSpPr>
            <a:spLocks noChangeShapeType="1"/>
          </p:cNvSpPr>
          <p:nvPr/>
        </p:nvSpPr>
        <p:spPr bwMode="auto">
          <a:xfrm>
            <a:off x="5219700" y="2060575"/>
            <a:ext cx="360363" cy="0"/>
          </a:xfrm>
          <a:prstGeom prst="line">
            <a:avLst/>
          </a:prstGeom>
          <a:noFill/>
          <a:ln w="19050" cap="rnd">
            <a:solidFill>
              <a:schemeClr val="tx1"/>
            </a:solidFill>
            <a:prstDash val="sysDot"/>
            <a:round/>
            <a:headEnd/>
            <a:tailEnd/>
          </a:ln>
          <a:effectLst/>
        </p:spPr>
        <p:txBody>
          <a:bodyPr/>
          <a:lstStyle/>
          <a:p>
            <a:endParaRPr lang="da-DK">
              <a:latin typeface="Calibri" pitchFamily="34" charset="0"/>
            </a:endParaRPr>
          </a:p>
        </p:txBody>
      </p:sp>
      <p:sp>
        <p:nvSpPr>
          <p:cNvPr id="212001" name="Rectangle 33"/>
          <p:cNvSpPr>
            <a:spLocks noChangeArrowheads="1"/>
          </p:cNvSpPr>
          <p:nvPr/>
        </p:nvSpPr>
        <p:spPr bwMode="auto">
          <a:xfrm>
            <a:off x="5724525" y="188913"/>
            <a:ext cx="3419475" cy="2230437"/>
          </a:xfrm>
          <a:prstGeom prst="rect">
            <a:avLst/>
          </a:prstGeom>
          <a:noFill/>
          <a:ln w="9525">
            <a:noFill/>
            <a:miter lim="800000"/>
            <a:headEnd/>
            <a:tailEnd/>
          </a:ln>
          <a:effectLst/>
        </p:spPr>
        <p:txBody>
          <a:bodyPr wrap="none" anchor="ctr"/>
          <a:lstStyle/>
          <a:p>
            <a:r>
              <a:rPr lang="da-DK" dirty="0">
                <a:latin typeface="Calibri" pitchFamily="34" charset="0"/>
              </a:rPr>
              <a:t>Metropol</a:t>
            </a:r>
          </a:p>
          <a:p>
            <a:r>
              <a:rPr lang="da-DK" dirty="0">
                <a:latin typeface="Calibri" pitchFamily="34" charset="0"/>
              </a:rPr>
              <a:t>Regionalt center</a:t>
            </a:r>
          </a:p>
          <a:p>
            <a:r>
              <a:rPr lang="da-DK" dirty="0">
                <a:latin typeface="Calibri" pitchFamily="34" charset="0"/>
              </a:rPr>
              <a:t>Andre byer &gt; 20.000 </a:t>
            </a:r>
            <a:r>
              <a:rPr lang="da-DK" dirty="0" err="1">
                <a:latin typeface="Calibri" pitchFamily="34" charset="0"/>
              </a:rPr>
              <a:t>indb</a:t>
            </a:r>
            <a:r>
              <a:rPr lang="da-DK" dirty="0">
                <a:latin typeface="Calibri" pitchFamily="34" charset="0"/>
              </a:rPr>
              <a:t>.</a:t>
            </a:r>
          </a:p>
          <a:p>
            <a:r>
              <a:rPr lang="da-DK" dirty="0">
                <a:latin typeface="Calibri" pitchFamily="34" charset="0"/>
              </a:rPr>
              <a:t>Vækstregioner: landsplanen</a:t>
            </a:r>
          </a:p>
          <a:p>
            <a:r>
              <a:rPr lang="da-DK" dirty="0">
                <a:latin typeface="Calibri" pitchFamily="34" charset="0"/>
              </a:rPr>
              <a:t>Udkantsområder</a:t>
            </a:r>
          </a:p>
          <a:p>
            <a:r>
              <a:rPr lang="da-DK" dirty="0">
                <a:latin typeface="Calibri" pitchFamily="34" charset="0"/>
              </a:rPr>
              <a:t>Transportkorridor </a:t>
            </a:r>
          </a:p>
        </p:txBody>
      </p:sp>
      <p:pic>
        <p:nvPicPr>
          <p:cNvPr id="212002" name="Picture 34" descr="12D04"/>
          <p:cNvPicPr>
            <a:picLocks noChangeAspect="1" noChangeArrowheads="1"/>
          </p:cNvPicPr>
          <p:nvPr/>
        </p:nvPicPr>
        <p:blipFill>
          <a:blip r:embed="rId3" cstate="print"/>
          <a:srcRect l="13971" t="82680" r="81799" b="14490"/>
          <a:stretch>
            <a:fillRect/>
          </a:stretch>
        </p:blipFill>
        <p:spPr bwMode="auto">
          <a:xfrm>
            <a:off x="5219700" y="1628775"/>
            <a:ext cx="287338" cy="144463"/>
          </a:xfrm>
          <a:prstGeom prst="rect">
            <a:avLst/>
          </a:prstGeom>
          <a:solidFill>
            <a:srgbClr val="FF0000"/>
          </a:solidFill>
          <a:ln w="25400">
            <a:solidFill>
              <a:srgbClr val="FFFFFF"/>
            </a:solidFill>
            <a:miter lim="800000"/>
            <a:headEnd/>
            <a:tailEnd/>
          </a:ln>
        </p:spPr>
      </p:pic>
      <p:sp>
        <p:nvSpPr>
          <p:cNvPr id="212003" name="Freeform 35"/>
          <p:cNvSpPr>
            <a:spLocks/>
          </p:cNvSpPr>
          <p:nvPr/>
        </p:nvSpPr>
        <p:spPr bwMode="auto">
          <a:xfrm>
            <a:off x="5219700" y="765175"/>
            <a:ext cx="244475" cy="288925"/>
          </a:xfrm>
          <a:custGeom>
            <a:avLst/>
            <a:gdLst/>
            <a:ahLst/>
            <a:cxnLst>
              <a:cxn ang="0">
                <a:pos x="55" y="145"/>
              </a:cxn>
              <a:cxn ang="0">
                <a:pos x="1" y="73"/>
              </a:cxn>
              <a:cxn ang="0">
                <a:pos x="37" y="1"/>
              </a:cxn>
              <a:cxn ang="0">
                <a:pos x="121" y="7"/>
              </a:cxn>
              <a:cxn ang="0">
                <a:pos x="145" y="61"/>
              </a:cxn>
              <a:cxn ang="0">
                <a:pos x="139" y="133"/>
              </a:cxn>
              <a:cxn ang="0">
                <a:pos x="85" y="139"/>
              </a:cxn>
              <a:cxn ang="0">
                <a:pos x="67" y="157"/>
              </a:cxn>
              <a:cxn ang="0">
                <a:pos x="55" y="145"/>
              </a:cxn>
            </a:cxnLst>
            <a:rect l="0" t="0" r="r" b="b"/>
            <a:pathLst>
              <a:path w="154" h="157">
                <a:moveTo>
                  <a:pt x="55" y="145"/>
                </a:moveTo>
                <a:cubicBezTo>
                  <a:pt x="28" y="118"/>
                  <a:pt x="12" y="107"/>
                  <a:pt x="1" y="73"/>
                </a:cubicBezTo>
                <a:cubicBezTo>
                  <a:pt x="6" y="34"/>
                  <a:pt x="0" y="13"/>
                  <a:pt x="37" y="1"/>
                </a:cubicBezTo>
                <a:cubicBezTo>
                  <a:pt x="65" y="3"/>
                  <a:pt x="94" y="0"/>
                  <a:pt x="121" y="7"/>
                </a:cubicBezTo>
                <a:cubicBezTo>
                  <a:pt x="140" y="12"/>
                  <a:pt x="145" y="61"/>
                  <a:pt x="145" y="61"/>
                </a:cubicBezTo>
                <a:cubicBezTo>
                  <a:pt x="143" y="85"/>
                  <a:pt x="154" y="114"/>
                  <a:pt x="139" y="133"/>
                </a:cubicBezTo>
                <a:cubicBezTo>
                  <a:pt x="128" y="147"/>
                  <a:pt x="102" y="133"/>
                  <a:pt x="85" y="139"/>
                </a:cubicBezTo>
                <a:cubicBezTo>
                  <a:pt x="77" y="142"/>
                  <a:pt x="73" y="151"/>
                  <a:pt x="67" y="157"/>
                </a:cubicBezTo>
                <a:cubicBezTo>
                  <a:pt x="46" y="150"/>
                  <a:pt x="45" y="155"/>
                  <a:pt x="55" y="145"/>
                </a:cubicBezTo>
                <a:close/>
              </a:path>
            </a:pathLst>
          </a:custGeom>
          <a:solidFill>
            <a:srgbClr val="FFFF00"/>
          </a:solidFill>
          <a:ln w="12700" cmpd="sng">
            <a:solidFill>
              <a:srgbClr val="FFFF00"/>
            </a:solidFill>
            <a:round/>
            <a:headEnd/>
            <a:tailEnd/>
          </a:ln>
          <a:effectLst/>
        </p:spPr>
        <p:txBody>
          <a:bodyPr/>
          <a:lstStyle/>
          <a:p>
            <a:endParaRPr lang="da-DK">
              <a:latin typeface="Calibri" pitchFamily="34" charset="0"/>
            </a:endParaRPr>
          </a:p>
        </p:txBody>
      </p:sp>
      <p:sp>
        <p:nvSpPr>
          <p:cNvPr id="212004" name="Freeform 36"/>
          <p:cNvSpPr>
            <a:spLocks/>
          </p:cNvSpPr>
          <p:nvPr/>
        </p:nvSpPr>
        <p:spPr bwMode="auto">
          <a:xfrm>
            <a:off x="5219700" y="1052513"/>
            <a:ext cx="244475" cy="249237"/>
          </a:xfrm>
          <a:custGeom>
            <a:avLst/>
            <a:gdLst/>
            <a:ahLst/>
            <a:cxnLst>
              <a:cxn ang="0">
                <a:pos x="55" y="145"/>
              </a:cxn>
              <a:cxn ang="0">
                <a:pos x="1" y="73"/>
              </a:cxn>
              <a:cxn ang="0">
                <a:pos x="37" y="1"/>
              </a:cxn>
              <a:cxn ang="0">
                <a:pos x="121" y="7"/>
              </a:cxn>
              <a:cxn ang="0">
                <a:pos x="145" y="61"/>
              </a:cxn>
              <a:cxn ang="0">
                <a:pos x="139" y="133"/>
              </a:cxn>
              <a:cxn ang="0">
                <a:pos x="85" y="139"/>
              </a:cxn>
              <a:cxn ang="0">
                <a:pos x="67" y="157"/>
              </a:cxn>
              <a:cxn ang="0">
                <a:pos x="55" y="145"/>
              </a:cxn>
            </a:cxnLst>
            <a:rect l="0" t="0" r="r" b="b"/>
            <a:pathLst>
              <a:path w="154" h="157">
                <a:moveTo>
                  <a:pt x="55" y="145"/>
                </a:moveTo>
                <a:cubicBezTo>
                  <a:pt x="28" y="118"/>
                  <a:pt x="12" y="107"/>
                  <a:pt x="1" y="73"/>
                </a:cubicBezTo>
                <a:cubicBezTo>
                  <a:pt x="6" y="34"/>
                  <a:pt x="0" y="13"/>
                  <a:pt x="37" y="1"/>
                </a:cubicBezTo>
                <a:cubicBezTo>
                  <a:pt x="65" y="3"/>
                  <a:pt x="94" y="0"/>
                  <a:pt x="121" y="7"/>
                </a:cubicBezTo>
                <a:cubicBezTo>
                  <a:pt x="140" y="12"/>
                  <a:pt x="145" y="61"/>
                  <a:pt x="145" y="61"/>
                </a:cubicBezTo>
                <a:cubicBezTo>
                  <a:pt x="143" y="85"/>
                  <a:pt x="154" y="114"/>
                  <a:pt x="139" y="133"/>
                </a:cubicBezTo>
                <a:cubicBezTo>
                  <a:pt x="128" y="147"/>
                  <a:pt x="102" y="133"/>
                  <a:pt x="85" y="139"/>
                </a:cubicBezTo>
                <a:cubicBezTo>
                  <a:pt x="77" y="142"/>
                  <a:pt x="73" y="151"/>
                  <a:pt x="67" y="157"/>
                </a:cubicBezTo>
                <a:cubicBezTo>
                  <a:pt x="46" y="150"/>
                  <a:pt x="45" y="155"/>
                  <a:pt x="55" y="145"/>
                </a:cubicBezTo>
                <a:close/>
              </a:path>
            </a:pathLst>
          </a:custGeom>
          <a:solidFill>
            <a:srgbClr val="FF0000"/>
          </a:solidFill>
          <a:ln w="12700" cmpd="sng">
            <a:solidFill>
              <a:srgbClr val="FF0000"/>
            </a:solidFill>
            <a:round/>
            <a:headEnd/>
            <a:tailEnd/>
          </a:ln>
          <a:effectLst/>
        </p:spPr>
        <p:txBody>
          <a:bodyPr/>
          <a:lstStyle/>
          <a:p>
            <a:endParaRPr lang="da-DK">
              <a:latin typeface="Calibri" pitchFamily="34" charset="0"/>
            </a:endParaRPr>
          </a:p>
        </p:txBody>
      </p:sp>
      <p:sp>
        <p:nvSpPr>
          <p:cNvPr id="212007" name="Freeform 39"/>
          <p:cNvSpPr>
            <a:spLocks/>
          </p:cNvSpPr>
          <p:nvPr/>
        </p:nvSpPr>
        <p:spPr bwMode="auto">
          <a:xfrm>
            <a:off x="3492500" y="4292600"/>
            <a:ext cx="244475" cy="288925"/>
          </a:xfrm>
          <a:custGeom>
            <a:avLst/>
            <a:gdLst/>
            <a:ahLst/>
            <a:cxnLst>
              <a:cxn ang="0">
                <a:pos x="55" y="145"/>
              </a:cxn>
              <a:cxn ang="0">
                <a:pos x="1" y="73"/>
              </a:cxn>
              <a:cxn ang="0">
                <a:pos x="37" y="1"/>
              </a:cxn>
              <a:cxn ang="0">
                <a:pos x="121" y="7"/>
              </a:cxn>
              <a:cxn ang="0">
                <a:pos x="145" y="61"/>
              </a:cxn>
              <a:cxn ang="0">
                <a:pos x="139" y="133"/>
              </a:cxn>
              <a:cxn ang="0">
                <a:pos x="85" y="139"/>
              </a:cxn>
              <a:cxn ang="0">
                <a:pos x="67" y="157"/>
              </a:cxn>
              <a:cxn ang="0">
                <a:pos x="55" y="145"/>
              </a:cxn>
            </a:cxnLst>
            <a:rect l="0" t="0" r="r" b="b"/>
            <a:pathLst>
              <a:path w="154" h="157">
                <a:moveTo>
                  <a:pt x="55" y="145"/>
                </a:moveTo>
                <a:cubicBezTo>
                  <a:pt x="28" y="118"/>
                  <a:pt x="12" y="107"/>
                  <a:pt x="1" y="73"/>
                </a:cubicBezTo>
                <a:cubicBezTo>
                  <a:pt x="6" y="34"/>
                  <a:pt x="0" y="13"/>
                  <a:pt x="37" y="1"/>
                </a:cubicBezTo>
                <a:cubicBezTo>
                  <a:pt x="65" y="3"/>
                  <a:pt x="94" y="0"/>
                  <a:pt x="121" y="7"/>
                </a:cubicBezTo>
                <a:cubicBezTo>
                  <a:pt x="140" y="12"/>
                  <a:pt x="145" y="61"/>
                  <a:pt x="145" y="61"/>
                </a:cubicBezTo>
                <a:cubicBezTo>
                  <a:pt x="143" y="85"/>
                  <a:pt x="154" y="114"/>
                  <a:pt x="139" y="133"/>
                </a:cubicBezTo>
                <a:cubicBezTo>
                  <a:pt x="128" y="147"/>
                  <a:pt x="102" y="133"/>
                  <a:pt x="85" y="139"/>
                </a:cubicBezTo>
                <a:cubicBezTo>
                  <a:pt x="77" y="142"/>
                  <a:pt x="73" y="151"/>
                  <a:pt x="67" y="157"/>
                </a:cubicBezTo>
                <a:cubicBezTo>
                  <a:pt x="46" y="150"/>
                  <a:pt x="45" y="155"/>
                  <a:pt x="55" y="145"/>
                </a:cubicBezTo>
                <a:close/>
              </a:path>
            </a:pathLst>
          </a:custGeom>
          <a:solidFill>
            <a:srgbClr val="FFFF00"/>
          </a:solidFill>
          <a:ln w="12700" cmpd="sng">
            <a:solidFill>
              <a:srgbClr val="FFFF00"/>
            </a:solidFill>
            <a:round/>
            <a:headEnd/>
            <a:tailEnd/>
          </a:ln>
          <a:effectLst/>
        </p:spPr>
        <p:txBody>
          <a:bodyPr/>
          <a:lstStyle/>
          <a:p>
            <a:endParaRPr lang="da-DK">
              <a:latin typeface="Calibri" pitchFamily="34" charset="0"/>
            </a:endParaRPr>
          </a:p>
        </p:txBody>
      </p:sp>
      <p:sp>
        <p:nvSpPr>
          <p:cNvPr id="212008" name="Freeform 40"/>
          <p:cNvSpPr>
            <a:spLocks/>
          </p:cNvSpPr>
          <p:nvPr/>
        </p:nvSpPr>
        <p:spPr bwMode="auto">
          <a:xfrm>
            <a:off x="1979613" y="2781300"/>
            <a:ext cx="144462" cy="158750"/>
          </a:xfrm>
          <a:custGeom>
            <a:avLst/>
            <a:gdLst/>
            <a:ahLst/>
            <a:cxnLst>
              <a:cxn ang="0">
                <a:pos x="59" y="21"/>
              </a:cxn>
              <a:cxn ang="0">
                <a:pos x="5" y="27"/>
              </a:cxn>
              <a:cxn ang="0">
                <a:pos x="11" y="63"/>
              </a:cxn>
              <a:cxn ang="0">
                <a:pos x="59" y="21"/>
              </a:cxn>
            </a:cxnLst>
            <a:rect l="0" t="0" r="r" b="b"/>
            <a:pathLst>
              <a:path w="91" h="100">
                <a:moveTo>
                  <a:pt x="59" y="21"/>
                </a:moveTo>
                <a:cubicBezTo>
                  <a:pt x="15" y="6"/>
                  <a:pt x="32" y="0"/>
                  <a:pt x="5" y="27"/>
                </a:cubicBezTo>
                <a:cubicBezTo>
                  <a:pt x="7" y="39"/>
                  <a:pt x="0" y="58"/>
                  <a:pt x="11" y="63"/>
                </a:cubicBezTo>
                <a:cubicBezTo>
                  <a:pt x="91" y="100"/>
                  <a:pt x="73" y="48"/>
                  <a:pt x="59" y="21"/>
                </a:cubicBezTo>
                <a:close/>
              </a:path>
            </a:pathLst>
          </a:custGeom>
          <a:solidFill>
            <a:srgbClr val="FF3300"/>
          </a:solidFill>
          <a:ln w="9525">
            <a:solidFill>
              <a:srgbClr val="FF3300"/>
            </a:solidFill>
            <a:round/>
            <a:headEnd/>
            <a:tailEnd/>
          </a:ln>
          <a:effectLst/>
        </p:spPr>
        <p:txBody>
          <a:bodyPr/>
          <a:lstStyle/>
          <a:p>
            <a:endParaRPr lang="da-DK">
              <a:latin typeface="Calibri" pitchFamily="34" charset="0"/>
            </a:endParaRPr>
          </a:p>
        </p:txBody>
      </p:sp>
      <p:sp>
        <p:nvSpPr>
          <p:cNvPr id="212009" name="Freeform 41"/>
          <p:cNvSpPr>
            <a:spLocks/>
          </p:cNvSpPr>
          <p:nvPr/>
        </p:nvSpPr>
        <p:spPr bwMode="auto">
          <a:xfrm>
            <a:off x="2411413" y="3213100"/>
            <a:ext cx="144462" cy="158750"/>
          </a:xfrm>
          <a:custGeom>
            <a:avLst/>
            <a:gdLst/>
            <a:ahLst/>
            <a:cxnLst>
              <a:cxn ang="0">
                <a:pos x="59" y="21"/>
              </a:cxn>
              <a:cxn ang="0">
                <a:pos x="5" y="27"/>
              </a:cxn>
              <a:cxn ang="0">
                <a:pos x="11" y="63"/>
              </a:cxn>
              <a:cxn ang="0">
                <a:pos x="59" y="21"/>
              </a:cxn>
            </a:cxnLst>
            <a:rect l="0" t="0" r="r" b="b"/>
            <a:pathLst>
              <a:path w="91" h="100">
                <a:moveTo>
                  <a:pt x="59" y="21"/>
                </a:moveTo>
                <a:cubicBezTo>
                  <a:pt x="15" y="6"/>
                  <a:pt x="32" y="0"/>
                  <a:pt x="5" y="27"/>
                </a:cubicBezTo>
                <a:cubicBezTo>
                  <a:pt x="7" y="39"/>
                  <a:pt x="0" y="58"/>
                  <a:pt x="11" y="63"/>
                </a:cubicBezTo>
                <a:cubicBezTo>
                  <a:pt x="91" y="100"/>
                  <a:pt x="73" y="48"/>
                  <a:pt x="59" y="21"/>
                </a:cubicBezTo>
                <a:close/>
              </a:path>
            </a:pathLst>
          </a:custGeom>
          <a:solidFill>
            <a:srgbClr val="FF3300"/>
          </a:solidFill>
          <a:ln w="9525">
            <a:solidFill>
              <a:srgbClr val="FF3300"/>
            </a:solidFill>
            <a:round/>
            <a:headEnd/>
            <a:tailEnd/>
          </a:ln>
          <a:effectLst/>
        </p:spPr>
        <p:txBody>
          <a:bodyPr/>
          <a:lstStyle/>
          <a:p>
            <a:endParaRPr lang="da-DK">
              <a:latin typeface="Calibri" pitchFamily="34" charset="0"/>
            </a:endParaRPr>
          </a:p>
        </p:txBody>
      </p:sp>
      <p:sp>
        <p:nvSpPr>
          <p:cNvPr id="43" name="Freeform 19"/>
          <p:cNvSpPr>
            <a:spLocks/>
          </p:cNvSpPr>
          <p:nvPr/>
        </p:nvSpPr>
        <p:spPr bwMode="auto">
          <a:xfrm>
            <a:off x="4644008" y="4293096"/>
            <a:ext cx="74612" cy="158750"/>
          </a:xfrm>
          <a:custGeom>
            <a:avLst/>
            <a:gdLst/>
            <a:ahLst/>
            <a:cxnLst>
              <a:cxn ang="0">
                <a:pos x="3" y="74"/>
              </a:cxn>
              <a:cxn ang="0">
                <a:pos x="39" y="26"/>
              </a:cxn>
              <a:cxn ang="0">
                <a:pos x="45" y="44"/>
              </a:cxn>
              <a:cxn ang="0">
                <a:pos x="45" y="74"/>
              </a:cxn>
              <a:cxn ang="0">
                <a:pos x="39" y="92"/>
              </a:cxn>
              <a:cxn ang="0">
                <a:pos x="3" y="74"/>
              </a:cxn>
            </a:cxnLst>
            <a:rect l="0" t="0" r="r" b="b"/>
            <a:pathLst>
              <a:path w="47" h="100">
                <a:moveTo>
                  <a:pt x="3" y="74"/>
                </a:moveTo>
                <a:cubicBezTo>
                  <a:pt x="8" y="42"/>
                  <a:pt x="0" y="0"/>
                  <a:pt x="39" y="26"/>
                </a:cubicBezTo>
                <a:cubicBezTo>
                  <a:pt x="41" y="32"/>
                  <a:pt x="47" y="38"/>
                  <a:pt x="45" y="44"/>
                </a:cubicBezTo>
                <a:cubicBezTo>
                  <a:pt x="33" y="74"/>
                  <a:pt x="6" y="35"/>
                  <a:pt x="45" y="74"/>
                </a:cubicBezTo>
                <a:cubicBezTo>
                  <a:pt x="43" y="80"/>
                  <a:pt x="45" y="89"/>
                  <a:pt x="39" y="92"/>
                </a:cubicBezTo>
                <a:cubicBezTo>
                  <a:pt x="22" y="100"/>
                  <a:pt x="3" y="54"/>
                  <a:pt x="3" y="74"/>
                </a:cubicBezTo>
                <a:close/>
              </a:path>
            </a:pathLst>
          </a:custGeom>
          <a:solidFill>
            <a:srgbClr val="FF3300"/>
          </a:solidFill>
          <a:ln w="28575" cmpd="sng">
            <a:solidFill>
              <a:srgbClr val="FF3300"/>
            </a:solidFill>
            <a:round/>
            <a:headEnd/>
            <a:tailEnd/>
          </a:ln>
          <a:effectLst/>
        </p:spPr>
        <p:txBody>
          <a:bodyPr/>
          <a:lstStyle/>
          <a:p>
            <a:endParaRPr lang="da-DK">
              <a:latin typeface="Calibri" pitchFamily="34" charset="0"/>
            </a:endParaRPr>
          </a:p>
        </p:txBody>
      </p:sp>
      <p:cxnSp>
        <p:nvCxnSpPr>
          <p:cNvPr id="42" name="Straight Connector 41"/>
          <p:cNvCxnSpPr/>
          <p:nvPr/>
        </p:nvCxnSpPr>
        <p:spPr>
          <a:xfrm>
            <a:off x="3131840" y="1124744"/>
            <a:ext cx="144016" cy="2160240"/>
          </a:xfrm>
          <a:prstGeom prst="line">
            <a:avLst/>
          </a:prstGeom>
          <a:ln w="127000">
            <a:solidFill>
              <a:srgbClr val="CC33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203848" y="1340768"/>
            <a:ext cx="360040" cy="504056"/>
          </a:xfrm>
          <a:prstGeom prst="line">
            <a:avLst/>
          </a:prstGeom>
          <a:ln w="127000">
            <a:solidFill>
              <a:srgbClr val="CC33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55776" y="3284984"/>
            <a:ext cx="720080" cy="1440160"/>
          </a:xfrm>
          <a:prstGeom prst="line">
            <a:avLst/>
          </a:prstGeom>
          <a:ln w="127000">
            <a:solidFill>
              <a:srgbClr val="CC33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555776" y="4653136"/>
            <a:ext cx="72008" cy="720080"/>
          </a:xfrm>
          <a:prstGeom prst="line">
            <a:avLst/>
          </a:prstGeom>
          <a:ln w="127000">
            <a:solidFill>
              <a:srgbClr val="CC33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763688" y="4221088"/>
            <a:ext cx="1296144" cy="0"/>
          </a:xfrm>
          <a:prstGeom prst="line">
            <a:avLst/>
          </a:prstGeom>
          <a:ln w="127000">
            <a:solidFill>
              <a:srgbClr val="CC33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779912" y="4005064"/>
            <a:ext cx="1872208" cy="576064"/>
          </a:xfrm>
          <a:prstGeom prst="line">
            <a:avLst/>
          </a:prstGeom>
          <a:ln w="127000">
            <a:solidFill>
              <a:srgbClr val="CC33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427984" y="3356992"/>
            <a:ext cx="1080120" cy="2304256"/>
          </a:xfrm>
          <a:prstGeom prst="line">
            <a:avLst/>
          </a:prstGeom>
          <a:ln w="127000">
            <a:solidFill>
              <a:srgbClr val="CC33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987824" y="4149080"/>
            <a:ext cx="864096" cy="432048"/>
          </a:xfrm>
          <a:prstGeom prst="line">
            <a:avLst/>
          </a:prstGeom>
          <a:ln w="127000">
            <a:solidFill>
              <a:srgbClr val="CC33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131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46A7407-D1C2-5446-9051-579EC9E27E16}"/>
              </a:ext>
            </a:extLst>
          </p:cNvPr>
          <p:cNvSpPr>
            <a:spLocks noGrp="1"/>
          </p:cNvSpPr>
          <p:nvPr>
            <p:ph idx="1"/>
          </p:nvPr>
        </p:nvSpPr>
        <p:spPr/>
        <p:txBody>
          <a:bodyPr/>
          <a:lstStyle/>
          <a:p>
            <a:pPr marL="0" indent="0">
              <a:buNone/>
            </a:pPr>
            <a:endParaRPr lang="da-DK" dirty="0"/>
          </a:p>
          <a:p>
            <a:endParaRPr lang="da-DK" dirty="0"/>
          </a:p>
        </p:txBody>
      </p:sp>
      <p:sp>
        <p:nvSpPr>
          <p:cNvPr id="3" name="Pladsholder til slidenummer 2">
            <a:extLst>
              <a:ext uri="{FF2B5EF4-FFF2-40B4-BE49-F238E27FC236}">
                <a16:creationId xmlns:a16="http://schemas.microsoft.com/office/drawing/2014/main" id="{BB4EBF4E-93D5-744D-BC27-76C7DE31E3F8}"/>
              </a:ext>
            </a:extLst>
          </p:cNvPr>
          <p:cNvSpPr>
            <a:spLocks noGrp="1"/>
          </p:cNvSpPr>
          <p:nvPr>
            <p:ph type="sldNum" sz="quarter" idx="12"/>
          </p:nvPr>
        </p:nvSpPr>
        <p:spPr/>
        <p:txBody>
          <a:bodyPr/>
          <a:lstStyle/>
          <a:p>
            <a:fld id="{E456848C-DA3C-4358-9EC6-0553C49DC62D}" type="slidenum">
              <a:rPr lang="da-DK" smtClean="0"/>
              <a:pPr/>
              <a:t>7</a:t>
            </a:fld>
            <a:endParaRPr lang="da-DK" dirty="0"/>
          </a:p>
        </p:txBody>
      </p:sp>
      <p:sp>
        <p:nvSpPr>
          <p:cNvPr id="4" name="Titel 3">
            <a:extLst>
              <a:ext uri="{FF2B5EF4-FFF2-40B4-BE49-F238E27FC236}">
                <a16:creationId xmlns:a16="http://schemas.microsoft.com/office/drawing/2014/main" id="{27070C68-7406-3042-99B4-8982388507C4}"/>
              </a:ext>
            </a:extLst>
          </p:cNvPr>
          <p:cNvSpPr>
            <a:spLocks noGrp="1"/>
          </p:cNvSpPr>
          <p:nvPr>
            <p:ph type="title"/>
          </p:nvPr>
        </p:nvSpPr>
        <p:spPr>
          <a:xfrm>
            <a:off x="432000" y="432000"/>
            <a:ext cx="8388000" cy="602830"/>
          </a:xfrm>
        </p:spPr>
        <p:txBody>
          <a:bodyPr/>
          <a:lstStyle/>
          <a:p>
            <a:r>
              <a:rPr lang="en-GB" dirty="0"/>
              <a:t>What makes people move </a:t>
            </a:r>
          </a:p>
        </p:txBody>
      </p:sp>
      <p:pic>
        <p:nvPicPr>
          <p:cNvPr id="5" name="Billede 4">
            <a:extLst>
              <a:ext uri="{FF2B5EF4-FFF2-40B4-BE49-F238E27FC236}">
                <a16:creationId xmlns:a16="http://schemas.microsoft.com/office/drawing/2014/main" id="{D4DEC1D7-E54C-1640-A049-0F8D6BCD71FC}"/>
              </a:ext>
            </a:extLst>
          </p:cNvPr>
          <p:cNvPicPr>
            <a:picLocks noChangeAspect="1"/>
          </p:cNvPicPr>
          <p:nvPr/>
        </p:nvPicPr>
        <p:blipFill>
          <a:blip r:embed="rId3"/>
          <a:stretch>
            <a:fillRect/>
          </a:stretch>
        </p:blipFill>
        <p:spPr>
          <a:xfrm>
            <a:off x="2843808" y="1144337"/>
            <a:ext cx="2754982" cy="2676268"/>
          </a:xfrm>
          <a:prstGeom prst="rect">
            <a:avLst/>
          </a:prstGeom>
        </p:spPr>
      </p:pic>
      <p:pic>
        <p:nvPicPr>
          <p:cNvPr id="6" name="Billede 5">
            <a:extLst>
              <a:ext uri="{FF2B5EF4-FFF2-40B4-BE49-F238E27FC236}">
                <a16:creationId xmlns:a16="http://schemas.microsoft.com/office/drawing/2014/main" id="{F04C16D2-1A5A-7A43-B107-C05295A935D1}"/>
              </a:ext>
            </a:extLst>
          </p:cNvPr>
          <p:cNvPicPr>
            <a:picLocks noChangeAspect="1"/>
          </p:cNvPicPr>
          <p:nvPr/>
        </p:nvPicPr>
        <p:blipFill>
          <a:blip r:embed="rId4"/>
          <a:stretch>
            <a:fillRect/>
          </a:stretch>
        </p:blipFill>
        <p:spPr>
          <a:xfrm>
            <a:off x="324000" y="3774740"/>
            <a:ext cx="3319019" cy="2476499"/>
          </a:xfrm>
          <a:prstGeom prst="rect">
            <a:avLst/>
          </a:prstGeom>
        </p:spPr>
      </p:pic>
      <p:pic>
        <p:nvPicPr>
          <p:cNvPr id="7" name="Billede 6">
            <a:extLst>
              <a:ext uri="{FF2B5EF4-FFF2-40B4-BE49-F238E27FC236}">
                <a16:creationId xmlns:a16="http://schemas.microsoft.com/office/drawing/2014/main" id="{E55FCB90-47DB-794B-B637-228C0471DEC9}"/>
              </a:ext>
            </a:extLst>
          </p:cNvPr>
          <p:cNvPicPr>
            <a:picLocks noChangeAspect="1"/>
          </p:cNvPicPr>
          <p:nvPr/>
        </p:nvPicPr>
        <p:blipFill>
          <a:blip r:embed="rId5"/>
          <a:stretch>
            <a:fillRect/>
          </a:stretch>
        </p:blipFill>
        <p:spPr>
          <a:xfrm>
            <a:off x="6101456" y="2660277"/>
            <a:ext cx="2718544" cy="2718544"/>
          </a:xfrm>
          <a:prstGeom prst="rect">
            <a:avLst/>
          </a:prstGeom>
        </p:spPr>
      </p:pic>
    </p:spTree>
    <p:extLst>
      <p:ext uri="{BB962C8B-B14F-4D97-AF65-F5344CB8AC3E}">
        <p14:creationId xmlns:p14="http://schemas.microsoft.com/office/powerpoint/2010/main" val="411187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395536" y="1667925"/>
            <a:ext cx="4608512" cy="4137339"/>
          </a:xfrm>
        </p:spPr>
        <p:txBody>
          <a:bodyPr/>
          <a:lstStyle/>
          <a:p>
            <a:pPr marL="0" indent="0">
              <a:buNone/>
            </a:pPr>
            <a:r>
              <a:rPr lang="en" sz="1800" dirty="0"/>
              <a:t>Aalborg have a vision to be the best educational city in Denmark</a:t>
            </a:r>
            <a:endParaRPr lang="da-DK" sz="1800" dirty="0">
              <a:latin typeface="Arial"/>
              <a:cs typeface="Arial"/>
            </a:endParaRPr>
          </a:p>
          <a:p>
            <a:pPr marL="0" indent="0">
              <a:buNone/>
            </a:pPr>
            <a:endParaRPr lang="en" sz="1600" dirty="0"/>
          </a:p>
          <a:p>
            <a:pPr marL="0" indent="0">
              <a:buNone/>
            </a:pPr>
            <a:r>
              <a:rPr lang="en" sz="1600" dirty="0"/>
              <a:t>Private and public cooperation to create attractive urban spaces. It is about leadership and joint mobilization</a:t>
            </a:r>
            <a:endParaRPr lang="da-DK" sz="1600" dirty="0"/>
          </a:p>
          <a:p>
            <a:pPr marL="0" indent="0">
              <a:buNone/>
            </a:pPr>
            <a:endParaRPr lang="da-DK" sz="1600" dirty="0"/>
          </a:p>
          <a:p>
            <a:pPr marL="0" indent="0">
              <a:buNone/>
            </a:pPr>
            <a:endParaRPr lang="da-DK" sz="1600" dirty="0"/>
          </a:p>
          <a:p>
            <a:pPr marL="0" indent="0">
              <a:buNone/>
            </a:pPr>
            <a:endParaRPr lang="da-DK" sz="1800" b="1" dirty="0"/>
          </a:p>
          <a:p>
            <a:pPr marL="0" indent="0">
              <a:buNone/>
            </a:pPr>
            <a:endParaRPr lang="da-DK" sz="1800" b="1" dirty="0"/>
          </a:p>
        </p:txBody>
      </p:sp>
      <p:pic>
        <p:nvPicPr>
          <p:cNvPr id="2" name="Billede 1"/>
          <p:cNvPicPr>
            <a:picLocks noChangeAspect="1"/>
          </p:cNvPicPr>
          <p:nvPr/>
        </p:nvPicPr>
        <p:blipFill>
          <a:blip r:embed="rId3"/>
          <a:stretch>
            <a:fillRect/>
          </a:stretch>
        </p:blipFill>
        <p:spPr>
          <a:xfrm>
            <a:off x="5002796" y="1556792"/>
            <a:ext cx="3817676" cy="2808312"/>
          </a:xfrm>
          <a:prstGeom prst="rect">
            <a:avLst/>
          </a:prstGeom>
        </p:spPr>
      </p:pic>
      <p:sp>
        <p:nvSpPr>
          <p:cNvPr id="6" name="Titel 1"/>
          <p:cNvSpPr txBox="1">
            <a:spLocks/>
          </p:cNvSpPr>
          <p:nvPr/>
        </p:nvSpPr>
        <p:spPr bwMode="auto">
          <a:xfrm>
            <a:off x="467544" y="379313"/>
            <a:ext cx="8102600" cy="103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3600">
                <a:solidFill>
                  <a:schemeClr val="tx1"/>
                </a:solidFill>
                <a:latin typeface="Arial" charset="0"/>
                <a:ea typeface="MS PGothic" charset="0"/>
                <a:cs typeface="MS PGothic" charset="0"/>
              </a:defRPr>
            </a:lvl1pPr>
            <a:lvl2pPr marL="742950" indent="-285750" eaLnBrk="0" hangingPunct="0">
              <a:defRPr sz="3600">
                <a:solidFill>
                  <a:schemeClr val="tx1"/>
                </a:solidFill>
                <a:latin typeface="Arial" charset="0"/>
                <a:ea typeface="MS PGothic" charset="0"/>
                <a:cs typeface="MS PGothic" charset="0"/>
              </a:defRPr>
            </a:lvl2pPr>
            <a:lvl3pPr marL="1143000" indent="-228600" eaLnBrk="0" hangingPunct="0">
              <a:defRPr sz="3600">
                <a:solidFill>
                  <a:schemeClr val="tx1"/>
                </a:solidFill>
                <a:latin typeface="Arial" charset="0"/>
                <a:ea typeface="MS PGothic" charset="0"/>
                <a:cs typeface="MS PGothic" charset="0"/>
              </a:defRPr>
            </a:lvl3pPr>
            <a:lvl4pPr marL="1600200" indent="-228600" eaLnBrk="0" hangingPunct="0">
              <a:defRPr sz="3600">
                <a:solidFill>
                  <a:schemeClr val="tx1"/>
                </a:solidFill>
                <a:latin typeface="Arial" charset="0"/>
                <a:ea typeface="MS PGothic" charset="0"/>
                <a:cs typeface="MS PGothic" charset="0"/>
              </a:defRPr>
            </a:lvl4pPr>
            <a:lvl5pPr marL="2057400" indent="-228600" eaLnBrk="0" hangingPunct="0">
              <a:defRPr sz="36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buFont typeface="Arial" charset="0"/>
              <a:buChar char="•"/>
              <a:defRPr sz="36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buFont typeface="Arial" charset="0"/>
              <a:buChar char="•"/>
              <a:defRPr sz="36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buFont typeface="Arial" charset="0"/>
              <a:buChar char="•"/>
              <a:defRPr sz="36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buFont typeface="Arial" charset="0"/>
              <a:buChar char="•"/>
              <a:defRPr sz="3600">
                <a:solidFill>
                  <a:schemeClr val="tx1"/>
                </a:solidFill>
                <a:latin typeface="Arial" charset="0"/>
                <a:ea typeface="MS PGothic" charset="0"/>
                <a:cs typeface="MS PGothic" charset="0"/>
              </a:defRPr>
            </a:lvl9pPr>
          </a:lstStyle>
          <a:p>
            <a:r>
              <a:rPr lang="da-DK" sz="2800" b="1" dirty="0">
                <a:solidFill>
                  <a:srgbClr val="FF6600"/>
                </a:solidFill>
                <a:latin typeface="Arial"/>
                <a:cs typeface="Arial"/>
              </a:rPr>
              <a:t>Ålborg</a:t>
            </a:r>
          </a:p>
          <a:p>
            <a:r>
              <a:rPr lang="da-DK" sz="2400" b="1" dirty="0">
                <a:latin typeface="Arial"/>
                <a:cs typeface="Arial"/>
              </a:rPr>
              <a:t>Henning Larsen- </a:t>
            </a:r>
            <a:r>
              <a:rPr lang="en-GB" sz="2400" b="1" dirty="0">
                <a:latin typeface="Arial"/>
                <a:cs typeface="Arial"/>
              </a:rPr>
              <a:t>student housing at the </a:t>
            </a:r>
            <a:r>
              <a:rPr lang="da-DK" sz="2400" b="1" dirty="0">
                <a:latin typeface="Arial"/>
                <a:cs typeface="Arial"/>
              </a:rPr>
              <a:t>harper front!</a:t>
            </a:r>
          </a:p>
          <a:p>
            <a:endParaRPr lang="da-DK" sz="2800" dirty="0">
              <a:latin typeface="Arial"/>
              <a:cs typeface="Arial"/>
            </a:endParaRPr>
          </a:p>
        </p:txBody>
      </p:sp>
      <p:pic>
        <p:nvPicPr>
          <p:cNvPr id="5" name="Billede 4"/>
          <p:cNvPicPr>
            <a:picLocks noChangeAspect="1"/>
          </p:cNvPicPr>
          <p:nvPr/>
        </p:nvPicPr>
        <p:blipFill>
          <a:blip r:embed="rId4"/>
          <a:stretch>
            <a:fillRect/>
          </a:stretch>
        </p:blipFill>
        <p:spPr>
          <a:xfrm>
            <a:off x="5148064" y="5544952"/>
            <a:ext cx="3779912" cy="692360"/>
          </a:xfrm>
          <a:prstGeom prst="rect">
            <a:avLst/>
          </a:prstGeom>
        </p:spPr>
      </p:pic>
      <p:pic>
        <p:nvPicPr>
          <p:cNvPr id="8" name="Billede 7"/>
          <p:cNvPicPr>
            <a:picLocks noChangeAspect="1"/>
          </p:cNvPicPr>
          <p:nvPr/>
        </p:nvPicPr>
        <p:blipFill>
          <a:blip r:embed="rId5"/>
          <a:stretch>
            <a:fillRect/>
          </a:stretch>
        </p:blipFill>
        <p:spPr>
          <a:xfrm>
            <a:off x="6020910" y="4869160"/>
            <a:ext cx="1879600" cy="800100"/>
          </a:xfrm>
          <a:prstGeom prst="rect">
            <a:avLst/>
          </a:prstGeom>
        </p:spPr>
      </p:pic>
    </p:spTree>
    <p:extLst>
      <p:ext uri="{BB962C8B-B14F-4D97-AF65-F5344CB8AC3E}">
        <p14:creationId xmlns:p14="http://schemas.microsoft.com/office/powerpoint/2010/main" val="248584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EFF4384-F84A-DA47-B418-80F806180DF1}"/>
              </a:ext>
            </a:extLst>
          </p:cNvPr>
          <p:cNvSpPr>
            <a:spLocks noGrp="1"/>
          </p:cNvSpPr>
          <p:nvPr>
            <p:ph idx="1"/>
          </p:nvPr>
        </p:nvSpPr>
        <p:spPr/>
        <p:txBody>
          <a:bodyPr/>
          <a:lstStyle/>
          <a:p>
            <a:r>
              <a:rPr lang="da-DK" dirty="0"/>
              <a:t>1.0 </a:t>
            </a:r>
            <a:r>
              <a:rPr lang="en" dirty="0"/>
              <a:t>A municipality is an authority that makes decisions based on legislation and administrative practice</a:t>
            </a:r>
            <a:endParaRPr lang="da-DK" dirty="0"/>
          </a:p>
          <a:p>
            <a:r>
              <a:rPr lang="da-DK" dirty="0"/>
              <a:t>2.0 </a:t>
            </a:r>
            <a:r>
              <a:rPr lang="en" dirty="0"/>
              <a:t>The municipality becomes a service organization that offers a lot of services</a:t>
            </a:r>
          </a:p>
          <a:p>
            <a:r>
              <a:rPr lang="da-DK" dirty="0"/>
              <a:t>3.0 </a:t>
            </a:r>
            <a:r>
              <a:rPr lang="en" dirty="0"/>
              <a:t>A municipality is a community of actors, citizens, associations, organizations, companies, etc. that come together in order to solve specific issues of </a:t>
            </a:r>
            <a:r>
              <a:rPr lang="en-GB" dirty="0"/>
              <a:t>importance for society. The municipality becomes more and more a matchmaker</a:t>
            </a:r>
          </a:p>
          <a:p>
            <a:endParaRPr lang="en-GB" dirty="0"/>
          </a:p>
          <a:p>
            <a:r>
              <a:rPr lang="en-GB" dirty="0"/>
              <a:t>Create a growth culture</a:t>
            </a:r>
          </a:p>
        </p:txBody>
      </p:sp>
      <p:sp>
        <p:nvSpPr>
          <p:cNvPr id="3" name="Pladsholder til slidenummer 2">
            <a:extLst>
              <a:ext uri="{FF2B5EF4-FFF2-40B4-BE49-F238E27FC236}">
                <a16:creationId xmlns:a16="http://schemas.microsoft.com/office/drawing/2014/main" id="{EEB0BDA4-5958-E445-8436-DD5615BF54D7}"/>
              </a:ext>
            </a:extLst>
          </p:cNvPr>
          <p:cNvSpPr>
            <a:spLocks noGrp="1"/>
          </p:cNvSpPr>
          <p:nvPr>
            <p:ph type="sldNum" sz="quarter" idx="12"/>
          </p:nvPr>
        </p:nvSpPr>
        <p:spPr/>
        <p:txBody>
          <a:bodyPr/>
          <a:lstStyle/>
          <a:p>
            <a:fld id="{E456848C-DA3C-4358-9EC6-0553C49DC62D}" type="slidenum">
              <a:rPr lang="da-DK" smtClean="0"/>
              <a:pPr/>
              <a:t>9</a:t>
            </a:fld>
            <a:endParaRPr lang="da-DK" dirty="0"/>
          </a:p>
        </p:txBody>
      </p:sp>
      <p:sp>
        <p:nvSpPr>
          <p:cNvPr id="4" name="Titel 3">
            <a:extLst>
              <a:ext uri="{FF2B5EF4-FFF2-40B4-BE49-F238E27FC236}">
                <a16:creationId xmlns:a16="http://schemas.microsoft.com/office/drawing/2014/main" id="{61352F41-4977-FD49-846C-582E006C25F7}"/>
              </a:ext>
            </a:extLst>
          </p:cNvPr>
          <p:cNvSpPr>
            <a:spLocks noGrp="1"/>
          </p:cNvSpPr>
          <p:nvPr>
            <p:ph type="title"/>
          </p:nvPr>
        </p:nvSpPr>
        <p:spPr>
          <a:xfrm>
            <a:off x="432000" y="432000"/>
            <a:ext cx="8388000" cy="602830"/>
          </a:xfrm>
        </p:spPr>
        <p:txBody>
          <a:bodyPr/>
          <a:lstStyle/>
          <a:p>
            <a:r>
              <a:rPr lang="da-DK" dirty="0" err="1"/>
              <a:t>Municipality</a:t>
            </a:r>
            <a:r>
              <a:rPr lang="da-DK" dirty="0"/>
              <a:t> 3.0</a:t>
            </a:r>
          </a:p>
        </p:txBody>
      </p:sp>
    </p:spTree>
    <p:extLst>
      <p:ext uri="{BB962C8B-B14F-4D97-AF65-F5344CB8AC3E}">
        <p14:creationId xmlns:p14="http://schemas.microsoft.com/office/powerpoint/2010/main" val="3067355825"/>
      </p:ext>
    </p:extLst>
  </p:cSld>
  <p:clrMapOvr>
    <a:masterClrMapping/>
  </p:clrMapOvr>
</p:sld>
</file>

<file path=ppt/theme/theme1.xml><?xml version="1.0" encoding="utf-8"?>
<a:theme xmlns:a="http://schemas.openxmlformats.org/drawingml/2006/main" name="RegLab_powerpoint">
  <a:themeElements>
    <a:clrScheme name="RegLab farver">
      <a:dk1>
        <a:sysClr val="windowText" lastClr="000000"/>
      </a:dk1>
      <a:lt1>
        <a:sysClr val="window" lastClr="FFFFFF"/>
      </a:lt1>
      <a:dk2>
        <a:srgbClr val="707172"/>
      </a:dk2>
      <a:lt2>
        <a:srgbClr val="FFFFFF"/>
      </a:lt2>
      <a:accent1>
        <a:srgbClr val="FF6400"/>
      </a:accent1>
      <a:accent2>
        <a:srgbClr val="707172"/>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RegLab_powerpoint.potx</Template>
  <TotalTime>19835</TotalTime>
  <Words>1330</Words>
  <Application>Microsoft Macintosh PowerPoint</Application>
  <PresentationFormat>Skærmshow (4:3)</PresentationFormat>
  <Paragraphs>185</Paragraphs>
  <Slides>26</Slides>
  <Notes>23</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26</vt:i4>
      </vt:variant>
    </vt:vector>
  </HeadingPairs>
  <TitlesOfParts>
    <vt:vector size="35" baseType="lpstr">
      <vt:lpstr>Arial</vt:lpstr>
      <vt:lpstr>Calibri</vt:lpstr>
      <vt:lpstr>Cambria</vt:lpstr>
      <vt:lpstr>Candara</vt:lpstr>
      <vt:lpstr>Helvetica Neue</vt:lpstr>
      <vt:lpstr>Palatino</vt:lpstr>
      <vt:lpstr>Times</vt:lpstr>
      <vt:lpstr>Verdana</vt:lpstr>
      <vt:lpstr>RegLab_powerpoint</vt:lpstr>
      <vt:lpstr>how to support local and regional Development </vt:lpstr>
      <vt:lpstr>PowerPoint-præsentation</vt:lpstr>
      <vt:lpstr>Why is it relevant?</vt:lpstr>
      <vt:lpstr>It's not just about graduates</vt:lpstr>
      <vt:lpstr>The Public agenda :  More Jobs </vt:lpstr>
      <vt:lpstr>PowerPoint-præsentation</vt:lpstr>
      <vt:lpstr>What makes people move </vt:lpstr>
      <vt:lpstr>PowerPoint-præsentation</vt:lpstr>
      <vt:lpstr>Municipality 3.0</vt:lpstr>
      <vt:lpstr>Stedets energi</vt:lpstr>
      <vt:lpstr>PowerPoint-præsentation</vt:lpstr>
      <vt:lpstr>Main conclusions</vt:lpstr>
      <vt:lpstr>Ændring i beskæftigede og arbejdsstyrken 2013 til 2023 </vt:lpstr>
      <vt:lpstr>50 % of the companies have had challenges in recruiting labor</vt:lpstr>
      <vt:lpstr>companies competence supply in the future </vt:lpstr>
      <vt:lpstr>PowerPoint-præsentation</vt:lpstr>
      <vt:lpstr>PowerPoint-præsentation</vt:lpstr>
      <vt:lpstr>The digital transformation</vt:lpstr>
      <vt:lpstr>What characterizes the successful SME’s?</vt:lpstr>
      <vt:lpstr>PowerPoint-præsentation</vt:lpstr>
      <vt:lpstr>Create a educated workforce</vt:lpstr>
      <vt:lpstr>Where do we stand</vt:lpstr>
      <vt:lpstr>50 cases of succesSful collAbOration</vt:lpstr>
      <vt:lpstr>14 Steps for successful knowledge collaboration</vt:lpstr>
      <vt:lpstr> Programs and projects</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Helle Nielsenrrr</dc:creator>
  <cp:lastModifiedBy>Kresten Olesen</cp:lastModifiedBy>
  <cp:revision>116</cp:revision>
  <cp:lastPrinted>2019-06-03T08:16:48Z</cp:lastPrinted>
  <dcterms:created xsi:type="dcterms:W3CDTF">2014-03-31T10:38:32Z</dcterms:created>
  <dcterms:modified xsi:type="dcterms:W3CDTF">2019-06-03T13:06:21Z</dcterms:modified>
</cp:coreProperties>
</file>