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65" r:id="rId3"/>
    <p:sldId id="266" r:id="rId4"/>
    <p:sldId id="269" r:id="rId5"/>
    <p:sldId id="25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70" r:id="rId21"/>
    <p:sldId id="271" r:id="rId22"/>
    <p:sldId id="272" r:id="rId23"/>
    <p:sldId id="273" r:id="rId24"/>
    <p:sldId id="259" r:id="rId25"/>
    <p:sldId id="260" r:id="rId26"/>
    <p:sldId id="276" r:id="rId27"/>
    <p:sldId id="258" r:id="rId28"/>
    <p:sldId id="261" r:id="rId29"/>
    <p:sldId id="264" r:id="rId30"/>
    <p:sldId id="262" r:id="rId31"/>
    <p:sldId id="277" r:id="rId3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irdre Hansen" initials="DH" lastIdx="1" clrIdx="0">
    <p:extLst>
      <p:ext uri="{19B8F6BF-5375-455C-9EA6-DF929625EA0E}">
        <p15:presenceInfo xmlns:p15="http://schemas.microsoft.com/office/powerpoint/2012/main" userId="7588606329b492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F608E"/>
    <a:srgbClr val="2A421A"/>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1" d="100"/>
          <a:sy n="101" d="100"/>
        </p:scale>
        <p:origin x="138" y="606"/>
      </p:cViewPr>
      <p:guideLst/>
    </p:cSldViewPr>
  </p:slideViewPr>
  <p:notesTextViewPr>
    <p:cViewPr>
      <p:scale>
        <a:sx n="1" d="1"/>
        <a:sy n="1" d="1"/>
      </p:scale>
      <p:origin x="0" y="0"/>
    </p:cViewPr>
  </p:notesTextViewPr>
  <p:sorterViewPr>
    <p:cViewPr>
      <p:scale>
        <a:sx n="100" d="100"/>
        <a:sy n="100" d="100"/>
      </p:scale>
      <p:origin x="0" y="-5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12T13:35:55.321" idx="1">
    <p:pos x="6936" y="0"/>
    <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A34C0-E4B4-489B-9AEB-DF610E9A5781}" type="datetimeFigureOut">
              <a:rPr lang="sv-SE" smtClean="0"/>
              <a:t>2019-06-03</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65DB5-573E-4423-87A2-24833819F274}" type="slidenum">
              <a:rPr lang="sv-SE" smtClean="0"/>
              <a:t>‹#›</a:t>
            </a:fld>
            <a:endParaRPr lang="sv-SE"/>
          </a:p>
        </p:txBody>
      </p:sp>
    </p:spTree>
    <p:extLst>
      <p:ext uri="{BB962C8B-B14F-4D97-AF65-F5344CB8AC3E}">
        <p14:creationId xmlns:p14="http://schemas.microsoft.com/office/powerpoint/2010/main" val="1198319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of Faroese ‘sheep cam’ – doing things differently / innovating in smaller communities. </a:t>
            </a:r>
          </a:p>
        </p:txBody>
      </p:sp>
      <p:sp>
        <p:nvSpPr>
          <p:cNvPr id="4" name="Slide Number Placeholder 3"/>
          <p:cNvSpPr>
            <a:spLocks noGrp="1"/>
          </p:cNvSpPr>
          <p:nvPr>
            <p:ph type="sldNum" sz="quarter" idx="5"/>
          </p:nvPr>
        </p:nvSpPr>
        <p:spPr/>
        <p:txBody>
          <a:bodyPr/>
          <a:lstStyle/>
          <a:p>
            <a:fld id="{D3FE0388-2C6F-458A-9D34-31E8CAEF1391}" type="slidenum">
              <a:rPr lang="en-GB" smtClean="0"/>
              <a:t>7</a:t>
            </a:fld>
            <a:endParaRPr lang="en-GB"/>
          </a:p>
        </p:txBody>
      </p:sp>
    </p:spTree>
    <p:extLst>
      <p:ext uri="{BB962C8B-B14F-4D97-AF65-F5344CB8AC3E}">
        <p14:creationId xmlns:p14="http://schemas.microsoft.com/office/powerpoint/2010/main" val="953940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en-GB" dirty="0" smtClean="0"/>
              <a:t>Educational context:</a:t>
            </a:r>
          </a:p>
          <a:p>
            <a:pPr lvl="0"/>
            <a:r>
              <a:rPr lang="en-GB" sz="2400" dirty="0" smtClean="0"/>
              <a:t>Danish models</a:t>
            </a:r>
          </a:p>
          <a:p>
            <a:pPr lvl="0"/>
            <a:r>
              <a:rPr lang="en-GB" sz="2400" dirty="0" smtClean="0"/>
              <a:t>Danish language</a:t>
            </a:r>
          </a:p>
          <a:p>
            <a:pPr lvl="0"/>
            <a:r>
              <a:rPr lang="en-GB" sz="2400" dirty="0" smtClean="0"/>
              <a:t>Higher education in some subjects</a:t>
            </a:r>
          </a:p>
          <a:p>
            <a:pPr marL="0" indent="0">
              <a:buNone/>
            </a:pPr>
            <a:r>
              <a:rPr lang="en-GB" dirty="0" smtClean="0"/>
              <a:t>Labour Market context:</a:t>
            </a:r>
          </a:p>
          <a:p>
            <a:pPr lvl="0"/>
            <a:r>
              <a:rPr lang="en-GB" sz="2400" dirty="0" smtClean="0"/>
              <a:t>Small</a:t>
            </a:r>
          </a:p>
          <a:p>
            <a:pPr lvl="0"/>
            <a:r>
              <a:rPr lang="en-GB" sz="2400" dirty="0" smtClean="0"/>
              <a:t>Specialised (with a focus on sea-based industries) and therefore also:</a:t>
            </a:r>
          </a:p>
          <a:p>
            <a:pPr lvl="1"/>
            <a:r>
              <a:rPr lang="en-GB" sz="2000" dirty="0" smtClean="0"/>
              <a:t>Gendered </a:t>
            </a:r>
          </a:p>
          <a:p>
            <a:pPr lvl="1"/>
            <a:r>
              <a:rPr lang="en-GB" sz="2000" dirty="0" smtClean="0"/>
              <a:t>Prone to flux</a:t>
            </a:r>
          </a:p>
          <a:p>
            <a:endParaRPr lang="da-DK" dirty="0"/>
          </a:p>
        </p:txBody>
      </p:sp>
      <p:sp>
        <p:nvSpPr>
          <p:cNvPr id="4" name="Pladsholder til slidenummer 3"/>
          <p:cNvSpPr>
            <a:spLocks noGrp="1"/>
          </p:cNvSpPr>
          <p:nvPr>
            <p:ph type="sldNum" sz="quarter" idx="10"/>
          </p:nvPr>
        </p:nvSpPr>
        <p:spPr/>
        <p:txBody>
          <a:bodyPr/>
          <a:lstStyle/>
          <a:p>
            <a:fld id="{33CAF5DC-7430-43EE-9CBF-92C6FE3A4768}" type="slidenum">
              <a:rPr lang="da-DK" smtClean="0"/>
              <a:t>17</a:t>
            </a:fld>
            <a:endParaRPr lang="da-DK"/>
          </a:p>
        </p:txBody>
      </p:sp>
    </p:spTree>
    <p:extLst>
      <p:ext uri="{BB962C8B-B14F-4D97-AF65-F5344CB8AC3E}">
        <p14:creationId xmlns:p14="http://schemas.microsoft.com/office/powerpoint/2010/main" val="1014418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B4686A-2535-4F4A-91A6-8099A627760F}" type="slidenum">
              <a:rPr lang="en-IE" smtClean="0"/>
              <a:t>30</a:t>
            </a:fld>
            <a:endParaRPr lang="en-IE"/>
          </a:p>
        </p:txBody>
      </p:sp>
    </p:spTree>
    <p:extLst>
      <p:ext uri="{BB962C8B-B14F-4D97-AF65-F5344CB8AC3E}">
        <p14:creationId xmlns:p14="http://schemas.microsoft.com/office/powerpoint/2010/main" val="1256916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sv-S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318EB3A2-36EC-425F-9B43-0F01C3CF76BE}" type="datetimeFigureOut">
              <a:rPr lang="sv-SE" smtClean="0"/>
              <a:t>2019-06-02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24DD3F3-B9B9-44CC-9756-FC650507F0ED}" type="slidenum">
              <a:rPr lang="sv-SE" smtClean="0"/>
              <a:t>‹#›</a:t>
            </a:fld>
            <a:endParaRPr lang="sv-SE"/>
          </a:p>
        </p:txBody>
      </p:sp>
    </p:spTree>
    <p:extLst>
      <p:ext uri="{BB962C8B-B14F-4D97-AF65-F5344CB8AC3E}">
        <p14:creationId xmlns:p14="http://schemas.microsoft.com/office/powerpoint/2010/main" val="311045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318EB3A2-36EC-425F-9B43-0F01C3CF76BE}" type="datetimeFigureOut">
              <a:rPr lang="sv-SE" smtClean="0"/>
              <a:t>2019-06-02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24DD3F3-B9B9-44CC-9756-FC650507F0ED}" type="slidenum">
              <a:rPr lang="sv-SE" smtClean="0"/>
              <a:t>‹#›</a:t>
            </a:fld>
            <a:endParaRPr lang="sv-SE"/>
          </a:p>
        </p:txBody>
      </p:sp>
    </p:spTree>
    <p:extLst>
      <p:ext uri="{BB962C8B-B14F-4D97-AF65-F5344CB8AC3E}">
        <p14:creationId xmlns:p14="http://schemas.microsoft.com/office/powerpoint/2010/main" val="878668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318EB3A2-36EC-425F-9B43-0F01C3CF76BE}" type="datetimeFigureOut">
              <a:rPr lang="sv-SE" smtClean="0"/>
              <a:t>2019-06-02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24DD3F3-B9B9-44CC-9756-FC650507F0ED}" type="slidenum">
              <a:rPr lang="sv-SE" smtClean="0"/>
              <a:t>‹#›</a:t>
            </a:fld>
            <a:endParaRPr lang="sv-SE"/>
          </a:p>
        </p:txBody>
      </p:sp>
    </p:spTree>
    <p:extLst>
      <p:ext uri="{BB962C8B-B14F-4D97-AF65-F5344CB8AC3E}">
        <p14:creationId xmlns:p14="http://schemas.microsoft.com/office/powerpoint/2010/main" val="1386896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318EB3A2-36EC-425F-9B43-0F01C3CF76BE}" type="datetimeFigureOut">
              <a:rPr lang="sv-SE" smtClean="0"/>
              <a:t>2019-06-02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24DD3F3-B9B9-44CC-9756-FC650507F0ED}" type="slidenum">
              <a:rPr lang="sv-SE" smtClean="0"/>
              <a:t>‹#›</a:t>
            </a:fld>
            <a:endParaRPr lang="sv-SE"/>
          </a:p>
        </p:txBody>
      </p:sp>
    </p:spTree>
    <p:extLst>
      <p:ext uri="{BB962C8B-B14F-4D97-AF65-F5344CB8AC3E}">
        <p14:creationId xmlns:p14="http://schemas.microsoft.com/office/powerpoint/2010/main" val="1356406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sv-S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8EB3A2-36EC-425F-9B43-0F01C3CF76BE}" type="datetimeFigureOut">
              <a:rPr lang="sv-SE" smtClean="0"/>
              <a:t>2019-06-02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24DD3F3-B9B9-44CC-9756-FC650507F0ED}" type="slidenum">
              <a:rPr lang="sv-SE" smtClean="0"/>
              <a:t>‹#›</a:t>
            </a:fld>
            <a:endParaRPr lang="sv-SE"/>
          </a:p>
        </p:txBody>
      </p:sp>
    </p:spTree>
    <p:extLst>
      <p:ext uri="{BB962C8B-B14F-4D97-AF65-F5344CB8AC3E}">
        <p14:creationId xmlns:p14="http://schemas.microsoft.com/office/powerpoint/2010/main" val="2397188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318EB3A2-36EC-425F-9B43-0F01C3CF76BE}" type="datetimeFigureOut">
              <a:rPr lang="sv-SE" smtClean="0"/>
              <a:t>2019-06-02</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424DD3F3-B9B9-44CC-9756-FC650507F0ED}" type="slidenum">
              <a:rPr lang="sv-SE" smtClean="0"/>
              <a:t>‹#›</a:t>
            </a:fld>
            <a:endParaRPr lang="sv-SE"/>
          </a:p>
        </p:txBody>
      </p:sp>
    </p:spTree>
    <p:extLst>
      <p:ext uri="{BB962C8B-B14F-4D97-AF65-F5344CB8AC3E}">
        <p14:creationId xmlns:p14="http://schemas.microsoft.com/office/powerpoint/2010/main" val="2638554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sv-S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18EB3A2-36EC-425F-9B43-0F01C3CF76BE}" type="datetimeFigureOut">
              <a:rPr lang="sv-SE" smtClean="0"/>
              <a:t>2019-06-02</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424DD3F3-B9B9-44CC-9756-FC650507F0ED}" type="slidenum">
              <a:rPr lang="sv-SE" smtClean="0"/>
              <a:t>‹#›</a:t>
            </a:fld>
            <a:endParaRPr lang="sv-SE"/>
          </a:p>
        </p:txBody>
      </p:sp>
    </p:spTree>
    <p:extLst>
      <p:ext uri="{BB962C8B-B14F-4D97-AF65-F5344CB8AC3E}">
        <p14:creationId xmlns:p14="http://schemas.microsoft.com/office/powerpoint/2010/main" val="1734883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318EB3A2-36EC-425F-9B43-0F01C3CF76BE}" type="datetimeFigureOut">
              <a:rPr lang="sv-SE" smtClean="0"/>
              <a:t>2019-06-02</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424DD3F3-B9B9-44CC-9756-FC650507F0ED}" type="slidenum">
              <a:rPr lang="sv-SE" smtClean="0"/>
              <a:t>‹#›</a:t>
            </a:fld>
            <a:endParaRPr lang="sv-SE"/>
          </a:p>
        </p:txBody>
      </p:sp>
    </p:spTree>
    <p:extLst>
      <p:ext uri="{BB962C8B-B14F-4D97-AF65-F5344CB8AC3E}">
        <p14:creationId xmlns:p14="http://schemas.microsoft.com/office/powerpoint/2010/main" val="3866800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EB3A2-36EC-425F-9B43-0F01C3CF76BE}" type="datetimeFigureOut">
              <a:rPr lang="sv-SE" smtClean="0"/>
              <a:t>2019-06-02</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424DD3F3-B9B9-44CC-9756-FC650507F0ED}" type="slidenum">
              <a:rPr lang="sv-SE" smtClean="0"/>
              <a:t>‹#›</a:t>
            </a:fld>
            <a:endParaRPr lang="sv-SE"/>
          </a:p>
        </p:txBody>
      </p:sp>
    </p:spTree>
    <p:extLst>
      <p:ext uri="{BB962C8B-B14F-4D97-AF65-F5344CB8AC3E}">
        <p14:creationId xmlns:p14="http://schemas.microsoft.com/office/powerpoint/2010/main" val="71079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v-S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8EB3A2-36EC-425F-9B43-0F01C3CF76BE}" type="datetimeFigureOut">
              <a:rPr lang="sv-SE" smtClean="0"/>
              <a:t>2019-06-02</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424DD3F3-B9B9-44CC-9756-FC650507F0ED}" type="slidenum">
              <a:rPr lang="sv-SE" smtClean="0"/>
              <a:t>‹#›</a:t>
            </a:fld>
            <a:endParaRPr lang="sv-SE"/>
          </a:p>
        </p:txBody>
      </p:sp>
    </p:spTree>
    <p:extLst>
      <p:ext uri="{BB962C8B-B14F-4D97-AF65-F5344CB8AC3E}">
        <p14:creationId xmlns:p14="http://schemas.microsoft.com/office/powerpoint/2010/main" val="4237599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v-S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8EB3A2-36EC-425F-9B43-0F01C3CF76BE}" type="datetimeFigureOut">
              <a:rPr lang="sv-SE" smtClean="0"/>
              <a:t>2019-06-02</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424DD3F3-B9B9-44CC-9756-FC650507F0ED}" type="slidenum">
              <a:rPr lang="sv-SE" smtClean="0"/>
              <a:t>‹#›</a:t>
            </a:fld>
            <a:endParaRPr lang="sv-SE"/>
          </a:p>
        </p:txBody>
      </p:sp>
    </p:spTree>
    <p:extLst>
      <p:ext uri="{BB962C8B-B14F-4D97-AF65-F5344CB8AC3E}">
        <p14:creationId xmlns:p14="http://schemas.microsoft.com/office/powerpoint/2010/main" val="2998500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8EB3A2-36EC-425F-9B43-0F01C3CF76BE}" type="datetimeFigureOut">
              <a:rPr lang="sv-SE" smtClean="0"/>
              <a:t>2019-06-02</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4DD3F3-B9B9-44CC-9756-FC650507F0ED}" type="slidenum">
              <a:rPr lang="sv-SE" smtClean="0"/>
              <a:t>‹#›</a:t>
            </a:fld>
            <a:endParaRPr lang="sv-SE"/>
          </a:p>
        </p:txBody>
      </p:sp>
    </p:spTree>
    <p:extLst>
      <p:ext uri="{BB962C8B-B14F-4D97-AF65-F5344CB8AC3E}">
        <p14:creationId xmlns:p14="http://schemas.microsoft.com/office/powerpoint/2010/main" val="4127332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sa/2.5/deed.en" TargetMode="Externa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www.norden.org/no/aktuelt/bilder/flagg/de-nordiska-flaggorna/view"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nvl.org/Content/Verdens-foerste-nasjonale-helsearkiv-finner-kompetansen-pa-Tynse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nvl.org/Content/8-Success-Factors"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uhi.ac.uk/en/" TargetMode="Externa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creativecommons.org/licenses/by-sa/2.5/deed.en" TargetMode="Externa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www.norden.org/no/aktuelt/bilder/flagg/de-nordiska-flaggorna/view"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nyavagar.se/" TargetMode="Externa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ywdqiyoQNgQ" TargetMode="Externa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9495" y="1207697"/>
            <a:ext cx="9144000" cy="1965835"/>
          </a:xfrm>
        </p:spPr>
        <p:txBody>
          <a:bodyPr>
            <a:normAutofit fontScale="90000"/>
          </a:bodyPr>
          <a:lstStyle/>
          <a:p>
            <a:r>
              <a:rPr lang="sv-SE" sz="4800" b="1" dirty="0" err="1" smtClean="0">
                <a:latin typeface="+mn-lt"/>
              </a:rPr>
              <a:t>Presence</a:t>
            </a:r>
            <a:r>
              <a:rPr lang="sv-SE" sz="4800" b="1" dirty="0" smtClean="0">
                <a:latin typeface="+mn-lt"/>
              </a:rPr>
              <a:t> at a </a:t>
            </a:r>
            <a:r>
              <a:rPr lang="sv-SE" sz="4800" b="1" dirty="0" err="1" smtClean="0">
                <a:latin typeface="+mn-lt"/>
              </a:rPr>
              <a:t>distance</a:t>
            </a:r>
            <a:r>
              <a:rPr lang="sv-SE" sz="4800" b="1" dirty="0" smtClean="0">
                <a:latin typeface="+mn-lt"/>
              </a:rPr>
              <a:t/>
            </a:r>
            <a:br>
              <a:rPr lang="sv-SE" sz="4800" b="1" dirty="0" smtClean="0">
                <a:latin typeface="+mn-lt"/>
              </a:rPr>
            </a:br>
            <a:r>
              <a:rPr lang="sv-SE" sz="4800" dirty="0" err="1" smtClean="0">
                <a:latin typeface="+mn-lt"/>
              </a:rPr>
              <a:t>Success</a:t>
            </a:r>
            <a:r>
              <a:rPr lang="sv-SE" sz="4800" dirty="0" smtClean="0">
                <a:latin typeface="+mn-lt"/>
              </a:rPr>
              <a:t> </a:t>
            </a:r>
            <a:r>
              <a:rPr lang="sv-SE" sz="4800" dirty="0" err="1" smtClean="0">
                <a:latin typeface="+mn-lt"/>
              </a:rPr>
              <a:t>factors</a:t>
            </a:r>
            <a:r>
              <a:rPr lang="sv-SE" sz="4800" dirty="0" smtClean="0">
                <a:latin typeface="+mn-lt"/>
              </a:rPr>
              <a:t> for </a:t>
            </a:r>
            <a:r>
              <a:rPr lang="sv-SE" sz="4800" dirty="0" err="1" smtClean="0">
                <a:latin typeface="+mn-lt"/>
              </a:rPr>
              <a:t>educational</a:t>
            </a:r>
            <a:r>
              <a:rPr lang="sv-SE" sz="4800" dirty="0" smtClean="0">
                <a:latin typeface="+mn-lt"/>
              </a:rPr>
              <a:t> </a:t>
            </a:r>
            <a:r>
              <a:rPr lang="sv-SE" sz="4800" dirty="0" err="1" smtClean="0">
                <a:latin typeface="+mn-lt"/>
              </a:rPr>
              <a:t>projects</a:t>
            </a:r>
            <a:r>
              <a:rPr lang="sv-SE" sz="4800" dirty="0" smtClean="0">
                <a:latin typeface="+mn-lt"/>
              </a:rPr>
              <a:t> in rural areas</a:t>
            </a:r>
            <a:endParaRPr lang="sv-SE" sz="4800" dirty="0">
              <a:latin typeface="+mn-lt"/>
            </a:endParaRPr>
          </a:p>
        </p:txBody>
      </p:sp>
      <p:pic>
        <p:nvPicPr>
          <p:cNvPr id="2050" name="Picture 2" descr="https://lh5.googleusercontent.com/XRRPENPHaVQJKDsWelLOVb3QuesARrklv4gs5mejPAf_5NHIk6BpfaRVfSm0vKYWl6GrLl5oJEVwzcsFxbDN9xZ_bgMrLReZYP0KA7ndmzi4OaqRIXkve6m_wkUf3833PE-wsjSv"/>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926717" y="3576998"/>
            <a:ext cx="3453262" cy="26040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6.googleusercontent.com/nQrPbK9T0uHSmlk268mkpOnj2Hv4O3a0ejTFLM42q_-NyEDuCehuT7_fATaTeJcxS467Bi9wM6bEuWfPAyjEaBUgqh2dfLYq7kyTjZo1sGFlDIuxtZlDU5-qXRUzKpNLCW_K_Jvo"/>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7072" y="3576998"/>
            <a:ext cx="4067175" cy="27146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13871" y="3368456"/>
            <a:ext cx="1984076" cy="297783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82847" y="201045"/>
            <a:ext cx="3795623" cy="1020601"/>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751223" y="214994"/>
            <a:ext cx="3804250" cy="992703"/>
          </a:xfrm>
          <a:prstGeom prst="rect">
            <a:avLst/>
          </a:prstGeom>
        </p:spPr>
      </p:pic>
    </p:spTree>
    <p:extLst>
      <p:ext uri="{BB962C8B-B14F-4D97-AF65-F5344CB8AC3E}">
        <p14:creationId xmlns:p14="http://schemas.microsoft.com/office/powerpoint/2010/main" val="75209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4" name="Billed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1200" y="250907"/>
            <a:ext cx="10751128" cy="6473629"/>
          </a:xfrm>
          <a:prstGeom prst="rect">
            <a:avLst/>
          </a:prstGeom>
          <a:ln>
            <a:noFill/>
          </a:ln>
          <a:effectLst>
            <a:softEdge rad="112500"/>
          </a:effectLst>
        </p:spPr>
      </p:pic>
      <p:sp>
        <p:nvSpPr>
          <p:cNvPr id="3" name="Undertitel 2"/>
          <p:cNvSpPr>
            <a:spLocks noGrp="1"/>
          </p:cNvSpPr>
          <p:nvPr>
            <p:ph type="subTitle" idx="1"/>
          </p:nvPr>
        </p:nvSpPr>
        <p:spPr>
          <a:xfrm>
            <a:off x="1154955" y="871145"/>
            <a:ext cx="3518645" cy="4963177"/>
          </a:xfrm>
        </p:spPr>
        <p:txBody>
          <a:bodyPr>
            <a:normAutofit/>
          </a:bodyPr>
          <a:lstStyle/>
          <a:p>
            <a:endParaRPr lang="fo-FO" dirty="0" smtClean="0"/>
          </a:p>
          <a:p>
            <a:endParaRPr lang="fo-FO" dirty="0" smtClean="0"/>
          </a:p>
          <a:p>
            <a:endParaRPr lang="fo-FO" dirty="0"/>
          </a:p>
          <a:p>
            <a:endParaRPr lang="fo-FO" dirty="0"/>
          </a:p>
        </p:txBody>
      </p:sp>
      <p:sp>
        <p:nvSpPr>
          <p:cNvPr id="5" name="Tekstfelt 4"/>
          <p:cNvSpPr txBox="1"/>
          <p:nvPr/>
        </p:nvSpPr>
        <p:spPr>
          <a:xfrm>
            <a:off x="3122301" y="250907"/>
            <a:ext cx="4011924" cy="830997"/>
          </a:xfrm>
          <a:prstGeom prst="rect">
            <a:avLst/>
          </a:prstGeom>
          <a:noFill/>
        </p:spPr>
        <p:txBody>
          <a:bodyPr wrap="square" rtlCol="0">
            <a:spAutoFit/>
          </a:bodyPr>
          <a:lstStyle/>
          <a:p>
            <a:r>
              <a:rPr lang="fo-FO" sz="2400" b="1" dirty="0" smtClean="0">
                <a:latin typeface="Arial Rounded MT Bold" panose="020F0704030504030204" pitchFamily="34" charset="0"/>
              </a:rPr>
              <a:t>Klaksvík</a:t>
            </a:r>
          </a:p>
          <a:p>
            <a:r>
              <a:rPr lang="pt-BR" sz="2400" b="1" dirty="0">
                <a:latin typeface="Arial Rounded MT Bold" panose="020F0704030504030204" pitchFamily="34" charset="0"/>
              </a:rPr>
              <a:t>N 62° 13' 30 V 6° 34' 50</a:t>
            </a:r>
            <a:r>
              <a:rPr lang="fo-FO" sz="2400" b="1" dirty="0" smtClean="0">
                <a:latin typeface="Arial Rounded MT Bold" panose="020F0704030504030204" pitchFamily="34" charset="0"/>
              </a:rPr>
              <a:t> </a:t>
            </a:r>
            <a:endParaRPr lang="fo-FO" sz="2400" b="1" dirty="0">
              <a:latin typeface="Arial Rounded MT Bold" panose="020F0704030504030204" pitchFamily="34" charset="0"/>
            </a:endParaRPr>
          </a:p>
        </p:txBody>
      </p:sp>
      <p:sp>
        <p:nvSpPr>
          <p:cNvPr id="2" name="Tekstfelt 1"/>
          <p:cNvSpPr txBox="1"/>
          <p:nvPr/>
        </p:nvSpPr>
        <p:spPr>
          <a:xfrm>
            <a:off x="1154955" y="250907"/>
            <a:ext cx="1869440" cy="461665"/>
          </a:xfrm>
          <a:prstGeom prst="rect">
            <a:avLst/>
          </a:prstGeom>
          <a:noFill/>
        </p:spPr>
        <p:txBody>
          <a:bodyPr wrap="square" rtlCol="0">
            <a:spAutoFit/>
          </a:bodyPr>
          <a:lstStyle/>
          <a:p>
            <a:r>
              <a:rPr lang="da-DK" sz="2400" b="1" dirty="0">
                <a:latin typeface="Arial Rounded MT Bold" panose="020F0704030504030204" pitchFamily="34" charset="0"/>
              </a:rPr>
              <a:t>Case </a:t>
            </a:r>
            <a:r>
              <a:rPr lang="da-DK" sz="2400" b="1" dirty="0" err="1">
                <a:latin typeface="Arial Rounded MT Bold" panose="020F0704030504030204" pitchFamily="34" charset="0"/>
              </a:rPr>
              <a:t>one</a:t>
            </a:r>
            <a:endParaRPr lang="da-DK" sz="2400" b="1" dirty="0">
              <a:latin typeface="Arial Rounded MT Bold" panose="020F0704030504030204" pitchFamily="34" charset="0"/>
            </a:endParaRPr>
          </a:p>
        </p:txBody>
      </p:sp>
    </p:spTree>
    <p:extLst>
      <p:ext uri="{BB962C8B-B14F-4D97-AF65-F5344CB8AC3E}">
        <p14:creationId xmlns:p14="http://schemas.microsoft.com/office/powerpoint/2010/main" val="15772406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819615" y="719067"/>
            <a:ext cx="3982993" cy="2652205"/>
          </a:xfrm>
          <a:prstGeom prst="rect">
            <a:avLst/>
          </a:prstGeom>
        </p:spPr>
      </p:pic>
      <p:pic>
        <p:nvPicPr>
          <p:cNvPr id="3" name="Billede 2"/>
          <p:cNvPicPr>
            <a:picLocks noChangeAspect="1"/>
          </p:cNvPicPr>
          <p:nvPr/>
        </p:nvPicPr>
        <p:blipFill>
          <a:blip r:embed="rId3"/>
          <a:stretch>
            <a:fillRect/>
          </a:stretch>
        </p:blipFill>
        <p:spPr>
          <a:xfrm>
            <a:off x="819615" y="3631754"/>
            <a:ext cx="3982993" cy="2699063"/>
          </a:xfrm>
          <a:prstGeom prst="rect">
            <a:avLst/>
          </a:prstGeom>
        </p:spPr>
      </p:pic>
      <p:pic>
        <p:nvPicPr>
          <p:cNvPr id="4" name="Billede 3"/>
          <p:cNvPicPr>
            <a:picLocks noChangeAspect="1"/>
          </p:cNvPicPr>
          <p:nvPr/>
        </p:nvPicPr>
        <p:blipFill>
          <a:blip r:embed="rId4"/>
          <a:stretch>
            <a:fillRect/>
          </a:stretch>
        </p:blipFill>
        <p:spPr>
          <a:xfrm>
            <a:off x="6925033" y="719066"/>
            <a:ext cx="3969099" cy="2652205"/>
          </a:xfrm>
          <a:prstGeom prst="rect">
            <a:avLst/>
          </a:prstGeom>
        </p:spPr>
      </p:pic>
      <p:pic>
        <p:nvPicPr>
          <p:cNvPr id="5" name="Billed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5033" y="3631754"/>
            <a:ext cx="3969099" cy="2641255"/>
          </a:xfrm>
          <a:prstGeom prst="rect">
            <a:avLst/>
          </a:prstGeom>
        </p:spPr>
      </p:pic>
    </p:spTree>
    <p:extLst>
      <p:ext uri="{BB962C8B-B14F-4D97-AF65-F5344CB8AC3E}">
        <p14:creationId xmlns:p14="http://schemas.microsoft.com/office/powerpoint/2010/main" val="26033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ekstfelt 2"/>
          <p:cNvSpPr txBox="1"/>
          <p:nvPr/>
        </p:nvSpPr>
        <p:spPr>
          <a:xfrm>
            <a:off x="674993" y="391256"/>
            <a:ext cx="4043311" cy="5755422"/>
          </a:xfrm>
          <a:prstGeom prst="rect">
            <a:avLst/>
          </a:prstGeom>
          <a:noFill/>
        </p:spPr>
        <p:txBody>
          <a:bodyPr wrap="square" rtlCol="0">
            <a:spAutoFit/>
          </a:bodyPr>
          <a:lstStyle/>
          <a:p>
            <a:r>
              <a:rPr lang="en-GB" sz="3200" b="1" u="sng" dirty="0" err="1" smtClean="0">
                <a:latin typeface="Arial Rounded MT Bold" panose="020F0704030504030204" pitchFamily="34" charset="0"/>
              </a:rPr>
              <a:t>Klaksvík</a:t>
            </a:r>
            <a:endParaRPr lang="en-GB" sz="3200" b="1" u="sng" dirty="0" smtClean="0">
              <a:latin typeface="Arial Rounded MT Bold" panose="020F0704030504030204" pitchFamily="34" charset="0"/>
            </a:endParaRPr>
          </a:p>
          <a:p>
            <a:pPr marL="342900" indent="-342900">
              <a:buFont typeface="Arial" panose="020B0604020202020204" pitchFamily="34" charset="0"/>
              <a:buChar char="•"/>
            </a:pPr>
            <a:r>
              <a:rPr lang="en-GB" sz="2400" dirty="0" smtClean="0">
                <a:latin typeface="Arial Rounded MT Bold" panose="020F0704030504030204" pitchFamily="34" charset="0"/>
              </a:rPr>
              <a:t>2nd biggest town and municipality in the islands</a:t>
            </a:r>
          </a:p>
          <a:p>
            <a:pPr marL="342900" indent="-342900">
              <a:buFont typeface="Arial" panose="020B0604020202020204" pitchFamily="34" charset="0"/>
              <a:buChar char="•"/>
            </a:pPr>
            <a:r>
              <a:rPr lang="en-GB" sz="2400" dirty="0" smtClean="0">
                <a:latin typeface="Arial Rounded MT Bold" panose="020F0704030504030204" pitchFamily="34" charset="0"/>
              </a:rPr>
              <a:t>5.000 inhabitants on 4 islands</a:t>
            </a:r>
          </a:p>
          <a:p>
            <a:pPr marL="342900" indent="-342900">
              <a:buFont typeface="Arial" panose="020B0604020202020204" pitchFamily="34" charset="0"/>
              <a:buChar char="•"/>
            </a:pPr>
            <a:r>
              <a:rPr lang="en-GB" sz="2400" dirty="0" smtClean="0">
                <a:latin typeface="Arial Rounded MT Bold" panose="020F0704030504030204" pitchFamily="34" charset="0"/>
              </a:rPr>
              <a:t>Fishing industry is dominant</a:t>
            </a:r>
          </a:p>
          <a:p>
            <a:pPr marL="342900" indent="-342900">
              <a:buFont typeface="Arial" panose="020B0604020202020204" pitchFamily="34" charset="0"/>
              <a:buChar char="•"/>
            </a:pPr>
            <a:endParaRPr lang="en-GB" sz="2400" dirty="0" smtClean="0">
              <a:latin typeface="Arial Rounded MT Bold" panose="020F0704030504030204" pitchFamily="34" charset="0"/>
            </a:endParaRPr>
          </a:p>
          <a:p>
            <a:r>
              <a:rPr lang="en-GB" sz="2400" u="sng" dirty="0" smtClean="0">
                <a:latin typeface="Arial Rounded MT Bold" panose="020F0704030504030204" pitchFamily="34" charset="0"/>
              </a:rPr>
              <a:t>Obstacles in 2013:</a:t>
            </a:r>
          </a:p>
          <a:p>
            <a:pPr marL="342900" indent="-342900">
              <a:buFont typeface="Arial" panose="020B0604020202020204" pitchFamily="34" charset="0"/>
              <a:buChar char="•"/>
            </a:pPr>
            <a:r>
              <a:rPr lang="en-GB" sz="2400" dirty="0" smtClean="0">
                <a:latin typeface="Arial Rounded MT Bold" panose="020F0704030504030204" pitchFamily="34" charset="0"/>
              </a:rPr>
              <a:t>Decrease in population</a:t>
            </a:r>
          </a:p>
          <a:p>
            <a:pPr marL="342900" indent="-342900">
              <a:buFont typeface="Arial" panose="020B0604020202020204" pitchFamily="34" charset="0"/>
              <a:buChar char="•"/>
            </a:pPr>
            <a:r>
              <a:rPr lang="en-GB" sz="2400" dirty="0" smtClean="0">
                <a:latin typeface="Arial Rounded MT Bold" panose="020F0704030504030204" pitchFamily="34" charset="0"/>
              </a:rPr>
              <a:t>Brain Drain</a:t>
            </a:r>
          </a:p>
          <a:p>
            <a:pPr marL="342900" indent="-342900">
              <a:buFont typeface="Arial" panose="020B0604020202020204" pitchFamily="34" charset="0"/>
              <a:buChar char="•"/>
            </a:pPr>
            <a:r>
              <a:rPr lang="en-GB" sz="2400" dirty="0" smtClean="0">
                <a:latin typeface="Arial Rounded MT Bold" panose="020F0704030504030204" pitchFamily="34" charset="0"/>
              </a:rPr>
              <a:t>Women left for better education and job opportunities</a:t>
            </a:r>
            <a:endParaRPr lang="en-GB" sz="2400" dirty="0">
              <a:latin typeface="Arial Rounded MT Bold" panose="020F0704030504030204" pitchFamily="34" charset="0"/>
            </a:endParaRPr>
          </a:p>
        </p:txBody>
      </p:sp>
      <p:sp>
        <p:nvSpPr>
          <p:cNvPr id="4" name="Ellipse 3"/>
          <p:cNvSpPr/>
          <p:nvPr/>
        </p:nvSpPr>
        <p:spPr>
          <a:xfrm>
            <a:off x="6077528" y="120073"/>
            <a:ext cx="5865090" cy="56572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u="sng" dirty="0" smtClean="0">
                <a:latin typeface="Arial Rounded MT Bold" panose="020F0704030504030204" pitchFamily="34" charset="0"/>
              </a:rPr>
              <a:t>AIM: </a:t>
            </a:r>
            <a:r>
              <a:rPr lang="en-GB" dirty="0" smtClean="0">
                <a:latin typeface="Arial Rounded MT Bold" panose="020F0704030504030204" pitchFamily="34" charset="0"/>
              </a:rPr>
              <a:t>to offer adults LLL and LLG </a:t>
            </a:r>
          </a:p>
          <a:p>
            <a:endParaRPr lang="en-GB" dirty="0" smtClean="0">
              <a:latin typeface="Arial Rounded MT Bold" panose="020F0704030504030204" pitchFamily="34" charset="0"/>
            </a:endParaRPr>
          </a:p>
          <a:p>
            <a:r>
              <a:rPr lang="en-GB" b="1" u="sng" dirty="0" smtClean="0">
                <a:latin typeface="Arial Rounded MT Bold" panose="020F0704030504030204" pitchFamily="34" charset="0"/>
              </a:rPr>
              <a:t>FOCUS: </a:t>
            </a:r>
            <a:r>
              <a:rPr lang="en-GB" dirty="0" smtClean="0">
                <a:latin typeface="Arial Rounded MT Bold" panose="020F0704030504030204" pitchFamily="34" charset="0"/>
              </a:rPr>
              <a:t>create learning environment locally</a:t>
            </a:r>
          </a:p>
          <a:p>
            <a:endParaRPr lang="en-GB" dirty="0" smtClean="0">
              <a:latin typeface="Arial Rounded MT Bold" panose="020F0704030504030204" pitchFamily="34" charset="0"/>
            </a:endParaRPr>
          </a:p>
          <a:p>
            <a:r>
              <a:rPr lang="en-GB" b="1" u="sng" dirty="0" smtClean="0">
                <a:latin typeface="Arial Rounded MT Bold" panose="020F0704030504030204" pitchFamily="34" charset="0"/>
              </a:rPr>
              <a:t>PROGRAM: </a:t>
            </a:r>
            <a:r>
              <a:rPr lang="en-GB" dirty="0" smtClean="0">
                <a:latin typeface="Arial Rounded MT Bold" panose="020F0704030504030204" pitchFamily="34" charset="0"/>
              </a:rPr>
              <a:t>Offer Career Guidance and support Distant Learning students</a:t>
            </a:r>
          </a:p>
          <a:p>
            <a:endParaRPr lang="en-GB" dirty="0" smtClean="0">
              <a:latin typeface="Arial Rounded MT Bold" panose="020F0704030504030204" pitchFamily="34" charset="0"/>
            </a:endParaRPr>
          </a:p>
          <a:p>
            <a:r>
              <a:rPr lang="en-GB" b="1" u="sng" dirty="0" smtClean="0">
                <a:latin typeface="Arial Rounded MT Bold" panose="020F0704030504030204" pitchFamily="34" charset="0"/>
              </a:rPr>
              <a:t>CHALLENGES: </a:t>
            </a:r>
            <a:r>
              <a:rPr lang="en-GB" dirty="0" smtClean="0">
                <a:latin typeface="Arial Rounded MT Bold" panose="020F0704030504030204" pitchFamily="34" charset="0"/>
              </a:rPr>
              <a:t>New concept in small society</a:t>
            </a:r>
            <a:endParaRPr lang="en-GB" dirty="0">
              <a:latin typeface="Arial Rounded MT Bold" panose="020F0704030504030204" pitchFamily="34" charset="0"/>
            </a:endParaRPr>
          </a:p>
        </p:txBody>
      </p:sp>
      <p:sp>
        <p:nvSpPr>
          <p:cNvPr id="5" name="Rektangel 4"/>
          <p:cNvSpPr/>
          <p:nvPr/>
        </p:nvSpPr>
        <p:spPr>
          <a:xfrm>
            <a:off x="4718304" y="4744996"/>
            <a:ext cx="3685310" cy="108065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dirty="0" smtClean="0">
                <a:latin typeface="Arial Rounded MT Bold" panose="020F0704030504030204" pitchFamily="34" charset="0"/>
              </a:rPr>
              <a:t>Solution: </a:t>
            </a:r>
          </a:p>
          <a:p>
            <a:pPr algn="ctr"/>
            <a:r>
              <a:rPr lang="en-GB" dirty="0" smtClean="0">
                <a:latin typeface="Arial Rounded MT Bold" panose="020F0704030504030204" pitchFamily="34" charset="0"/>
              </a:rPr>
              <a:t>Lifelong Learning &amp; Lifelong Guidance???</a:t>
            </a:r>
            <a:endParaRPr lang="en-GB" dirty="0">
              <a:latin typeface="Arial Rounded MT Bold" panose="020F0704030504030204" pitchFamily="34" charset="0"/>
            </a:endParaRPr>
          </a:p>
        </p:txBody>
      </p:sp>
    </p:spTree>
    <p:extLst>
      <p:ext uri="{BB962C8B-B14F-4D97-AF65-F5344CB8AC3E}">
        <p14:creationId xmlns:p14="http://schemas.microsoft.com/office/powerpoint/2010/main" val="3182845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4" name="Pladsholder til indhold 3"/>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a:stretch/>
        </p:blipFill>
        <p:spPr>
          <a:xfrm>
            <a:off x="5621868" y="669115"/>
            <a:ext cx="5938642" cy="5942048"/>
          </a:xfrm>
        </p:spPr>
      </p:pic>
      <p:sp>
        <p:nvSpPr>
          <p:cNvPr id="2" name="Titel 1"/>
          <p:cNvSpPr>
            <a:spLocks noGrp="1"/>
          </p:cNvSpPr>
          <p:nvPr>
            <p:ph type="title"/>
          </p:nvPr>
        </p:nvSpPr>
        <p:spPr>
          <a:xfrm>
            <a:off x="304800" y="1756833"/>
            <a:ext cx="5212293" cy="4501958"/>
          </a:xfrm>
        </p:spPr>
        <p:txBody>
          <a:bodyPr>
            <a:noAutofit/>
          </a:bodyPr>
          <a:lstStyle/>
          <a:p>
            <a:r>
              <a:rPr lang="en-GB" sz="2400" dirty="0" smtClean="0">
                <a:latin typeface="Arial Rounded MT Bold" panose="020F0704030504030204" pitchFamily="34" charset="0"/>
              </a:rPr>
              <a:t>To combine: </a:t>
            </a:r>
            <a:br>
              <a:rPr lang="en-GB" sz="2400" dirty="0" smtClean="0">
                <a:latin typeface="Arial Rounded MT Bold" panose="020F0704030504030204" pitchFamily="34" charset="0"/>
              </a:rPr>
            </a:br>
            <a:r>
              <a:rPr lang="en-GB" sz="2400" dirty="0" smtClean="0">
                <a:latin typeface="Arial Rounded MT Bold" panose="020F0704030504030204" pitchFamily="34" charset="0"/>
              </a:rPr>
              <a:t>House of innovation </a:t>
            </a:r>
            <a:r>
              <a:rPr lang="en-GB" sz="2400" b="1" i="1" dirty="0" smtClean="0">
                <a:latin typeface="Arial Rounded MT Bold" panose="020F0704030504030204" pitchFamily="34" charset="0"/>
              </a:rPr>
              <a:t>“</a:t>
            </a:r>
            <a:r>
              <a:rPr lang="en-GB" sz="2400" b="1" i="1" dirty="0" err="1" smtClean="0">
                <a:latin typeface="Arial Rounded MT Bold" panose="020F0704030504030204" pitchFamily="34" charset="0"/>
              </a:rPr>
              <a:t>Íverksetarahúsið</a:t>
            </a:r>
            <a:r>
              <a:rPr lang="en-GB" sz="2400" b="1" i="1" dirty="0" smtClean="0">
                <a:latin typeface="Arial Rounded MT Bold" panose="020F0704030504030204" pitchFamily="34" charset="0"/>
              </a:rPr>
              <a:t>”</a:t>
            </a:r>
            <a:br>
              <a:rPr lang="en-GB" sz="2400" b="1" i="1" dirty="0" smtClean="0">
                <a:latin typeface="Arial Rounded MT Bold" panose="020F0704030504030204" pitchFamily="34" charset="0"/>
              </a:rPr>
            </a:br>
            <a:r>
              <a:rPr lang="en-GB" sz="2400" b="1" i="1" dirty="0" smtClean="0">
                <a:latin typeface="Arial Rounded MT Bold" panose="020F0704030504030204" pitchFamily="34" charset="0"/>
              </a:rPr>
              <a:t>- </a:t>
            </a:r>
            <a:r>
              <a:rPr lang="en-GB" sz="2400" b="1" i="1" dirty="0" smtClean="0">
                <a:latin typeface="Arial Rounded MT Bold" panose="020F0704030504030204" pitchFamily="34" charset="0"/>
              </a:rPr>
              <a:t> </a:t>
            </a:r>
            <a:r>
              <a:rPr lang="en-GB" sz="2400" dirty="0" smtClean="0">
                <a:latin typeface="Arial Rounded MT Bold" panose="020F0704030504030204" pitchFamily="34" charset="0"/>
              </a:rPr>
              <a:t>Workspace </a:t>
            </a:r>
            <a:r>
              <a:rPr lang="en-GB" sz="2400" dirty="0" smtClean="0">
                <a:latin typeface="Arial Rounded MT Bold" panose="020F0704030504030204" pitchFamily="34" charset="0"/>
              </a:rPr>
              <a:t>for  </a:t>
            </a:r>
            <a:r>
              <a:rPr lang="en-GB" sz="2400" dirty="0" smtClean="0">
                <a:latin typeface="Arial Rounded MT Bold" panose="020F0704030504030204" pitchFamily="34" charset="0"/>
              </a:rPr>
              <a:t>innovation </a:t>
            </a:r>
            <a:r>
              <a:rPr lang="en-GB" sz="2400" dirty="0" smtClean="0">
                <a:latin typeface="Arial Rounded MT Bold" panose="020F0704030504030204" pitchFamily="34" charset="0"/>
              </a:rPr>
              <a:t>and support </a:t>
            </a:r>
            <a:r>
              <a:rPr lang="en-GB" sz="2400" dirty="0" smtClean="0">
                <a:latin typeface="Arial Rounded MT Bold" panose="020F0704030504030204" pitchFamily="34" charset="0"/>
              </a:rPr>
              <a:t>of </a:t>
            </a:r>
            <a:r>
              <a:rPr lang="en-GB" sz="2400" dirty="0" smtClean="0">
                <a:latin typeface="Arial Rounded MT Bold" panose="020F0704030504030204" pitchFamily="34" charset="0"/>
              </a:rPr>
              <a:t>entrepreneurs</a:t>
            </a:r>
            <a:br>
              <a:rPr lang="en-GB" sz="2400" dirty="0" smtClean="0">
                <a:latin typeface="Arial Rounded MT Bold" panose="020F0704030504030204" pitchFamily="34" charset="0"/>
              </a:rPr>
            </a:br>
            <a:r>
              <a:rPr lang="en-GB" sz="2400" dirty="0" smtClean="0">
                <a:latin typeface="Arial Rounded MT Bold" panose="020F0704030504030204" pitchFamily="34" charset="0"/>
              </a:rPr>
              <a:t>&amp; </a:t>
            </a:r>
            <a:br>
              <a:rPr lang="en-GB" sz="2400" dirty="0" smtClean="0">
                <a:latin typeface="Arial Rounded MT Bold" panose="020F0704030504030204" pitchFamily="34" charset="0"/>
              </a:rPr>
            </a:br>
            <a:r>
              <a:rPr lang="en-GB" sz="2400" dirty="0" smtClean="0">
                <a:latin typeface="Arial Rounded MT Bold" panose="020F0704030504030204" pitchFamily="34" charset="0"/>
              </a:rPr>
              <a:t>Distant learning centre, </a:t>
            </a:r>
            <a:r>
              <a:rPr lang="en-GB" sz="2400" b="1" i="1" dirty="0" smtClean="0">
                <a:latin typeface="Arial Rounded MT Bold" panose="020F0704030504030204" pitchFamily="34" charset="0"/>
              </a:rPr>
              <a:t>“</a:t>
            </a:r>
            <a:r>
              <a:rPr lang="en-GB" sz="2400" b="1" i="1" dirty="0" err="1" smtClean="0">
                <a:latin typeface="Arial Rounded MT Bold" panose="020F0704030504030204" pitchFamily="34" charset="0"/>
              </a:rPr>
              <a:t>Fjarnám</a:t>
            </a:r>
            <a:r>
              <a:rPr lang="en-GB" sz="2400" b="1" i="1" dirty="0" smtClean="0">
                <a:latin typeface="Arial Rounded MT Bold" panose="020F0704030504030204" pitchFamily="34" charset="0"/>
              </a:rPr>
              <a:t>” </a:t>
            </a:r>
            <a:r>
              <a:rPr lang="en-GB" sz="2400" dirty="0" smtClean="0">
                <a:latin typeface="Arial Rounded MT Bold" panose="020F0704030504030204" pitchFamily="34" charset="0"/>
              </a:rPr>
              <a:t/>
            </a:r>
            <a:br>
              <a:rPr lang="en-GB" sz="2400" dirty="0" smtClean="0">
                <a:latin typeface="Arial Rounded MT Bold" panose="020F0704030504030204" pitchFamily="34" charset="0"/>
              </a:rPr>
            </a:br>
            <a:r>
              <a:rPr lang="en-GB" sz="2400" dirty="0" smtClean="0">
                <a:latin typeface="Arial Rounded MT Bold" panose="020F0704030504030204" pitchFamily="34" charset="0"/>
              </a:rPr>
              <a:t>- offering </a:t>
            </a:r>
            <a:r>
              <a:rPr lang="en-GB" sz="2400" dirty="0" smtClean="0">
                <a:latin typeface="Arial Rounded MT Bold" panose="020F0704030504030204" pitchFamily="34" charset="0"/>
              </a:rPr>
              <a:t>Career </a:t>
            </a:r>
            <a:r>
              <a:rPr lang="en-GB" sz="2400" dirty="0" smtClean="0">
                <a:latin typeface="Arial Rounded MT Bold" panose="020F0704030504030204" pitchFamily="34" charset="0"/>
              </a:rPr>
              <a:t>Guidance </a:t>
            </a:r>
            <a:r>
              <a:rPr lang="en-GB" sz="2400" dirty="0" smtClean="0">
                <a:latin typeface="Arial Rounded MT Bold" panose="020F0704030504030204" pitchFamily="34" charset="0"/>
              </a:rPr>
              <a:t>and </a:t>
            </a:r>
            <a:r>
              <a:rPr lang="en-GB" sz="2400" dirty="0" smtClean="0">
                <a:latin typeface="Arial Rounded MT Bold" panose="020F0704030504030204" pitchFamily="34" charset="0"/>
              </a:rPr>
              <a:t>Counselling </a:t>
            </a:r>
            <a:r>
              <a:rPr lang="en-GB" sz="2400" dirty="0" smtClean="0">
                <a:latin typeface="Arial Rounded MT Bold" panose="020F0704030504030204" pitchFamily="34" charset="0"/>
              </a:rPr>
              <a:t>for Adults</a:t>
            </a:r>
            <a:br>
              <a:rPr lang="en-GB" sz="2400" dirty="0" smtClean="0">
                <a:latin typeface="Arial Rounded MT Bold" panose="020F0704030504030204" pitchFamily="34" charset="0"/>
              </a:rPr>
            </a:br>
            <a:r>
              <a:rPr lang="en-GB" sz="2800" dirty="0" smtClean="0"/>
              <a:t/>
            </a:r>
            <a:br>
              <a:rPr lang="en-GB" sz="2800" dirty="0" smtClean="0"/>
            </a:br>
            <a:r>
              <a:rPr lang="en-GB" sz="1400" dirty="0" smtClean="0"/>
              <a:t>(the first of its kind outside off the educational system)</a:t>
            </a:r>
            <a:endParaRPr lang="en-GB" sz="1400" dirty="0"/>
          </a:p>
        </p:txBody>
      </p:sp>
      <p:sp>
        <p:nvSpPr>
          <p:cNvPr id="6" name="Tekstfelt 5"/>
          <p:cNvSpPr txBox="1"/>
          <p:nvPr/>
        </p:nvSpPr>
        <p:spPr>
          <a:xfrm>
            <a:off x="439292" y="574929"/>
            <a:ext cx="3675507" cy="1077218"/>
          </a:xfrm>
          <a:prstGeom prst="rect">
            <a:avLst/>
          </a:prstGeom>
          <a:noFill/>
        </p:spPr>
        <p:txBody>
          <a:bodyPr wrap="square" rtlCol="0">
            <a:spAutoFit/>
          </a:bodyPr>
          <a:lstStyle/>
          <a:p>
            <a:r>
              <a:rPr lang="en-GB" sz="3200" b="1" u="sng" dirty="0" smtClean="0">
                <a:solidFill>
                  <a:srgbClr val="FFFF00"/>
                </a:solidFill>
                <a:latin typeface="Arial Rounded MT Bold" panose="020F0704030504030204" pitchFamily="34" charset="0"/>
              </a:rPr>
              <a:t>Opportunity </a:t>
            </a:r>
            <a:r>
              <a:rPr lang="en-GB" sz="3200" b="1" u="sng" dirty="0" smtClean="0">
                <a:solidFill>
                  <a:srgbClr val="FFFF00"/>
                </a:solidFill>
                <a:latin typeface="Arial Rounded MT Bold" panose="020F0704030504030204" pitchFamily="34" charset="0"/>
              </a:rPr>
              <a:t>arose </a:t>
            </a:r>
            <a:r>
              <a:rPr lang="en-GB" sz="3200" b="1" u="sng" dirty="0" smtClean="0">
                <a:solidFill>
                  <a:srgbClr val="FFFF00"/>
                </a:solidFill>
                <a:latin typeface="Arial Rounded MT Bold" panose="020F0704030504030204" pitchFamily="34" charset="0"/>
              </a:rPr>
              <a:t>in 2015:</a:t>
            </a:r>
            <a:endParaRPr lang="en-GB" sz="3200" b="1" u="sng" dirty="0">
              <a:solidFill>
                <a:srgbClr val="FFFF00"/>
              </a:solidFill>
              <a:latin typeface="Arial Rounded MT Bold" panose="020F0704030504030204" pitchFamily="34" charset="0"/>
            </a:endParaRPr>
          </a:p>
        </p:txBody>
      </p:sp>
    </p:spTree>
    <p:extLst>
      <p:ext uri="{BB962C8B-B14F-4D97-AF65-F5344CB8AC3E}">
        <p14:creationId xmlns:p14="http://schemas.microsoft.com/office/powerpoint/2010/main" val="2535374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48145" y="701964"/>
            <a:ext cx="4304146" cy="4738254"/>
          </a:xfrm>
        </p:spPr>
        <p:txBody>
          <a:bodyPr/>
          <a:lstStyle/>
          <a:p>
            <a:r>
              <a:rPr lang="fo-FO" sz="2800" dirty="0" smtClean="0"/>
              <a:t/>
            </a:r>
            <a:br>
              <a:rPr lang="fo-FO" sz="2800" dirty="0" smtClean="0"/>
            </a:br>
            <a:r>
              <a:rPr lang="fo-FO" sz="2800" dirty="0" smtClean="0"/>
              <a:t> </a:t>
            </a:r>
            <a:endParaRPr lang="fo-FO" sz="2800" dirty="0"/>
          </a:p>
        </p:txBody>
      </p:sp>
      <p:pic>
        <p:nvPicPr>
          <p:cNvPr id="4" name="Pladsholder til indhold 3"/>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a:stretch/>
        </p:blipFill>
        <p:spPr>
          <a:xfrm>
            <a:off x="832287" y="580908"/>
            <a:ext cx="3356079" cy="2507288"/>
          </a:xfrm>
        </p:spPr>
      </p:pic>
      <p:pic>
        <p:nvPicPr>
          <p:cNvPr id="5" name="Billed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450072" y="594378"/>
            <a:ext cx="3075709" cy="2493818"/>
          </a:xfrm>
          <a:prstGeom prst="rect">
            <a:avLst/>
          </a:prstGeom>
        </p:spPr>
      </p:pic>
      <p:pic>
        <p:nvPicPr>
          <p:cNvPr id="6" name="Bille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7487" y="580908"/>
            <a:ext cx="2514146" cy="2514146"/>
          </a:xfrm>
          <a:prstGeom prst="rect">
            <a:avLst/>
          </a:prstGeom>
        </p:spPr>
      </p:pic>
      <p:sp>
        <p:nvSpPr>
          <p:cNvPr id="8" name="Tekstfelt 7"/>
          <p:cNvSpPr txBox="1"/>
          <p:nvPr/>
        </p:nvSpPr>
        <p:spPr>
          <a:xfrm>
            <a:off x="832287" y="3685892"/>
            <a:ext cx="2388755" cy="2616101"/>
          </a:xfrm>
          <a:prstGeom prst="rect">
            <a:avLst/>
          </a:prstGeom>
          <a:noFill/>
        </p:spPr>
        <p:txBody>
          <a:bodyPr wrap="square" rtlCol="0">
            <a:spAutoFit/>
          </a:bodyPr>
          <a:lstStyle/>
          <a:p>
            <a:r>
              <a:rPr lang="en-GB" sz="2400" dirty="0" smtClean="0">
                <a:latin typeface="Arial Rounded MT Bold" panose="020F0704030504030204" pitchFamily="34" charset="0"/>
              </a:rPr>
              <a:t>2019 </a:t>
            </a:r>
          </a:p>
          <a:p>
            <a:r>
              <a:rPr lang="en-GB" sz="2400" b="1" u="sng" dirty="0" err="1" smtClean="0">
                <a:latin typeface="Arial Rounded MT Bold" panose="020F0704030504030204" pitchFamily="34" charset="0"/>
              </a:rPr>
              <a:t>Fjarnám</a:t>
            </a:r>
            <a:r>
              <a:rPr lang="en-GB" sz="2400" dirty="0" smtClean="0">
                <a:latin typeface="Arial Rounded MT Bold" panose="020F0704030504030204" pitchFamily="34" charset="0"/>
              </a:rPr>
              <a:t> </a:t>
            </a:r>
          </a:p>
          <a:p>
            <a:r>
              <a:rPr lang="en-GB" sz="2400" dirty="0" smtClean="0">
                <a:latin typeface="Arial Rounded MT Bold" panose="020F0704030504030204" pitchFamily="34" charset="0"/>
              </a:rPr>
              <a:t>is the first </a:t>
            </a:r>
          </a:p>
          <a:p>
            <a:r>
              <a:rPr lang="en-GB" sz="2400" b="1" u="sng" dirty="0" smtClean="0">
                <a:latin typeface="Arial Rounded MT Bold" panose="020F0704030504030204" pitchFamily="34" charset="0"/>
              </a:rPr>
              <a:t>local platform </a:t>
            </a:r>
          </a:p>
          <a:p>
            <a:r>
              <a:rPr lang="en-GB" sz="2400" b="1" dirty="0" smtClean="0">
                <a:latin typeface="Arial Rounded MT Bold" panose="020F0704030504030204" pitchFamily="34" charset="0"/>
              </a:rPr>
              <a:t>to combine and support</a:t>
            </a:r>
            <a:r>
              <a:rPr lang="en-GB" sz="2400" dirty="0" smtClean="0">
                <a:latin typeface="Arial Rounded MT Bold" panose="020F0704030504030204" pitchFamily="34" charset="0"/>
              </a:rPr>
              <a:t>:</a:t>
            </a:r>
          </a:p>
          <a:p>
            <a:pPr marL="285750" indent="-285750">
              <a:buFontTx/>
              <a:buChar char="-"/>
            </a:pPr>
            <a:endParaRPr lang="en-GB" sz="2000" dirty="0">
              <a:latin typeface="Arial Rounded MT Bold" panose="020F0704030504030204" pitchFamily="34" charset="0"/>
            </a:endParaRPr>
          </a:p>
        </p:txBody>
      </p:sp>
      <p:sp>
        <p:nvSpPr>
          <p:cNvPr id="9" name="Tekstfelt 8"/>
          <p:cNvSpPr txBox="1"/>
          <p:nvPr/>
        </p:nvSpPr>
        <p:spPr>
          <a:xfrm>
            <a:off x="3501735" y="3685892"/>
            <a:ext cx="6799897" cy="2677656"/>
          </a:xfrm>
          <a:prstGeom prst="rect">
            <a:avLst/>
          </a:prstGeom>
          <a:noFill/>
        </p:spPr>
        <p:txBody>
          <a:bodyPr wrap="square" rtlCol="0">
            <a:spAutoFit/>
          </a:bodyPr>
          <a:lstStyle/>
          <a:p>
            <a:pPr marL="285750" indent="-285750">
              <a:buFontTx/>
              <a:buChar char="-"/>
            </a:pPr>
            <a:r>
              <a:rPr lang="en-GB" sz="2400" dirty="0">
                <a:latin typeface="Arial Rounded MT Bold" panose="020F0704030504030204" pitchFamily="34" charset="0"/>
              </a:rPr>
              <a:t>Adult </a:t>
            </a:r>
            <a:r>
              <a:rPr lang="en-GB" sz="2400" dirty="0" smtClean="0">
                <a:latin typeface="Arial Rounded MT Bold" panose="020F0704030504030204" pitchFamily="34" charset="0"/>
              </a:rPr>
              <a:t>education</a:t>
            </a:r>
            <a:endParaRPr lang="en-GB" sz="2400" dirty="0">
              <a:latin typeface="Arial Rounded MT Bold" panose="020F0704030504030204" pitchFamily="34" charset="0"/>
            </a:endParaRPr>
          </a:p>
          <a:p>
            <a:pPr marL="285750" indent="-285750">
              <a:buFontTx/>
              <a:buChar char="-"/>
            </a:pPr>
            <a:r>
              <a:rPr lang="en-GB" sz="2400" dirty="0">
                <a:latin typeface="Arial Rounded MT Bold" panose="020F0704030504030204" pitchFamily="34" charset="0"/>
              </a:rPr>
              <a:t>Career guidance and counselling</a:t>
            </a:r>
          </a:p>
          <a:p>
            <a:pPr marL="285750" indent="-285750">
              <a:buFontTx/>
              <a:buChar char="-"/>
            </a:pPr>
            <a:r>
              <a:rPr lang="en-GB" sz="2400" dirty="0">
                <a:latin typeface="Arial Rounded MT Bold" panose="020F0704030504030204" pitchFamily="34" charset="0"/>
              </a:rPr>
              <a:t>Collaboration between workplaces and studies</a:t>
            </a:r>
          </a:p>
          <a:p>
            <a:pPr marL="285750" indent="-285750">
              <a:buFontTx/>
              <a:buChar char="-"/>
            </a:pPr>
            <a:r>
              <a:rPr lang="en-GB" sz="2400" dirty="0">
                <a:latin typeface="Arial Rounded MT Bold" panose="020F0704030504030204" pitchFamily="34" charset="0"/>
              </a:rPr>
              <a:t>Innovation </a:t>
            </a:r>
          </a:p>
          <a:p>
            <a:pPr marL="285750" indent="-285750">
              <a:buFontTx/>
              <a:buChar char="-"/>
            </a:pPr>
            <a:r>
              <a:rPr lang="en-GB" sz="2400" dirty="0" smtClean="0">
                <a:latin typeface="Arial Rounded MT Bold" panose="020F0704030504030204" pitchFamily="34" charset="0"/>
              </a:rPr>
              <a:t>Socialization</a:t>
            </a:r>
          </a:p>
          <a:p>
            <a:pPr marL="285750" indent="-285750">
              <a:buFontTx/>
              <a:buChar char="-"/>
            </a:pPr>
            <a:r>
              <a:rPr lang="en-GB" sz="2400" dirty="0" smtClean="0">
                <a:latin typeface="Arial Rounded MT Bold" panose="020F0704030504030204" pitchFamily="34" charset="0"/>
              </a:rPr>
              <a:t>“Youth into work – </a:t>
            </a:r>
            <a:r>
              <a:rPr lang="en-GB" sz="2400" dirty="0" err="1" smtClean="0">
                <a:latin typeface="Arial Rounded MT Bold" panose="020F0704030504030204" pitchFamily="34" charset="0"/>
              </a:rPr>
              <a:t>UíA</a:t>
            </a:r>
            <a:r>
              <a:rPr lang="en-GB" sz="2400" dirty="0" smtClean="0">
                <a:latin typeface="Arial Rounded MT Bold" panose="020F0704030504030204" pitchFamily="34" charset="0"/>
              </a:rPr>
              <a:t>”</a:t>
            </a:r>
            <a:endParaRPr lang="en-GB" sz="2400" dirty="0">
              <a:latin typeface="Arial Rounded MT Bold" panose="020F0704030504030204" pitchFamily="34" charset="0"/>
            </a:endParaRPr>
          </a:p>
        </p:txBody>
      </p:sp>
    </p:spTree>
    <p:extLst>
      <p:ext uri="{BB962C8B-B14F-4D97-AF65-F5344CB8AC3E}">
        <p14:creationId xmlns:p14="http://schemas.microsoft.com/office/powerpoint/2010/main" val="2948683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45130" y="652388"/>
            <a:ext cx="9404723" cy="953490"/>
          </a:xfrm>
        </p:spPr>
        <p:txBody>
          <a:bodyPr>
            <a:normAutofit fontScale="90000"/>
          </a:bodyPr>
          <a:lstStyle/>
          <a:p>
            <a:r>
              <a:rPr lang="da-DK" dirty="0" err="1" smtClean="0">
                <a:latin typeface="Arial Rounded MT Bold" panose="020F0704030504030204" pitchFamily="34" charset="0"/>
              </a:rPr>
              <a:t>History</a:t>
            </a:r>
            <a:r>
              <a:rPr lang="da-DK" dirty="0" smtClean="0">
                <a:latin typeface="Arial Rounded MT Bold" panose="020F0704030504030204" pitchFamily="34" charset="0"/>
              </a:rPr>
              <a:t> of Guidance in the </a:t>
            </a:r>
            <a:r>
              <a:rPr lang="da-DK" dirty="0" err="1" smtClean="0">
                <a:latin typeface="Arial Rounded MT Bold" panose="020F0704030504030204" pitchFamily="34" charset="0"/>
              </a:rPr>
              <a:t>Faroese</a:t>
            </a:r>
            <a:r>
              <a:rPr lang="da-DK" dirty="0" smtClean="0">
                <a:latin typeface="Arial Rounded MT Bold" panose="020F0704030504030204" pitchFamily="34" charset="0"/>
              </a:rPr>
              <a:t> </a:t>
            </a:r>
            <a:r>
              <a:rPr lang="da-DK" dirty="0" err="1" smtClean="0">
                <a:latin typeface="Arial Rounded MT Bold" panose="020F0704030504030204" pitchFamily="34" charset="0"/>
              </a:rPr>
              <a:t>Community</a:t>
            </a:r>
            <a:r>
              <a:rPr lang="da-DK" dirty="0" smtClean="0">
                <a:latin typeface="Arial Rounded MT Bold" panose="020F0704030504030204" pitchFamily="34" charset="0"/>
              </a:rPr>
              <a:t> </a:t>
            </a:r>
            <a:endParaRPr lang="da-DK" dirty="0">
              <a:latin typeface="Arial Rounded MT Bold" panose="020F0704030504030204" pitchFamily="34" charset="0"/>
            </a:endParaRPr>
          </a:p>
        </p:txBody>
      </p:sp>
      <p:sp>
        <p:nvSpPr>
          <p:cNvPr id="3" name="Pladsholder til indhold 2"/>
          <p:cNvSpPr>
            <a:spLocks noGrp="1"/>
          </p:cNvSpPr>
          <p:nvPr>
            <p:ph idx="1"/>
          </p:nvPr>
        </p:nvSpPr>
        <p:spPr>
          <a:xfrm>
            <a:off x="712787" y="1967828"/>
            <a:ext cx="10507663" cy="4195481"/>
          </a:xfrm>
        </p:spPr>
        <p:txBody>
          <a:bodyPr>
            <a:noAutofit/>
          </a:bodyPr>
          <a:lstStyle/>
          <a:p>
            <a:pPr>
              <a:lnSpc>
                <a:spcPct val="150000"/>
              </a:lnSpc>
            </a:pPr>
            <a:r>
              <a:rPr lang="da-DK" sz="2000" dirty="0" smtClean="0">
                <a:latin typeface="Arial Rounded MT Bold" panose="020F0704030504030204" pitchFamily="34" charset="0"/>
              </a:rPr>
              <a:t>In 1974 guidance in </a:t>
            </a:r>
            <a:r>
              <a:rPr lang="da-DK" sz="2000" dirty="0" err="1" smtClean="0">
                <a:latin typeface="Arial Rounded MT Bold" panose="020F0704030504030204" pitchFamily="34" charset="0"/>
              </a:rPr>
              <a:t>education</a:t>
            </a:r>
            <a:r>
              <a:rPr lang="da-DK" sz="2000" dirty="0" smtClean="0">
                <a:latin typeface="Arial Rounded MT Bold" panose="020F0704030504030204" pitchFamily="34" charset="0"/>
              </a:rPr>
              <a:t> </a:t>
            </a:r>
            <a:r>
              <a:rPr lang="da-DK" sz="2000" dirty="0" err="1" smtClean="0">
                <a:latin typeface="Arial Rounded MT Bold" panose="020F0704030504030204" pitchFamily="34" charset="0"/>
              </a:rPr>
              <a:t>started</a:t>
            </a:r>
            <a:r>
              <a:rPr lang="da-DK" sz="2000" dirty="0" smtClean="0">
                <a:latin typeface="Arial Rounded MT Bold" panose="020F0704030504030204" pitchFamily="34" charset="0"/>
              </a:rPr>
              <a:t>, as part of </a:t>
            </a:r>
            <a:r>
              <a:rPr lang="da-DK" sz="2000" dirty="0" err="1" smtClean="0">
                <a:latin typeface="Arial Rounded MT Bold" panose="020F0704030504030204" pitchFamily="34" charset="0"/>
              </a:rPr>
              <a:t>higher</a:t>
            </a:r>
            <a:r>
              <a:rPr lang="da-DK" sz="2000" dirty="0" smtClean="0">
                <a:latin typeface="Arial Rounded MT Bold" panose="020F0704030504030204" pitchFamily="34" charset="0"/>
              </a:rPr>
              <a:t> </a:t>
            </a:r>
            <a:r>
              <a:rPr lang="da-DK" sz="2000" dirty="0" err="1" smtClean="0">
                <a:latin typeface="Arial Rounded MT Bold" panose="020F0704030504030204" pitchFamily="34" charset="0"/>
              </a:rPr>
              <a:t>preparation</a:t>
            </a:r>
            <a:r>
              <a:rPr lang="da-DK" sz="2000" dirty="0" smtClean="0">
                <a:latin typeface="Arial Rounded MT Bold" panose="020F0704030504030204" pitchFamily="34" charset="0"/>
              </a:rPr>
              <a:t> </a:t>
            </a:r>
            <a:r>
              <a:rPr lang="da-DK" sz="2000" dirty="0" err="1" smtClean="0">
                <a:latin typeface="Arial Rounded MT Bold" panose="020F0704030504030204" pitchFamily="34" charset="0"/>
              </a:rPr>
              <a:t>courses</a:t>
            </a:r>
            <a:r>
              <a:rPr lang="da-DK" sz="2000" dirty="0" smtClean="0">
                <a:latin typeface="Arial Rounded MT Bold" panose="020F0704030504030204" pitchFamily="34" charset="0"/>
              </a:rPr>
              <a:t>, </a:t>
            </a:r>
            <a:r>
              <a:rPr lang="da-DK" sz="2000" dirty="0">
                <a:latin typeface="Arial Rounded MT Bold" panose="020F0704030504030204" pitchFamily="34" charset="0"/>
              </a:rPr>
              <a:t>HF </a:t>
            </a:r>
          </a:p>
          <a:p>
            <a:pPr>
              <a:lnSpc>
                <a:spcPct val="150000"/>
              </a:lnSpc>
            </a:pPr>
            <a:r>
              <a:rPr lang="da-DK" sz="2000" dirty="0" smtClean="0">
                <a:latin typeface="Arial Rounded MT Bold" panose="020F0704030504030204" pitchFamily="34" charset="0"/>
              </a:rPr>
              <a:t>The </a:t>
            </a:r>
            <a:r>
              <a:rPr lang="da-DK" sz="2000" dirty="0">
                <a:latin typeface="Arial Rounded MT Bold" panose="020F0704030504030204" pitchFamily="34" charset="0"/>
              </a:rPr>
              <a:t>g</a:t>
            </a:r>
            <a:r>
              <a:rPr lang="da-DK" sz="2000" dirty="0" smtClean="0">
                <a:latin typeface="Arial Rounded MT Bold" panose="020F0704030504030204" pitchFamily="34" charset="0"/>
              </a:rPr>
              <a:t>uidance </a:t>
            </a:r>
            <a:r>
              <a:rPr lang="da-DK" sz="2000" dirty="0" err="1" smtClean="0">
                <a:latin typeface="Arial Rounded MT Bold" panose="020F0704030504030204" pitchFamily="34" charset="0"/>
              </a:rPr>
              <a:t>community</a:t>
            </a:r>
            <a:r>
              <a:rPr lang="da-DK" sz="2000" dirty="0" smtClean="0">
                <a:latin typeface="Arial Rounded MT Bold" panose="020F0704030504030204" pitchFamily="34" charset="0"/>
              </a:rPr>
              <a:t>, in the </a:t>
            </a:r>
            <a:r>
              <a:rPr lang="da-DK" sz="2000" dirty="0" err="1" smtClean="0">
                <a:latin typeface="Arial Rounded MT Bold" panose="020F0704030504030204" pitchFamily="34" charset="0"/>
              </a:rPr>
              <a:t>Faroe</a:t>
            </a:r>
            <a:r>
              <a:rPr lang="da-DK" sz="2000" dirty="0" smtClean="0">
                <a:latin typeface="Arial Rounded MT Bold" panose="020F0704030504030204" pitchFamily="34" charset="0"/>
              </a:rPr>
              <a:t> Islands for </a:t>
            </a:r>
            <a:r>
              <a:rPr lang="da-DK" sz="2000" dirty="0" err="1" smtClean="0">
                <a:latin typeface="Arial Rounded MT Bold" panose="020F0704030504030204" pitchFamily="34" charset="0"/>
              </a:rPr>
              <a:t>many</a:t>
            </a:r>
            <a:r>
              <a:rPr lang="da-DK" sz="2000" dirty="0" smtClean="0">
                <a:latin typeface="Arial Rounded MT Bold" panose="020F0704030504030204" pitchFamily="34" charset="0"/>
              </a:rPr>
              <a:t> </a:t>
            </a:r>
            <a:r>
              <a:rPr lang="da-DK" sz="2000" dirty="0" err="1" smtClean="0">
                <a:latin typeface="Arial Rounded MT Bold" panose="020F0704030504030204" pitchFamily="34" charset="0"/>
              </a:rPr>
              <a:t>years</a:t>
            </a:r>
            <a:r>
              <a:rPr lang="da-DK" sz="2000" dirty="0" smtClean="0">
                <a:latin typeface="Arial Rounded MT Bold" panose="020F0704030504030204" pitchFamily="34" charset="0"/>
              </a:rPr>
              <a:t> </a:t>
            </a:r>
            <a:r>
              <a:rPr lang="da-DK" sz="2000" dirty="0" err="1" smtClean="0">
                <a:latin typeface="Arial Rounded MT Bold" panose="020F0704030504030204" pitchFamily="34" charset="0"/>
              </a:rPr>
              <a:t>wanted</a:t>
            </a:r>
            <a:r>
              <a:rPr lang="da-DK" sz="2000" dirty="0" smtClean="0">
                <a:latin typeface="Arial Rounded MT Bold" panose="020F0704030504030204" pitchFamily="34" charset="0"/>
              </a:rPr>
              <a:t> </a:t>
            </a:r>
            <a:r>
              <a:rPr lang="da-DK" sz="2000" dirty="0" err="1" smtClean="0">
                <a:latin typeface="Arial Rounded MT Bold" panose="020F0704030504030204" pitchFamily="34" charset="0"/>
              </a:rPr>
              <a:t>higher</a:t>
            </a:r>
            <a:r>
              <a:rPr lang="da-DK" sz="2000" dirty="0" smtClean="0">
                <a:latin typeface="Arial Rounded MT Bold" panose="020F0704030504030204" pitchFamily="34" charset="0"/>
              </a:rPr>
              <a:t> </a:t>
            </a:r>
            <a:r>
              <a:rPr lang="da-DK" sz="2000" dirty="0" err="1" smtClean="0">
                <a:latin typeface="Arial Rounded MT Bold" panose="020F0704030504030204" pitchFamily="34" charset="0"/>
              </a:rPr>
              <a:t>education</a:t>
            </a:r>
            <a:r>
              <a:rPr lang="da-DK" sz="2000" dirty="0" smtClean="0">
                <a:latin typeface="Arial Rounded MT Bold" panose="020F0704030504030204" pitchFamily="34" charset="0"/>
              </a:rPr>
              <a:t> for guidance </a:t>
            </a:r>
            <a:r>
              <a:rPr lang="da-DK" sz="2000" dirty="0" err="1" smtClean="0">
                <a:latin typeface="Arial Rounded MT Bold" panose="020F0704030504030204" pitchFamily="34" charset="0"/>
              </a:rPr>
              <a:t>counsellors</a:t>
            </a:r>
            <a:r>
              <a:rPr lang="da-DK" sz="2000" dirty="0">
                <a:latin typeface="Arial Rounded MT Bold" panose="020F0704030504030204" pitchFamily="34" charset="0"/>
              </a:rPr>
              <a:t> </a:t>
            </a:r>
            <a:endParaRPr lang="da-DK" sz="2000" dirty="0" smtClean="0">
              <a:latin typeface="Arial Rounded MT Bold" panose="020F0704030504030204" pitchFamily="34" charset="0"/>
            </a:endParaRPr>
          </a:p>
          <a:p>
            <a:pPr>
              <a:lnSpc>
                <a:spcPct val="150000"/>
              </a:lnSpc>
            </a:pPr>
            <a:r>
              <a:rPr lang="da-DK" sz="2000" dirty="0" err="1" smtClean="0">
                <a:latin typeface="Arial Rounded MT Bold" panose="020F0704030504030204" pitchFamily="34" charset="0"/>
              </a:rPr>
              <a:t>Vegleiðrafelagið</a:t>
            </a:r>
            <a:r>
              <a:rPr lang="da-DK" sz="2000" dirty="0" smtClean="0">
                <a:latin typeface="Arial Rounded MT Bold" panose="020F0704030504030204" pitchFamily="34" charset="0"/>
              </a:rPr>
              <a:t> 1989 – guidance union</a:t>
            </a:r>
          </a:p>
          <a:p>
            <a:pPr>
              <a:lnSpc>
                <a:spcPct val="150000"/>
              </a:lnSpc>
            </a:pPr>
            <a:r>
              <a:rPr lang="da-DK" sz="2000" dirty="0" err="1" smtClean="0">
                <a:latin typeface="Arial Rounded MT Bold" panose="020F0704030504030204" pitchFamily="34" charset="0"/>
              </a:rPr>
              <a:t>through</a:t>
            </a:r>
            <a:r>
              <a:rPr lang="da-DK" sz="2000" dirty="0" smtClean="0">
                <a:latin typeface="Arial Rounded MT Bold" panose="020F0704030504030204" pitchFamily="34" charset="0"/>
              </a:rPr>
              <a:t> Nordic </a:t>
            </a:r>
            <a:r>
              <a:rPr lang="da-DK" sz="2000" dirty="0" err="1" smtClean="0">
                <a:latin typeface="Arial Rounded MT Bold" panose="020F0704030504030204" pitchFamily="34" charset="0"/>
              </a:rPr>
              <a:t>cooperation</a:t>
            </a:r>
            <a:r>
              <a:rPr lang="da-DK" sz="2000" dirty="0" smtClean="0">
                <a:latin typeface="Arial Rounded MT Bold" panose="020F0704030504030204" pitchFamily="34" charset="0"/>
              </a:rPr>
              <a:t> in </a:t>
            </a:r>
            <a:r>
              <a:rPr lang="da-DK" sz="2000" dirty="0" err="1" smtClean="0">
                <a:latin typeface="Arial Rounded MT Bold" panose="020F0704030504030204" pitchFamily="34" charset="0"/>
              </a:rPr>
              <a:t>counselling</a:t>
            </a:r>
            <a:r>
              <a:rPr lang="da-DK" sz="2000" dirty="0" smtClean="0">
                <a:latin typeface="Arial Rounded MT Bold" panose="020F0704030504030204" pitchFamily="34" charset="0"/>
              </a:rPr>
              <a:t> - </a:t>
            </a:r>
            <a:r>
              <a:rPr lang="da-DK" sz="2000" dirty="0" err="1" smtClean="0">
                <a:latin typeface="Arial Rounded MT Bold" panose="020F0704030504030204" pitchFamily="34" charset="0"/>
              </a:rPr>
              <a:t>got</a:t>
            </a:r>
            <a:r>
              <a:rPr lang="da-DK" sz="2000" dirty="0" smtClean="0">
                <a:latin typeface="Arial Rounded MT Bold" panose="020F0704030504030204" pitchFamily="34" charset="0"/>
              </a:rPr>
              <a:t> </a:t>
            </a:r>
            <a:r>
              <a:rPr lang="en-GB" sz="2000" dirty="0" smtClean="0">
                <a:latin typeface="Arial Rounded MT Bold" panose="020F0704030504030204" pitchFamily="34" charset="0"/>
              </a:rPr>
              <a:t>together</a:t>
            </a:r>
            <a:r>
              <a:rPr lang="da-DK" sz="2000" dirty="0" smtClean="0">
                <a:latin typeface="Arial Rounded MT Bold" panose="020F0704030504030204" pitchFamily="34" charset="0"/>
              </a:rPr>
              <a:t> with the </a:t>
            </a:r>
            <a:r>
              <a:rPr lang="da-DK" sz="2000" dirty="0" err="1" smtClean="0">
                <a:latin typeface="Arial Rounded MT Bold" panose="020F0704030504030204" pitchFamily="34" charset="0"/>
              </a:rPr>
              <a:t>University</a:t>
            </a:r>
            <a:r>
              <a:rPr lang="da-DK" sz="2000" dirty="0" smtClean="0">
                <a:latin typeface="Arial Rounded MT Bold" panose="020F0704030504030204" pitchFamily="34" charset="0"/>
              </a:rPr>
              <a:t> of </a:t>
            </a:r>
            <a:r>
              <a:rPr lang="da-DK" sz="2000" dirty="0" err="1" smtClean="0">
                <a:latin typeface="Arial Rounded MT Bold" panose="020F0704030504030204" pitchFamily="34" charset="0"/>
              </a:rPr>
              <a:t>Faroe</a:t>
            </a:r>
            <a:r>
              <a:rPr lang="da-DK" sz="2000" dirty="0" smtClean="0">
                <a:latin typeface="Arial Rounded MT Bold" panose="020F0704030504030204" pitchFamily="34" charset="0"/>
              </a:rPr>
              <a:t> Islands, the </a:t>
            </a:r>
            <a:r>
              <a:rPr lang="da-DK" sz="2000" dirty="0" err="1" smtClean="0">
                <a:latin typeface="Arial Rounded MT Bold" panose="020F0704030504030204" pitchFamily="34" charset="0"/>
              </a:rPr>
              <a:t>Ministry</a:t>
            </a:r>
            <a:r>
              <a:rPr lang="da-DK" sz="2000" dirty="0" smtClean="0">
                <a:latin typeface="Arial Rounded MT Bold" panose="020F0704030504030204" pitchFamily="34" charset="0"/>
              </a:rPr>
              <a:t> of Education and the </a:t>
            </a:r>
            <a:r>
              <a:rPr lang="da-DK" sz="2000" dirty="0" err="1" smtClean="0">
                <a:latin typeface="Arial Rounded MT Bold" panose="020F0704030504030204" pitchFamily="34" charset="0"/>
              </a:rPr>
              <a:t>University</a:t>
            </a:r>
            <a:r>
              <a:rPr lang="da-DK" sz="2000" dirty="0" smtClean="0">
                <a:latin typeface="Arial Rounded MT Bold" panose="020F0704030504030204" pitchFamily="34" charset="0"/>
              </a:rPr>
              <a:t> of </a:t>
            </a:r>
            <a:r>
              <a:rPr lang="da-DK" sz="2000" dirty="0" err="1" smtClean="0">
                <a:latin typeface="Arial Rounded MT Bold" panose="020F0704030504030204" pitchFamily="34" charset="0"/>
              </a:rPr>
              <a:t>Iceland</a:t>
            </a:r>
            <a:r>
              <a:rPr lang="da-DK" sz="2000" dirty="0" smtClean="0">
                <a:latin typeface="Arial Rounded MT Bold" panose="020F0704030504030204" pitchFamily="34" charset="0"/>
              </a:rPr>
              <a:t>, HI and Nordplus VALA</a:t>
            </a:r>
          </a:p>
          <a:p>
            <a:pPr>
              <a:lnSpc>
                <a:spcPct val="150000"/>
              </a:lnSpc>
            </a:pPr>
            <a:r>
              <a:rPr lang="da-DK" sz="2000" dirty="0" smtClean="0">
                <a:latin typeface="Arial Rounded MT Bold" panose="020F0704030504030204" pitchFamily="34" charset="0"/>
              </a:rPr>
              <a:t>in 2013 the </a:t>
            </a:r>
            <a:r>
              <a:rPr lang="da-DK" sz="2000" dirty="0" err="1" smtClean="0">
                <a:latin typeface="Arial Rounded MT Bold" panose="020F0704030504030204" pitchFamily="34" charset="0"/>
              </a:rPr>
              <a:t>Faroese</a:t>
            </a:r>
            <a:r>
              <a:rPr lang="da-DK" sz="2000" dirty="0" smtClean="0">
                <a:latin typeface="Arial Rounded MT Bold" panose="020F0704030504030204" pitchFamily="34" charset="0"/>
              </a:rPr>
              <a:t> </a:t>
            </a:r>
            <a:r>
              <a:rPr lang="da-DK" sz="2000" dirty="0" err="1" smtClean="0">
                <a:latin typeface="Arial Rounded MT Bold" panose="020F0704030504030204" pitchFamily="34" charset="0"/>
              </a:rPr>
              <a:t>University</a:t>
            </a:r>
            <a:r>
              <a:rPr lang="da-DK" sz="2000" dirty="0" smtClean="0">
                <a:latin typeface="Arial Rounded MT Bold" panose="020F0704030504030204" pitchFamily="34" charset="0"/>
              </a:rPr>
              <a:t> offered a MA in Guidance</a:t>
            </a:r>
            <a:r>
              <a:rPr lang="da-DK" sz="1800" dirty="0" smtClean="0">
                <a:latin typeface="Arial Rounded MT Bold" panose="020F0704030504030204" pitchFamily="34" charset="0"/>
              </a:rPr>
              <a:t> </a:t>
            </a:r>
          </a:p>
          <a:p>
            <a:endParaRPr lang="da-DK" sz="1800" dirty="0" smtClean="0">
              <a:latin typeface="Arial Rounded MT Bold" panose="020F0704030504030204" pitchFamily="34" charset="0"/>
            </a:endParaRPr>
          </a:p>
          <a:p>
            <a:endParaRPr lang="da-DK" sz="1800" dirty="0"/>
          </a:p>
          <a:p>
            <a:endParaRPr lang="da-DK" sz="1800" dirty="0"/>
          </a:p>
          <a:p>
            <a:endParaRPr lang="da-DK" sz="1800" dirty="0"/>
          </a:p>
        </p:txBody>
      </p:sp>
      <p:sp>
        <p:nvSpPr>
          <p:cNvPr id="4" name="Tekstfelt 3"/>
          <p:cNvSpPr txBox="1"/>
          <p:nvPr/>
        </p:nvSpPr>
        <p:spPr>
          <a:xfrm>
            <a:off x="568960" y="168217"/>
            <a:ext cx="1991360" cy="369332"/>
          </a:xfrm>
          <a:prstGeom prst="rect">
            <a:avLst/>
          </a:prstGeom>
          <a:noFill/>
        </p:spPr>
        <p:txBody>
          <a:bodyPr wrap="square" rtlCol="0">
            <a:spAutoFit/>
          </a:bodyPr>
          <a:lstStyle/>
          <a:p>
            <a:r>
              <a:rPr lang="da-DK" b="1" dirty="0" smtClean="0"/>
              <a:t>Case </a:t>
            </a:r>
            <a:r>
              <a:rPr lang="da-DK" b="1" dirty="0" err="1" smtClean="0"/>
              <a:t>two</a:t>
            </a:r>
            <a:endParaRPr lang="da-DK" b="1" dirty="0"/>
          </a:p>
        </p:txBody>
      </p:sp>
    </p:spTree>
    <p:extLst>
      <p:ext uri="{BB962C8B-B14F-4D97-AF65-F5344CB8AC3E}">
        <p14:creationId xmlns:p14="http://schemas.microsoft.com/office/powerpoint/2010/main" val="28637014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t>MA in CGC – </a:t>
            </a:r>
            <a:r>
              <a:rPr lang="da-DK" b="1" dirty="0" err="1" smtClean="0"/>
              <a:t>Career</a:t>
            </a:r>
            <a:r>
              <a:rPr lang="da-DK" b="1" dirty="0"/>
              <a:t> </a:t>
            </a:r>
            <a:r>
              <a:rPr lang="da-DK" b="1" dirty="0" smtClean="0"/>
              <a:t>Guidance and </a:t>
            </a:r>
            <a:r>
              <a:rPr lang="da-DK" b="1" dirty="0" err="1" smtClean="0"/>
              <a:t>Counselling</a:t>
            </a:r>
            <a:endParaRPr lang="da-DK" b="1" dirty="0"/>
          </a:p>
        </p:txBody>
      </p:sp>
      <p:sp>
        <p:nvSpPr>
          <p:cNvPr id="3" name="Pladsholder til indhold 2"/>
          <p:cNvSpPr>
            <a:spLocks noGrp="1"/>
          </p:cNvSpPr>
          <p:nvPr>
            <p:ph idx="1"/>
          </p:nvPr>
        </p:nvSpPr>
        <p:spPr>
          <a:xfrm>
            <a:off x="772343" y="1690688"/>
            <a:ext cx="5507423" cy="5219700"/>
          </a:xfrm>
        </p:spPr>
        <p:txBody>
          <a:bodyPr>
            <a:normAutofit fontScale="55000" lnSpcReduction="20000"/>
          </a:bodyPr>
          <a:lstStyle/>
          <a:p>
            <a:pPr marL="0" indent="0">
              <a:lnSpc>
                <a:spcPct val="160000"/>
              </a:lnSpc>
              <a:buNone/>
            </a:pPr>
            <a:r>
              <a:rPr lang="fo-FO" sz="3200" dirty="0"/>
              <a:t>Part </a:t>
            </a:r>
            <a:r>
              <a:rPr lang="fo-FO" sz="3200" dirty="0" err="1"/>
              <a:t>time</a:t>
            </a:r>
            <a:r>
              <a:rPr lang="fo-FO" sz="3200" dirty="0"/>
              <a:t>; </a:t>
            </a:r>
            <a:r>
              <a:rPr lang="fo-FO" sz="3200" dirty="0" err="1"/>
              <a:t>blended</a:t>
            </a:r>
            <a:r>
              <a:rPr lang="fo-FO" sz="3200" dirty="0"/>
              <a:t> &amp; </a:t>
            </a:r>
            <a:r>
              <a:rPr lang="fo-FO" sz="3200" dirty="0" err="1"/>
              <a:t>distance</a:t>
            </a:r>
            <a:r>
              <a:rPr lang="fo-FO" sz="3200" dirty="0"/>
              <a:t> </a:t>
            </a:r>
            <a:r>
              <a:rPr lang="fo-FO" sz="3200" dirty="0" err="1"/>
              <a:t>learning</a:t>
            </a:r>
            <a:r>
              <a:rPr lang="fo-FO" sz="3200" dirty="0"/>
              <a:t>; </a:t>
            </a:r>
            <a:r>
              <a:rPr lang="fo-FO" sz="3200" dirty="0" err="1"/>
              <a:t>taught</a:t>
            </a:r>
            <a:r>
              <a:rPr lang="fo-FO" sz="3200" dirty="0"/>
              <a:t> </a:t>
            </a:r>
            <a:r>
              <a:rPr lang="fo-FO" sz="3200" dirty="0" err="1"/>
              <a:t>by</a:t>
            </a:r>
            <a:r>
              <a:rPr lang="fo-FO" sz="3200" dirty="0"/>
              <a:t> </a:t>
            </a:r>
            <a:r>
              <a:rPr lang="fo-FO" sz="3200" dirty="0" err="1"/>
              <a:t>international</a:t>
            </a:r>
            <a:r>
              <a:rPr lang="fo-FO" sz="3200" dirty="0"/>
              <a:t> </a:t>
            </a:r>
            <a:r>
              <a:rPr lang="fo-FO" sz="3200" dirty="0" err="1"/>
              <a:t>experts</a:t>
            </a:r>
            <a:r>
              <a:rPr lang="fo-FO" sz="3200" dirty="0"/>
              <a:t> </a:t>
            </a:r>
          </a:p>
          <a:p>
            <a:pPr marL="0" indent="0">
              <a:lnSpc>
                <a:spcPct val="160000"/>
              </a:lnSpc>
              <a:buNone/>
            </a:pPr>
            <a:r>
              <a:rPr lang="fo-FO" sz="3200" b="1" dirty="0" err="1"/>
              <a:t>The</a:t>
            </a:r>
            <a:r>
              <a:rPr lang="fo-FO" sz="3200" b="1" dirty="0"/>
              <a:t> </a:t>
            </a:r>
            <a:r>
              <a:rPr lang="fo-FO" sz="3200" b="1" dirty="0" err="1"/>
              <a:t>aim</a:t>
            </a:r>
            <a:r>
              <a:rPr lang="fo-FO" sz="3200" b="1" dirty="0"/>
              <a:t> </a:t>
            </a:r>
            <a:r>
              <a:rPr lang="fo-FO" sz="3200" b="1" dirty="0" err="1"/>
              <a:t>is</a:t>
            </a:r>
            <a:r>
              <a:rPr lang="fo-FO" sz="3200" b="1" dirty="0"/>
              <a:t> </a:t>
            </a:r>
            <a:r>
              <a:rPr lang="fo-FO" sz="3200" b="1" dirty="0" err="1"/>
              <a:t>to</a:t>
            </a:r>
            <a:endParaRPr lang="fo-FO" sz="3200" b="1" dirty="0"/>
          </a:p>
          <a:p>
            <a:pPr>
              <a:lnSpc>
                <a:spcPct val="160000"/>
              </a:lnSpc>
            </a:pPr>
            <a:r>
              <a:rPr lang="en-GB" sz="3200" dirty="0"/>
              <a:t>prepare students to provide CGC in an LLL perspective;</a:t>
            </a:r>
          </a:p>
          <a:p>
            <a:pPr>
              <a:lnSpc>
                <a:spcPct val="160000"/>
              </a:lnSpc>
            </a:pPr>
            <a:r>
              <a:rPr lang="en-GB" sz="3200" dirty="0"/>
              <a:t>provide the foundation for the professionalization of the CGC services in the Faroe Islands; </a:t>
            </a:r>
          </a:p>
          <a:p>
            <a:pPr>
              <a:lnSpc>
                <a:spcPct val="160000"/>
              </a:lnSpc>
            </a:pPr>
            <a:r>
              <a:rPr lang="en-GB" sz="3200" b="1" dirty="0"/>
              <a:t>develop services </a:t>
            </a:r>
            <a:r>
              <a:rPr lang="en-GB" sz="3200" dirty="0"/>
              <a:t>and </a:t>
            </a:r>
            <a:r>
              <a:rPr lang="en-GB" sz="3200" b="1" dirty="0"/>
              <a:t>local knowledge</a:t>
            </a:r>
            <a:r>
              <a:rPr lang="en-GB" sz="3200" dirty="0"/>
              <a:t> in the field</a:t>
            </a:r>
          </a:p>
          <a:p>
            <a:pPr marL="0" indent="0">
              <a:lnSpc>
                <a:spcPct val="160000"/>
              </a:lnSpc>
              <a:buNone/>
            </a:pPr>
            <a:r>
              <a:rPr lang="en-GB" sz="3200" dirty="0"/>
              <a:t>Outcome: LLG services for all </a:t>
            </a:r>
            <a:r>
              <a:rPr lang="en-GB" sz="3200" dirty="0" smtClean="0"/>
              <a:t>citizens</a:t>
            </a:r>
            <a:endParaRPr lang="en-GB" sz="3200" dirty="0"/>
          </a:p>
        </p:txBody>
      </p:sp>
      <p:pic>
        <p:nvPicPr>
          <p:cNvPr id="4" name="Billede 3"/>
          <p:cNvPicPr>
            <a:picLocks noChangeAspect="1"/>
          </p:cNvPicPr>
          <p:nvPr/>
        </p:nvPicPr>
        <p:blipFill>
          <a:blip r:embed="rId2"/>
          <a:stretch>
            <a:fillRect/>
          </a:stretch>
        </p:blipFill>
        <p:spPr>
          <a:xfrm>
            <a:off x="6941163" y="2052918"/>
            <a:ext cx="2654358" cy="1988424"/>
          </a:xfrm>
          <a:prstGeom prst="rect">
            <a:avLst/>
          </a:prstGeom>
        </p:spPr>
      </p:pic>
      <p:pic>
        <p:nvPicPr>
          <p:cNvPr id="5" name="Billede 4"/>
          <p:cNvPicPr>
            <a:picLocks noChangeAspect="1"/>
          </p:cNvPicPr>
          <p:nvPr/>
        </p:nvPicPr>
        <p:blipFill>
          <a:blip r:embed="rId3"/>
          <a:stretch>
            <a:fillRect/>
          </a:stretch>
        </p:blipFill>
        <p:spPr>
          <a:xfrm>
            <a:off x="9479145" y="3640806"/>
            <a:ext cx="2204855" cy="1655803"/>
          </a:xfrm>
          <a:prstGeom prst="rect">
            <a:avLst/>
          </a:prstGeom>
        </p:spPr>
      </p:pic>
      <p:pic>
        <p:nvPicPr>
          <p:cNvPr id="6" name="Billede 5"/>
          <p:cNvPicPr>
            <a:picLocks noChangeAspect="1"/>
          </p:cNvPicPr>
          <p:nvPr/>
        </p:nvPicPr>
        <p:blipFill>
          <a:blip r:embed="rId4"/>
          <a:stretch>
            <a:fillRect/>
          </a:stretch>
        </p:blipFill>
        <p:spPr>
          <a:xfrm>
            <a:off x="6279766" y="4241012"/>
            <a:ext cx="3005588" cy="2255716"/>
          </a:xfrm>
          <a:prstGeom prst="rect">
            <a:avLst/>
          </a:prstGeom>
        </p:spPr>
      </p:pic>
    </p:spTree>
    <p:extLst>
      <p:ext uri="{BB962C8B-B14F-4D97-AF65-F5344CB8AC3E}">
        <p14:creationId xmlns:p14="http://schemas.microsoft.com/office/powerpoint/2010/main" val="34709708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800" b="1" dirty="0" smtClean="0"/>
              <a:t>Implementing </a:t>
            </a:r>
            <a:r>
              <a:rPr lang="da-DK" sz="4800" b="1" dirty="0" smtClean="0"/>
              <a:t>Distance </a:t>
            </a:r>
            <a:r>
              <a:rPr lang="da-DK" sz="4800" b="1" dirty="0" smtClean="0"/>
              <a:t>Learning </a:t>
            </a:r>
            <a:endParaRPr lang="da-DK" sz="4800" b="1" dirty="0"/>
          </a:p>
        </p:txBody>
      </p:sp>
      <p:pic>
        <p:nvPicPr>
          <p:cNvPr id="5" name="Pladsholder til indhold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807695" y="1673947"/>
            <a:ext cx="3146821" cy="4195762"/>
          </a:xfrm>
        </p:spPr>
      </p:pic>
      <p:sp>
        <p:nvSpPr>
          <p:cNvPr id="6" name="Tekstfelt 5"/>
          <p:cNvSpPr txBox="1"/>
          <p:nvPr/>
        </p:nvSpPr>
        <p:spPr>
          <a:xfrm>
            <a:off x="4570730" y="1271820"/>
            <a:ext cx="7145020" cy="5016758"/>
          </a:xfrm>
          <a:prstGeom prst="rect">
            <a:avLst/>
          </a:prstGeom>
          <a:noFill/>
        </p:spPr>
        <p:txBody>
          <a:bodyPr wrap="square" rtlCol="0">
            <a:spAutoFit/>
          </a:bodyPr>
          <a:lstStyle/>
          <a:p>
            <a:endParaRPr lang="da-DK" dirty="0" smtClean="0"/>
          </a:p>
          <a:p>
            <a:r>
              <a:rPr lang="en-GB" sz="2800" dirty="0" smtClean="0">
                <a:latin typeface="Arial Rounded MT Bold" panose="020F0704030504030204" pitchFamily="34" charset="0"/>
              </a:rPr>
              <a:t>Educational </a:t>
            </a:r>
            <a:r>
              <a:rPr lang="en-GB" sz="2800" dirty="0">
                <a:latin typeface="Arial Rounded MT Bold" panose="020F0704030504030204" pitchFamily="34" charset="0"/>
              </a:rPr>
              <a:t>context</a:t>
            </a:r>
            <a:r>
              <a:rPr lang="en-GB" sz="2800" dirty="0" smtClean="0">
                <a:latin typeface="Arial Rounded MT Bold" panose="020F0704030504030204" pitchFamily="34" charset="0"/>
              </a:rPr>
              <a:t>:</a:t>
            </a:r>
          </a:p>
          <a:p>
            <a:endParaRPr lang="en-GB" sz="2000" dirty="0">
              <a:latin typeface="Arial Rounded MT Bold" panose="020F0704030504030204" pitchFamily="34" charset="0"/>
            </a:endParaRPr>
          </a:p>
          <a:p>
            <a:pPr lvl="0"/>
            <a:r>
              <a:rPr lang="en-GB" sz="2800" dirty="0">
                <a:latin typeface="Arial Rounded MT Bold" panose="020F0704030504030204" pitchFamily="34" charset="0"/>
              </a:rPr>
              <a:t>Danish models</a:t>
            </a:r>
          </a:p>
          <a:p>
            <a:pPr lvl="0"/>
            <a:r>
              <a:rPr lang="en-GB" sz="2800" dirty="0">
                <a:latin typeface="Arial Rounded MT Bold" panose="020F0704030504030204" pitchFamily="34" charset="0"/>
              </a:rPr>
              <a:t>Danish language</a:t>
            </a:r>
          </a:p>
          <a:p>
            <a:pPr lvl="0"/>
            <a:r>
              <a:rPr lang="en-GB" sz="2800" dirty="0">
                <a:latin typeface="Arial Rounded MT Bold" panose="020F0704030504030204" pitchFamily="34" charset="0"/>
              </a:rPr>
              <a:t>Higher education in some subjects</a:t>
            </a:r>
          </a:p>
          <a:p>
            <a:r>
              <a:rPr lang="en-GB" sz="2000" dirty="0">
                <a:latin typeface="Arial Rounded MT Bold" panose="020F0704030504030204" pitchFamily="34" charset="0"/>
              </a:rPr>
              <a:t>Labour Market context:</a:t>
            </a:r>
          </a:p>
          <a:p>
            <a:pPr lvl="0"/>
            <a:r>
              <a:rPr lang="en-GB" sz="2800" dirty="0">
                <a:latin typeface="Arial Rounded MT Bold" panose="020F0704030504030204" pitchFamily="34" charset="0"/>
              </a:rPr>
              <a:t>Small</a:t>
            </a:r>
          </a:p>
          <a:p>
            <a:pPr lvl="0"/>
            <a:r>
              <a:rPr lang="en-GB" sz="2800" dirty="0">
                <a:latin typeface="Arial Rounded MT Bold" panose="020F0704030504030204" pitchFamily="34" charset="0"/>
              </a:rPr>
              <a:t>Specialised (with a focus on sea-based industries) and therefore also:</a:t>
            </a:r>
          </a:p>
          <a:p>
            <a:pPr lvl="1"/>
            <a:r>
              <a:rPr lang="en-GB" sz="2400" dirty="0">
                <a:latin typeface="Arial Rounded MT Bold" panose="020F0704030504030204" pitchFamily="34" charset="0"/>
              </a:rPr>
              <a:t>Gendered </a:t>
            </a:r>
          </a:p>
          <a:p>
            <a:pPr lvl="1"/>
            <a:r>
              <a:rPr lang="en-GB" sz="2400" dirty="0">
                <a:latin typeface="Arial Rounded MT Bold" panose="020F0704030504030204" pitchFamily="34" charset="0"/>
              </a:rPr>
              <a:t>Prone to </a:t>
            </a:r>
            <a:r>
              <a:rPr lang="en-GB" sz="2400" dirty="0" smtClean="0">
                <a:latin typeface="Arial Rounded MT Bold" panose="020F0704030504030204" pitchFamily="34" charset="0"/>
              </a:rPr>
              <a:t>flux</a:t>
            </a:r>
            <a:endParaRPr lang="da-DK" dirty="0"/>
          </a:p>
          <a:p>
            <a:endParaRPr lang="da-DK" dirty="0"/>
          </a:p>
        </p:txBody>
      </p:sp>
      <p:sp>
        <p:nvSpPr>
          <p:cNvPr id="7" name="Tekstfelt 6"/>
          <p:cNvSpPr txBox="1"/>
          <p:nvPr/>
        </p:nvSpPr>
        <p:spPr>
          <a:xfrm>
            <a:off x="815578" y="4946379"/>
            <a:ext cx="3138937" cy="707886"/>
          </a:xfrm>
          <a:prstGeom prst="rect">
            <a:avLst/>
          </a:prstGeom>
          <a:noFill/>
        </p:spPr>
        <p:txBody>
          <a:bodyPr wrap="square" rtlCol="0">
            <a:spAutoFit/>
          </a:bodyPr>
          <a:lstStyle/>
          <a:p>
            <a:pPr algn="ctr"/>
            <a:r>
              <a:rPr lang="da-DK" sz="2000" b="1" dirty="0" err="1" smtClean="0">
                <a:solidFill>
                  <a:schemeClr val="bg1"/>
                </a:solidFill>
              </a:rPr>
              <a:t>Feels</a:t>
            </a:r>
            <a:r>
              <a:rPr lang="da-DK" sz="2000" b="1" dirty="0" smtClean="0">
                <a:solidFill>
                  <a:schemeClr val="bg1"/>
                </a:solidFill>
              </a:rPr>
              <a:t> </a:t>
            </a:r>
            <a:r>
              <a:rPr lang="da-DK" sz="2000" b="1" dirty="0" err="1" smtClean="0">
                <a:solidFill>
                  <a:schemeClr val="bg1"/>
                </a:solidFill>
              </a:rPr>
              <a:t>like</a:t>
            </a:r>
            <a:r>
              <a:rPr lang="da-DK" sz="2000" b="1" dirty="0" smtClean="0">
                <a:solidFill>
                  <a:schemeClr val="bg1"/>
                </a:solidFill>
              </a:rPr>
              <a:t> </a:t>
            </a:r>
            <a:r>
              <a:rPr lang="da-DK" sz="2000" b="1" dirty="0" err="1" smtClean="0">
                <a:solidFill>
                  <a:schemeClr val="bg1"/>
                </a:solidFill>
              </a:rPr>
              <a:t>being</a:t>
            </a:r>
            <a:r>
              <a:rPr lang="da-DK" sz="2000" b="1" dirty="0" smtClean="0">
                <a:solidFill>
                  <a:schemeClr val="bg1"/>
                </a:solidFill>
              </a:rPr>
              <a:t> a </a:t>
            </a:r>
            <a:r>
              <a:rPr lang="da-DK" sz="2000" b="1" dirty="0" err="1" smtClean="0">
                <a:solidFill>
                  <a:schemeClr val="bg1"/>
                </a:solidFill>
              </a:rPr>
              <a:t>waterfall</a:t>
            </a:r>
            <a:r>
              <a:rPr lang="da-DK" sz="2000" b="1" dirty="0" smtClean="0">
                <a:solidFill>
                  <a:schemeClr val="bg1"/>
                </a:solidFill>
              </a:rPr>
              <a:t> in a storm </a:t>
            </a:r>
            <a:r>
              <a:rPr lang="da-DK" b="1" dirty="0" smtClean="0">
                <a:solidFill>
                  <a:schemeClr val="bg1"/>
                </a:solidFill>
              </a:rPr>
              <a:t>;)</a:t>
            </a:r>
            <a:endParaRPr lang="da-DK" b="1" dirty="0">
              <a:solidFill>
                <a:schemeClr val="bg1"/>
              </a:solidFill>
            </a:endParaRPr>
          </a:p>
        </p:txBody>
      </p:sp>
    </p:spTree>
    <p:extLst>
      <p:ext uri="{BB962C8B-B14F-4D97-AF65-F5344CB8AC3E}">
        <p14:creationId xmlns:p14="http://schemas.microsoft.com/office/powerpoint/2010/main" val="38772426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02499" y="133927"/>
            <a:ext cx="9676338" cy="6450892"/>
          </a:xfrm>
          <a:prstGeom prst="rect">
            <a:avLst/>
          </a:prstGeom>
          <a:ln>
            <a:noFill/>
          </a:ln>
          <a:effectLst>
            <a:softEdge rad="112500"/>
          </a:effectLst>
        </p:spPr>
      </p:pic>
      <p:sp>
        <p:nvSpPr>
          <p:cNvPr id="3" name="Tekstfelt 2"/>
          <p:cNvSpPr txBox="1"/>
          <p:nvPr/>
        </p:nvSpPr>
        <p:spPr>
          <a:xfrm>
            <a:off x="1320798" y="565820"/>
            <a:ext cx="2863275" cy="2862322"/>
          </a:xfrm>
          <a:prstGeom prst="rect">
            <a:avLst/>
          </a:prstGeom>
          <a:noFill/>
        </p:spPr>
        <p:txBody>
          <a:bodyPr wrap="square" rtlCol="0">
            <a:spAutoFit/>
          </a:bodyPr>
          <a:lstStyle/>
          <a:p>
            <a:r>
              <a:rPr lang="fo-FO" sz="3600" b="1" dirty="0" err="1" smtClean="0">
                <a:solidFill>
                  <a:srgbClr val="FFFF00"/>
                </a:solidFill>
                <a:latin typeface="Arial Rounded MT Bold" panose="020F0704030504030204" pitchFamily="34" charset="0"/>
              </a:rPr>
              <a:t>The</a:t>
            </a:r>
            <a:r>
              <a:rPr lang="fo-FO" sz="3600" b="1" dirty="0" smtClean="0">
                <a:solidFill>
                  <a:srgbClr val="FFFF00"/>
                </a:solidFill>
                <a:latin typeface="Arial Rounded MT Bold" panose="020F0704030504030204" pitchFamily="34" charset="0"/>
              </a:rPr>
              <a:t> </a:t>
            </a:r>
            <a:r>
              <a:rPr lang="fo-FO" sz="3600" b="1" dirty="0" err="1" smtClean="0">
                <a:solidFill>
                  <a:srgbClr val="FFFF00"/>
                </a:solidFill>
                <a:latin typeface="Arial Rounded MT Bold" panose="020F0704030504030204" pitchFamily="34" charset="0"/>
              </a:rPr>
              <a:t>two</a:t>
            </a:r>
            <a:r>
              <a:rPr lang="fo-FO" sz="3600" b="1" dirty="0" smtClean="0">
                <a:solidFill>
                  <a:srgbClr val="FFFF00"/>
                </a:solidFill>
                <a:latin typeface="Arial Rounded MT Bold" panose="020F0704030504030204" pitchFamily="34" charset="0"/>
              </a:rPr>
              <a:t> </a:t>
            </a:r>
            <a:r>
              <a:rPr lang="fo-FO" sz="3600" b="1" dirty="0" err="1" smtClean="0">
                <a:solidFill>
                  <a:srgbClr val="FFFF00"/>
                </a:solidFill>
                <a:latin typeface="Arial Rounded MT Bold" panose="020F0704030504030204" pitchFamily="34" charset="0"/>
              </a:rPr>
              <a:t>cases</a:t>
            </a:r>
            <a:r>
              <a:rPr lang="fo-FO" sz="3600" b="1" dirty="0" smtClean="0">
                <a:solidFill>
                  <a:srgbClr val="FFFF00"/>
                </a:solidFill>
                <a:latin typeface="Arial Rounded MT Bold" panose="020F0704030504030204" pitchFamily="34" charset="0"/>
              </a:rPr>
              <a:t> </a:t>
            </a:r>
            <a:r>
              <a:rPr lang="fo-FO" sz="3600" b="1" dirty="0" err="1" smtClean="0">
                <a:solidFill>
                  <a:srgbClr val="FFFF00"/>
                </a:solidFill>
                <a:latin typeface="Arial Rounded MT Bold" panose="020F0704030504030204" pitchFamily="34" charset="0"/>
              </a:rPr>
              <a:t>give</a:t>
            </a:r>
            <a:r>
              <a:rPr lang="fo-FO" sz="3600" b="1" dirty="0" smtClean="0">
                <a:solidFill>
                  <a:srgbClr val="FFFF00"/>
                </a:solidFill>
                <a:latin typeface="Arial Rounded MT Bold" panose="020F0704030504030204" pitchFamily="34" charset="0"/>
              </a:rPr>
              <a:t> </a:t>
            </a:r>
            <a:r>
              <a:rPr lang="fo-FO" sz="3600" b="1" dirty="0" err="1" smtClean="0">
                <a:solidFill>
                  <a:srgbClr val="FFFF00"/>
                </a:solidFill>
                <a:latin typeface="Arial Rounded MT Bold" panose="020F0704030504030204" pitchFamily="34" charset="0"/>
              </a:rPr>
              <a:t>hope</a:t>
            </a:r>
            <a:r>
              <a:rPr lang="fo-FO" sz="3600" b="1" dirty="0" smtClean="0">
                <a:solidFill>
                  <a:srgbClr val="FFFF00"/>
                </a:solidFill>
                <a:latin typeface="Arial Rounded MT Bold" panose="020F0704030504030204" pitchFamily="34" charset="0"/>
              </a:rPr>
              <a:t> for </a:t>
            </a:r>
            <a:r>
              <a:rPr lang="fo-FO" sz="3600" b="1" dirty="0" err="1" smtClean="0">
                <a:solidFill>
                  <a:srgbClr val="FFFF00"/>
                </a:solidFill>
                <a:latin typeface="Arial Rounded MT Bold" panose="020F0704030504030204" pitchFamily="34" charset="0"/>
              </a:rPr>
              <a:t>future</a:t>
            </a:r>
            <a:r>
              <a:rPr lang="fo-FO" sz="3600" b="1" dirty="0" smtClean="0">
                <a:solidFill>
                  <a:srgbClr val="FFFF00"/>
                </a:solidFill>
                <a:latin typeface="Arial Rounded MT Bold" panose="020F0704030504030204" pitchFamily="34" charset="0"/>
              </a:rPr>
              <a:t> </a:t>
            </a:r>
            <a:r>
              <a:rPr lang="fo-FO" sz="3600" b="1" dirty="0" err="1" smtClean="0">
                <a:solidFill>
                  <a:srgbClr val="FFFF00"/>
                </a:solidFill>
                <a:latin typeface="Arial Rounded MT Bold" panose="020F0704030504030204" pitchFamily="34" charset="0"/>
              </a:rPr>
              <a:t>generations</a:t>
            </a:r>
            <a:endParaRPr lang="fo-FO" sz="3600" b="1" dirty="0">
              <a:solidFill>
                <a:srgbClr val="FFFF00"/>
              </a:solidFill>
              <a:latin typeface="Arial Rounded MT Bold" panose="020F0704030504030204" pitchFamily="34" charset="0"/>
            </a:endParaRPr>
          </a:p>
        </p:txBody>
      </p:sp>
    </p:spTree>
    <p:extLst>
      <p:ext uri="{BB962C8B-B14F-4D97-AF65-F5344CB8AC3E}">
        <p14:creationId xmlns:p14="http://schemas.microsoft.com/office/powerpoint/2010/main" val="837147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60582" y="0"/>
            <a:ext cx="10270836" cy="6847224"/>
          </a:xfrm>
          <a:prstGeom prst="rect">
            <a:avLst/>
          </a:prstGeom>
          <a:ln>
            <a:noFill/>
          </a:ln>
          <a:effectLst>
            <a:softEdge rad="112500"/>
          </a:effectLst>
        </p:spPr>
      </p:pic>
      <p:sp>
        <p:nvSpPr>
          <p:cNvPr id="3" name="Tekstfelt 2"/>
          <p:cNvSpPr txBox="1"/>
          <p:nvPr/>
        </p:nvSpPr>
        <p:spPr>
          <a:xfrm>
            <a:off x="8137236" y="4851023"/>
            <a:ext cx="3094182" cy="1200329"/>
          </a:xfrm>
          <a:prstGeom prst="rect">
            <a:avLst/>
          </a:prstGeom>
          <a:noFill/>
        </p:spPr>
        <p:txBody>
          <a:bodyPr wrap="square" rtlCol="0">
            <a:spAutoFit/>
          </a:bodyPr>
          <a:lstStyle/>
          <a:p>
            <a:r>
              <a:rPr lang="fo-FO" sz="2000" dirty="0" smtClean="0">
                <a:latin typeface="Arial Rounded MT Bold" panose="020F0704030504030204" pitchFamily="34" charset="0"/>
              </a:rPr>
              <a:t>Deirdre Hansen</a:t>
            </a:r>
            <a:r>
              <a:rPr lang="fo-FO" dirty="0" smtClean="0">
                <a:latin typeface="Arial Rounded MT Bold" panose="020F0704030504030204" pitchFamily="34" charset="0"/>
              </a:rPr>
              <a:t> </a:t>
            </a:r>
            <a:r>
              <a:rPr lang="fo-FO" sz="1600" dirty="0" smtClean="0">
                <a:latin typeface="Arial Rounded MT Bold" panose="020F0704030504030204" pitchFamily="34" charset="0"/>
              </a:rPr>
              <a:t>Fróðskaparsetur Føroya</a:t>
            </a:r>
            <a:endParaRPr lang="fo-FO" sz="1400" dirty="0" smtClean="0">
              <a:latin typeface="Arial Rounded MT Bold" panose="020F0704030504030204" pitchFamily="34" charset="0"/>
            </a:endParaRPr>
          </a:p>
          <a:p>
            <a:r>
              <a:rPr lang="fo-FO" dirty="0" smtClean="0">
                <a:latin typeface="Arial Rounded MT Bold" panose="020F0704030504030204" pitchFamily="34" charset="0"/>
              </a:rPr>
              <a:t> &amp; </a:t>
            </a:r>
          </a:p>
          <a:p>
            <a:r>
              <a:rPr lang="fo-FO" dirty="0" err="1" smtClean="0">
                <a:latin typeface="Arial Rounded MT Bold" panose="020F0704030504030204" pitchFamily="34" charset="0"/>
              </a:rPr>
              <a:t>Fjarnám</a:t>
            </a:r>
            <a:r>
              <a:rPr lang="fo-FO" dirty="0" smtClean="0"/>
              <a:t> </a:t>
            </a:r>
            <a:endParaRPr lang="fo-FO" dirty="0"/>
          </a:p>
        </p:txBody>
      </p:sp>
      <p:sp>
        <p:nvSpPr>
          <p:cNvPr id="7" name="AutoShape 2" descr="Billedresultat for logo setur.fo"/>
          <p:cNvSpPr>
            <a:spLocks noChangeAspect="1" noChangeArrowheads="1"/>
          </p:cNvSpPr>
          <p:nvPr/>
        </p:nvSpPr>
        <p:spPr bwMode="auto">
          <a:xfrm>
            <a:off x="155575" y="-1608138"/>
            <a:ext cx="448627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o-FO"/>
          </a:p>
        </p:txBody>
      </p:sp>
    </p:spTree>
    <p:extLst>
      <p:ext uri="{BB962C8B-B14F-4D97-AF65-F5344CB8AC3E}">
        <p14:creationId xmlns:p14="http://schemas.microsoft.com/office/powerpoint/2010/main" val="1063571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7815" y="2543772"/>
            <a:ext cx="8111017" cy="3601104"/>
          </a:xfrm>
        </p:spPr>
        <p:txBody>
          <a:bodyPr>
            <a:normAutofit/>
          </a:bodyPr>
          <a:lstStyle/>
          <a:p>
            <a:pPr marL="0" indent="0">
              <a:buNone/>
            </a:pPr>
            <a:r>
              <a:rPr lang="sv-SE" sz="2400" b="1" dirty="0" smtClean="0"/>
              <a:t>Hróbjartur Árnason </a:t>
            </a:r>
            <a:r>
              <a:rPr lang="sv-SE" sz="2400" dirty="0" smtClean="0"/>
              <a:t>(University of </a:t>
            </a:r>
            <a:r>
              <a:rPr lang="sv-SE" sz="2400" dirty="0" err="1" smtClean="0"/>
              <a:t>Iceland</a:t>
            </a:r>
            <a:r>
              <a:rPr lang="sv-SE" sz="2400" dirty="0" smtClean="0"/>
              <a:t>, </a:t>
            </a:r>
            <a:r>
              <a:rPr lang="sv-SE" sz="2400" dirty="0" err="1" smtClean="0"/>
              <a:t>School</a:t>
            </a:r>
            <a:r>
              <a:rPr lang="sv-SE" sz="2400" dirty="0" smtClean="0"/>
              <a:t> of Education, </a:t>
            </a:r>
            <a:r>
              <a:rPr lang="sv-SE" sz="2400" dirty="0" err="1" smtClean="0"/>
              <a:t>Iceland</a:t>
            </a:r>
            <a:r>
              <a:rPr lang="sv-SE" sz="2400" dirty="0" smtClean="0"/>
              <a:t>)</a:t>
            </a:r>
            <a:br>
              <a:rPr lang="sv-SE" sz="2400" dirty="0" smtClean="0"/>
            </a:br>
            <a:r>
              <a:rPr lang="sv-SE" sz="2400" b="1" dirty="0" smtClean="0"/>
              <a:t>Alastair Creelman </a:t>
            </a:r>
            <a:r>
              <a:rPr lang="sv-SE" sz="2400" dirty="0" smtClean="0"/>
              <a:t>(</a:t>
            </a:r>
            <a:r>
              <a:rPr lang="sv-SE" sz="2400" dirty="0" err="1" smtClean="0"/>
              <a:t>Linnaeus</a:t>
            </a:r>
            <a:r>
              <a:rPr lang="sv-SE" sz="2400" dirty="0" smtClean="0"/>
              <a:t> University, Sweden)</a:t>
            </a:r>
            <a:br>
              <a:rPr lang="sv-SE" sz="2400" dirty="0" smtClean="0"/>
            </a:br>
            <a:r>
              <a:rPr lang="sv-SE" sz="2400" b="1" dirty="0" smtClean="0"/>
              <a:t>Carola Eklund </a:t>
            </a:r>
            <a:r>
              <a:rPr lang="sv-SE" sz="2400" dirty="0" smtClean="0"/>
              <a:t>(</a:t>
            </a:r>
            <a:r>
              <a:rPr lang="sv-SE" sz="2400" dirty="0" err="1" smtClean="0"/>
              <a:t>Government</a:t>
            </a:r>
            <a:r>
              <a:rPr lang="sv-SE" sz="2400" dirty="0" smtClean="0"/>
              <a:t> of Åland)</a:t>
            </a:r>
            <a:br>
              <a:rPr lang="sv-SE" sz="2400" dirty="0" smtClean="0"/>
            </a:br>
            <a:r>
              <a:rPr lang="sv-SE" sz="2400" b="1" dirty="0" smtClean="0"/>
              <a:t>Deirdre Hansen </a:t>
            </a:r>
            <a:r>
              <a:rPr lang="sv-SE" sz="2400" dirty="0" smtClean="0"/>
              <a:t>(University of </a:t>
            </a:r>
            <a:r>
              <a:rPr lang="sv-SE" sz="2400" dirty="0" err="1" smtClean="0"/>
              <a:t>Faroe</a:t>
            </a:r>
            <a:r>
              <a:rPr lang="sv-SE" sz="2400" dirty="0" smtClean="0"/>
              <a:t> Islands &amp; Distance Learning Centre </a:t>
            </a:r>
            <a:r>
              <a:rPr lang="sv-SE" sz="2400" dirty="0" err="1" smtClean="0"/>
              <a:t>Fjarnám</a:t>
            </a:r>
            <a:r>
              <a:rPr lang="sv-SE" sz="2400" dirty="0" smtClean="0"/>
              <a:t>, </a:t>
            </a:r>
            <a:r>
              <a:rPr lang="sv-SE" sz="2400" dirty="0" err="1" smtClean="0"/>
              <a:t>Faroe</a:t>
            </a:r>
            <a:r>
              <a:rPr lang="sv-SE" sz="2400" dirty="0" smtClean="0"/>
              <a:t> Islands)</a:t>
            </a:r>
            <a:br>
              <a:rPr lang="sv-SE" sz="2400" dirty="0" smtClean="0"/>
            </a:br>
            <a:r>
              <a:rPr lang="sv-SE" sz="2400" b="1" dirty="0" smtClean="0"/>
              <a:t>Torhild Slaatto </a:t>
            </a:r>
            <a:r>
              <a:rPr lang="sv-SE" sz="2400" dirty="0" smtClean="0"/>
              <a:t>(ICDE, </a:t>
            </a:r>
            <a:r>
              <a:rPr lang="sv-SE" sz="2400" dirty="0" err="1" smtClean="0"/>
              <a:t>Norway</a:t>
            </a:r>
            <a:r>
              <a:rPr lang="sv-SE" sz="2400" dirty="0" smtClean="0"/>
              <a:t>)</a:t>
            </a:r>
          </a:p>
          <a:p>
            <a:pPr marL="0" indent="0">
              <a:buNone/>
            </a:pPr>
            <a:r>
              <a:rPr lang="sv-SE" sz="2400" b="1" dirty="0"/>
              <a:t>Jørgen Grubbe </a:t>
            </a:r>
            <a:r>
              <a:rPr lang="sv-SE" sz="2400" dirty="0" smtClean="0"/>
              <a:t>(</a:t>
            </a:r>
            <a:r>
              <a:rPr lang="sv-SE" sz="2400" dirty="0" err="1" smtClean="0"/>
              <a:t>Foreningen</a:t>
            </a:r>
            <a:r>
              <a:rPr lang="sv-SE" sz="2400" dirty="0" smtClean="0"/>
              <a:t> for </a:t>
            </a:r>
            <a:r>
              <a:rPr lang="sv-SE" sz="2400" dirty="0" err="1" smtClean="0"/>
              <a:t>Fleksibel</a:t>
            </a:r>
            <a:r>
              <a:rPr lang="sv-SE" sz="2400" dirty="0" smtClean="0"/>
              <a:t> </a:t>
            </a:r>
            <a:r>
              <a:rPr lang="sv-SE" sz="2400" dirty="0" err="1" smtClean="0"/>
              <a:t>Uddannelse</a:t>
            </a:r>
            <a:r>
              <a:rPr lang="sv-SE" sz="2400" dirty="0" smtClean="0"/>
              <a:t> i  </a:t>
            </a:r>
            <a:r>
              <a:rPr lang="sv-SE" sz="2400" dirty="0" err="1"/>
              <a:t>Denmark</a:t>
            </a:r>
            <a:r>
              <a:rPr lang="sv-SE" sz="2400" dirty="0"/>
              <a:t>)</a:t>
            </a:r>
            <a:br>
              <a:rPr lang="sv-SE" sz="2400" dirty="0"/>
            </a:br>
            <a:endParaRPr lang="sv-SE" sz="24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099208" y="233651"/>
            <a:ext cx="3385531" cy="2258784"/>
          </a:xfrm>
          <a:prstGeom prst="rect">
            <a:avLst/>
          </a:prstGeom>
        </p:spPr>
      </p:pic>
      <p:sp>
        <p:nvSpPr>
          <p:cNvPr id="5" name="TextBox 4"/>
          <p:cNvSpPr txBox="1"/>
          <p:nvPr/>
        </p:nvSpPr>
        <p:spPr>
          <a:xfrm>
            <a:off x="7439799" y="6247550"/>
            <a:ext cx="4318811" cy="230832"/>
          </a:xfrm>
          <a:prstGeom prst="rect">
            <a:avLst/>
          </a:prstGeom>
          <a:noFill/>
        </p:spPr>
        <p:txBody>
          <a:bodyPr wrap="none" rtlCol="0">
            <a:spAutoFit/>
          </a:bodyPr>
          <a:lstStyle/>
          <a:p>
            <a:r>
              <a:rPr lang="sv-SE" sz="900" dirty="0" smtClean="0"/>
              <a:t>Photo: CC BY-SA </a:t>
            </a:r>
            <a:r>
              <a:rPr lang="sv-SE" sz="900" dirty="0" smtClean="0">
                <a:hlinkClick r:id="rId3"/>
              </a:rPr>
              <a:t>Some </a:t>
            </a:r>
            <a:r>
              <a:rPr lang="sv-SE" sz="900" dirty="0" err="1" smtClean="0">
                <a:hlinkClick r:id="rId3"/>
              </a:rPr>
              <a:t>rights</a:t>
            </a:r>
            <a:r>
              <a:rPr lang="sv-SE" sz="900" dirty="0" smtClean="0">
                <a:hlinkClick r:id="rId3"/>
              </a:rPr>
              <a:t> </a:t>
            </a:r>
            <a:r>
              <a:rPr lang="sv-SE" sz="900" dirty="0" err="1" smtClean="0">
                <a:hlinkClick r:id="rId3"/>
              </a:rPr>
              <a:t>reserved</a:t>
            </a:r>
            <a:r>
              <a:rPr lang="sv-SE" sz="900" dirty="0" smtClean="0">
                <a:hlinkClick r:id="rId3"/>
              </a:rPr>
              <a:t> </a:t>
            </a:r>
            <a:r>
              <a:rPr lang="sv-SE" sz="900" dirty="0" smtClean="0"/>
              <a:t>by </a:t>
            </a:r>
            <a:r>
              <a:rPr lang="sv-SE" sz="900" dirty="0" err="1"/>
              <a:t>Ane</a:t>
            </a:r>
            <a:r>
              <a:rPr lang="sv-SE" sz="900" dirty="0"/>
              <a:t> Cecilie </a:t>
            </a:r>
            <a:r>
              <a:rPr lang="sv-SE" sz="900" dirty="0" err="1" smtClean="0"/>
              <a:t>Blichfeldt</a:t>
            </a:r>
            <a:r>
              <a:rPr lang="sv-SE" sz="900" dirty="0" smtClean="0"/>
              <a:t> on </a:t>
            </a:r>
            <a:r>
              <a:rPr lang="sv-SE" sz="900" dirty="0" smtClean="0">
                <a:hlinkClick r:id="rId4"/>
              </a:rPr>
              <a:t>Wikimedia </a:t>
            </a:r>
            <a:r>
              <a:rPr lang="sv-SE" sz="900" dirty="0" err="1" smtClean="0">
                <a:hlinkClick r:id="rId4"/>
              </a:rPr>
              <a:t>Commons</a:t>
            </a:r>
            <a:r>
              <a:rPr lang="sv-SE" sz="900" dirty="0" smtClean="0">
                <a:hlinkClick r:id="rId4"/>
              </a:rPr>
              <a:t> </a:t>
            </a:r>
            <a:endParaRPr lang="sv-SE" sz="900" dirty="0"/>
          </a:p>
        </p:txBody>
      </p:sp>
      <p:sp>
        <p:nvSpPr>
          <p:cNvPr id="6" name="Title 1"/>
          <p:cNvSpPr txBox="1">
            <a:spLocks/>
          </p:cNvSpPr>
          <p:nvPr/>
        </p:nvSpPr>
        <p:spPr>
          <a:xfrm>
            <a:off x="587815" y="788188"/>
            <a:ext cx="41368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err="1" smtClean="0">
                <a:latin typeface="+mn-lt"/>
              </a:rPr>
              <a:t>Presence</a:t>
            </a:r>
            <a:r>
              <a:rPr lang="sv-SE" dirty="0" smtClean="0">
                <a:latin typeface="+mn-lt"/>
              </a:rPr>
              <a:t> at a </a:t>
            </a:r>
            <a:r>
              <a:rPr lang="sv-SE" dirty="0" err="1" smtClean="0">
                <a:latin typeface="+mn-lt"/>
              </a:rPr>
              <a:t>Distance</a:t>
            </a:r>
            <a:endParaRPr lang="sv-SE" dirty="0">
              <a:latin typeface="+mn-lt"/>
            </a:endParaRPr>
          </a:p>
        </p:txBody>
      </p:sp>
      <p:pic>
        <p:nvPicPr>
          <p:cNvPr id="7"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39585" y="964926"/>
            <a:ext cx="3725239" cy="972085"/>
          </a:xfrm>
          <a:prstGeom prst="rect">
            <a:avLst/>
          </a:prstGeom>
        </p:spPr>
      </p:pic>
    </p:spTree>
    <p:extLst>
      <p:ext uri="{BB962C8B-B14F-4D97-AF65-F5344CB8AC3E}">
        <p14:creationId xmlns:p14="http://schemas.microsoft.com/office/powerpoint/2010/main" val="3395969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CC20EE-5D11-40AF-B56D-35405941B21B}"/>
              </a:ext>
            </a:extLst>
          </p:cNvPr>
          <p:cNvSpPr>
            <a:spLocks noGrp="1"/>
          </p:cNvSpPr>
          <p:nvPr>
            <p:ph type="title"/>
          </p:nvPr>
        </p:nvSpPr>
        <p:spPr/>
        <p:txBody>
          <a:bodyPr>
            <a:normAutofit/>
          </a:bodyPr>
          <a:lstStyle/>
          <a:p>
            <a:r>
              <a:rPr lang="nb-NO" sz="7200" dirty="0">
                <a:latin typeface="+mn-lt"/>
              </a:rPr>
              <a:t>THE TYNSET CASE</a:t>
            </a:r>
          </a:p>
        </p:txBody>
      </p:sp>
      <p:sp>
        <p:nvSpPr>
          <p:cNvPr id="3" name="Plassholder for innhold 2">
            <a:extLst>
              <a:ext uri="{FF2B5EF4-FFF2-40B4-BE49-F238E27FC236}">
                <a16:creationId xmlns:a16="http://schemas.microsoft.com/office/drawing/2014/main" id="{6CDD931D-9327-4138-A327-49AA8F130E1F}"/>
              </a:ext>
            </a:extLst>
          </p:cNvPr>
          <p:cNvSpPr>
            <a:spLocks noGrp="1"/>
          </p:cNvSpPr>
          <p:nvPr>
            <p:ph idx="1"/>
          </p:nvPr>
        </p:nvSpPr>
        <p:spPr/>
        <p:txBody>
          <a:bodyPr>
            <a:normAutofit lnSpcReduction="10000"/>
          </a:bodyPr>
          <a:lstStyle/>
          <a:p>
            <a:pPr marL="0" indent="0">
              <a:buNone/>
            </a:pPr>
            <a:r>
              <a:rPr lang="en-US" dirty="0"/>
              <a:t>Challenges in rural areas: Matching competence development with job opportunities. Is there support for LLL?</a:t>
            </a:r>
          </a:p>
          <a:p>
            <a:pPr marL="0" indent="0">
              <a:buNone/>
            </a:pPr>
            <a:r>
              <a:rPr lang="en-US" b="1" dirty="0">
                <a:solidFill>
                  <a:srgbClr val="FF0000"/>
                </a:solidFill>
              </a:rPr>
              <a:t>The </a:t>
            </a:r>
            <a:r>
              <a:rPr lang="en-US" b="1" dirty="0" err="1">
                <a:solidFill>
                  <a:srgbClr val="FF0000"/>
                </a:solidFill>
              </a:rPr>
              <a:t>Tynset</a:t>
            </a:r>
            <a:r>
              <a:rPr lang="en-US" b="1" dirty="0">
                <a:solidFill>
                  <a:srgbClr val="FF0000"/>
                </a:solidFill>
              </a:rPr>
              <a:t> case:</a:t>
            </a:r>
          </a:p>
          <a:p>
            <a:r>
              <a:rPr lang="en-US" dirty="0"/>
              <a:t>The Norwegian National Health Archive opens 1 April 2019 in </a:t>
            </a:r>
            <a:r>
              <a:rPr lang="en-US" dirty="0" err="1"/>
              <a:t>Tynset</a:t>
            </a:r>
            <a:r>
              <a:rPr lang="en-US" dirty="0"/>
              <a:t>.</a:t>
            </a:r>
            <a:br>
              <a:rPr lang="en-US" dirty="0"/>
            </a:br>
            <a:r>
              <a:rPr lang="en-US" dirty="0"/>
              <a:t>50 employees, competence in archiving needed</a:t>
            </a:r>
          </a:p>
          <a:p>
            <a:r>
              <a:rPr lang="en-US" dirty="0"/>
              <a:t>The learning center in </a:t>
            </a:r>
            <a:r>
              <a:rPr lang="en-US" dirty="0" err="1"/>
              <a:t>Tynset</a:t>
            </a:r>
            <a:r>
              <a:rPr lang="en-US" dirty="0"/>
              <a:t>  (</a:t>
            </a:r>
            <a:r>
              <a:rPr lang="en-US" dirty="0" err="1"/>
              <a:t>Tynset</a:t>
            </a:r>
            <a:r>
              <a:rPr lang="en-US" dirty="0"/>
              <a:t> </a:t>
            </a:r>
            <a:r>
              <a:rPr lang="en-US" dirty="0" err="1"/>
              <a:t>studie</a:t>
            </a:r>
            <a:r>
              <a:rPr lang="en-US" dirty="0"/>
              <a:t>- og </a:t>
            </a:r>
            <a:r>
              <a:rPr lang="en-US" dirty="0" err="1"/>
              <a:t>høgskolesenter</a:t>
            </a:r>
            <a:r>
              <a:rPr lang="en-US" dirty="0"/>
              <a:t>) has worked hard to provide an archive education at the learning center in cooperation with a university</a:t>
            </a:r>
          </a:p>
          <a:p>
            <a:r>
              <a:rPr lang="en-US" dirty="0"/>
              <a:t>2018: 60 adults, most of them from the region Nord-</a:t>
            </a:r>
            <a:r>
              <a:rPr lang="en-US" dirty="0" err="1"/>
              <a:t>Østerdalen</a:t>
            </a:r>
            <a:r>
              <a:rPr lang="en-US" dirty="0"/>
              <a:t>, were admitted. Blended learning</a:t>
            </a:r>
          </a:p>
          <a:p>
            <a:endParaRPr lang="en-US" dirty="0"/>
          </a:p>
        </p:txBody>
      </p:sp>
    </p:spTree>
    <p:extLst>
      <p:ext uri="{BB962C8B-B14F-4D97-AF65-F5344CB8AC3E}">
        <p14:creationId xmlns:p14="http://schemas.microsoft.com/office/powerpoint/2010/main" val="42194430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CE2E35-FE04-4814-8C98-9BAD1C203396}"/>
              </a:ext>
            </a:extLst>
          </p:cNvPr>
          <p:cNvSpPr>
            <a:spLocks noGrp="1"/>
          </p:cNvSpPr>
          <p:nvPr>
            <p:ph type="title"/>
          </p:nvPr>
        </p:nvSpPr>
        <p:spPr>
          <a:xfrm>
            <a:off x="804484" y="4267832"/>
            <a:ext cx="4805996" cy="1297115"/>
          </a:xfrm>
        </p:spPr>
        <p:txBody>
          <a:bodyPr vert="horz" lIns="91440" tIns="45720" rIns="91440" bIns="45720" rtlCol="0" anchor="t">
            <a:normAutofit fontScale="90000"/>
          </a:bodyPr>
          <a:lstStyle/>
          <a:p>
            <a:r>
              <a:rPr lang="en-US" b="1" dirty="0">
                <a:solidFill>
                  <a:srgbClr val="000000"/>
                </a:solidFill>
              </a:rPr>
              <a:t>60 students and blended learning</a:t>
            </a:r>
            <a:r>
              <a:rPr lang="en-US" dirty="0">
                <a:solidFill>
                  <a:srgbClr val="000000"/>
                </a:solidFill>
              </a:rPr>
              <a:t> </a:t>
            </a:r>
            <a:endParaRPr lang="en-US" kern="1200" dirty="0">
              <a:solidFill>
                <a:srgbClr val="000000"/>
              </a:solidFill>
              <a:latin typeface="+mj-lt"/>
              <a:ea typeface="+mj-ea"/>
              <a:cs typeface="+mj-cs"/>
            </a:endParaRPr>
          </a:p>
        </p:txBody>
      </p:sp>
      <p:pic>
        <p:nvPicPr>
          <p:cNvPr id="5" name="Plassholder for innhold 4">
            <a:extLst>
              <a:ext uri="{FF2B5EF4-FFF2-40B4-BE49-F238E27FC236}">
                <a16:creationId xmlns:a16="http://schemas.microsoft.com/office/drawing/2014/main" id="{B6CD3199-5D38-447F-B098-857BDEB9B340}"/>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7709770" y="2333040"/>
            <a:ext cx="4141760" cy="3106320"/>
          </a:xfrm>
          <a:prstGeom prst="rect">
            <a:avLst/>
          </a:prstGeom>
        </p:spPr>
      </p:pic>
    </p:spTree>
    <p:extLst>
      <p:ext uri="{BB962C8B-B14F-4D97-AF65-F5344CB8AC3E}">
        <p14:creationId xmlns:p14="http://schemas.microsoft.com/office/powerpoint/2010/main" val="3980483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F35E62-5A03-47CC-961E-6FC343D406B6}"/>
              </a:ext>
            </a:extLst>
          </p:cNvPr>
          <p:cNvSpPr>
            <a:spLocks noGrp="1"/>
          </p:cNvSpPr>
          <p:nvPr>
            <p:ph type="title"/>
          </p:nvPr>
        </p:nvSpPr>
        <p:spPr>
          <a:xfrm>
            <a:off x="838200" y="365125"/>
            <a:ext cx="10515600" cy="708301"/>
          </a:xfrm>
        </p:spPr>
        <p:txBody>
          <a:bodyPr/>
          <a:lstStyle/>
          <a:p>
            <a:r>
              <a:rPr lang="nb-NO" b="1" dirty="0" err="1"/>
              <a:t>That</a:t>
            </a:r>
            <a:r>
              <a:rPr lang="nb-NO" b="1" dirty="0"/>
              <a:t> simple?</a:t>
            </a:r>
          </a:p>
        </p:txBody>
      </p:sp>
      <p:sp>
        <p:nvSpPr>
          <p:cNvPr id="3" name="Plassholder for innhold 2">
            <a:extLst>
              <a:ext uri="{FF2B5EF4-FFF2-40B4-BE49-F238E27FC236}">
                <a16:creationId xmlns:a16="http://schemas.microsoft.com/office/drawing/2014/main" id="{B8598858-BF97-4CE1-9941-F5EB0CC15C79}"/>
              </a:ext>
            </a:extLst>
          </p:cNvPr>
          <p:cNvSpPr>
            <a:spLocks noGrp="1"/>
          </p:cNvSpPr>
          <p:nvPr>
            <p:ph idx="1"/>
          </p:nvPr>
        </p:nvSpPr>
        <p:spPr>
          <a:xfrm>
            <a:off x="838200" y="1232453"/>
            <a:ext cx="10876472" cy="5519530"/>
          </a:xfrm>
        </p:spPr>
        <p:txBody>
          <a:bodyPr>
            <a:normAutofit lnSpcReduction="10000"/>
          </a:bodyPr>
          <a:lstStyle/>
          <a:p>
            <a:r>
              <a:rPr lang="nb-NO" dirty="0"/>
              <a:t>Full match! </a:t>
            </a:r>
            <a:br>
              <a:rPr lang="nb-NO" dirty="0"/>
            </a:br>
            <a:r>
              <a:rPr lang="nb-NO" dirty="0" err="1"/>
              <a:t>Some</a:t>
            </a:r>
            <a:r>
              <a:rPr lang="nb-NO" dirty="0"/>
              <a:t> </a:t>
            </a:r>
            <a:r>
              <a:rPr lang="nb-NO" dirty="0" err="1"/>
              <a:t>of</a:t>
            </a:r>
            <a:r>
              <a:rPr lang="nb-NO" dirty="0"/>
              <a:t> </a:t>
            </a:r>
            <a:r>
              <a:rPr lang="nb-NO" dirty="0" err="1"/>
              <a:t>the</a:t>
            </a:r>
            <a:r>
              <a:rPr lang="nb-NO" dirty="0"/>
              <a:t> students have </a:t>
            </a:r>
            <a:r>
              <a:rPr lang="nb-NO" dirty="0" err="1"/>
              <a:t>already</a:t>
            </a:r>
            <a:r>
              <a:rPr lang="nb-NO" dirty="0"/>
              <a:t> </a:t>
            </a:r>
            <a:r>
              <a:rPr lang="nb-NO" dirty="0" err="1"/>
              <a:t>got</a:t>
            </a:r>
            <a:r>
              <a:rPr lang="nb-NO" dirty="0"/>
              <a:t> </a:t>
            </a:r>
            <a:r>
              <a:rPr lang="nb-NO" dirty="0" err="1"/>
              <a:t>jobs</a:t>
            </a:r>
            <a:r>
              <a:rPr lang="nb-NO" dirty="0"/>
              <a:t> </a:t>
            </a:r>
            <a:br>
              <a:rPr lang="nb-NO" dirty="0"/>
            </a:br>
            <a:r>
              <a:rPr lang="nb-NO" dirty="0"/>
              <a:t>in </a:t>
            </a:r>
            <a:r>
              <a:rPr lang="nb-NO" dirty="0" err="1"/>
              <a:t>the</a:t>
            </a:r>
            <a:r>
              <a:rPr lang="nb-NO" dirty="0"/>
              <a:t> Health Archive</a:t>
            </a:r>
          </a:p>
          <a:p>
            <a:r>
              <a:rPr lang="nb-NO" dirty="0" err="1"/>
              <a:t>That</a:t>
            </a:r>
            <a:r>
              <a:rPr lang="nb-NO" dirty="0"/>
              <a:t> simple? No, </a:t>
            </a:r>
            <a:r>
              <a:rPr lang="nb-NO" dirty="0" err="1"/>
              <a:t>actually</a:t>
            </a:r>
            <a:r>
              <a:rPr lang="nb-NO" dirty="0"/>
              <a:t> not</a:t>
            </a:r>
          </a:p>
          <a:p>
            <a:pPr marL="3657600" lvl="8" indent="0">
              <a:buNone/>
            </a:pPr>
            <a:r>
              <a:rPr lang="nb-NO" dirty="0"/>
              <a:t>		 	</a:t>
            </a:r>
            <a:endParaRPr lang="en-US" dirty="0"/>
          </a:p>
          <a:p>
            <a:pPr marL="3657600" lvl="8" indent="0">
              <a:buNone/>
            </a:pPr>
            <a:endParaRPr lang="nb-NO" dirty="0"/>
          </a:p>
          <a:p>
            <a:r>
              <a:rPr lang="nb-NO" sz="3000" dirty="0"/>
              <a:t>A </a:t>
            </a:r>
            <a:r>
              <a:rPr lang="nb-NO" sz="3000" dirty="0" err="1"/>
              <a:t>success</a:t>
            </a:r>
            <a:r>
              <a:rPr lang="nb-NO" sz="3000" dirty="0"/>
              <a:t> </a:t>
            </a:r>
            <a:r>
              <a:rPr lang="nb-NO" sz="3000" dirty="0" err="1"/>
              <a:t>thanks</a:t>
            </a:r>
            <a:r>
              <a:rPr lang="nb-NO" sz="3000" dirty="0"/>
              <a:t> to:</a:t>
            </a:r>
          </a:p>
          <a:p>
            <a:pPr lvl="1"/>
            <a:r>
              <a:rPr lang="nb-NO" sz="2600" dirty="0"/>
              <a:t>A </a:t>
            </a:r>
            <a:r>
              <a:rPr lang="nb-NO" sz="2600" dirty="0" err="1"/>
              <a:t>well</a:t>
            </a:r>
            <a:r>
              <a:rPr lang="nb-NO" sz="2600" dirty="0"/>
              <a:t> </a:t>
            </a:r>
            <a:r>
              <a:rPr lang="nb-NO" sz="2600" dirty="0" err="1"/>
              <a:t>established</a:t>
            </a:r>
            <a:r>
              <a:rPr lang="nb-NO" sz="2600" dirty="0"/>
              <a:t> </a:t>
            </a:r>
            <a:r>
              <a:rPr lang="nb-NO" sz="2600" dirty="0" err="1">
                <a:solidFill>
                  <a:srgbClr val="FF0000"/>
                </a:solidFill>
              </a:rPr>
              <a:t>cooperation</a:t>
            </a:r>
            <a:r>
              <a:rPr lang="nb-NO" sz="2600" dirty="0"/>
              <a:t> for </a:t>
            </a:r>
            <a:r>
              <a:rPr lang="nb-NO" sz="2600" dirty="0" err="1"/>
              <a:t>years</a:t>
            </a:r>
            <a:r>
              <a:rPr lang="nb-NO" sz="2600" dirty="0"/>
              <a:t>: </a:t>
            </a:r>
            <a:r>
              <a:rPr lang="nb-NO" sz="2600" dirty="0" err="1"/>
              <a:t>Local</a:t>
            </a:r>
            <a:r>
              <a:rPr lang="nb-NO" sz="2600" dirty="0"/>
              <a:t> </a:t>
            </a:r>
            <a:r>
              <a:rPr lang="nb-NO" sz="2600" dirty="0" err="1"/>
              <a:t>companies</a:t>
            </a:r>
            <a:r>
              <a:rPr lang="nb-NO" sz="2600" dirty="0"/>
              <a:t> – </a:t>
            </a:r>
            <a:r>
              <a:rPr lang="nb-NO" sz="2600" dirty="0" err="1"/>
              <a:t>local</a:t>
            </a:r>
            <a:r>
              <a:rPr lang="nb-NO" sz="2600" dirty="0"/>
              <a:t> </a:t>
            </a:r>
            <a:r>
              <a:rPr lang="nb-NO" sz="2600" dirty="0" err="1"/>
              <a:t>authorities</a:t>
            </a:r>
            <a:r>
              <a:rPr lang="nb-NO" sz="2600" dirty="0"/>
              <a:t> – regional </a:t>
            </a:r>
            <a:r>
              <a:rPr lang="nb-NO" sz="2600" dirty="0" err="1"/>
              <a:t>council</a:t>
            </a:r>
            <a:r>
              <a:rPr lang="nb-NO" sz="2600" dirty="0"/>
              <a:t> and </a:t>
            </a:r>
            <a:r>
              <a:rPr lang="nb-NO" sz="2600" dirty="0" err="1"/>
              <a:t>the</a:t>
            </a:r>
            <a:r>
              <a:rPr lang="nb-NO" sz="2600" dirty="0"/>
              <a:t> </a:t>
            </a:r>
            <a:r>
              <a:rPr lang="nb-NO" sz="2600" dirty="0" err="1"/>
              <a:t>learning</a:t>
            </a:r>
            <a:r>
              <a:rPr lang="nb-NO" sz="2600" dirty="0"/>
              <a:t> </a:t>
            </a:r>
            <a:r>
              <a:rPr lang="nb-NO" sz="2600" dirty="0" err="1"/>
              <a:t>center</a:t>
            </a:r>
            <a:r>
              <a:rPr lang="nb-NO" sz="2600" dirty="0"/>
              <a:t> </a:t>
            </a:r>
          </a:p>
          <a:p>
            <a:pPr lvl="1"/>
            <a:r>
              <a:rPr lang="nb-NO" sz="2600" dirty="0"/>
              <a:t>The  </a:t>
            </a:r>
            <a:r>
              <a:rPr lang="nb-NO" sz="2600" dirty="0" err="1"/>
              <a:t>learning</a:t>
            </a:r>
            <a:r>
              <a:rPr lang="nb-NO" sz="2600" dirty="0"/>
              <a:t> </a:t>
            </a:r>
            <a:r>
              <a:rPr lang="nb-NO" sz="2600" dirty="0" err="1"/>
              <a:t>center</a:t>
            </a:r>
            <a:r>
              <a:rPr lang="nb-NO" sz="2600" dirty="0"/>
              <a:t> manager is an </a:t>
            </a:r>
            <a:r>
              <a:rPr lang="nb-NO" sz="2600" dirty="0" err="1"/>
              <a:t>experienced</a:t>
            </a:r>
            <a:r>
              <a:rPr lang="nb-NO" sz="2600" dirty="0"/>
              <a:t> </a:t>
            </a:r>
            <a:r>
              <a:rPr lang="nb-NO" sz="2600" dirty="0" err="1">
                <a:solidFill>
                  <a:srgbClr val="FF0000"/>
                </a:solidFill>
              </a:rPr>
              <a:t>enthusiast</a:t>
            </a:r>
            <a:r>
              <a:rPr lang="nb-NO" sz="2600" dirty="0"/>
              <a:t> </a:t>
            </a:r>
            <a:r>
              <a:rPr lang="nb-NO" sz="2600" dirty="0" err="1"/>
              <a:t>who</a:t>
            </a:r>
            <a:r>
              <a:rPr lang="nb-NO" sz="2600" dirty="0"/>
              <a:t> never </a:t>
            </a:r>
            <a:r>
              <a:rPr lang="nb-NO" sz="2600" dirty="0" err="1"/>
              <a:t>gives</a:t>
            </a:r>
            <a:r>
              <a:rPr lang="nb-NO" sz="2600" dirty="0"/>
              <a:t> up</a:t>
            </a:r>
          </a:p>
          <a:p>
            <a:pPr lvl="1"/>
            <a:r>
              <a:rPr lang="nb-NO" sz="2600" dirty="0"/>
              <a:t>Support and </a:t>
            </a:r>
            <a:r>
              <a:rPr lang="nb-NO" sz="2600" dirty="0" err="1">
                <a:solidFill>
                  <a:srgbClr val="FF0000"/>
                </a:solidFill>
              </a:rPr>
              <a:t>funding</a:t>
            </a:r>
            <a:r>
              <a:rPr lang="nb-NO" sz="2600" dirty="0"/>
              <a:t>: </a:t>
            </a:r>
            <a:r>
              <a:rPr lang="nb-NO" sz="2600" dirty="0" err="1"/>
              <a:t>municipalities</a:t>
            </a:r>
            <a:r>
              <a:rPr lang="nb-NO" sz="2600" dirty="0"/>
              <a:t>, regional </a:t>
            </a:r>
            <a:r>
              <a:rPr lang="nb-NO" sz="2600" dirty="0" err="1"/>
              <a:t>council</a:t>
            </a:r>
            <a:r>
              <a:rPr lang="nb-NO" sz="2600" dirty="0"/>
              <a:t> and </a:t>
            </a:r>
            <a:r>
              <a:rPr lang="nb-NO" sz="2600" dirty="0" err="1"/>
              <a:t>project</a:t>
            </a:r>
            <a:r>
              <a:rPr lang="nb-NO" sz="2600" dirty="0"/>
              <a:t> </a:t>
            </a:r>
            <a:r>
              <a:rPr lang="nb-NO" sz="2600" dirty="0" err="1"/>
              <a:t>funding</a:t>
            </a:r>
            <a:endParaRPr lang="nb-NO" sz="2600" dirty="0"/>
          </a:p>
          <a:p>
            <a:pPr lvl="1"/>
            <a:r>
              <a:rPr lang="nb-NO" sz="2600" dirty="0"/>
              <a:t>A </a:t>
            </a:r>
            <a:r>
              <a:rPr lang="nb-NO" sz="2600" dirty="0" err="1"/>
              <a:t>university</a:t>
            </a:r>
            <a:r>
              <a:rPr lang="nb-NO" sz="2600" dirty="0"/>
              <a:t> </a:t>
            </a:r>
            <a:r>
              <a:rPr lang="nb-NO" sz="2600" dirty="0" err="1"/>
              <a:t>that</a:t>
            </a:r>
            <a:r>
              <a:rPr lang="nb-NO" sz="2600" dirty="0"/>
              <a:t> </a:t>
            </a:r>
            <a:r>
              <a:rPr lang="nb-NO" sz="2600" dirty="0" err="1"/>
              <a:t>was</a:t>
            </a:r>
            <a:r>
              <a:rPr lang="nb-NO" sz="2600" dirty="0"/>
              <a:t> </a:t>
            </a:r>
            <a:r>
              <a:rPr lang="nb-NO" sz="2600" dirty="0" err="1"/>
              <a:t>willing</a:t>
            </a:r>
            <a:r>
              <a:rPr lang="nb-NO" sz="2600" dirty="0"/>
              <a:t> to </a:t>
            </a:r>
            <a:r>
              <a:rPr lang="nb-NO" sz="2600" dirty="0" err="1">
                <a:solidFill>
                  <a:srgbClr val="FF0000"/>
                </a:solidFill>
              </a:rPr>
              <a:t>provide</a:t>
            </a:r>
            <a:r>
              <a:rPr lang="nb-NO" sz="2600" dirty="0">
                <a:solidFill>
                  <a:srgbClr val="FF0000"/>
                </a:solidFill>
              </a:rPr>
              <a:t> </a:t>
            </a:r>
            <a:r>
              <a:rPr lang="nb-NO" sz="2600" dirty="0" err="1">
                <a:solidFill>
                  <a:srgbClr val="FF0000"/>
                </a:solidFill>
              </a:rPr>
              <a:t>this</a:t>
            </a:r>
            <a:r>
              <a:rPr lang="nb-NO" sz="2600" dirty="0">
                <a:solidFill>
                  <a:srgbClr val="FF0000"/>
                </a:solidFill>
              </a:rPr>
              <a:t> </a:t>
            </a:r>
            <a:r>
              <a:rPr lang="nb-NO" sz="2600" dirty="0" err="1">
                <a:solidFill>
                  <a:srgbClr val="FF0000"/>
                </a:solidFill>
              </a:rPr>
              <a:t>flexible</a:t>
            </a:r>
            <a:r>
              <a:rPr lang="nb-NO" sz="2600" dirty="0">
                <a:solidFill>
                  <a:srgbClr val="FF0000"/>
                </a:solidFill>
              </a:rPr>
              <a:t>, </a:t>
            </a:r>
            <a:r>
              <a:rPr lang="nb-NO" sz="2600" dirty="0" err="1">
                <a:solidFill>
                  <a:srgbClr val="FF0000"/>
                </a:solidFill>
              </a:rPr>
              <a:t>decentralized</a:t>
            </a:r>
            <a:r>
              <a:rPr lang="nb-NO" sz="2600" dirty="0">
                <a:solidFill>
                  <a:srgbClr val="FF0000"/>
                </a:solidFill>
              </a:rPr>
              <a:t> </a:t>
            </a:r>
            <a:r>
              <a:rPr lang="nb-NO" sz="2600" dirty="0" err="1">
                <a:solidFill>
                  <a:srgbClr val="FF0000"/>
                </a:solidFill>
              </a:rPr>
              <a:t>education</a:t>
            </a:r>
            <a:r>
              <a:rPr lang="nb-NO" sz="2600" dirty="0">
                <a:solidFill>
                  <a:srgbClr val="FF0000"/>
                </a:solidFill>
              </a:rPr>
              <a:t> for adults </a:t>
            </a:r>
            <a:br>
              <a:rPr lang="nb-NO" sz="2600" dirty="0">
                <a:solidFill>
                  <a:srgbClr val="FF0000"/>
                </a:solidFill>
              </a:rPr>
            </a:br>
            <a:endParaRPr lang="nb-NO" sz="2600" dirty="0">
              <a:solidFill>
                <a:srgbClr val="FF0000"/>
              </a:solidFill>
            </a:endParaRPr>
          </a:p>
        </p:txBody>
      </p:sp>
    </p:spTree>
    <p:extLst>
      <p:ext uri="{BB962C8B-B14F-4D97-AF65-F5344CB8AC3E}">
        <p14:creationId xmlns:p14="http://schemas.microsoft.com/office/powerpoint/2010/main" val="42490639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800E40-BE0F-4315-9BB9-90EF11A9A569}"/>
              </a:ext>
            </a:extLst>
          </p:cNvPr>
          <p:cNvSpPr>
            <a:spLocks noGrp="1"/>
          </p:cNvSpPr>
          <p:nvPr>
            <p:ph type="title"/>
          </p:nvPr>
        </p:nvSpPr>
        <p:spPr/>
        <p:txBody>
          <a:bodyPr/>
          <a:lstStyle/>
          <a:p>
            <a:r>
              <a:rPr lang="nb-NO" b="1" dirty="0">
                <a:latin typeface="+mn-lt"/>
              </a:rPr>
              <a:t>Challenges in </a:t>
            </a:r>
            <a:r>
              <a:rPr lang="nb-NO" b="1" dirty="0" err="1">
                <a:latin typeface="+mn-lt"/>
              </a:rPr>
              <a:t>today’s</a:t>
            </a:r>
            <a:r>
              <a:rPr lang="nb-NO" b="1" dirty="0">
                <a:latin typeface="+mn-lt"/>
              </a:rPr>
              <a:t> rural areas </a:t>
            </a:r>
          </a:p>
        </p:txBody>
      </p:sp>
      <p:sp>
        <p:nvSpPr>
          <p:cNvPr id="3" name="Plassholder for innhold 2">
            <a:extLst>
              <a:ext uri="{FF2B5EF4-FFF2-40B4-BE49-F238E27FC236}">
                <a16:creationId xmlns:a16="http://schemas.microsoft.com/office/drawing/2014/main" id="{F9759395-7452-4EF9-8768-C18B8CD18103}"/>
              </a:ext>
            </a:extLst>
          </p:cNvPr>
          <p:cNvSpPr>
            <a:spLocks noGrp="1"/>
          </p:cNvSpPr>
          <p:nvPr>
            <p:ph idx="1"/>
          </p:nvPr>
        </p:nvSpPr>
        <p:spPr/>
        <p:txBody>
          <a:bodyPr>
            <a:normAutofit fontScale="92500" lnSpcReduction="20000"/>
          </a:bodyPr>
          <a:lstStyle/>
          <a:p>
            <a:endParaRPr lang="nb-NO" dirty="0"/>
          </a:p>
          <a:p>
            <a:r>
              <a:rPr lang="nb-NO" dirty="0"/>
              <a:t>Hard to </a:t>
            </a:r>
            <a:r>
              <a:rPr lang="nb-NO" dirty="0" err="1"/>
              <a:t>get</a:t>
            </a:r>
            <a:r>
              <a:rPr lang="nb-NO" dirty="0"/>
              <a:t> </a:t>
            </a:r>
            <a:r>
              <a:rPr lang="nb-NO" dirty="0" err="1"/>
              <a:t>universities</a:t>
            </a:r>
            <a:r>
              <a:rPr lang="nb-NO" dirty="0"/>
              <a:t> to </a:t>
            </a:r>
            <a:r>
              <a:rPr lang="nb-NO" dirty="0" err="1"/>
              <a:t>provide</a:t>
            </a:r>
            <a:r>
              <a:rPr lang="nb-NO" dirty="0"/>
              <a:t> </a:t>
            </a:r>
            <a:r>
              <a:rPr lang="nb-NO" dirty="0" err="1"/>
              <a:t>decentralized</a:t>
            </a:r>
            <a:r>
              <a:rPr lang="nb-NO" dirty="0"/>
              <a:t> </a:t>
            </a:r>
            <a:r>
              <a:rPr lang="nb-NO" dirty="0" err="1"/>
              <a:t>education</a:t>
            </a:r>
            <a:r>
              <a:rPr lang="nb-NO" dirty="0"/>
              <a:t>. No </a:t>
            </a:r>
            <a:r>
              <a:rPr lang="nb-NO" dirty="0" err="1"/>
              <a:t>incentives</a:t>
            </a:r>
            <a:r>
              <a:rPr lang="nb-NO" dirty="0"/>
              <a:t>. Campus students is </a:t>
            </a:r>
            <a:r>
              <a:rPr lang="nb-NO" dirty="0" err="1"/>
              <a:t>easier</a:t>
            </a:r>
            <a:r>
              <a:rPr lang="nb-NO" dirty="0"/>
              <a:t> for </a:t>
            </a:r>
            <a:r>
              <a:rPr lang="nb-NO" dirty="0" err="1"/>
              <a:t>them</a:t>
            </a:r>
            <a:r>
              <a:rPr lang="nb-NO" dirty="0"/>
              <a:t>.</a:t>
            </a:r>
          </a:p>
          <a:p>
            <a:r>
              <a:rPr lang="nb-NO" dirty="0" err="1"/>
              <a:t>Funding</a:t>
            </a:r>
            <a:r>
              <a:rPr lang="nb-NO" dirty="0"/>
              <a:t> is a </a:t>
            </a:r>
            <a:r>
              <a:rPr lang="nb-NO" dirty="0" err="1"/>
              <a:t>challenge</a:t>
            </a:r>
            <a:r>
              <a:rPr lang="nb-NO" dirty="0"/>
              <a:t>. The </a:t>
            </a:r>
            <a:r>
              <a:rPr lang="nb-NO" dirty="0" err="1"/>
              <a:t>learning</a:t>
            </a:r>
            <a:r>
              <a:rPr lang="nb-NO" dirty="0"/>
              <a:t> </a:t>
            </a:r>
            <a:r>
              <a:rPr lang="nb-NO" dirty="0" err="1"/>
              <a:t>center</a:t>
            </a:r>
            <a:r>
              <a:rPr lang="nb-NO" dirty="0"/>
              <a:t> </a:t>
            </a:r>
            <a:r>
              <a:rPr lang="nb-NO" dirty="0" err="1"/>
              <a:t>association</a:t>
            </a:r>
            <a:r>
              <a:rPr lang="nb-NO" dirty="0"/>
              <a:t>, Norske utdanningssentre, has given a </a:t>
            </a:r>
            <a:r>
              <a:rPr lang="nb-NO" dirty="0" err="1"/>
              <a:t>proposal</a:t>
            </a:r>
            <a:r>
              <a:rPr lang="nb-NO" dirty="0"/>
              <a:t> </a:t>
            </a:r>
            <a:r>
              <a:rPr lang="nb-NO" dirty="0" err="1"/>
              <a:t>of</a:t>
            </a:r>
            <a:r>
              <a:rPr lang="nb-NO" dirty="0"/>
              <a:t> </a:t>
            </a:r>
            <a:r>
              <a:rPr lang="nb-NO" dirty="0" err="1"/>
              <a:t>how</a:t>
            </a:r>
            <a:r>
              <a:rPr lang="nb-NO" dirty="0"/>
              <a:t> </a:t>
            </a:r>
            <a:r>
              <a:rPr lang="nb-NO" dirty="0" err="1"/>
              <a:t>pubic</a:t>
            </a:r>
            <a:r>
              <a:rPr lang="nb-NO" dirty="0"/>
              <a:t> </a:t>
            </a:r>
            <a:r>
              <a:rPr lang="nb-NO" dirty="0" err="1"/>
              <a:t>funding</a:t>
            </a:r>
            <a:r>
              <a:rPr lang="nb-NO" dirty="0"/>
              <a:t> </a:t>
            </a:r>
            <a:r>
              <a:rPr lang="nb-NO" dirty="0" err="1"/>
              <a:t>could</a:t>
            </a:r>
            <a:r>
              <a:rPr lang="nb-NO" dirty="0"/>
              <a:t> be </a:t>
            </a:r>
            <a:r>
              <a:rPr lang="nb-NO" dirty="0" err="1"/>
              <a:t>organized</a:t>
            </a:r>
            <a:r>
              <a:rPr lang="nb-NO" dirty="0"/>
              <a:t>.</a:t>
            </a:r>
          </a:p>
          <a:p>
            <a:endParaRPr lang="nb-NO" dirty="0"/>
          </a:p>
          <a:p>
            <a:r>
              <a:rPr lang="nb-NO" dirty="0"/>
              <a:t>Read more in </a:t>
            </a:r>
            <a:r>
              <a:rPr lang="nb-NO" dirty="0" err="1"/>
              <a:t>DialogWeb</a:t>
            </a:r>
            <a:r>
              <a:rPr lang="nb-NO" dirty="0"/>
              <a:t>:</a:t>
            </a:r>
            <a:br>
              <a:rPr lang="nb-NO" dirty="0"/>
            </a:br>
            <a:r>
              <a:rPr lang="nb-NO" dirty="0">
                <a:hlinkClick r:id="rId2"/>
              </a:rPr>
              <a:t>https://nvl.org/Content/Verdens-foerste-nasjonale-helsearkiv-finner-kompetansen-pa-Tynset</a:t>
            </a:r>
            <a:endParaRPr lang="nb-NO" dirty="0"/>
          </a:p>
          <a:p>
            <a:pPr marL="0" indent="0">
              <a:buNone/>
            </a:pPr>
            <a:r>
              <a:rPr lang="nb-NO" dirty="0"/>
              <a:t/>
            </a:r>
            <a:br>
              <a:rPr lang="nb-NO" dirty="0"/>
            </a:br>
            <a:endParaRPr lang="nb-NO" dirty="0"/>
          </a:p>
          <a:p>
            <a:endParaRPr lang="nb-NO" dirty="0"/>
          </a:p>
        </p:txBody>
      </p:sp>
    </p:spTree>
    <p:extLst>
      <p:ext uri="{BB962C8B-B14F-4D97-AF65-F5344CB8AC3E}">
        <p14:creationId xmlns:p14="http://schemas.microsoft.com/office/powerpoint/2010/main" val="22248820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3" y="4784485"/>
            <a:ext cx="10686691" cy="1426534"/>
          </a:xfrm>
        </p:spPr>
        <p:txBody>
          <a:bodyPr>
            <a:normAutofit fontScale="92500" lnSpcReduction="20000"/>
          </a:bodyPr>
          <a:lstStyle/>
          <a:p>
            <a:pPr marL="0" indent="0">
              <a:buNone/>
            </a:pPr>
            <a:r>
              <a:rPr lang="en-US" dirty="0" smtClean="0">
                <a:effectLst/>
                <a:hlinkClick r:id="rId2"/>
              </a:rPr>
              <a:t>Analysis of Nordic educational projects designed to meet challenges in society. Defining the success factors.</a:t>
            </a:r>
            <a:endParaRPr lang="en-US" dirty="0" smtClean="0">
              <a:effectLst/>
            </a:endParaRPr>
          </a:p>
          <a:p>
            <a:pPr marL="0" indent="0">
              <a:buNone/>
            </a:pPr>
            <a:r>
              <a:rPr lang="en-US" sz="2000" i="1" dirty="0" smtClean="0">
                <a:effectLst/>
              </a:rPr>
              <a:t>Developed by </a:t>
            </a:r>
            <a:r>
              <a:rPr lang="en-US" sz="2000" i="1" dirty="0" err="1" smtClean="0">
                <a:effectLst/>
              </a:rPr>
              <a:t>Jyri</a:t>
            </a:r>
            <a:r>
              <a:rPr lang="en-US" sz="2000" i="1" dirty="0" smtClean="0">
                <a:effectLst/>
              </a:rPr>
              <a:t> </a:t>
            </a:r>
            <a:r>
              <a:rPr lang="en-US" sz="2000" i="1" dirty="0" err="1" smtClean="0">
                <a:effectLst/>
              </a:rPr>
              <a:t>Manninen</a:t>
            </a:r>
            <a:r>
              <a:rPr lang="en-US" sz="2000" i="1" dirty="0" smtClean="0">
                <a:effectLst/>
              </a:rPr>
              <a:t> (University of Eastern Finland), Hróbjartur Árnason (University of Iceland), Anne </a:t>
            </a:r>
            <a:r>
              <a:rPr lang="en-US" sz="2000" i="1" dirty="0" err="1" smtClean="0">
                <a:effectLst/>
              </a:rPr>
              <a:t>Liveng</a:t>
            </a:r>
            <a:r>
              <a:rPr lang="en-US" sz="2000" i="1" dirty="0" smtClean="0">
                <a:effectLst/>
              </a:rPr>
              <a:t> (Roskilde University in Denmark) and Ingegerd Green (freelance consultant, Sweden) within the framework of the NVL’s Competence Project 2009–2012.</a:t>
            </a:r>
            <a:endParaRPr lang="sv-SE" sz="2000" i="1" dirty="0"/>
          </a:p>
        </p:txBody>
      </p:sp>
      <p:pic>
        <p:nvPicPr>
          <p:cNvPr id="6" name="Picture 5"/>
          <p:cNvPicPr>
            <a:picLocks noChangeAspect="1"/>
          </p:cNvPicPr>
          <p:nvPr/>
        </p:nvPicPr>
        <p:blipFill>
          <a:blip r:embed="rId3"/>
          <a:stretch>
            <a:fillRect/>
          </a:stretch>
        </p:blipFill>
        <p:spPr>
          <a:xfrm>
            <a:off x="431320" y="741872"/>
            <a:ext cx="5633239" cy="3312543"/>
          </a:xfrm>
          <a:prstGeom prst="rect">
            <a:avLst/>
          </a:prstGeom>
        </p:spPr>
      </p:pic>
      <p:pic>
        <p:nvPicPr>
          <p:cNvPr id="8" name="Picture 7"/>
          <p:cNvPicPr>
            <a:picLocks noChangeAspect="1"/>
          </p:cNvPicPr>
          <p:nvPr/>
        </p:nvPicPr>
        <p:blipFill>
          <a:blip r:embed="rId4"/>
          <a:stretch>
            <a:fillRect/>
          </a:stretch>
        </p:blipFill>
        <p:spPr>
          <a:xfrm>
            <a:off x="6064559" y="741871"/>
            <a:ext cx="5555799" cy="3485071"/>
          </a:xfrm>
          <a:prstGeom prst="rect">
            <a:avLst/>
          </a:prstGeom>
        </p:spPr>
      </p:pic>
    </p:spTree>
    <p:extLst>
      <p:ext uri="{BB962C8B-B14F-4D97-AF65-F5344CB8AC3E}">
        <p14:creationId xmlns:p14="http://schemas.microsoft.com/office/powerpoint/2010/main" val="8101457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b="1" dirty="0" err="1" smtClean="0">
                <a:latin typeface="+mn-lt"/>
              </a:rPr>
              <a:t>PaaD</a:t>
            </a:r>
            <a:r>
              <a:rPr lang="sv-SE" b="1" dirty="0" smtClean="0">
                <a:latin typeface="+mn-lt"/>
              </a:rPr>
              <a:t> </a:t>
            </a:r>
            <a:r>
              <a:rPr lang="sv-SE" b="1" dirty="0" err="1" smtClean="0">
                <a:latin typeface="+mn-lt"/>
              </a:rPr>
              <a:t>success</a:t>
            </a:r>
            <a:r>
              <a:rPr lang="sv-SE" b="1" dirty="0" smtClean="0">
                <a:latin typeface="+mn-lt"/>
              </a:rPr>
              <a:t> </a:t>
            </a:r>
            <a:r>
              <a:rPr lang="sv-SE" b="1" dirty="0" err="1" smtClean="0">
                <a:latin typeface="+mn-lt"/>
              </a:rPr>
              <a:t>factors</a:t>
            </a:r>
            <a:r>
              <a:rPr lang="sv-SE" b="1" dirty="0" smtClean="0">
                <a:latin typeface="+mn-lt"/>
              </a:rPr>
              <a:t> 1</a:t>
            </a:r>
            <a:endParaRPr lang="sv-SE" b="1" dirty="0">
              <a:latin typeface="+mn-lt"/>
            </a:endParaRPr>
          </a:p>
        </p:txBody>
      </p:sp>
      <p:sp>
        <p:nvSpPr>
          <p:cNvPr id="3" name="Content Placeholder 2"/>
          <p:cNvSpPr>
            <a:spLocks noGrp="1"/>
          </p:cNvSpPr>
          <p:nvPr>
            <p:ph idx="1"/>
          </p:nvPr>
        </p:nvSpPr>
        <p:spPr>
          <a:xfrm>
            <a:off x="838200" y="1690688"/>
            <a:ext cx="5438775" cy="4351338"/>
          </a:xfrm>
        </p:spPr>
        <p:txBody>
          <a:bodyPr>
            <a:normAutofit/>
          </a:bodyPr>
          <a:lstStyle/>
          <a:p>
            <a:r>
              <a:rPr lang="sv-SE" sz="3200" dirty="0" err="1" smtClean="0"/>
              <a:t>Commitment</a:t>
            </a:r>
            <a:r>
              <a:rPr lang="sv-SE" sz="3200" dirty="0" smtClean="0"/>
              <a:t> and </a:t>
            </a:r>
            <a:r>
              <a:rPr lang="sv-SE" sz="3200" dirty="0" err="1" smtClean="0"/>
              <a:t>engagement</a:t>
            </a:r>
            <a:r>
              <a:rPr lang="sv-SE" sz="3200" dirty="0" smtClean="0"/>
              <a:t> from all </a:t>
            </a:r>
            <a:r>
              <a:rPr lang="sv-SE" sz="3200" dirty="0" err="1" smtClean="0"/>
              <a:t>interested</a:t>
            </a:r>
            <a:r>
              <a:rPr lang="sv-SE" sz="3200" dirty="0" smtClean="0"/>
              <a:t> </a:t>
            </a:r>
            <a:r>
              <a:rPr lang="sv-SE" sz="3200" dirty="0" err="1" smtClean="0"/>
              <a:t>parties</a:t>
            </a:r>
            <a:r>
              <a:rPr lang="sv-SE" sz="3200" dirty="0" smtClean="0"/>
              <a:t> to a </a:t>
            </a:r>
            <a:r>
              <a:rPr lang="sv-SE" sz="3200" dirty="0" err="1" smtClean="0"/>
              <a:t>shared</a:t>
            </a:r>
            <a:r>
              <a:rPr lang="sv-SE" sz="3200" dirty="0" smtClean="0"/>
              <a:t> vision</a:t>
            </a:r>
          </a:p>
          <a:p>
            <a:r>
              <a:rPr lang="sv-SE" sz="3200" dirty="0" err="1" smtClean="0"/>
              <a:t>Local</a:t>
            </a:r>
            <a:r>
              <a:rPr lang="sv-SE" sz="3200" dirty="0" smtClean="0"/>
              <a:t> meeting </a:t>
            </a:r>
            <a:r>
              <a:rPr lang="sv-SE" sz="3200" dirty="0" err="1" smtClean="0"/>
              <a:t>places</a:t>
            </a:r>
            <a:r>
              <a:rPr lang="sv-SE" sz="3200" dirty="0" smtClean="0"/>
              <a:t> as </a:t>
            </a:r>
            <a:r>
              <a:rPr lang="sv-SE" sz="3200" dirty="0" err="1" smtClean="0"/>
              <a:t>hubs</a:t>
            </a:r>
            <a:r>
              <a:rPr lang="sv-SE" sz="3200" dirty="0" smtClean="0"/>
              <a:t> for </a:t>
            </a:r>
            <a:r>
              <a:rPr lang="sv-SE" sz="3200" dirty="0" err="1" smtClean="0"/>
              <a:t>educational</a:t>
            </a:r>
            <a:r>
              <a:rPr lang="sv-SE" sz="3200" dirty="0" smtClean="0"/>
              <a:t> </a:t>
            </a:r>
            <a:r>
              <a:rPr lang="sv-SE" sz="3200" dirty="0" err="1" smtClean="0"/>
              <a:t>activities</a:t>
            </a:r>
            <a:endParaRPr lang="sv-SE" sz="3200" dirty="0" smtClean="0"/>
          </a:p>
          <a:p>
            <a:r>
              <a:rPr lang="sv-SE" sz="3200" dirty="0" err="1" smtClean="0"/>
              <a:t>Efficient</a:t>
            </a:r>
            <a:r>
              <a:rPr lang="sv-SE" sz="3200" dirty="0" smtClean="0"/>
              <a:t> and flexible systems for </a:t>
            </a:r>
            <a:r>
              <a:rPr lang="sv-SE" sz="3200" dirty="0" err="1" smtClean="0"/>
              <a:t>supporting</a:t>
            </a:r>
            <a:r>
              <a:rPr lang="sv-SE" sz="3200" dirty="0" smtClean="0"/>
              <a:t> </a:t>
            </a:r>
            <a:r>
              <a:rPr lang="sv-SE" sz="3200" dirty="0" err="1" smtClean="0"/>
              <a:t>learners</a:t>
            </a:r>
            <a:r>
              <a:rPr lang="sv-SE" sz="3200" dirty="0" smtClean="0"/>
              <a:t> </a:t>
            </a:r>
            <a:r>
              <a:rPr lang="sv-SE" sz="3200" dirty="0" err="1" smtClean="0"/>
              <a:t>wherever</a:t>
            </a:r>
            <a:r>
              <a:rPr lang="sv-SE" sz="3200" dirty="0" smtClean="0"/>
              <a:t> </a:t>
            </a:r>
            <a:r>
              <a:rPr lang="sv-SE" sz="3200" dirty="0" err="1" smtClean="0"/>
              <a:t>they</a:t>
            </a:r>
            <a:r>
              <a:rPr lang="sv-SE" sz="3200" dirty="0" smtClean="0"/>
              <a:t> </a:t>
            </a:r>
            <a:r>
              <a:rPr lang="sv-SE" sz="3200" dirty="0" err="1" smtClean="0"/>
              <a:t>are</a:t>
            </a:r>
            <a:endParaRPr lang="sv-SE" sz="3200" dirty="0" smtClean="0"/>
          </a:p>
        </p:txBody>
      </p:sp>
      <p:pic>
        <p:nvPicPr>
          <p:cNvPr id="4" name="Picture 3" descr="C:\Users\hrobj\Pictures\Web\isafj.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32113" y="1781175"/>
            <a:ext cx="5092701"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51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618871"/>
            <a:ext cx="6373664" cy="4401205"/>
          </a:xfrm>
          <a:prstGeom prst="rect">
            <a:avLst/>
          </a:prstGeom>
        </p:spPr>
        <p:txBody>
          <a:bodyPr wrap="square">
            <a:spAutoFit/>
          </a:bodyPr>
          <a:lstStyle/>
          <a:p>
            <a:pPr marL="457200" indent="-457200">
              <a:buFont typeface="Arial" panose="020B0604020202020204" pitchFamily="34" charset="0"/>
              <a:buChar char="•"/>
            </a:pPr>
            <a:r>
              <a:rPr lang="sv-SE" sz="2800" dirty="0" err="1" smtClean="0"/>
              <a:t>Learners</a:t>
            </a:r>
            <a:r>
              <a:rPr lang="sv-SE" sz="2800" dirty="0" smtClean="0"/>
              <a:t> must </a:t>
            </a:r>
            <a:r>
              <a:rPr lang="sv-SE" sz="2800" dirty="0" err="1" smtClean="0"/>
              <a:t>feel</a:t>
            </a:r>
            <a:r>
              <a:rPr lang="sv-SE" sz="2800" dirty="0" smtClean="0"/>
              <a:t> part of a </a:t>
            </a:r>
            <a:r>
              <a:rPr lang="sv-SE" sz="2800" dirty="0" err="1" smtClean="0"/>
              <a:t>community</a:t>
            </a:r>
            <a:r>
              <a:rPr lang="sv-SE" sz="2800" dirty="0" smtClean="0"/>
              <a:t> and </a:t>
            </a:r>
            <a:r>
              <a:rPr lang="sv-SE" sz="2800" dirty="0" err="1" smtClean="0"/>
              <a:t>know</a:t>
            </a:r>
            <a:r>
              <a:rPr lang="sv-SE" sz="2800" dirty="0" smtClean="0"/>
              <a:t> </a:t>
            </a:r>
            <a:r>
              <a:rPr lang="sv-SE" sz="2800" dirty="0" err="1" smtClean="0"/>
              <a:t>where</a:t>
            </a:r>
            <a:r>
              <a:rPr lang="sv-SE" sz="2800" dirty="0" smtClean="0"/>
              <a:t> to get </a:t>
            </a:r>
            <a:r>
              <a:rPr lang="sv-SE" sz="2800" dirty="0" err="1" smtClean="0"/>
              <a:t>help</a:t>
            </a:r>
            <a:endParaRPr lang="sv-SE" sz="2800" dirty="0" smtClean="0"/>
          </a:p>
          <a:p>
            <a:pPr marL="457200" indent="-457200">
              <a:buFont typeface="Arial" panose="020B0604020202020204" pitchFamily="34" charset="0"/>
              <a:buChar char="•"/>
            </a:pPr>
            <a:r>
              <a:rPr lang="sv-SE" sz="2800" dirty="0" smtClean="0"/>
              <a:t>Educational institutions </a:t>
            </a:r>
            <a:r>
              <a:rPr lang="sv-SE" sz="2800" dirty="0" err="1" smtClean="0"/>
              <a:t>need</a:t>
            </a:r>
            <a:r>
              <a:rPr lang="sv-SE" sz="2800" dirty="0" smtClean="0"/>
              <a:t> </a:t>
            </a:r>
            <a:r>
              <a:rPr lang="sv-SE" sz="2800" dirty="0" err="1" smtClean="0"/>
              <a:t>financial</a:t>
            </a:r>
            <a:r>
              <a:rPr lang="sv-SE" sz="2800" dirty="0" smtClean="0"/>
              <a:t> </a:t>
            </a:r>
            <a:r>
              <a:rPr lang="sv-SE" sz="2800" dirty="0" err="1" smtClean="0"/>
              <a:t>incentives</a:t>
            </a:r>
            <a:r>
              <a:rPr lang="sv-SE" sz="2800" dirty="0" smtClean="0"/>
              <a:t> to offer flexible </a:t>
            </a:r>
            <a:r>
              <a:rPr lang="sv-SE" sz="2800" dirty="0" err="1" smtClean="0"/>
              <a:t>learning</a:t>
            </a:r>
            <a:endParaRPr lang="sv-SE" sz="2800" dirty="0" smtClean="0"/>
          </a:p>
          <a:p>
            <a:pPr marL="457200" indent="-457200">
              <a:buFont typeface="Arial" panose="020B0604020202020204" pitchFamily="34" charset="0"/>
              <a:buChar char="•"/>
            </a:pPr>
            <a:r>
              <a:rPr lang="sv-SE" sz="2800" dirty="0" smtClean="0"/>
              <a:t>Projects must be </a:t>
            </a:r>
            <a:r>
              <a:rPr lang="sv-SE" sz="2800" dirty="0" err="1" smtClean="0"/>
              <a:t>broadly</a:t>
            </a:r>
            <a:r>
              <a:rPr lang="sv-SE" sz="2800" dirty="0" smtClean="0"/>
              <a:t> </a:t>
            </a:r>
            <a:r>
              <a:rPr lang="sv-SE" sz="2800" dirty="0" err="1" smtClean="0"/>
              <a:t>rooted</a:t>
            </a:r>
            <a:r>
              <a:rPr lang="sv-SE" sz="2800" dirty="0" smtClean="0"/>
              <a:t> in </a:t>
            </a:r>
            <a:r>
              <a:rPr lang="sv-SE" sz="2800" dirty="0" err="1" smtClean="0"/>
              <a:t>local</a:t>
            </a:r>
            <a:r>
              <a:rPr lang="sv-SE" sz="2800" dirty="0" smtClean="0"/>
              <a:t> </a:t>
            </a:r>
            <a:r>
              <a:rPr lang="sv-SE" sz="2800" dirty="0" err="1" smtClean="0"/>
              <a:t>community</a:t>
            </a:r>
            <a:r>
              <a:rPr lang="sv-SE" sz="2800" dirty="0" smtClean="0"/>
              <a:t>, not just </a:t>
            </a:r>
            <a:r>
              <a:rPr lang="sv-SE" sz="2800" dirty="0" err="1" smtClean="0"/>
              <a:t>between</a:t>
            </a:r>
            <a:r>
              <a:rPr lang="sv-SE" sz="2800" dirty="0" smtClean="0"/>
              <a:t> </a:t>
            </a:r>
            <a:r>
              <a:rPr lang="sv-SE" sz="2800" dirty="0" err="1" smtClean="0"/>
              <a:t>project</a:t>
            </a:r>
            <a:r>
              <a:rPr lang="sv-SE" sz="2800" dirty="0" smtClean="0"/>
              <a:t> </a:t>
            </a:r>
            <a:r>
              <a:rPr lang="sv-SE" sz="2800" dirty="0" err="1" smtClean="0"/>
              <a:t>members</a:t>
            </a:r>
            <a:endParaRPr lang="sv-SE" sz="2800" dirty="0" smtClean="0"/>
          </a:p>
          <a:p>
            <a:pPr marL="457200" indent="-457200">
              <a:buFont typeface="Arial" panose="020B0604020202020204" pitchFamily="34" charset="0"/>
              <a:buChar char="•"/>
            </a:pPr>
            <a:r>
              <a:rPr lang="sv-SE" sz="2800" dirty="0" smtClean="0"/>
              <a:t>Technology offers </a:t>
            </a:r>
            <a:r>
              <a:rPr lang="sv-SE" sz="2800" dirty="0" err="1" smtClean="0"/>
              <a:t>many</a:t>
            </a:r>
            <a:r>
              <a:rPr lang="sv-SE" sz="2800" dirty="0" smtClean="0"/>
              <a:t> </a:t>
            </a:r>
            <a:r>
              <a:rPr lang="sv-SE" sz="2800" dirty="0" err="1" smtClean="0"/>
              <a:t>opportunities</a:t>
            </a:r>
            <a:r>
              <a:rPr lang="sv-SE" sz="2800" dirty="0" smtClean="0"/>
              <a:t> </a:t>
            </a:r>
            <a:r>
              <a:rPr lang="sv-SE" sz="2800" dirty="0" err="1" smtClean="0"/>
              <a:t>but</a:t>
            </a:r>
            <a:r>
              <a:rPr lang="sv-SE" sz="2800" dirty="0" smtClean="0"/>
              <a:t> the social </a:t>
            </a:r>
            <a:r>
              <a:rPr lang="sv-SE" sz="2800" dirty="0" err="1" smtClean="0"/>
              <a:t>context</a:t>
            </a:r>
            <a:r>
              <a:rPr lang="sv-SE" sz="2800" dirty="0" smtClean="0"/>
              <a:t> is </a:t>
            </a:r>
            <a:r>
              <a:rPr lang="sv-SE" sz="2800" dirty="0" err="1" smtClean="0"/>
              <a:t>crucial</a:t>
            </a:r>
            <a:r>
              <a:rPr lang="sv-SE" sz="2800" dirty="0" smtClean="0"/>
              <a:t> for </a:t>
            </a:r>
            <a:r>
              <a:rPr lang="sv-SE" sz="2800" dirty="0" err="1" smtClean="0"/>
              <a:t>success</a:t>
            </a:r>
            <a:endParaRPr lang="sv-SE" sz="2800" dirty="0"/>
          </a:p>
        </p:txBody>
      </p:sp>
      <p:sp>
        <p:nvSpPr>
          <p:cNvPr id="5" name="Title 1"/>
          <p:cNvSpPr>
            <a:spLocks noGrp="1"/>
          </p:cNvSpPr>
          <p:nvPr>
            <p:ph type="title"/>
          </p:nvPr>
        </p:nvSpPr>
        <p:spPr>
          <a:xfrm>
            <a:off x="838200" y="365125"/>
            <a:ext cx="10515600" cy="1325563"/>
          </a:xfrm>
        </p:spPr>
        <p:txBody>
          <a:bodyPr/>
          <a:lstStyle/>
          <a:p>
            <a:r>
              <a:rPr lang="sv-SE" b="1" dirty="0" err="1" smtClean="0">
                <a:latin typeface="+mn-lt"/>
              </a:rPr>
              <a:t>PaaD</a:t>
            </a:r>
            <a:r>
              <a:rPr lang="sv-SE" b="1" dirty="0" smtClean="0">
                <a:latin typeface="+mn-lt"/>
              </a:rPr>
              <a:t> </a:t>
            </a:r>
            <a:r>
              <a:rPr lang="sv-SE" b="1" dirty="0" err="1" smtClean="0">
                <a:latin typeface="+mn-lt"/>
              </a:rPr>
              <a:t>success</a:t>
            </a:r>
            <a:r>
              <a:rPr lang="sv-SE" b="1" dirty="0" smtClean="0">
                <a:latin typeface="+mn-lt"/>
              </a:rPr>
              <a:t> </a:t>
            </a:r>
            <a:r>
              <a:rPr lang="sv-SE" b="1" dirty="0" err="1" smtClean="0">
                <a:latin typeface="+mn-lt"/>
              </a:rPr>
              <a:t>factors</a:t>
            </a:r>
            <a:r>
              <a:rPr lang="sv-SE" b="1" dirty="0" smtClean="0">
                <a:latin typeface="+mn-lt"/>
              </a:rPr>
              <a:t> 2</a:t>
            </a:r>
            <a:endParaRPr lang="sv-SE" b="1" dirty="0">
              <a:latin typeface="+mn-lt"/>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99895" y="877548"/>
            <a:ext cx="3639629" cy="5462597"/>
          </a:xfrm>
          <a:prstGeom prst="rect">
            <a:avLst/>
          </a:prstGeom>
        </p:spPr>
      </p:pic>
    </p:spTree>
    <p:extLst>
      <p:ext uri="{BB962C8B-B14F-4D97-AF65-F5344CB8AC3E}">
        <p14:creationId xmlns:p14="http://schemas.microsoft.com/office/powerpoint/2010/main" val="48705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9441"/>
          </a:xfrm>
        </p:spPr>
        <p:txBody>
          <a:bodyPr/>
          <a:lstStyle/>
          <a:p>
            <a:pPr algn="ctr"/>
            <a:r>
              <a:rPr lang="sv-SE" b="1" dirty="0" err="1" smtClean="0">
                <a:latin typeface="+mn-lt"/>
              </a:rPr>
              <a:t>Recommendations</a:t>
            </a:r>
            <a:endParaRPr lang="sv-SE" b="1" dirty="0">
              <a:latin typeface="+mn-lt"/>
            </a:endParaRPr>
          </a:p>
        </p:txBody>
      </p:sp>
      <p:sp>
        <p:nvSpPr>
          <p:cNvPr id="4" name="Rectangle 3"/>
          <p:cNvSpPr/>
          <p:nvPr/>
        </p:nvSpPr>
        <p:spPr>
          <a:xfrm>
            <a:off x="776377" y="1388853"/>
            <a:ext cx="4942936" cy="2398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600" dirty="0" smtClean="0"/>
              <a:t>Long-term </a:t>
            </a:r>
            <a:r>
              <a:rPr lang="sv-SE" sz="3600" dirty="0" err="1" smtClean="0"/>
              <a:t>funding</a:t>
            </a:r>
            <a:r>
              <a:rPr lang="sv-SE" sz="3600" dirty="0" smtClean="0"/>
              <a:t> and </a:t>
            </a:r>
            <a:r>
              <a:rPr lang="sv-SE" sz="3600" dirty="0" err="1" smtClean="0"/>
              <a:t>incentives</a:t>
            </a:r>
            <a:r>
              <a:rPr lang="sv-SE" sz="3600" dirty="0" smtClean="0"/>
              <a:t> </a:t>
            </a:r>
            <a:endParaRPr lang="sv-SE" sz="3600" dirty="0" smtClean="0"/>
          </a:p>
        </p:txBody>
      </p:sp>
      <p:sp>
        <p:nvSpPr>
          <p:cNvPr id="5" name="Rectangle 4"/>
          <p:cNvSpPr/>
          <p:nvPr/>
        </p:nvSpPr>
        <p:spPr>
          <a:xfrm>
            <a:off x="6096000" y="1388852"/>
            <a:ext cx="4942936" cy="239814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600" dirty="0" smtClean="0"/>
              <a:t>Regional </a:t>
            </a:r>
            <a:r>
              <a:rPr lang="sv-SE" sz="3600" dirty="0" err="1" smtClean="0"/>
              <a:t>alliances</a:t>
            </a:r>
            <a:r>
              <a:rPr lang="sv-SE" sz="3600" dirty="0" smtClean="0"/>
              <a:t> and </a:t>
            </a:r>
            <a:r>
              <a:rPr lang="sv-SE" sz="3600" dirty="0" err="1" smtClean="0"/>
              <a:t>collaboration</a:t>
            </a:r>
            <a:endParaRPr lang="sv-SE" sz="3600" dirty="0" smtClean="0"/>
          </a:p>
        </p:txBody>
      </p:sp>
      <p:sp>
        <p:nvSpPr>
          <p:cNvPr id="6" name="Rectangle 5"/>
          <p:cNvSpPr/>
          <p:nvPr/>
        </p:nvSpPr>
        <p:spPr>
          <a:xfrm>
            <a:off x="776377" y="4011281"/>
            <a:ext cx="4942936" cy="239814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600" dirty="0" smtClean="0"/>
              <a:t>Incentives to </a:t>
            </a:r>
            <a:r>
              <a:rPr lang="sv-SE" sz="3600" dirty="0" err="1" smtClean="0"/>
              <a:t>educational</a:t>
            </a:r>
            <a:r>
              <a:rPr lang="sv-SE" sz="3600" dirty="0" smtClean="0"/>
              <a:t> institutions</a:t>
            </a:r>
            <a:endParaRPr lang="sv-SE" sz="3600" dirty="0" smtClean="0"/>
          </a:p>
        </p:txBody>
      </p:sp>
      <p:sp>
        <p:nvSpPr>
          <p:cNvPr id="8" name="Rectangle 7"/>
          <p:cNvSpPr/>
          <p:nvPr/>
        </p:nvSpPr>
        <p:spPr>
          <a:xfrm>
            <a:off x="6096000" y="4011281"/>
            <a:ext cx="4942936" cy="239814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dirty="0" smtClean="0"/>
          </a:p>
          <a:p>
            <a:pPr algn="ctr"/>
            <a:r>
              <a:rPr lang="sv-SE" sz="3600" dirty="0" err="1" smtClean="0"/>
              <a:t>Better</a:t>
            </a:r>
            <a:r>
              <a:rPr lang="sv-SE" sz="3600" dirty="0" smtClean="0"/>
              <a:t> </a:t>
            </a:r>
            <a:r>
              <a:rPr lang="sv-SE" sz="3600" dirty="0" err="1" smtClean="0"/>
              <a:t>matching</a:t>
            </a:r>
            <a:r>
              <a:rPr lang="sv-SE" sz="3600" dirty="0" smtClean="0"/>
              <a:t> </a:t>
            </a:r>
            <a:r>
              <a:rPr lang="sv-SE" sz="3600" dirty="0" err="1" smtClean="0"/>
              <a:t>between</a:t>
            </a:r>
            <a:r>
              <a:rPr lang="sv-SE" sz="3600" dirty="0" smtClean="0"/>
              <a:t> </a:t>
            </a:r>
            <a:r>
              <a:rPr lang="sv-SE" sz="3600" dirty="0" err="1" smtClean="0"/>
              <a:t>HEIs</a:t>
            </a:r>
            <a:r>
              <a:rPr lang="sv-SE" sz="3600" dirty="0" smtClean="0"/>
              <a:t> and </a:t>
            </a:r>
            <a:r>
              <a:rPr lang="sv-SE" sz="3600" dirty="0" err="1" smtClean="0"/>
              <a:t>local</a:t>
            </a:r>
            <a:r>
              <a:rPr lang="sv-SE" sz="3600" dirty="0" smtClean="0"/>
              <a:t> </a:t>
            </a:r>
            <a:r>
              <a:rPr lang="sv-SE" sz="3600" dirty="0" err="1" smtClean="0"/>
              <a:t>needs</a:t>
            </a:r>
            <a:endParaRPr lang="sv-SE" sz="3600" dirty="0" smtClean="0"/>
          </a:p>
          <a:p>
            <a:pPr algn="ctr"/>
            <a:endParaRPr lang="sv-SE" sz="3600" dirty="0"/>
          </a:p>
        </p:txBody>
      </p:sp>
    </p:spTree>
    <p:extLst>
      <p:ext uri="{BB962C8B-B14F-4D97-AF65-F5344CB8AC3E}">
        <p14:creationId xmlns:p14="http://schemas.microsoft.com/office/powerpoint/2010/main" val="21343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6724" y="1755356"/>
            <a:ext cx="6467475" cy="4351338"/>
          </a:xfrm>
        </p:spPr>
        <p:txBody>
          <a:bodyPr>
            <a:normAutofit/>
          </a:bodyPr>
          <a:lstStyle/>
          <a:p>
            <a:pPr marL="0" indent="0">
              <a:spcBef>
                <a:spcPct val="50000"/>
              </a:spcBef>
              <a:buClr>
                <a:srgbClr val="CC3300"/>
              </a:buClr>
              <a:buNone/>
              <a:defRPr/>
            </a:pPr>
            <a:r>
              <a:rPr lang="en-GB" sz="3000" b="1" dirty="0" smtClean="0">
                <a:hlinkClick r:id="rId2"/>
              </a:rPr>
              <a:t>University of the highlands and Islands</a:t>
            </a:r>
            <a:endParaRPr lang="en-GB" sz="3000" b="1" dirty="0" smtClean="0"/>
          </a:p>
          <a:p>
            <a:pPr marL="0" indent="0">
              <a:spcBef>
                <a:spcPct val="50000"/>
              </a:spcBef>
              <a:buClr>
                <a:srgbClr val="CC3300"/>
              </a:buClr>
              <a:buNone/>
              <a:defRPr/>
            </a:pPr>
            <a:r>
              <a:rPr lang="en-GB" dirty="0" smtClean="0"/>
              <a:t>13 </a:t>
            </a:r>
            <a:r>
              <a:rPr lang="en-GB" dirty="0"/>
              <a:t>partners</a:t>
            </a:r>
          </a:p>
          <a:p>
            <a:pPr marL="457200" lvl="1" indent="0">
              <a:spcBef>
                <a:spcPct val="50000"/>
              </a:spcBef>
              <a:buClr>
                <a:srgbClr val="CC3300"/>
              </a:buClr>
              <a:buNone/>
              <a:defRPr/>
            </a:pPr>
            <a:r>
              <a:rPr lang="en-GB" sz="2800" dirty="0"/>
              <a:t>Further + Higher Education colleges</a:t>
            </a:r>
          </a:p>
          <a:p>
            <a:pPr marL="457200" lvl="1" indent="0">
              <a:spcBef>
                <a:spcPct val="50000"/>
              </a:spcBef>
              <a:buClr>
                <a:srgbClr val="CC3300"/>
              </a:buClr>
              <a:buNone/>
              <a:defRPr/>
            </a:pPr>
            <a:r>
              <a:rPr lang="en-GB" sz="2800" dirty="0"/>
              <a:t>Specialist colleges</a:t>
            </a:r>
          </a:p>
          <a:p>
            <a:pPr marL="457200" lvl="1" indent="0">
              <a:spcBef>
                <a:spcPct val="50000"/>
              </a:spcBef>
              <a:buClr>
                <a:srgbClr val="CC3300"/>
              </a:buClr>
              <a:buNone/>
              <a:defRPr/>
            </a:pPr>
            <a:r>
              <a:rPr lang="en-GB" sz="2800" dirty="0"/>
              <a:t>Research institutions</a:t>
            </a:r>
          </a:p>
          <a:p>
            <a:pPr marL="0" indent="0">
              <a:spcBef>
                <a:spcPct val="50000"/>
              </a:spcBef>
              <a:buClr>
                <a:srgbClr val="CC3300"/>
              </a:buClr>
              <a:buNone/>
              <a:defRPr/>
            </a:pPr>
            <a:r>
              <a:rPr lang="en-GB" dirty="0"/>
              <a:t>Around 75 </a:t>
            </a:r>
            <a:r>
              <a:rPr lang="en-GB" dirty="0"/>
              <a:t> </a:t>
            </a:r>
            <a:r>
              <a:rPr lang="en-GB" dirty="0"/>
              <a:t>learning centres</a:t>
            </a:r>
          </a:p>
          <a:p>
            <a:pPr marL="0" indent="0">
              <a:spcBef>
                <a:spcPct val="50000"/>
              </a:spcBef>
              <a:buClr>
                <a:srgbClr val="CC3300"/>
              </a:buClr>
              <a:buNone/>
              <a:defRPr/>
            </a:pPr>
            <a:r>
              <a:rPr lang="en-GB" dirty="0"/>
              <a:t>Linked by </a:t>
            </a:r>
            <a:r>
              <a:rPr lang="en-GB" dirty="0"/>
              <a:t>technology and a mission</a:t>
            </a:r>
            <a:endParaRPr lang="en-GB" dirty="0"/>
          </a:p>
          <a:p>
            <a:endParaRPr lang="en-GB" dirty="0"/>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7098374" y="125913"/>
            <a:ext cx="4718376" cy="6732087"/>
          </a:xfrm>
        </p:spPr>
      </p:pic>
      <p:pic>
        <p:nvPicPr>
          <p:cNvPr id="6" name="Picture 4" descr="UHI Logo_RGB.jpg"/>
          <p:cNvPicPr>
            <a:picLocks noChangeAspect="1"/>
          </p:cNvPicPr>
          <p:nvPr/>
        </p:nvPicPr>
        <p:blipFill>
          <a:blip r:embed="rId4"/>
          <a:srcRect/>
          <a:stretch>
            <a:fillRect/>
          </a:stretch>
        </p:blipFill>
        <p:spPr bwMode="auto">
          <a:xfrm>
            <a:off x="395288" y="223838"/>
            <a:ext cx="3575050" cy="1133475"/>
          </a:xfrm>
          <a:prstGeom prst="rect">
            <a:avLst/>
          </a:prstGeom>
          <a:noFill/>
          <a:ln w="9525">
            <a:noFill/>
            <a:miter lim="800000"/>
            <a:headEnd/>
            <a:tailEnd/>
          </a:ln>
        </p:spPr>
      </p:pic>
    </p:spTree>
    <p:extLst>
      <p:ext uri="{BB962C8B-B14F-4D97-AF65-F5344CB8AC3E}">
        <p14:creationId xmlns:p14="http://schemas.microsoft.com/office/powerpoint/2010/main" val="23115753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o01gc\Desktop\SFC dialogue 16.2.11\UHIcolleges_buffers.jpg"/>
          <p:cNvPicPr>
            <a:picLocks noChangeAspect="1" noChangeArrowheads="1"/>
          </p:cNvPicPr>
          <p:nvPr/>
        </p:nvPicPr>
        <p:blipFill>
          <a:blip r:embed="rId2" cstate="print"/>
          <a:srcRect/>
          <a:stretch>
            <a:fillRect/>
          </a:stretch>
        </p:blipFill>
        <p:spPr bwMode="auto">
          <a:xfrm>
            <a:off x="1631504" y="1628801"/>
            <a:ext cx="4197644" cy="5112568"/>
          </a:xfrm>
          <a:prstGeom prst="rect">
            <a:avLst/>
          </a:prstGeom>
          <a:noFill/>
        </p:spPr>
      </p:pic>
      <p:sp>
        <p:nvSpPr>
          <p:cNvPr id="4" name="Title 3"/>
          <p:cNvSpPr>
            <a:spLocks noGrp="1"/>
          </p:cNvSpPr>
          <p:nvPr>
            <p:ph type="title"/>
          </p:nvPr>
        </p:nvSpPr>
        <p:spPr>
          <a:xfrm>
            <a:off x="1786111" y="485801"/>
            <a:ext cx="8568952" cy="1143000"/>
          </a:xfrm>
        </p:spPr>
        <p:txBody>
          <a:bodyPr/>
          <a:lstStyle/>
          <a:p>
            <a:r>
              <a:rPr lang="en-GB" b="1" dirty="0">
                <a:latin typeface="+mn-lt"/>
              </a:rPr>
              <a:t>N</a:t>
            </a:r>
            <a:r>
              <a:rPr lang="en-GB" b="1" dirty="0" smtClean="0">
                <a:latin typeface="+mn-lt"/>
              </a:rPr>
              <a:t>ever </a:t>
            </a:r>
            <a:r>
              <a:rPr lang="en-GB" b="1" dirty="0">
                <a:latin typeface="+mn-lt"/>
              </a:rPr>
              <a:t>more than 30 miles </a:t>
            </a:r>
            <a:r>
              <a:rPr lang="en-GB" b="1" dirty="0" smtClean="0">
                <a:latin typeface="+mn-lt"/>
              </a:rPr>
              <a:t>from...</a:t>
            </a:r>
            <a:endParaRPr lang="en-GB" b="1" dirty="0">
              <a:latin typeface="+mn-lt"/>
            </a:endParaRPr>
          </a:p>
        </p:txBody>
      </p:sp>
      <p:sp>
        <p:nvSpPr>
          <p:cNvPr id="8" name="Content Placeholder 7"/>
          <p:cNvSpPr>
            <a:spLocks noGrp="1"/>
          </p:cNvSpPr>
          <p:nvPr>
            <p:ph sz="half" idx="2"/>
          </p:nvPr>
        </p:nvSpPr>
        <p:spPr>
          <a:xfrm>
            <a:off x="5806605" y="1790069"/>
            <a:ext cx="4824536" cy="3521029"/>
          </a:xfrm>
        </p:spPr>
        <p:txBody>
          <a:bodyPr>
            <a:normAutofit/>
          </a:bodyPr>
          <a:lstStyle/>
          <a:p>
            <a:r>
              <a:rPr lang="en-GB" dirty="0" smtClean="0"/>
              <a:t>Single site specialisms</a:t>
            </a:r>
          </a:p>
          <a:p>
            <a:r>
              <a:rPr lang="en-GB" dirty="0" smtClean="0"/>
              <a:t>20 degrees (regional core) </a:t>
            </a:r>
          </a:p>
          <a:p>
            <a:r>
              <a:rPr lang="en-GB" dirty="0" smtClean="0"/>
              <a:t>10 Masters programmes</a:t>
            </a:r>
          </a:p>
          <a:p>
            <a:r>
              <a:rPr lang="en-GB" dirty="0" smtClean="0"/>
              <a:t>Vocationally focussed HNCs </a:t>
            </a:r>
          </a:p>
          <a:p>
            <a:r>
              <a:rPr lang="en-GB" dirty="0" smtClean="0"/>
              <a:t>Work-based learning / CPD </a:t>
            </a:r>
          </a:p>
          <a:p>
            <a:r>
              <a:rPr lang="en-GB" dirty="0" smtClean="0"/>
              <a:t>FE and links to schools</a:t>
            </a:r>
          </a:p>
          <a:p>
            <a:pPr marL="0" indent="0">
              <a:buNone/>
            </a:pPr>
            <a:endParaRPr lang="en-GB" dirty="0"/>
          </a:p>
        </p:txBody>
      </p:sp>
      <p:pic>
        <p:nvPicPr>
          <p:cNvPr id="2" name="Picture 1"/>
          <p:cNvPicPr>
            <a:picLocks noChangeAspect="1"/>
          </p:cNvPicPr>
          <p:nvPr/>
        </p:nvPicPr>
        <p:blipFill>
          <a:blip r:embed="rId3"/>
          <a:stretch>
            <a:fillRect/>
          </a:stretch>
        </p:blipFill>
        <p:spPr>
          <a:xfrm>
            <a:off x="6312025" y="5229200"/>
            <a:ext cx="3507589" cy="1399480"/>
          </a:xfrm>
          <a:prstGeom prst="rect">
            <a:avLst/>
          </a:prstGeom>
        </p:spPr>
      </p:pic>
    </p:spTree>
    <p:extLst>
      <p:ext uri="{BB962C8B-B14F-4D97-AF65-F5344CB8AC3E}">
        <p14:creationId xmlns:p14="http://schemas.microsoft.com/office/powerpoint/2010/main" val="90534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7815" y="2543772"/>
            <a:ext cx="10456703" cy="3601104"/>
          </a:xfrm>
        </p:spPr>
        <p:txBody>
          <a:bodyPr>
            <a:normAutofit fontScale="85000" lnSpcReduction="20000"/>
          </a:bodyPr>
          <a:lstStyle/>
          <a:p>
            <a:pPr marL="0" indent="0">
              <a:buNone/>
            </a:pPr>
            <a:r>
              <a:rPr lang="sv-SE" sz="3000" b="1" dirty="0" err="1" smtClean="0"/>
              <a:t>Structure</a:t>
            </a:r>
            <a:endParaRPr lang="sv-SE" sz="3000" b="1" dirty="0" smtClean="0"/>
          </a:p>
          <a:p>
            <a:pPr marL="0" indent="0">
              <a:buNone/>
            </a:pPr>
            <a:r>
              <a:rPr lang="sv-SE" sz="3000" dirty="0" err="1" smtClean="0"/>
              <a:t>Success</a:t>
            </a:r>
            <a:r>
              <a:rPr lang="sv-SE" sz="3000" dirty="0" smtClean="0"/>
              <a:t> </a:t>
            </a:r>
            <a:r>
              <a:rPr lang="sv-SE" sz="3000" dirty="0" err="1" smtClean="0"/>
              <a:t>factors</a:t>
            </a:r>
            <a:r>
              <a:rPr lang="sv-SE" sz="3000" dirty="0" smtClean="0"/>
              <a:t> for </a:t>
            </a:r>
            <a:r>
              <a:rPr lang="sv-SE" sz="3000" dirty="0" err="1" smtClean="0"/>
              <a:t>educational</a:t>
            </a:r>
            <a:r>
              <a:rPr lang="sv-SE" sz="3000" dirty="0" smtClean="0"/>
              <a:t> </a:t>
            </a:r>
            <a:r>
              <a:rPr lang="sv-SE" sz="3000" dirty="0" err="1" smtClean="0"/>
              <a:t>projects</a:t>
            </a:r>
            <a:r>
              <a:rPr lang="sv-SE" sz="3000" dirty="0" smtClean="0"/>
              <a:t> in rural areas?</a:t>
            </a:r>
            <a:endParaRPr lang="sv-SE" sz="3000" dirty="0" smtClean="0"/>
          </a:p>
          <a:p>
            <a:pPr marL="0" indent="0">
              <a:buNone/>
            </a:pPr>
            <a:r>
              <a:rPr lang="sv-SE" sz="3000" dirty="0" err="1" smtClean="0"/>
              <a:t>Methods</a:t>
            </a:r>
            <a:r>
              <a:rPr lang="sv-SE" sz="3000" dirty="0" smtClean="0"/>
              <a:t> for </a:t>
            </a:r>
            <a:r>
              <a:rPr lang="sv-SE" sz="3000" dirty="0" err="1" smtClean="0"/>
              <a:t>analysis</a:t>
            </a:r>
            <a:endParaRPr lang="sv-SE" sz="3000" dirty="0" smtClean="0"/>
          </a:p>
          <a:p>
            <a:pPr marL="0" indent="0">
              <a:buNone/>
            </a:pPr>
            <a:r>
              <a:rPr lang="sv-SE" sz="3000" dirty="0" err="1" smtClean="0"/>
              <a:t>Revisit</a:t>
            </a:r>
            <a:r>
              <a:rPr lang="sv-SE" sz="3000" dirty="0" smtClean="0"/>
              <a:t> </a:t>
            </a:r>
            <a:r>
              <a:rPr lang="sv-SE" sz="3000" dirty="0" err="1" smtClean="0"/>
              <a:t>projects</a:t>
            </a:r>
            <a:r>
              <a:rPr lang="sv-SE" sz="3000" dirty="0" smtClean="0"/>
              <a:t> from </a:t>
            </a:r>
            <a:r>
              <a:rPr lang="sv-SE" sz="3000" dirty="0" err="1" smtClean="0"/>
              <a:t>earlier</a:t>
            </a:r>
            <a:r>
              <a:rPr lang="sv-SE" sz="3000" dirty="0" smtClean="0"/>
              <a:t> studies</a:t>
            </a:r>
            <a:endParaRPr lang="sv-SE" sz="3000" dirty="0" smtClean="0"/>
          </a:p>
          <a:p>
            <a:pPr marL="0" indent="0">
              <a:buNone/>
            </a:pPr>
            <a:r>
              <a:rPr lang="sv-SE" sz="3000" dirty="0" err="1" smtClean="0"/>
              <a:t>Analysis</a:t>
            </a:r>
            <a:r>
              <a:rPr lang="sv-SE" sz="3000" dirty="0" smtClean="0"/>
              <a:t> and </a:t>
            </a:r>
            <a:r>
              <a:rPr lang="sv-SE" sz="3000" dirty="0" err="1" smtClean="0"/>
              <a:t>interviews</a:t>
            </a:r>
            <a:r>
              <a:rPr lang="sv-SE" sz="3000" dirty="0" smtClean="0"/>
              <a:t> of </a:t>
            </a:r>
            <a:r>
              <a:rPr lang="sv-SE" sz="3000" dirty="0" err="1" smtClean="0"/>
              <a:t>successful</a:t>
            </a:r>
            <a:r>
              <a:rPr lang="sv-SE" sz="3000" dirty="0" smtClean="0"/>
              <a:t> and </a:t>
            </a:r>
            <a:r>
              <a:rPr lang="sv-SE" sz="3000" dirty="0" err="1" smtClean="0"/>
              <a:t>failed</a:t>
            </a:r>
            <a:r>
              <a:rPr lang="sv-SE" sz="3000" dirty="0" smtClean="0"/>
              <a:t> </a:t>
            </a:r>
            <a:r>
              <a:rPr lang="sv-SE" sz="3000" dirty="0" err="1" smtClean="0"/>
              <a:t>projects</a:t>
            </a:r>
            <a:endParaRPr lang="sv-SE" sz="3000" dirty="0" smtClean="0"/>
          </a:p>
          <a:p>
            <a:pPr marL="0" indent="0">
              <a:buNone/>
            </a:pPr>
            <a:r>
              <a:rPr lang="sv-SE" sz="3000" dirty="0" err="1" smtClean="0"/>
              <a:t>Interviews</a:t>
            </a:r>
            <a:r>
              <a:rPr lang="sv-SE" sz="3000" dirty="0" smtClean="0"/>
              <a:t> </a:t>
            </a:r>
            <a:r>
              <a:rPr lang="sv-SE" sz="3000" dirty="0" err="1" smtClean="0"/>
              <a:t>with</a:t>
            </a:r>
            <a:r>
              <a:rPr lang="sv-SE" sz="3000" dirty="0" smtClean="0"/>
              <a:t> </a:t>
            </a:r>
            <a:r>
              <a:rPr lang="sv-SE" sz="3000" dirty="0" err="1" smtClean="0"/>
              <a:t>experienced</a:t>
            </a:r>
            <a:r>
              <a:rPr lang="sv-SE" sz="3000" dirty="0" smtClean="0"/>
              <a:t> </a:t>
            </a:r>
            <a:r>
              <a:rPr lang="sv-SE" sz="3000" dirty="0" err="1" smtClean="0"/>
              <a:t>project</a:t>
            </a:r>
            <a:r>
              <a:rPr lang="sv-SE" sz="3000" dirty="0" smtClean="0"/>
              <a:t> managers</a:t>
            </a:r>
            <a:endParaRPr lang="sv-SE" sz="3000" dirty="0" smtClean="0"/>
          </a:p>
          <a:p>
            <a:pPr marL="0" indent="0">
              <a:buNone/>
            </a:pPr>
            <a:r>
              <a:rPr lang="sv-SE" sz="3000" dirty="0" err="1" smtClean="0"/>
              <a:t>Analysis</a:t>
            </a:r>
            <a:r>
              <a:rPr lang="sv-SE" sz="3000" dirty="0" smtClean="0"/>
              <a:t> of </a:t>
            </a:r>
            <a:r>
              <a:rPr lang="sv-SE" sz="3000" dirty="0" err="1" smtClean="0"/>
              <a:t>results</a:t>
            </a:r>
            <a:endParaRPr lang="sv-SE" sz="3000" dirty="0" smtClean="0"/>
          </a:p>
          <a:p>
            <a:pPr marL="0" indent="0">
              <a:buNone/>
            </a:pPr>
            <a:r>
              <a:rPr lang="sv-SE" sz="3000" dirty="0" err="1" smtClean="0"/>
              <a:t>Recommendations</a:t>
            </a:r>
            <a:r>
              <a:rPr lang="sv-SE" sz="2400" dirty="0"/>
              <a:t/>
            </a:r>
            <a:br>
              <a:rPr lang="sv-SE" sz="2400" dirty="0"/>
            </a:br>
            <a:endParaRPr lang="sv-SE" sz="24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099208" y="233651"/>
            <a:ext cx="3385531" cy="2258784"/>
          </a:xfrm>
          <a:prstGeom prst="rect">
            <a:avLst/>
          </a:prstGeom>
        </p:spPr>
      </p:pic>
      <p:sp>
        <p:nvSpPr>
          <p:cNvPr id="5" name="TextBox 4"/>
          <p:cNvSpPr txBox="1"/>
          <p:nvPr/>
        </p:nvSpPr>
        <p:spPr>
          <a:xfrm>
            <a:off x="7439799" y="6247550"/>
            <a:ext cx="4318811" cy="230832"/>
          </a:xfrm>
          <a:prstGeom prst="rect">
            <a:avLst/>
          </a:prstGeom>
          <a:noFill/>
        </p:spPr>
        <p:txBody>
          <a:bodyPr wrap="none" rtlCol="0">
            <a:spAutoFit/>
          </a:bodyPr>
          <a:lstStyle/>
          <a:p>
            <a:r>
              <a:rPr lang="sv-SE" sz="900" dirty="0" smtClean="0"/>
              <a:t>Photo: CC BY-SA </a:t>
            </a:r>
            <a:r>
              <a:rPr lang="sv-SE" sz="900" dirty="0" smtClean="0">
                <a:hlinkClick r:id="rId3"/>
              </a:rPr>
              <a:t>Some </a:t>
            </a:r>
            <a:r>
              <a:rPr lang="sv-SE" sz="900" dirty="0" err="1" smtClean="0">
                <a:hlinkClick r:id="rId3"/>
              </a:rPr>
              <a:t>rights</a:t>
            </a:r>
            <a:r>
              <a:rPr lang="sv-SE" sz="900" dirty="0" smtClean="0">
                <a:hlinkClick r:id="rId3"/>
              </a:rPr>
              <a:t> </a:t>
            </a:r>
            <a:r>
              <a:rPr lang="sv-SE" sz="900" dirty="0" err="1" smtClean="0">
                <a:hlinkClick r:id="rId3"/>
              </a:rPr>
              <a:t>reserved</a:t>
            </a:r>
            <a:r>
              <a:rPr lang="sv-SE" sz="900" dirty="0" smtClean="0">
                <a:hlinkClick r:id="rId3"/>
              </a:rPr>
              <a:t> </a:t>
            </a:r>
            <a:r>
              <a:rPr lang="sv-SE" sz="900" dirty="0" smtClean="0"/>
              <a:t>by </a:t>
            </a:r>
            <a:r>
              <a:rPr lang="sv-SE" sz="900" dirty="0" err="1"/>
              <a:t>Ane</a:t>
            </a:r>
            <a:r>
              <a:rPr lang="sv-SE" sz="900" dirty="0"/>
              <a:t> Cecilie </a:t>
            </a:r>
            <a:r>
              <a:rPr lang="sv-SE" sz="900" dirty="0" err="1" smtClean="0"/>
              <a:t>Blichfeldt</a:t>
            </a:r>
            <a:r>
              <a:rPr lang="sv-SE" sz="900" dirty="0" smtClean="0"/>
              <a:t> on </a:t>
            </a:r>
            <a:r>
              <a:rPr lang="sv-SE" sz="900" dirty="0" smtClean="0">
                <a:hlinkClick r:id="rId4"/>
              </a:rPr>
              <a:t>Wikimedia </a:t>
            </a:r>
            <a:r>
              <a:rPr lang="sv-SE" sz="900" dirty="0" err="1" smtClean="0">
                <a:hlinkClick r:id="rId4"/>
              </a:rPr>
              <a:t>Commons</a:t>
            </a:r>
            <a:r>
              <a:rPr lang="sv-SE" sz="900" dirty="0" smtClean="0">
                <a:hlinkClick r:id="rId4"/>
              </a:rPr>
              <a:t> </a:t>
            </a:r>
            <a:endParaRPr lang="sv-SE" sz="900" dirty="0"/>
          </a:p>
        </p:txBody>
      </p:sp>
      <p:sp>
        <p:nvSpPr>
          <p:cNvPr id="6" name="Title 1"/>
          <p:cNvSpPr txBox="1">
            <a:spLocks/>
          </p:cNvSpPr>
          <p:nvPr/>
        </p:nvSpPr>
        <p:spPr>
          <a:xfrm>
            <a:off x="587815" y="788188"/>
            <a:ext cx="41368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err="1" smtClean="0">
                <a:latin typeface="+mn-lt"/>
              </a:rPr>
              <a:t>Presence</a:t>
            </a:r>
            <a:r>
              <a:rPr lang="sv-SE" dirty="0" smtClean="0">
                <a:latin typeface="+mn-lt"/>
              </a:rPr>
              <a:t> at a </a:t>
            </a:r>
            <a:r>
              <a:rPr lang="sv-SE" dirty="0" err="1" smtClean="0">
                <a:latin typeface="+mn-lt"/>
              </a:rPr>
              <a:t>Distance</a:t>
            </a:r>
            <a:endParaRPr lang="sv-SE" dirty="0">
              <a:latin typeface="+mn-lt"/>
            </a:endParaRPr>
          </a:p>
        </p:txBody>
      </p:sp>
      <p:pic>
        <p:nvPicPr>
          <p:cNvPr id="7"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39585" y="964926"/>
            <a:ext cx="3725239" cy="972085"/>
          </a:xfrm>
          <a:prstGeom prst="rect">
            <a:avLst/>
          </a:prstGeom>
        </p:spPr>
      </p:pic>
    </p:spTree>
    <p:extLst>
      <p:ext uri="{BB962C8B-B14F-4D97-AF65-F5344CB8AC3E}">
        <p14:creationId xmlns:p14="http://schemas.microsoft.com/office/powerpoint/2010/main" val="8277744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0460" y="925842"/>
            <a:ext cx="4037162" cy="1325563"/>
          </a:xfrm>
        </p:spPr>
        <p:txBody>
          <a:bodyPr/>
          <a:lstStyle/>
          <a:p>
            <a:r>
              <a:rPr lang="en-IE" b="1" dirty="0" smtClean="0">
                <a:latin typeface="+mn-lt"/>
              </a:rPr>
              <a:t>Strategic </a:t>
            </a:r>
            <a:r>
              <a:rPr lang="en-IE" b="1" dirty="0" smtClean="0">
                <a:latin typeface="+mn-lt"/>
              </a:rPr>
              <a:t>vision</a:t>
            </a:r>
            <a:endParaRPr lang="en-GB" b="1" dirty="0">
              <a:latin typeface="+mn-lt"/>
            </a:endParaRPr>
          </a:p>
        </p:txBody>
      </p:sp>
      <p:sp>
        <p:nvSpPr>
          <p:cNvPr id="3" name="Content Placeholder 2"/>
          <p:cNvSpPr>
            <a:spLocks noGrp="1"/>
          </p:cNvSpPr>
          <p:nvPr>
            <p:ph idx="1"/>
          </p:nvPr>
        </p:nvSpPr>
        <p:spPr>
          <a:xfrm>
            <a:off x="1712138" y="2022982"/>
            <a:ext cx="8964488" cy="4248472"/>
          </a:xfrm>
        </p:spPr>
        <p:txBody>
          <a:bodyPr>
            <a:normAutofit fontScale="92500" lnSpcReduction="20000"/>
          </a:bodyPr>
          <a:lstStyle/>
          <a:p>
            <a:pPr algn="ctr"/>
            <a:endParaRPr lang="en-IE" sz="3000" dirty="0"/>
          </a:p>
          <a:p>
            <a:r>
              <a:rPr lang="en-IE" sz="3000" dirty="0"/>
              <a:t>The University of the Highlands and Islands is the UK’s leading integrated university, encompassing FE and HE</a:t>
            </a:r>
            <a:r>
              <a:rPr lang="en-IE" sz="3000" dirty="0" smtClean="0"/>
              <a:t>.</a:t>
            </a:r>
            <a:endParaRPr lang="en-IE" sz="3000" dirty="0"/>
          </a:p>
          <a:p>
            <a:r>
              <a:rPr lang="en-IE" sz="3000" dirty="0"/>
              <a:t>We will be recognised for the quality of our students’ experience and for their </a:t>
            </a:r>
            <a:r>
              <a:rPr lang="en-IE" sz="3000" dirty="0" smtClean="0"/>
              <a:t>achie</a:t>
            </a:r>
            <a:r>
              <a:rPr lang="en-IE" sz="3000" dirty="0" smtClean="0"/>
              <a:t>vement.</a:t>
            </a:r>
            <a:endParaRPr lang="en-IE" sz="3000" dirty="0" smtClean="0"/>
          </a:p>
          <a:p>
            <a:r>
              <a:rPr lang="en-IE" sz="3000" dirty="0" smtClean="0"/>
              <a:t>Our reputation will be built upon our innovative approach to learning and our distinctive research and curriculum, enriched by the people, natural environment, economy, culture and heritage of our region and its communities.</a:t>
            </a:r>
          </a:p>
          <a:p>
            <a:r>
              <a:rPr lang="en-IE" sz="3000" b="1" dirty="0" smtClean="0">
                <a:solidFill>
                  <a:srgbClr val="FF0000"/>
                </a:solidFill>
              </a:rPr>
              <a:t>We will be locally based, regional in structure, and have national and international reach</a:t>
            </a:r>
            <a:r>
              <a:rPr lang="en-IE" sz="3000" dirty="0" smtClean="0"/>
              <a:t>.</a:t>
            </a:r>
          </a:p>
        </p:txBody>
      </p:sp>
      <p:pic>
        <p:nvPicPr>
          <p:cNvPr id="4" name="Picture 4" descr="UHI Logo_RGB.jpg"/>
          <p:cNvPicPr>
            <a:picLocks noChangeAspect="1"/>
          </p:cNvPicPr>
          <p:nvPr/>
        </p:nvPicPr>
        <p:blipFill>
          <a:blip r:embed="rId3"/>
          <a:srcRect/>
          <a:stretch>
            <a:fillRect/>
          </a:stretch>
        </p:blipFill>
        <p:spPr bwMode="auto">
          <a:xfrm>
            <a:off x="395288" y="223838"/>
            <a:ext cx="3575050" cy="1133475"/>
          </a:xfrm>
          <a:prstGeom prst="rect">
            <a:avLst/>
          </a:prstGeom>
          <a:noFill/>
          <a:ln w="9525">
            <a:noFill/>
            <a:miter lim="800000"/>
            <a:headEnd/>
            <a:tailEnd/>
          </a:ln>
        </p:spPr>
      </p:pic>
    </p:spTree>
    <p:extLst>
      <p:ext uri="{BB962C8B-B14F-4D97-AF65-F5344CB8AC3E}">
        <p14:creationId xmlns:p14="http://schemas.microsoft.com/office/powerpoint/2010/main" val="2623471579"/>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559050"/>
          </a:xfrm>
        </p:spPr>
        <p:txBody>
          <a:bodyPr>
            <a:normAutofit/>
          </a:bodyPr>
          <a:lstStyle/>
          <a:p>
            <a:pPr algn="ctr"/>
            <a:r>
              <a:rPr lang="sv-SE" b="1" dirty="0" smtClean="0">
                <a:latin typeface="+mn-lt"/>
              </a:rPr>
              <a:t>Konferens</a:t>
            </a:r>
            <a:br>
              <a:rPr lang="sv-SE" b="1" dirty="0" smtClean="0">
                <a:latin typeface="+mn-lt"/>
              </a:rPr>
            </a:br>
            <a:r>
              <a:rPr lang="sv-SE" b="1" dirty="0" smtClean="0">
                <a:latin typeface="+mn-lt"/>
              </a:rPr>
              <a:t>Nya vägar för flexibilitet i högre utbildning</a:t>
            </a:r>
            <a:br>
              <a:rPr lang="sv-SE" b="1" dirty="0" smtClean="0">
                <a:latin typeface="+mn-lt"/>
              </a:rPr>
            </a:br>
            <a:r>
              <a:rPr lang="sv-SE" dirty="0" smtClean="0"/>
              <a:t>Västervik, 13-14 maj 2020</a:t>
            </a:r>
            <a:br>
              <a:rPr lang="sv-SE" dirty="0" smtClean="0"/>
            </a:br>
            <a:r>
              <a:rPr lang="sv-SE" dirty="0" smtClean="0">
                <a:hlinkClick r:id="rId2"/>
              </a:rPr>
              <a:t>http://nyavagar.se</a:t>
            </a:r>
            <a:r>
              <a:rPr lang="sv-SE" dirty="0" smtClean="0"/>
              <a:t> </a:t>
            </a:r>
            <a:endParaRPr lang="sv-SE" b="1" dirty="0">
              <a:latin typeface="+mn-lt"/>
            </a:endParaRPr>
          </a:p>
        </p:txBody>
      </p:sp>
      <p:pic>
        <p:nvPicPr>
          <p:cNvPr id="3074" name="Picture 2" descr="http://nyavagar.se/wp-content/uploads/2019/03/VybildV%C3%A4stervik-300x1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424" y="3143247"/>
            <a:ext cx="5384345" cy="30331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nyavagar.se/wp-content/uploads/2018/11/03AMRTCRXQ-300x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674" y="3143247"/>
            <a:ext cx="4549775" cy="3033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1752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789" y="365125"/>
            <a:ext cx="10515600" cy="1143013"/>
          </a:xfrm>
        </p:spPr>
        <p:txBody>
          <a:bodyPr/>
          <a:lstStyle/>
          <a:p>
            <a:r>
              <a:rPr lang="sv-SE" b="1" dirty="0" err="1" smtClean="0">
                <a:latin typeface="+mn-lt"/>
              </a:rPr>
              <a:t>Lifelong</a:t>
            </a:r>
            <a:r>
              <a:rPr lang="sv-SE" b="1" dirty="0" smtClean="0">
                <a:latin typeface="+mn-lt"/>
              </a:rPr>
              <a:t> </a:t>
            </a:r>
            <a:r>
              <a:rPr lang="sv-SE" b="1" dirty="0" err="1" smtClean="0">
                <a:latin typeface="+mn-lt"/>
              </a:rPr>
              <a:t>learning</a:t>
            </a:r>
            <a:r>
              <a:rPr lang="sv-SE" b="1" dirty="0" smtClean="0">
                <a:latin typeface="+mn-lt"/>
              </a:rPr>
              <a:t> in rural areas</a:t>
            </a:r>
            <a:endParaRPr lang="sv-SE" b="1" dirty="0">
              <a:latin typeface="+mn-lt"/>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5793929" y="1690688"/>
            <a:ext cx="5801784" cy="4351338"/>
          </a:xfrm>
        </p:spPr>
      </p:pic>
      <p:sp>
        <p:nvSpPr>
          <p:cNvPr id="5" name="TextBox 4"/>
          <p:cNvSpPr txBox="1"/>
          <p:nvPr/>
        </p:nvSpPr>
        <p:spPr>
          <a:xfrm>
            <a:off x="681789" y="1508138"/>
            <a:ext cx="4973777" cy="5016758"/>
          </a:xfrm>
          <a:prstGeom prst="rect">
            <a:avLst/>
          </a:prstGeom>
          <a:noFill/>
        </p:spPr>
        <p:txBody>
          <a:bodyPr wrap="square" rtlCol="0">
            <a:spAutoFit/>
          </a:bodyPr>
          <a:lstStyle/>
          <a:p>
            <a:r>
              <a:rPr lang="sv-SE" sz="2400" dirty="0" err="1" smtClean="0"/>
              <a:t>Key</a:t>
            </a:r>
            <a:r>
              <a:rPr lang="sv-SE" sz="2400" dirty="0" smtClean="0"/>
              <a:t> to </a:t>
            </a:r>
            <a:r>
              <a:rPr lang="sv-SE" sz="2400" dirty="0" err="1" smtClean="0"/>
              <a:t>economic</a:t>
            </a:r>
            <a:r>
              <a:rPr lang="sv-SE" sz="2400" dirty="0" smtClean="0"/>
              <a:t> </a:t>
            </a:r>
            <a:r>
              <a:rPr lang="sv-SE" sz="2400" dirty="0" err="1" smtClean="0"/>
              <a:t>development</a:t>
            </a:r>
            <a:endParaRPr lang="sv-SE" sz="2400" dirty="0" smtClean="0"/>
          </a:p>
          <a:p>
            <a:r>
              <a:rPr lang="sv-SE" sz="2400" dirty="0" smtClean="0"/>
              <a:t>Community </a:t>
            </a:r>
            <a:r>
              <a:rPr lang="sv-SE" sz="2400" dirty="0" err="1" smtClean="0"/>
              <a:t>development</a:t>
            </a:r>
            <a:endParaRPr lang="sv-SE" sz="2400" dirty="0" smtClean="0"/>
          </a:p>
          <a:p>
            <a:endParaRPr lang="sv-SE" sz="2400" dirty="0"/>
          </a:p>
          <a:p>
            <a:r>
              <a:rPr lang="sv-SE" sz="2800" b="1" dirty="0"/>
              <a:t>Challenges</a:t>
            </a:r>
          </a:p>
          <a:p>
            <a:r>
              <a:rPr lang="sv-SE" sz="2400" dirty="0" err="1"/>
              <a:t>Matching</a:t>
            </a:r>
            <a:r>
              <a:rPr lang="sv-SE" sz="2400" dirty="0"/>
              <a:t> </a:t>
            </a:r>
            <a:r>
              <a:rPr lang="sv-SE" sz="2400" dirty="0" err="1"/>
              <a:t>competence</a:t>
            </a:r>
            <a:r>
              <a:rPr lang="sv-SE" sz="2400" dirty="0"/>
              <a:t> </a:t>
            </a:r>
            <a:r>
              <a:rPr lang="sv-SE" sz="2400" dirty="0" err="1"/>
              <a:t>development</a:t>
            </a:r>
            <a:r>
              <a:rPr lang="sv-SE" sz="2400" dirty="0"/>
              <a:t> </a:t>
            </a:r>
            <a:r>
              <a:rPr lang="sv-SE" sz="2400" dirty="0" err="1"/>
              <a:t>with</a:t>
            </a:r>
            <a:r>
              <a:rPr lang="sv-SE" sz="2400" dirty="0"/>
              <a:t> </a:t>
            </a:r>
            <a:r>
              <a:rPr lang="sv-SE" sz="2400" dirty="0" err="1"/>
              <a:t>job</a:t>
            </a:r>
            <a:r>
              <a:rPr lang="sv-SE" sz="2400" dirty="0"/>
              <a:t> </a:t>
            </a:r>
            <a:r>
              <a:rPr lang="sv-SE" sz="2400" dirty="0" err="1"/>
              <a:t>opportunities</a:t>
            </a:r>
            <a:endParaRPr lang="sv-SE" sz="2400" dirty="0"/>
          </a:p>
          <a:p>
            <a:r>
              <a:rPr lang="sv-SE" sz="2400" dirty="0" err="1"/>
              <a:t>Limited</a:t>
            </a:r>
            <a:r>
              <a:rPr lang="sv-SE" sz="2400" dirty="0"/>
              <a:t> access to </a:t>
            </a:r>
            <a:r>
              <a:rPr lang="sv-SE" sz="2400" dirty="0" err="1" smtClean="0"/>
              <a:t>learning</a:t>
            </a:r>
            <a:endParaRPr lang="sv-SE" sz="2400" dirty="0" smtClean="0"/>
          </a:p>
          <a:p>
            <a:r>
              <a:rPr lang="sv-SE" sz="2400" dirty="0" smtClean="0"/>
              <a:t>Support </a:t>
            </a:r>
            <a:r>
              <a:rPr lang="sv-SE" sz="2400" dirty="0"/>
              <a:t>for </a:t>
            </a:r>
            <a:r>
              <a:rPr lang="sv-SE" sz="2400" dirty="0" smtClean="0"/>
              <a:t>LLL</a:t>
            </a:r>
            <a:br>
              <a:rPr lang="sv-SE" sz="2400" dirty="0" smtClean="0"/>
            </a:br>
            <a:endParaRPr lang="sv-SE" sz="2400" dirty="0"/>
          </a:p>
          <a:p>
            <a:r>
              <a:rPr lang="sv-SE" sz="2800" b="1" dirty="0" err="1" smtClean="0"/>
              <a:t>Enablers</a:t>
            </a:r>
            <a:endParaRPr lang="sv-SE" sz="2800" b="1" dirty="0" smtClean="0"/>
          </a:p>
          <a:p>
            <a:r>
              <a:rPr lang="sv-SE" sz="2400" dirty="0" smtClean="0"/>
              <a:t>ICT and </a:t>
            </a:r>
            <a:r>
              <a:rPr lang="sv-SE" sz="2400" dirty="0" err="1" smtClean="0"/>
              <a:t>distance</a:t>
            </a:r>
            <a:r>
              <a:rPr lang="sv-SE" sz="2400" dirty="0" smtClean="0"/>
              <a:t> education</a:t>
            </a:r>
          </a:p>
          <a:p>
            <a:r>
              <a:rPr lang="sv-SE" sz="2400" dirty="0" smtClean="0"/>
              <a:t>Co-operation </a:t>
            </a:r>
            <a:r>
              <a:rPr lang="sv-SE" sz="2400" dirty="0" err="1" smtClean="0"/>
              <a:t>between</a:t>
            </a:r>
            <a:r>
              <a:rPr lang="sv-SE" sz="2400" dirty="0" smtClean="0"/>
              <a:t> </a:t>
            </a:r>
            <a:r>
              <a:rPr lang="sv-SE" sz="2400" dirty="0" err="1" smtClean="0"/>
              <a:t>authorities</a:t>
            </a:r>
            <a:r>
              <a:rPr lang="sv-SE" sz="2400" dirty="0" smtClean="0"/>
              <a:t> and </a:t>
            </a:r>
            <a:r>
              <a:rPr lang="sv-SE" sz="2400" dirty="0" err="1" smtClean="0"/>
              <a:t>local</a:t>
            </a:r>
            <a:r>
              <a:rPr lang="sv-SE" sz="2400" dirty="0" smtClean="0"/>
              <a:t> business</a:t>
            </a:r>
          </a:p>
        </p:txBody>
      </p:sp>
    </p:spTree>
    <p:extLst>
      <p:ext uri="{BB962C8B-B14F-4D97-AF65-F5344CB8AC3E}">
        <p14:creationId xmlns:p14="http://schemas.microsoft.com/office/powerpoint/2010/main" val="195762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3147"/>
            <a:ext cx="10515600" cy="1325563"/>
          </a:xfrm>
        </p:spPr>
        <p:txBody>
          <a:bodyPr/>
          <a:lstStyle/>
          <a:p>
            <a:r>
              <a:rPr lang="sv-SE" b="1" dirty="0" err="1" smtClean="0">
                <a:latin typeface="+mn-lt"/>
              </a:rPr>
              <a:t>What</a:t>
            </a:r>
            <a:r>
              <a:rPr lang="sv-SE" b="1" dirty="0" smtClean="0">
                <a:latin typeface="+mn-lt"/>
              </a:rPr>
              <a:t> </a:t>
            </a:r>
            <a:r>
              <a:rPr lang="sv-SE" b="1" dirty="0" err="1" smtClean="0">
                <a:latin typeface="+mn-lt"/>
              </a:rPr>
              <a:t>are</a:t>
            </a:r>
            <a:r>
              <a:rPr lang="sv-SE" b="1" dirty="0" smtClean="0">
                <a:latin typeface="+mn-lt"/>
              </a:rPr>
              <a:t> the </a:t>
            </a:r>
            <a:r>
              <a:rPr lang="sv-SE" b="1" dirty="0" err="1" smtClean="0">
                <a:latin typeface="+mn-lt"/>
              </a:rPr>
              <a:t>success</a:t>
            </a:r>
            <a:r>
              <a:rPr lang="sv-SE" b="1" dirty="0" smtClean="0">
                <a:latin typeface="+mn-lt"/>
              </a:rPr>
              <a:t> </a:t>
            </a:r>
            <a:r>
              <a:rPr lang="sv-SE" b="1" dirty="0" err="1" smtClean="0">
                <a:latin typeface="+mn-lt"/>
              </a:rPr>
              <a:t>factors</a:t>
            </a:r>
            <a:r>
              <a:rPr lang="sv-SE" b="1" dirty="0" smtClean="0">
                <a:latin typeface="+mn-lt"/>
              </a:rPr>
              <a:t> for </a:t>
            </a:r>
            <a:r>
              <a:rPr lang="sv-SE" b="1" dirty="0" err="1" smtClean="0">
                <a:latin typeface="+mn-lt"/>
              </a:rPr>
              <a:t>educational</a:t>
            </a:r>
            <a:r>
              <a:rPr lang="sv-SE" b="1" dirty="0" smtClean="0">
                <a:latin typeface="+mn-lt"/>
              </a:rPr>
              <a:t> </a:t>
            </a:r>
            <a:r>
              <a:rPr lang="sv-SE" b="1" dirty="0" err="1" smtClean="0">
                <a:latin typeface="+mn-lt"/>
              </a:rPr>
              <a:t>projects</a:t>
            </a:r>
            <a:r>
              <a:rPr lang="sv-SE" b="1" dirty="0" smtClean="0">
                <a:latin typeface="+mn-lt"/>
              </a:rPr>
              <a:t> in rural areas?</a:t>
            </a:r>
            <a:endParaRPr lang="sv-SE" b="1" dirty="0">
              <a:latin typeface="+mn-lt"/>
            </a:endParaRPr>
          </a:p>
        </p:txBody>
      </p:sp>
      <p:sp>
        <p:nvSpPr>
          <p:cNvPr id="3" name="Content Placeholder 2"/>
          <p:cNvSpPr>
            <a:spLocks noGrp="1"/>
          </p:cNvSpPr>
          <p:nvPr>
            <p:ph idx="1"/>
          </p:nvPr>
        </p:nvSpPr>
        <p:spPr>
          <a:xfrm>
            <a:off x="838201" y="2205187"/>
            <a:ext cx="5019136" cy="3376103"/>
          </a:xfrm>
        </p:spPr>
        <p:txBody>
          <a:bodyPr>
            <a:noAutofit/>
          </a:bodyPr>
          <a:lstStyle/>
          <a:p>
            <a:r>
              <a:rPr lang="sv-SE" sz="3200" dirty="0" err="1" smtClean="0"/>
              <a:t>Why</a:t>
            </a:r>
            <a:r>
              <a:rPr lang="sv-SE" sz="3200" dirty="0" smtClean="0"/>
              <a:t> do </a:t>
            </a:r>
            <a:r>
              <a:rPr lang="sv-SE" sz="3200" dirty="0" err="1" smtClean="0"/>
              <a:t>some</a:t>
            </a:r>
            <a:r>
              <a:rPr lang="sv-SE" sz="3200" dirty="0" smtClean="0"/>
              <a:t> </a:t>
            </a:r>
            <a:r>
              <a:rPr lang="sv-SE" sz="3200" dirty="0" err="1" smtClean="0"/>
              <a:t>projects</a:t>
            </a:r>
            <a:r>
              <a:rPr lang="sv-SE" sz="3200" dirty="0" smtClean="0"/>
              <a:t> </a:t>
            </a:r>
            <a:r>
              <a:rPr lang="sv-SE" sz="3200" dirty="0" err="1" smtClean="0"/>
              <a:t>succeed</a:t>
            </a:r>
            <a:r>
              <a:rPr lang="sv-SE" sz="3200" dirty="0" smtClean="0"/>
              <a:t>?</a:t>
            </a:r>
          </a:p>
          <a:p>
            <a:r>
              <a:rPr lang="sv-SE" sz="3200" dirty="0" err="1" smtClean="0"/>
              <a:t>Why</a:t>
            </a:r>
            <a:r>
              <a:rPr lang="sv-SE" sz="3200" dirty="0" smtClean="0"/>
              <a:t> do </a:t>
            </a:r>
            <a:r>
              <a:rPr lang="sv-SE" sz="3200" dirty="0" err="1" smtClean="0"/>
              <a:t>some</a:t>
            </a:r>
            <a:r>
              <a:rPr lang="sv-SE" sz="3200" dirty="0" smtClean="0"/>
              <a:t> </a:t>
            </a:r>
            <a:r>
              <a:rPr lang="sv-SE" sz="3200" dirty="0" err="1" smtClean="0"/>
              <a:t>projects</a:t>
            </a:r>
            <a:r>
              <a:rPr lang="sv-SE" sz="3200" dirty="0" smtClean="0"/>
              <a:t> not </a:t>
            </a:r>
            <a:r>
              <a:rPr lang="sv-SE" sz="3200" dirty="0" err="1" smtClean="0"/>
              <a:t>succeed</a:t>
            </a:r>
            <a:r>
              <a:rPr lang="sv-SE" sz="3200" dirty="0" smtClean="0"/>
              <a:t>?</a:t>
            </a:r>
          </a:p>
          <a:p>
            <a:r>
              <a:rPr lang="sv-SE" sz="3200" dirty="0" err="1" smtClean="0"/>
              <a:t>Why</a:t>
            </a:r>
            <a:r>
              <a:rPr lang="sv-SE" sz="3200" dirty="0" smtClean="0"/>
              <a:t> do </a:t>
            </a:r>
            <a:r>
              <a:rPr lang="sv-SE" sz="3200" dirty="0" err="1" smtClean="0"/>
              <a:t>some</a:t>
            </a:r>
            <a:r>
              <a:rPr lang="sv-SE" sz="3200" dirty="0" smtClean="0"/>
              <a:t> </a:t>
            </a:r>
            <a:r>
              <a:rPr lang="sv-SE" sz="3200" dirty="0" err="1" smtClean="0"/>
              <a:t>projects</a:t>
            </a:r>
            <a:r>
              <a:rPr lang="sv-SE" sz="3200" dirty="0" smtClean="0"/>
              <a:t> </a:t>
            </a:r>
            <a:r>
              <a:rPr lang="sv-SE" sz="3200" dirty="0" err="1" smtClean="0"/>
              <a:t>take</a:t>
            </a:r>
            <a:r>
              <a:rPr lang="sv-SE" sz="3200" dirty="0" smtClean="0"/>
              <a:t> on a </a:t>
            </a:r>
            <a:r>
              <a:rPr lang="sv-SE" sz="3200" dirty="0" err="1" smtClean="0"/>
              <a:t>life</a:t>
            </a:r>
            <a:r>
              <a:rPr lang="sv-SE" sz="3200" dirty="0" smtClean="0"/>
              <a:t> of </a:t>
            </a:r>
            <a:r>
              <a:rPr lang="sv-SE" sz="3200" dirty="0" err="1" smtClean="0"/>
              <a:t>their</a:t>
            </a:r>
            <a:r>
              <a:rPr lang="sv-SE" sz="3200" dirty="0" smtClean="0"/>
              <a:t> </a:t>
            </a:r>
            <a:r>
              <a:rPr lang="sv-SE" sz="3200" dirty="0" err="1" smtClean="0"/>
              <a:t>own</a:t>
            </a:r>
            <a:r>
              <a:rPr lang="sv-SE" sz="3200" dirty="0" smtClean="0"/>
              <a:t>?</a:t>
            </a:r>
            <a:endParaRPr lang="sv-SE" sz="3200" dirty="0"/>
          </a:p>
        </p:txBody>
      </p:sp>
      <p:pic>
        <p:nvPicPr>
          <p:cNvPr id="1026" name="Picture 2" descr="https://lh6.googleusercontent.com/jN7TvxAd0AW1kiDMTxgbhmAYbKxHSsk30TGHEcDATIk1dNo1Q-tvQoLR7JIqf-x5T1YXPc86GizqS3ASTRGIj5WHv99sW5Jb9nTfYdhztqHNcCTwXo0nAZGJrPUBr9DTIIxTPVrJ"/>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958456" y="1997763"/>
            <a:ext cx="567690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59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7" name="Billed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8545" y="0"/>
            <a:ext cx="11841019" cy="6705600"/>
          </a:xfrm>
          <a:prstGeom prst="rect">
            <a:avLst/>
          </a:prstGeom>
        </p:spPr>
      </p:pic>
      <p:pic>
        <p:nvPicPr>
          <p:cNvPr id="4" name="Billed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36103" y="443216"/>
            <a:ext cx="5182049" cy="3779848"/>
          </a:xfrm>
          <a:prstGeom prst="rect">
            <a:avLst/>
          </a:prstGeom>
        </p:spPr>
      </p:pic>
      <p:sp>
        <p:nvSpPr>
          <p:cNvPr id="5" name="Opadgående pil 4"/>
          <p:cNvSpPr/>
          <p:nvPr/>
        </p:nvSpPr>
        <p:spPr>
          <a:xfrm>
            <a:off x="9328727" y="373386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o-FO"/>
          </a:p>
        </p:txBody>
      </p:sp>
      <p:sp>
        <p:nvSpPr>
          <p:cNvPr id="6" name="Titel 5"/>
          <p:cNvSpPr>
            <a:spLocks noGrp="1"/>
          </p:cNvSpPr>
          <p:nvPr>
            <p:ph type="ctrTitle"/>
          </p:nvPr>
        </p:nvSpPr>
        <p:spPr>
          <a:xfrm>
            <a:off x="1154955" y="841248"/>
            <a:ext cx="4678917" cy="4608576"/>
          </a:xfrm>
        </p:spPr>
        <p:txBody>
          <a:bodyPr>
            <a:normAutofit fontScale="90000"/>
          </a:bodyPr>
          <a:lstStyle/>
          <a:p>
            <a:r>
              <a:rPr lang="fo-FO" sz="4800" b="1" dirty="0" smtClean="0">
                <a:solidFill>
                  <a:schemeClr val="accent1"/>
                </a:solidFill>
              </a:rPr>
              <a:t/>
            </a:r>
            <a:br>
              <a:rPr lang="fo-FO" sz="4800" b="1" dirty="0" smtClean="0">
                <a:solidFill>
                  <a:schemeClr val="accent1"/>
                </a:solidFill>
              </a:rPr>
            </a:br>
            <a:r>
              <a:rPr lang="fo-FO" sz="4800" b="1" dirty="0">
                <a:solidFill>
                  <a:schemeClr val="accent1"/>
                </a:solidFill>
              </a:rPr>
              <a:t/>
            </a:r>
            <a:br>
              <a:rPr lang="fo-FO" sz="4800" b="1" dirty="0">
                <a:solidFill>
                  <a:schemeClr val="accent1"/>
                </a:solidFill>
              </a:rPr>
            </a:br>
            <a:r>
              <a:rPr lang="fo-FO" sz="4800" b="1" dirty="0" smtClean="0">
                <a:solidFill>
                  <a:schemeClr val="accent1"/>
                </a:solidFill>
              </a:rPr>
              <a:t/>
            </a:r>
            <a:br>
              <a:rPr lang="fo-FO" sz="4800" b="1" dirty="0" smtClean="0">
                <a:solidFill>
                  <a:schemeClr val="accent1"/>
                </a:solidFill>
              </a:rPr>
            </a:br>
            <a:r>
              <a:rPr lang="fo-FO" sz="4800" b="1" dirty="0" smtClean="0">
                <a:solidFill>
                  <a:schemeClr val="accent1"/>
                </a:solidFill>
                <a:latin typeface="Arial Rounded MT Bold" panose="020F0704030504030204" pitchFamily="34" charset="0"/>
              </a:rPr>
              <a:t>Føroyar</a:t>
            </a:r>
            <a:br>
              <a:rPr lang="fo-FO" sz="4800" b="1" dirty="0" smtClean="0">
                <a:solidFill>
                  <a:schemeClr val="accent1"/>
                </a:solidFill>
                <a:latin typeface="Arial Rounded MT Bold" panose="020F0704030504030204" pitchFamily="34" charset="0"/>
              </a:rPr>
            </a:br>
            <a:r>
              <a:rPr lang="fo-FO" sz="2000" dirty="0" err="1" smtClean="0">
                <a:solidFill>
                  <a:schemeClr val="accent1"/>
                </a:solidFill>
                <a:latin typeface="Arial Rounded MT Bold" panose="020F0704030504030204" pitchFamily="34" charset="0"/>
              </a:rPr>
              <a:t>The</a:t>
            </a:r>
            <a:r>
              <a:rPr lang="fo-FO" sz="2000" dirty="0" smtClean="0">
                <a:solidFill>
                  <a:schemeClr val="accent1"/>
                </a:solidFill>
                <a:latin typeface="Arial Rounded MT Bold" panose="020F0704030504030204" pitchFamily="34" charset="0"/>
              </a:rPr>
              <a:t> </a:t>
            </a:r>
            <a:r>
              <a:rPr lang="fo-FO" sz="2000" dirty="0" err="1" smtClean="0">
                <a:solidFill>
                  <a:schemeClr val="accent1"/>
                </a:solidFill>
                <a:latin typeface="Arial Rounded MT Bold" panose="020F0704030504030204" pitchFamily="34" charset="0"/>
              </a:rPr>
              <a:t>Faroe</a:t>
            </a:r>
            <a:r>
              <a:rPr lang="fo-FO" sz="2000" dirty="0" smtClean="0">
                <a:solidFill>
                  <a:schemeClr val="accent1"/>
                </a:solidFill>
                <a:latin typeface="Arial Rounded MT Bold" panose="020F0704030504030204" pitchFamily="34" charset="0"/>
              </a:rPr>
              <a:t> </a:t>
            </a:r>
            <a:r>
              <a:rPr lang="fo-FO" sz="2000" dirty="0" err="1" smtClean="0">
                <a:solidFill>
                  <a:schemeClr val="accent1"/>
                </a:solidFill>
                <a:latin typeface="Arial Rounded MT Bold" panose="020F0704030504030204" pitchFamily="34" charset="0"/>
              </a:rPr>
              <a:t>Islands</a:t>
            </a:r>
            <a:r>
              <a:rPr lang="fo-FO" sz="4800" b="1" dirty="0" smtClean="0">
                <a:solidFill>
                  <a:schemeClr val="accent1"/>
                </a:solidFill>
              </a:rPr>
              <a:t/>
            </a:r>
            <a:br>
              <a:rPr lang="fo-FO" sz="4800" b="1" dirty="0" smtClean="0">
                <a:solidFill>
                  <a:schemeClr val="accent1"/>
                </a:solidFill>
              </a:rPr>
            </a:br>
            <a:r>
              <a:rPr lang="fo-FO" sz="2000" dirty="0" smtClean="0">
                <a:solidFill>
                  <a:schemeClr val="accent1"/>
                </a:solidFill>
                <a:latin typeface="Arial Rounded MT Bold" panose="020F0704030504030204" pitchFamily="34" charset="0"/>
              </a:rPr>
              <a:t>- 	a </a:t>
            </a:r>
            <a:r>
              <a:rPr lang="fo-FO" sz="2000" dirty="0" err="1" smtClean="0">
                <a:solidFill>
                  <a:schemeClr val="accent1"/>
                </a:solidFill>
                <a:latin typeface="Arial Rounded MT Bold" panose="020F0704030504030204" pitchFamily="34" charset="0"/>
              </a:rPr>
              <a:t>selfgoverning</a:t>
            </a:r>
            <a:r>
              <a:rPr lang="fo-FO" sz="2000" dirty="0" smtClean="0">
                <a:solidFill>
                  <a:schemeClr val="accent1"/>
                </a:solidFill>
                <a:latin typeface="Arial Rounded MT Bold" panose="020F0704030504030204" pitchFamily="34" charset="0"/>
              </a:rPr>
              <a:t> </a:t>
            </a:r>
            <a:r>
              <a:rPr lang="fo-FO" sz="2000" dirty="0" err="1" smtClean="0">
                <a:solidFill>
                  <a:schemeClr val="accent1"/>
                </a:solidFill>
                <a:latin typeface="Arial Rounded MT Bold" panose="020F0704030504030204" pitchFamily="34" charset="0"/>
              </a:rPr>
              <a:t>region</a:t>
            </a:r>
            <a:r>
              <a:rPr lang="fo-FO" sz="2000" dirty="0" smtClean="0">
                <a:solidFill>
                  <a:schemeClr val="accent1"/>
                </a:solidFill>
                <a:latin typeface="Arial Rounded MT Bold" panose="020F0704030504030204" pitchFamily="34" charset="0"/>
              </a:rPr>
              <a:t> </a:t>
            </a:r>
            <a:br>
              <a:rPr lang="fo-FO" sz="2000" dirty="0" smtClean="0">
                <a:solidFill>
                  <a:schemeClr val="accent1"/>
                </a:solidFill>
                <a:latin typeface="Arial Rounded MT Bold" panose="020F0704030504030204" pitchFamily="34" charset="0"/>
              </a:rPr>
            </a:br>
            <a:r>
              <a:rPr lang="fo-FO" sz="2000" dirty="0">
                <a:solidFill>
                  <a:schemeClr val="accent1"/>
                </a:solidFill>
                <a:latin typeface="Arial Rounded MT Bold" panose="020F0704030504030204" pitchFamily="34" charset="0"/>
              </a:rPr>
              <a:t>	</a:t>
            </a:r>
            <a:r>
              <a:rPr lang="fo-FO" sz="2000" dirty="0" err="1" smtClean="0">
                <a:solidFill>
                  <a:schemeClr val="accent1"/>
                </a:solidFill>
                <a:latin typeface="Arial Rounded MT Bold" panose="020F0704030504030204" pitchFamily="34" charset="0"/>
              </a:rPr>
              <a:t>of</a:t>
            </a:r>
            <a:r>
              <a:rPr lang="fo-FO" sz="2000" dirty="0" smtClean="0">
                <a:solidFill>
                  <a:schemeClr val="accent1"/>
                </a:solidFill>
                <a:latin typeface="Arial Rounded MT Bold" panose="020F0704030504030204" pitchFamily="34" charset="0"/>
              </a:rPr>
              <a:t> </a:t>
            </a:r>
            <a:r>
              <a:rPr lang="fo-FO" sz="2000" dirty="0" err="1" smtClean="0">
                <a:solidFill>
                  <a:schemeClr val="accent1"/>
                </a:solidFill>
                <a:latin typeface="Arial Rounded MT Bold" panose="020F0704030504030204" pitchFamily="34" charset="0"/>
              </a:rPr>
              <a:t>the</a:t>
            </a:r>
            <a:r>
              <a:rPr lang="fo-FO" sz="2000" dirty="0" smtClean="0">
                <a:solidFill>
                  <a:schemeClr val="accent1"/>
                </a:solidFill>
                <a:latin typeface="Arial Rounded MT Bold" panose="020F0704030504030204" pitchFamily="34" charset="0"/>
              </a:rPr>
              <a:t> </a:t>
            </a:r>
            <a:r>
              <a:rPr lang="fo-FO" sz="2000" dirty="0" err="1" smtClean="0">
                <a:solidFill>
                  <a:schemeClr val="accent1"/>
                </a:solidFill>
                <a:latin typeface="Arial Rounded MT Bold" panose="020F0704030504030204" pitchFamily="34" charset="0"/>
              </a:rPr>
              <a:t>Danish</a:t>
            </a:r>
            <a:r>
              <a:rPr lang="fo-FO" sz="2000" dirty="0" smtClean="0">
                <a:solidFill>
                  <a:schemeClr val="accent1"/>
                </a:solidFill>
                <a:latin typeface="Arial Rounded MT Bold" panose="020F0704030504030204" pitchFamily="34" charset="0"/>
              </a:rPr>
              <a:t> </a:t>
            </a:r>
            <a:r>
              <a:rPr lang="fo-FO" sz="2000" dirty="0" err="1" smtClean="0">
                <a:solidFill>
                  <a:schemeClr val="accent1"/>
                </a:solidFill>
                <a:latin typeface="Arial Rounded MT Bold" panose="020F0704030504030204" pitchFamily="34" charset="0"/>
              </a:rPr>
              <a:t>Kingdom</a:t>
            </a:r>
            <a:r>
              <a:rPr lang="fo-FO" sz="4800" b="1" dirty="0">
                <a:solidFill>
                  <a:schemeClr val="accent1"/>
                </a:solidFill>
              </a:rPr>
              <a:t/>
            </a:r>
            <a:br>
              <a:rPr lang="fo-FO" sz="4800" b="1" dirty="0">
                <a:solidFill>
                  <a:schemeClr val="accent1"/>
                </a:solidFill>
              </a:rPr>
            </a:br>
            <a:r>
              <a:rPr lang="fo-FO" sz="4800" b="1" dirty="0" smtClean="0">
                <a:solidFill>
                  <a:schemeClr val="accent1"/>
                </a:solidFill>
              </a:rPr>
              <a:t/>
            </a:r>
            <a:br>
              <a:rPr lang="fo-FO" sz="4800" b="1" dirty="0" smtClean="0">
                <a:solidFill>
                  <a:schemeClr val="accent1"/>
                </a:solidFill>
              </a:rPr>
            </a:br>
            <a:r>
              <a:rPr lang="fo-FO" sz="4800" b="1" dirty="0">
                <a:solidFill>
                  <a:schemeClr val="accent1"/>
                </a:solidFill>
              </a:rPr>
              <a:t/>
            </a:r>
            <a:br>
              <a:rPr lang="fo-FO" sz="4800" b="1" dirty="0">
                <a:solidFill>
                  <a:schemeClr val="accent1"/>
                </a:solidFill>
              </a:rPr>
            </a:br>
            <a:endParaRPr lang="fo-FO" sz="4800" b="1" dirty="0">
              <a:solidFill>
                <a:schemeClr val="accent1"/>
              </a:solidFill>
            </a:endParaRPr>
          </a:p>
        </p:txBody>
      </p:sp>
    </p:spTree>
    <p:extLst>
      <p:ext uri="{BB962C8B-B14F-4D97-AF65-F5344CB8AC3E}">
        <p14:creationId xmlns:p14="http://schemas.microsoft.com/office/powerpoint/2010/main" val="41625284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D68B-401A-447B-AE7F-A0E11662B9AC}"/>
              </a:ext>
            </a:extLst>
          </p:cNvPr>
          <p:cNvSpPr>
            <a:spLocks noGrp="1"/>
          </p:cNvSpPr>
          <p:nvPr>
            <p:ph type="title"/>
          </p:nvPr>
        </p:nvSpPr>
        <p:spPr/>
        <p:txBody>
          <a:bodyPr>
            <a:normAutofit fontScale="90000"/>
          </a:bodyPr>
          <a:lstStyle/>
          <a:p>
            <a:r>
              <a:rPr lang="en-GB" dirty="0" smtClean="0">
                <a:latin typeface="Arial Rounded MT Bold" panose="020F0704030504030204" pitchFamily="34" charset="0"/>
              </a:rPr>
              <a:t>Nordic Network for Adult Learning </a:t>
            </a:r>
            <a:br>
              <a:rPr lang="en-GB" dirty="0" smtClean="0">
                <a:latin typeface="Arial Rounded MT Bold" panose="020F0704030504030204" pitchFamily="34" charset="0"/>
              </a:rPr>
            </a:br>
            <a:r>
              <a:rPr lang="en-GB" dirty="0">
                <a:latin typeface="Arial Rounded MT Bold" panose="020F0704030504030204" pitchFamily="34" charset="0"/>
              </a:rPr>
              <a:t> </a:t>
            </a:r>
            <a:r>
              <a:rPr lang="en-GB" dirty="0" smtClean="0">
                <a:latin typeface="Arial Rounded MT Bold" panose="020F0704030504030204" pitchFamily="34" charset="0"/>
              </a:rPr>
              <a:t>- NVL </a:t>
            </a:r>
            <a:r>
              <a:rPr lang="en-GB" dirty="0" err="1">
                <a:latin typeface="Arial Rounded MT Bold" panose="020F0704030504030204" pitchFamily="34" charset="0"/>
              </a:rPr>
              <a:t>Distans</a:t>
            </a:r>
            <a:r>
              <a:rPr lang="en-GB" dirty="0">
                <a:latin typeface="Arial Rounded MT Bold" panose="020F0704030504030204" pitchFamily="34" charset="0"/>
              </a:rPr>
              <a:t> </a:t>
            </a:r>
            <a:r>
              <a:rPr lang="en-GB" dirty="0" smtClean="0">
                <a:latin typeface="Arial Rounded MT Bold" panose="020F0704030504030204" pitchFamily="34" charset="0"/>
              </a:rPr>
              <a:t> </a:t>
            </a:r>
            <a:br>
              <a:rPr lang="en-GB" dirty="0" smtClean="0">
                <a:latin typeface="Arial Rounded MT Bold" panose="020F0704030504030204" pitchFamily="34" charset="0"/>
              </a:rPr>
            </a:br>
            <a:r>
              <a:rPr lang="en-GB" sz="2400" b="1" dirty="0" smtClean="0"/>
              <a:t>Two cases from the Faroe Islands</a:t>
            </a:r>
            <a:endParaRPr lang="en-GB" sz="2400" b="1" dirty="0"/>
          </a:p>
        </p:txBody>
      </p:sp>
      <p:sp>
        <p:nvSpPr>
          <p:cNvPr id="3" name="Content Placeholder 2">
            <a:extLst>
              <a:ext uri="{FF2B5EF4-FFF2-40B4-BE49-F238E27FC236}">
                <a16:creationId xmlns:a16="http://schemas.microsoft.com/office/drawing/2014/main" id="{451A8F69-33DC-4412-8C27-EC025F9689D9}"/>
              </a:ext>
            </a:extLst>
          </p:cNvPr>
          <p:cNvSpPr>
            <a:spLocks noGrp="1"/>
          </p:cNvSpPr>
          <p:nvPr>
            <p:ph idx="1"/>
          </p:nvPr>
        </p:nvSpPr>
        <p:spPr>
          <a:xfrm>
            <a:off x="627061" y="1972151"/>
            <a:ext cx="5064761" cy="4351338"/>
          </a:xfrm>
        </p:spPr>
        <p:txBody>
          <a:bodyPr>
            <a:normAutofit lnSpcReduction="10000"/>
          </a:bodyPr>
          <a:lstStyle/>
          <a:p>
            <a:endParaRPr lang="en-GB" dirty="0" smtClean="0"/>
          </a:p>
          <a:p>
            <a:r>
              <a:rPr lang="en-GB" dirty="0" smtClean="0">
                <a:latin typeface="Arial Rounded MT Bold" panose="020F0704030504030204" pitchFamily="34" charset="0"/>
              </a:rPr>
              <a:t>Situated </a:t>
            </a:r>
            <a:r>
              <a:rPr lang="en-GB" dirty="0">
                <a:latin typeface="Arial Rounded MT Bold" panose="020F0704030504030204" pitchFamily="34" charset="0"/>
              </a:rPr>
              <a:t>within the Nordic region</a:t>
            </a:r>
          </a:p>
          <a:p>
            <a:r>
              <a:rPr lang="en-GB" dirty="0">
                <a:latin typeface="Arial Rounded MT Bold" panose="020F0704030504030204" pitchFamily="34" charset="0"/>
              </a:rPr>
              <a:t>Specific features:</a:t>
            </a:r>
          </a:p>
          <a:p>
            <a:pPr lvl="1"/>
            <a:r>
              <a:rPr lang="en-GB" dirty="0">
                <a:latin typeface="Arial Rounded MT Bold" panose="020F0704030504030204" pitchFamily="34" charset="0"/>
              </a:rPr>
              <a:t>Needs as islands </a:t>
            </a:r>
          </a:p>
          <a:p>
            <a:pPr lvl="1"/>
            <a:r>
              <a:rPr lang="en-GB" dirty="0">
                <a:latin typeface="Arial Rounded MT Bold" panose="020F0704030504030204" pitchFamily="34" charset="0"/>
              </a:rPr>
              <a:t>Needs as small states </a:t>
            </a:r>
          </a:p>
          <a:p>
            <a:pPr lvl="1"/>
            <a:r>
              <a:rPr lang="en-GB" dirty="0">
                <a:latin typeface="Arial Rounded MT Bold" panose="020F0704030504030204" pitchFamily="34" charset="0"/>
              </a:rPr>
              <a:t>Growing autonomy </a:t>
            </a:r>
          </a:p>
          <a:p>
            <a:r>
              <a:rPr lang="en-GB" dirty="0">
                <a:latin typeface="Arial Rounded MT Bold" panose="020F0704030504030204" pitchFamily="34" charset="0"/>
              </a:rPr>
              <a:t>What can be learnt from the emerging new approaches to policy and practice in these areas?</a:t>
            </a:r>
          </a:p>
        </p:txBody>
      </p:sp>
      <p:pic>
        <p:nvPicPr>
          <p:cNvPr id="4" name="Online Media 3" title="Sheepview360 in the Faroe Islands">
            <a:hlinkClick r:id="" action="ppaction://media"/>
            <a:extLst>
              <a:ext uri="{FF2B5EF4-FFF2-40B4-BE49-F238E27FC236}">
                <a16:creationId xmlns:a16="http://schemas.microsoft.com/office/drawing/2014/main" id="{8CE426B1-0218-4F3C-80C3-D8DE2146CD35}"/>
              </a:ext>
            </a:extLst>
          </p:cNvPr>
          <p:cNvPicPr>
            <a:picLocks noRot="1" noChangeAspect="1"/>
          </p:cNvPicPr>
          <p:nvPr>
            <a:videoFile r:link="rId1"/>
          </p:nvPr>
        </p:nvPicPr>
        <p:blipFill>
          <a:blip r:embed="rId4"/>
          <a:stretch>
            <a:fillRect/>
          </a:stretch>
        </p:blipFill>
        <p:spPr>
          <a:xfrm>
            <a:off x="5994402" y="2885440"/>
            <a:ext cx="5436729" cy="3058160"/>
          </a:xfrm>
          <a:prstGeom prst="rect">
            <a:avLst/>
          </a:prstGeom>
        </p:spPr>
      </p:pic>
    </p:spTree>
    <p:extLst>
      <p:ext uri="{BB962C8B-B14F-4D97-AF65-F5344CB8AC3E}">
        <p14:creationId xmlns:p14="http://schemas.microsoft.com/office/powerpoint/2010/main" val="37450134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4" name="Pladsholder til indhold 3"/>
          <p:cNvPicPr>
            <a:picLocks noGrp="1" noChangeAspect="1"/>
          </p:cNvPicPr>
          <p:nvPr>
            <p:ph idx="1"/>
          </p:nvPr>
        </p:nvPicPr>
        <p:blipFill>
          <a:blip r:embed="rId2"/>
          <a:stretch>
            <a:fillRect/>
          </a:stretch>
        </p:blipFill>
        <p:spPr>
          <a:xfrm>
            <a:off x="497994" y="329130"/>
            <a:ext cx="11010650" cy="6110155"/>
          </a:xfrm>
          <a:prstGeom prst="rect">
            <a:avLst/>
          </a:prstGeom>
          <a:ln>
            <a:noFill/>
          </a:ln>
          <a:effectLst>
            <a:softEdge rad="112500"/>
          </a:effectLst>
        </p:spPr>
      </p:pic>
      <p:sp>
        <p:nvSpPr>
          <p:cNvPr id="2" name="Titel 1"/>
          <p:cNvSpPr>
            <a:spLocks noGrp="1"/>
          </p:cNvSpPr>
          <p:nvPr>
            <p:ph type="title"/>
          </p:nvPr>
        </p:nvSpPr>
        <p:spPr/>
        <p:txBody>
          <a:bodyPr/>
          <a:lstStyle/>
          <a:p>
            <a:pPr algn="ctr"/>
            <a:r>
              <a:rPr lang="fo-FO" dirty="0" smtClean="0"/>
              <a:t>Føroyar – </a:t>
            </a:r>
            <a:r>
              <a:rPr lang="fo-FO" dirty="0" err="1" smtClean="0"/>
              <a:t>sheep</a:t>
            </a:r>
            <a:r>
              <a:rPr lang="fo-FO" dirty="0" smtClean="0"/>
              <a:t> </a:t>
            </a:r>
            <a:r>
              <a:rPr lang="fo-FO" dirty="0" err="1" smtClean="0"/>
              <a:t>islands</a:t>
            </a:r>
            <a:endParaRPr lang="fo-FO" dirty="0"/>
          </a:p>
        </p:txBody>
      </p:sp>
    </p:spTree>
    <p:extLst>
      <p:ext uri="{BB962C8B-B14F-4D97-AF65-F5344CB8AC3E}">
        <p14:creationId xmlns:p14="http://schemas.microsoft.com/office/powerpoint/2010/main" val="3430393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71525" y="279717"/>
            <a:ext cx="10515600" cy="1325563"/>
          </a:xfrm>
        </p:spPr>
        <p:txBody>
          <a:bodyPr/>
          <a:lstStyle/>
          <a:p>
            <a:r>
              <a:rPr lang="da-DK" dirty="0" smtClean="0">
                <a:latin typeface="Arial Rounded MT Bold" panose="020F0704030504030204" pitchFamily="34" charset="0"/>
              </a:rPr>
              <a:t>The </a:t>
            </a:r>
            <a:r>
              <a:rPr lang="da-DK" dirty="0" err="1" smtClean="0">
                <a:latin typeface="Arial Rounded MT Bold" panose="020F0704030504030204" pitchFamily="34" charset="0"/>
              </a:rPr>
              <a:t>Faroe</a:t>
            </a:r>
            <a:r>
              <a:rPr lang="da-DK" dirty="0" smtClean="0">
                <a:latin typeface="Arial Rounded MT Bold" panose="020F0704030504030204" pitchFamily="34" charset="0"/>
              </a:rPr>
              <a:t> Islands</a:t>
            </a:r>
            <a:endParaRPr lang="da-DK" dirty="0">
              <a:latin typeface="Arial Rounded MT Bold" panose="020F0704030504030204" pitchFamily="34" charset="0"/>
            </a:endParaRPr>
          </a:p>
        </p:txBody>
      </p:sp>
      <p:pic>
        <p:nvPicPr>
          <p:cNvPr id="6" name="Pladsholder til indhold 5"/>
          <p:cNvPicPr>
            <a:picLocks noGrp="1" noChangeAspect="1"/>
          </p:cNvPicPr>
          <p:nvPr>
            <p:ph idx="1"/>
          </p:nvPr>
        </p:nvPicPr>
        <p:blipFill>
          <a:blip r:embed="rId2"/>
          <a:stretch>
            <a:fillRect/>
          </a:stretch>
        </p:blipFill>
        <p:spPr>
          <a:xfrm>
            <a:off x="971231" y="1605280"/>
            <a:ext cx="3943148" cy="4347871"/>
          </a:xfrm>
          <a:prstGeom prst="rect">
            <a:avLst/>
          </a:prstGeom>
        </p:spPr>
      </p:pic>
      <p:sp>
        <p:nvSpPr>
          <p:cNvPr id="7" name="Tekstfelt 6"/>
          <p:cNvSpPr txBox="1"/>
          <p:nvPr/>
        </p:nvSpPr>
        <p:spPr>
          <a:xfrm>
            <a:off x="5671820" y="1224840"/>
            <a:ext cx="6062980" cy="5770811"/>
          </a:xfrm>
          <a:prstGeom prst="rect">
            <a:avLst/>
          </a:prstGeom>
          <a:noFill/>
        </p:spPr>
        <p:txBody>
          <a:bodyPr wrap="square" rtlCol="0">
            <a:spAutoFit/>
          </a:bodyPr>
          <a:lstStyle/>
          <a:p>
            <a:pPr>
              <a:lnSpc>
                <a:spcPct val="150000"/>
              </a:lnSpc>
            </a:pPr>
            <a:r>
              <a:rPr lang="en-GB" b="1" dirty="0" smtClean="0"/>
              <a:t>Population:</a:t>
            </a:r>
            <a:r>
              <a:rPr lang="en-GB" dirty="0" smtClean="0"/>
              <a:t> February </a:t>
            </a:r>
            <a:r>
              <a:rPr lang="en-GB" dirty="0"/>
              <a:t>2019: 51,440</a:t>
            </a:r>
          </a:p>
          <a:p>
            <a:pPr>
              <a:lnSpc>
                <a:spcPct val="150000"/>
              </a:lnSpc>
            </a:pPr>
            <a:r>
              <a:rPr lang="fo-FO" b="1" dirty="0" err="1"/>
              <a:t>Size</a:t>
            </a:r>
            <a:r>
              <a:rPr lang="fo-FO" b="1" dirty="0"/>
              <a:t>: </a:t>
            </a:r>
            <a:r>
              <a:rPr lang="fo-FO" dirty="0" smtClean="0"/>
              <a:t>1,400 </a:t>
            </a:r>
            <a:r>
              <a:rPr lang="fo-FO" dirty="0" err="1"/>
              <a:t>square</a:t>
            </a:r>
            <a:r>
              <a:rPr lang="fo-FO" dirty="0"/>
              <a:t> </a:t>
            </a:r>
            <a:r>
              <a:rPr lang="fo-FO" dirty="0" err="1"/>
              <a:t>kilometres</a:t>
            </a:r>
            <a:endParaRPr lang="en-GB" dirty="0"/>
          </a:p>
          <a:p>
            <a:pPr>
              <a:lnSpc>
                <a:spcPct val="150000"/>
              </a:lnSpc>
            </a:pPr>
            <a:r>
              <a:rPr lang="en-GB" b="1" dirty="0"/>
              <a:t>Official languages: </a:t>
            </a:r>
            <a:r>
              <a:rPr lang="en-GB" dirty="0"/>
              <a:t>Faroese (Danish is co-official)</a:t>
            </a:r>
          </a:p>
          <a:p>
            <a:pPr>
              <a:lnSpc>
                <a:spcPct val="150000"/>
              </a:lnSpc>
            </a:pPr>
            <a:r>
              <a:rPr lang="en-GB" b="1" dirty="0"/>
              <a:t>Faroese: </a:t>
            </a:r>
            <a:r>
              <a:rPr lang="en-GB" dirty="0" smtClean="0"/>
              <a:t>first </a:t>
            </a:r>
            <a:r>
              <a:rPr lang="en-GB" dirty="0"/>
              <a:t>language of the vast m</a:t>
            </a:r>
            <a:r>
              <a:rPr lang="en-GB" dirty="0" smtClean="0"/>
              <a:t>ajority</a:t>
            </a:r>
            <a:r>
              <a:rPr lang="en-GB" dirty="0"/>
              <a:t>: 93,8% (Census 2011)</a:t>
            </a:r>
          </a:p>
          <a:p>
            <a:pPr>
              <a:lnSpc>
                <a:spcPct val="150000"/>
              </a:lnSpc>
            </a:pPr>
            <a:r>
              <a:rPr lang="en-GB" b="1" dirty="0"/>
              <a:t>Recent demographics: </a:t>
            </a:r>
            <a:r>
              <a:rPr lang="en-GB" dirty="0" smtClean="0"/>
              <a:t>increase </a:t>
            </a:r>
            <a:r>
              <a:rPr lang="en-GB" dirty="0"/>
              <a:t>in diversified in-migration </a:t>
            </a:r>
          </a:p>
          <a:p>
            <a:pPr>
              <a:lnSpc>
                <a:spcPct val="150000"/>
              </a:lnSpc>
            </a:pPr>
            <a:r>
              <a:rPr lang="en-GB" b="1" dirty="0" smtClean="0"/>
              <a:t>A </a:t>
            </a:r>
            <a:r>
              <a:rPr lang="en-GB" b="1" dirty="0"/>
              <a:t>highly multilingual society</a:t>
            </a:r>
            <a:r>
              <a:rPr lang="en-GB" dirty="0"/>
              <a:t>: 100+ languages identified as citizens’ first language (Census 2011)</a:t>
            </a:r>
          </a:p>
          <a:p>
            <a:pPr>
              <a:lnSpc>
                <a:spcPct val="150000"/>
              </a:lnSpc>
            </a:pPr>
            <a:r>
              <a:rPr lang="en-GB" dirty="0"/>
              <a:t>‘</a:t>
            </a:r>
            <a:r>
              <a:rPr lang="en-GB" b="1" dirty="0"/>
              <a:t>A culture of migration</a:t>
            </a:r>
            <a:r>
              <a:rPr lang="en-GB" dirty="0"/>
              <a:t>’ (key feature)</a:t>
            </a:r>
          </a:p>
          <a:p>
            <a:pPr>
              <a:lnSpc>
                <a:spcPct val="150000"/>
              </a:lnSpc>
            </a:pPr>
            <a:r>
              <a:rPr lang="en-GB" b="1" dirty="0"/>
              <a:t>Economy: </a:t>
            </a:r>
            <a:r>
              <a:rPr lang="en-GB" dirty="0"/>
              <a:t>largely reliant on the fishing industry (including aquaculture), accounts for 95% of exports</a:t>
            </a:r>
          </a:p>
          <a:p>
            <a:pPr>
              <a:lnSpc>
                <a:spcPct val="150000"/>
              </a:lnSpc>
            </a:pPr>
            <a:r>
              <a:rPr lang="en-GB" b="1" dirty="0"/>
              <a:t>Education system: </a:t>
            </a:r>
            <a:r>
              <a:rPr lang="en-GB" dirty="0"/>
              <a:t>follows the Danish system. Faroese is the medium of instruction.</a:t>
            </a:r>
          </a:p>
          <a:p>
            <a:endParaRPr lang="da-DK" dirty="0"/>
          </a:p>
        </p:txBody>
      </p:sp>
      <p:pic>
        <p:nvPicPr>
          <p:cNvPr id="8" name="Billede 7"/>
          <p:cNvPicPr>
            <a:picLocks noChangeAspect="1"/>
          </p:cNvPicPr>
          <p:nvPr/>
        </p:nvPicPr>
        <p:blipFill>
          <a:blip r:embed="rId3"/>
          <a:stretch>
            <a:fillRect/>
          </a:stretch>
        </p:blipFill>
        <p:spPr>
          <a:xfrm>
            <a:off x="971231" y="1462965"/>
            <a:ext cx="3943148" cy="5170169"/>
          </a:xfrm>
          <a:prstGeom prst="rect">
            <a:avLst/>
          </a:prstGeom>
        </p:spPr>
      </p:pic>
    </p:spTree>
    <p:extLst>
      <p:ext uri="{BB962C8B-B14F-4D97-AF65-F5344CB8AC3E}">
        <p14:creationId xmlns:p14="http://schemas.microsoft.com/office/powerpoint/2010/main" val="25962739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775</TotalTime>
  <Words>1112</Words>
  <Application>Microsoft Office PowerPoint</Application>
  <PresentationFormat>Widescreen</PresentationFormat>
  <Paragraphs>195</Paragraphs>
  <Slides>31</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Arial Rounded MT Bold</vt:lpstr>
      <vt:lpstr>Calibri</vt:lpstr>
      <vt:lpstr>Calibri Light</vt:lpstr>
      <vt:lpstr>Office Theme</vt:lpstr>
      <vt:lpstr>Presence at a distance Success factors for educational projects in rural areas</vt:lpstr>
      <vt:lpstr>PowerPoint Presentation</vt:lpstr>
      <vt:lpstr>PowerPoint Presentation</vt:lpstr>
      <vt:lpstr>Lifelong learning in rural areas</vt:lpstr>
      <vt:lpstr>What are the success factors for educational projects in rural areas?</vt:lpstr>
      <vt:lpstr>   Føroyar The Faroe Islands -  a selfgoverning region   of the Danish Kingdom   </vt:lpstr>
      <vt:lpstr>Nordic Network for Adult Learning   - NVL Distans   Two cases from the Faroe Islands</vt:lpstr>
      <vt:lpstr>Føroyar – sheep islands</vt:lpstr>
      <vt:lpstr>The Faroe Islands</vt:lpstr>
      <vt:lpstr>PowerPoint Presentation</vt:lpstr>
      <vt:lpstr>PowerPoint Presentation</vt:lpstr>
      <vt:lpstr>PowerPoint Presentation</vt:lpstr>
      <vt:lpstr>To combine:  House of innovation “Íverksetarahúsið” -  Workspace for  innovation and support of entrepreneurs &amp;  Distant learning centre, “Fjarnám”  - offering Career Guidance and Counselling for Adults  (the first of its kind outside off the educational system)</vt:lpstr>
      <vt:lpstr>  </vt:lpstr>
      <vt:lpstr>History of Guidance in the Faroese Community </vt:lpstr>
      <vt:lpstr>MA in CGC – Career Guidance and Counselling</vt:lpstr>
      <vt:lpstr>Implementing Distance Learning </vt:lpstr>
      <vt:lpstr>PowerPoint Presentation</vt:lpstr>
      <vt:lpstr>PowerPoint Presentation</vt:lpstr>
      <vt:lpstr>THE TYNSET CASE</vt:lpstr>
      <vt:lpstr>60 students and blended learning </vt:lpstr>
      <vt:lpstr>That simple?</vt:lpstr>
      <vt:lpstr>Challenges in today’s rural areas </vt:lpstr>
      <vt:lpstr>PowerPoint Presentation</vt:lpstr>
      <vt:lpstr>PaaD success factors 1</vt:lpstr>
      <vt:lpstr>PaaD success factors 2</vt:lpstr>
      <vt:lpstr>Recommendations</vt:lpstr>
      <vt:lpstr>PowerPoint Presentation</vt:lpstr>
      <vt:lpstr>Never more than 30 miles from...</vt:lpstr>
      <vt:lpstr>Strategic vision</vt:lpstr>
      <vt:lpstr>Konferens Nya vägar för flexibilitet i högre utbildning Västervik, 13-14 maj 2020 http://nyavagar.se </vt:lpstr>
    </vt:vector>
  </TitlesOfParts>
  <Company>Linnaeus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Alastair Creelman</dc:creator>
  <cp:lastModifiedBy>Alastair Creelman</cp:lastModifiedBy>
  <cp:revision>15</cp:revision>
  <dcterms:created xsi:type="dcterms:W3CDTF">2019-06-02T19:39:58Z</dcterms:created>
  <dcterms:modified xsi:type="dcterms:W3CDTF">2019-06-03T08:35:39Z</dcterms:modified>
</cp:coreProperties>
</file>