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0" r:id="rId3"/>
    <p:sldId id="259" r:id="rId4"/>
    <p:sldId id="273" r:id="rId5"/>
    <p:sldId id="271" r:id="rId6"/>
    <p:sldId id="274" r:id="rId7"/>
    <p:sldId id="258" r:id="rId8"/>
    <p:sldId id="276" r:id="rId9"/>
    <p:sldId id="261" r:id="rId10"/>
    <p:sldId id="275" r:id="rId11"/>
    <p:sldId id="277" r:id="rId1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lotte Poulsen" initials="LP" lastIdx="0" clrIdx="0">
    <p:extLst>
      <p:ext uri="{19B8F6BF-5375-455C-9EA6-DF929625EA0E}">
        <p15:presenceInfo xmlns:p15="http://schemas.microsoft.com/office/powerpoint/2012/main" userId="S-1-5-21-2847583910-3640579788-1619064946-162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394D57"/>
    <a:srgbClr val="009534"/>
    <a:srgbClr val="8DB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73" d="100"/>
          <a:sy n="73" d="100"/>
        </p:scale>
        <p:origin x="1194" y="18"/>
      </p:cViewPr>
      <p:guideLst>
        <p:guide orient="horz" pos="70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BFBDB0-A232-42F9-968C-628692FA8E05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F98857-A179-403B-BAFD-BBA32028307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908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-252535" y="6043613"/>
            <a:ext cx="9396536" cy="714375"/>
          </a:xfrm>
          <a:prstGeom prst="rect">
            <a:avLst/>
          </a:prstGeom>
          <a:solidFill>
            <a:srgbClr val="394D57"/>
          </a:solidFill>
          <a:ln w="50800" cap="rnd" cmpd="dbl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Pladsholder til sidefod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2" name="Pladsholder til diasnumm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9142E7-760D-4FAA-8CDA-92A0F1D867F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2"/>
          <a:stretch/>
        </p:blipFill>
        <p:spPr>
          <a:xfrm rot="1325070">
            <a:off x="8370262" y="6001652"/>
            <a:ext cx="661658" cy="74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86" y="5301208"/>
            <a:ext cx="1423210" cy="1387630"/>
          </a:xfrm>
          <a:prstGeom prst="rect">
            <a:avLst/>
          </a:prstGeom>
        </p:spPr>
      </p:pic>
      <p:sp>
        <p:nvSpPr>
          <p:cNvPr id="2" name="Ellipse 1"/>
          <p:cNvSpPr>
            <a:spLocks noChangeAspect="1"/>
          </p:cNvSpPr>
          <p:nvPr userDrawn="1"/>
        </p:nvSpPr>
        <p:spPr>
          <a:xfrm>
            <a:off x="1187624" y="5121208"/>
            <a:ext cx="180000" cy="180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>
            <a:spLocks noChangeAspect="1"/>
          </p:cNvSpPr>
          <p:nvPr userDrawn="1"/>
        </p:nvSpPr>
        <p:spPr>
          <a:xfrm>
            <a:off x="1007624" y="4725144"/>
            <a:ext cx="90000" cy="90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>
            <a:spLocks noChangeAspect="1"/>
          </p:cNvSpPr>
          <p:nvPr userDrawn="1"/>
        </p:nvSpPr>
        <p:spPr>
          <a:xfrm>
            <a:off x="899624" y="4221088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>
            <a:spLocks noChangeAspect="1"/>
          </p:cNvSpPr>
          <p:nvPr userDrawn="1"/>
        </p:nvSpPr>
        <p:spPr>
          <a:xfrm>
            <a:off x="683568" y="4509120"/>
            <a:ext cx="108000" cy="108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>
            <a:spLocks noChangeAspect="1"/>
          </p:cNvSpPr>
          <p:nvPr userDrawn="1"/>
        </p:nvSpPr>
        <p:spPr>
          <a:xfrm>
            <a:off x="1366364" y="4819076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>
            <a:spLocks noChangeAspect="1"/>
          </p:cNvSpPr>
          <p:nvPr userDrawn="1"/>
        </p:nvSpPr>
        <p:spPr>
          <a:xfrm>
            <a:off x="755568" y="5085208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8B5B-66DD-4C3E-BB4B-0D5ACA9C0057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4A02E-07C9-4CBE-880B-4AAB8C3D295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bg>
      <p:bgPr>
        <a:solidFill>
          <a:srgbClr val="394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9534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F07CB-D922-4BC9-8F03-985F265282FE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65576-C951-4387-93AF-9507F826AE9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226496" cy="9906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554381" y="1628800"/>
            <a:ext cx="8153400" cy="4495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91E8-7B08-436C-9B9C-5575396C16FF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5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50C2-EF6E-4C47-AE1D-99FC9A3CDB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2"/>
          <a:stretch/>
        </p:blipFill>
        <p:spPr>
          <a:xfrm rot="1325070">
            <a:off x="8370262" y="6001652"/>
            <a:ext cx="661658" cy="744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6" t="5182" b="41055"/>
          <a:stretch/>
        </p:blipFill>
        <p:spPr>
          <a:xfrm>
            <a:off x="7524328" y="5904581"/>
            <a:ext cx="781396" cy="91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52" b="41363"/>
          <a:stretch/>
        </p:blipFill>
        <p:spPr>
          <a:xfrm rot="20391122">
            <a:off x="6866875" y="5968684"/>
            <a:ext cx="643100" cy="78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9"/>
          <a:stretch/>
        </p:blipFill>
        <p:spPr>
          <a:xfrm rot="527950">
            <a:off x="5890851" y="5997742"/>
            <a:ext cx="845840" cy="775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10422" r="10486" b="33420"/>
          <a:stretch/>
        </p:blipFill>
        <p:spPr>
          <a:xfrm rot="21187308">
            <a:off x="5148064" y="5968435"/>
            <a:ext cx="748145" cy="833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r="17178" b="44831"/>
          <a:stretch/>
        </p:blipFill>
        <p:spPr>
          <a:xfrm rot="20740755">
            <a:off x="2247615" y="5896066"/>
            <a:ext cx="720020" cy="835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2" t="20408" r="14616" b="33165"/>
          <a:stretch/>
        </p:blipFill>
        <p:spPr>
          <a:xfrm rot="20546994">
            <a:off x="3809762" y="5937609"/>
            <a:ext cx="723208" cy="82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t="12883" r="21245" b="39282"/>
          <a:stretch/>
        </p:blipFill>
        <p:spPr>
          <a:xfrm>
            <a:off x="3045799" y="5881982"/>
            <a:ext cx="742927" cy="84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8746" r="18839" b="24257"/>
          <a:stretch/>
        </p:blipFill>
        <p:spPr>
          <a:xfrm>
            <a:off x="4572000" y="5876759"/>
            <a:ext cx="603366" cy="86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rgbClr val="394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ktangel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00953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B9CE0-0B71-4C48-B9B8-39E501524C5F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8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C768A7-29B3-4FC3-AF6F-008AE964AC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9" name="Pladsholder til sidefod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86" y="5301208"/>
            <a:ext cx="1423210" cy="1387630"/>
          </a:xfrm>
          <a:prstGeom prst="rect">
            <a:avLst/>
          </a:prstGeom>
        </p:spPr>
      </p:pic>
      <p:sp>
        <p:nvSpPr>
          <p:cNvPr id="11" name="Ellipse 10"/>
          <p:cNvSpPr>
            <a:spLocks noChangeAspect="1"/>
          </p:cNvSpPr>
          <p:nvPr userDrawn="1"/>
        </p:nvSpPr>
        <p:spPr>
          <a:xfrm>
            <a:off x="1187624" y="5121208"/>
            <a:ext cx="180000" cy="180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/>
          <p:cNvSpPr>
            <a:spLocks noChangeAspect="1"/>
          </p:cNvSpPr>
          <p:nvPr userDrawn="1"/>
        </p:nvSpPr>
        <p:spPr>
          <a:xfrm>
            <a:off x="1007624" y="4725144"/>
            <a:ext cx="90000" cy="90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>
            <a:spLocks noChangeAspect="1"/>
          </p:cNvSpPr>
          <p:nvPr userDrawn="1"/>
        </p:nvSpPr>
        <p:spPr>
          <a:xfrm>
            <a:off x="899624" y="4221088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/>
          <p:cNvSpPr>
            <a:spLocks noChangeAspect="1"/>
          </p:cNvSpPr>
          <p:nvPr userDrawn="1"/>
        </p:nvSpPr>
        <p:spPr>
          <a:xfrm>
            <a:off x="683568" y="4509120"/>
            <a:ext cx="108000" cy="108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/>
          <p:cNvSpPr>
            <a:spLocks noChangeAspect="1"/>
          </p:cNvSpPr>
          <p:nvPr userDrawn="1"/>
        </p:nvSpPr>
        <p:spPr>
          <a:xfrm>
            <a:off x="1366364" y="4819076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/>
          <p:cNvSpPr>
            <a:spLocks noChangeAspect="1"/>
          </p:cNvSpPr>
          <p:nvPr userDrawn="1"/>
        </p:nvSpPr>
        <p:spPr>
          <a:xfrm>
            <a:off x="755568" y="5085208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2489CB-723E-4777-9FB5-C45EB5F1EB95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6" name="Pladsholder til diasnumm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17E6AA-2F23-491B-9690-626E0F4F168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7" name="Pladsholder til sidefod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009534">
              <a:alpha val="32000"/>
            </a:srgb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dato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853F81-90A6-459D-8F71-1207AB504683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8" name="Pladsholder til diasnumm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D3A93D2-F3E6-4D22-8C88-29045B247F0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9" name="Pladsholder til sidefod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42B6-6451-4D8C-8840-366B8F00EE71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4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8741-2B79-49E6-BDBF-9A874B265FD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AB3F-4225-4D0D-AEBE-E216340BCD8B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D14BC2-21E6-4CAE-B383-76B1243BC2B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26759-9527-4B95-9E8F-9333F1DCF76E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6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1FD08-285E-409C-9B13-B446164A03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ktangel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9" name="Pladsholder til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1C811F-3712-4CE2-A1D0-E40520DEA74C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10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ED60F3-4B74-4A6F-B6ED-CBE2858A83A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1" name="Pladsholder til sidefod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  <a:endParaRPr lang="en-US" dirty="0"/>
          </a:p>
        </p:txBody>
      </p:sp>
      <p:sp>
        <p:nvSpPr>
          <p:cNvPr id="1027" name="Pladsholder til tekst 12"/>
          <p:cNvSpPr>
            <a:spLocks noGrp="1"/>
          </p:cNvSpPr>
          <p:nvPr>
            <p:ph type="body" idx="1"/>
          </p:nvPr>
        </p:nvSpPr>
        <p:spPr bwMode="auto">
          <a:xfrm>
            <a:off x="608503" y="1617681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DDE5AF-4435-46D9-9602-5E8AE113BD23}" type="datetimeFigureOut">
              <a:rPr lang="da-DK"/>
              <a:pPr>
                <a:defRPr/>
              </a:pPr>
              <a:t>23-10-2019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ktangel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00953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394D5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baseline="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E4022-A261-4E05-BAEF-D36905CC3008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86" y="5301208"/>
            <a:ext cx="1423210" cy="1387630"/>
          </a:xfrm>
          <a:prstGeom prst="rect">
            <a:avLst/>
          </a:prstGeom>
        </p:spPr>
      </p:pic>
      <p:sp>
        <p:nvSpPr>
          <p:cNvPr id="16" name="Ellipse 15"/>
          <p:cNvSpPr>
            <a:spLocks noChangeAspect="1"/>
          </p:cNvSpPr>
          <p:nvPr/>
        </p:nvSpPr>
        <p:spPr>
          <a:xfrm>
            <a:off x="1187624" y="5121208"/>
            <a:ext cx="180000" cy="180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/>
          <p:cNvSpPr>
            <a:spLocks noChangeAspect="1"/>
          </p:cNvSpPr>
          <p:nvPr/>
        </p:nvSpPr>
        <p:spPr>
          <a:xfrm>
            <a:off x="1007624" y="4725144"/>
            <a:ext cx="90000" cy="90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899624" y="4221088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683568" y="4509120"/>
            <a:ext cx="108000" cy="108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/>
          <p:cNvSpPr>
            <a:spLocks noChangeAspect="1"/>
          </p:cNvSpPr>
          <p:nvPr/>
        </p:nvSpPr>
        <p:spPr>
          <a:xfrm>
            <a:off x="1366364" y="4819076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/>
          <p:cNvSpPr>
            <a:spLocks noChangeAspect="1"/>
          </p:cNvSpPr>
          <p:nvPr/>
        </p:nvSpPr>
        <p:spPr>
          <a:xfrm>
            <a:off x="755568" y="5085208"/>
            <a:ext cx="72000" cy="72000"/>
          </a:xfrm>
          <a:prstGeom prst="ellipse">
            <a:avLst/>
          </a:prstGeom>
          <a:solidFill>
            <a:srgbClr val="00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0" r:id="rId6"/>
    <p:sldLayoutId id="2147483687" r:id="rId7"/>
    <p:sldLayoutId id="2147483681" r:id="rId8"/>
    <p:sldLayoutId id="2147483688" r:id="rId9"/>
    <p:sldLayoutId id="2147483682" r:id="rId10"/>
    <p:sldLayoutId id="2147483689" r:id="rId11"/>
  </p:sldLayoutIdLst>
  <p:transition spd="med">
    <p:cut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55D7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55D7E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rgbClr val="355D7E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rgbClr val="355D7E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rgbClr val="355D7E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rgbClr val="355D7E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rgbClr val="355D7E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bunker.dk/rackham/artikel/billeder/tezuka_2/nti2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ites.google.com/vucfyn.net/dansk-a-ny/1-introduktion/lektion-1-1-pr&#248;v-at-analyse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230" y="476672"/>
            <a:ext cx="8226496" cy="990600"/>
          </a:xfrm>
        </p:spPr>
        <p:txBody>
          <a:bodyPr/>
          <a:lstStyle/>
          <a:p>
            <a:pPr algn="ctr"/>
            <a:r>
              <a:rPr lang="da-DK" sz="4000" b="1" dirty="0" smtClean="0"/>
              <a:t>Kognitiv strukturering og stilladsering</a:t>
            </a:r>
            <a:r>
              <a:rPr lang="da-DK" b="1" dirty="0"/>
              <a:t/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754400" y="6081563"/>
            <a:ext cx="4609166" cy="1240933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>
                <a:solidFill>
                  <a:schemeClr val="tx1"/>
                </a:solidFill>
              </a:rPr>
              <a:t> 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pPr algn="r"/>
            <a:endParaRPr lang="da-DK" dirty="0"/>
          </a:p>
          <a:p>
            <a:pPr algn="r"/>
            <a:endParaRPr lang="da-DK" dirty="0"/>
          </a:p>
        </p:txBody>
      </p:sp>
      <p:pic>
        <p:nvPicPr>
          <p:cNvPr id="2050" name="Picture 2" descr="http://www.metabunker.dk/rackham/artikel/billeder/tezuka_2/nti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239838" cy="322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3347864" y="5361905"/>
            <a:ext cx="4015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rgbClr val="002060"/>
                </a:solidFill>
                <a:hlinkClick r:id="rId3"/>
              </a:rPr>
              <a:t>http://www.metabunker.dk/rackham/artikel/billeder/tezuka_2/nti2.gif</a:t>
            </a:r>
            <a:endParaRPr lang="da-DK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65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Kursisterne siger om materialet: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 smtClean="0"/>
              <a:t>Didaktiske øvelser: </a:t>
            </a:r>
          </a:p>
          <a:p>
            <a:r>
              <a:rPr lang="da-DK" sz="1400" dirty="0"/>
              <a:t>Jeg har fået opsummeret de vigtige </a:t>
            </a:r>
            <a:r>
              <a:rPr lang="da-DK" sz="1400" dirty="0" smtClean="0"/>
              <a:t>ting</a:t>
            </a:r>
          </a:p>
          <a:p>
            <a:r>
              <a:rPr lang="da-DK" sz="1400" dirty="0"/>
              <a:t>Jeg har fået mest ud af </a:t>
            </a:r>
            <a:r>
              <a:rPr lang="da-DK" sz="1400" dirty="0" err="1"/>
              <a:t>minileksikon'erne</a:t>
            </a:r>
            <a:r>
              <a:rPr lang="da-DK" sz="1400" dirty="0"/>
              <a:t> (håber jeg) vil bruge dem som noter til eksamen/eksems </a:t>
            </a:r>
            <a:r>
              <a:rPr lang="da-DK" sz="1400" dirty="0" smtClean="0"/>
              <a:t>træningen</a:t>
            </a:r>
          </a:p>
          <a:p>
            <a:r>
              <a:rPr lang="da-DK" sz="1400" dirty="0"/>
              <a:t>Man bliver klar over hvad man skal arbejde mere med.</a:t>
            </a:r>
            <a:endParaRPr lang="da-DK" sz="1400" dirty="0" smtClean="0"/>
          </a:p>
          <a:p>
            <a:pPr marL="0" indent="0">
              <a:buNone/>
            </a:pPr>
            <a:r>
              <a:rPr lang="da-DK" sz="2000" dirty="0" smtClean="0"/>
              <a:t>Opbygning af materialet: </a:t>
            </a:r>
          </a:p>
          <a:p>
            <a:r>
              <a:rPr lang="da-DK" sz="1400" dirty="0"/>
              <a:t>Opbygningen er god, men den største fordel er fraværet af kommentarer fra medstuderende og det giver bedre fokus</a:t>
            </a:r>
            <a:r>
              <a:rPr lang="da-DK" sz="1400" dirty="0" smtClean="0"/>
              <a:t>.</a:t>
            </a:r>
          </a:p>
          <a:p>
            <a:r>
              <a:rPr lang="da-DK" sz="1400" dirty="0"/>
              <a:t>Jeg sys det har været så godt, så jeg har følt det var muligt at gennemføre forløbet, men dog ikke nemt-nemt, det har stadig været hårdt arbejde og </a:t>
            </a:r>
            <a:r>
              <a:rPr lang="da-DK" sz="1400" dirty="0" smtClean="0"/>
              <a:t>svært</a:t>
            </a:r>
          </a:p>
          <a:p>
            <a:r>
              <a:rPr lang="da-DK" sz="1400" dirty="0"/>
              <a:t>For mig som ikke har gået i skole i flere år, gjorde det, det nemmere for mig at forstå tingende ved at man startede stille og roligt ud og kom langsomt ind i </a:t>
            </a:r>
            <a:r>
              <a:rPr lang="da-DK" sz="1400" dirty="0" smtClean="0"/>
              <a:t>det</a:t>
            </a:r>
          </a:p>
          <a:p>
            <a:pPr marL="0" indent="0" algn="r">
              <a:buNone/>
            </a:pPr>
            <a:r>
              <a:rPr lang="da-DK" sz="1800" dirty="0" smtClean="0"/>
              <a:t>Overblik over materialets faglige indhold: 75 % svarede, at det havde de nogle eller høj grad</a:t>
            </a:r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11431918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 algn="ctr">
              <a:buNone/>
            </a:pPr>
            <a:r>
              <a:rPr lang="da-DK" b="1" dirty="0" smtClean="0"/>
              <a:t>Hvordan ser et digitalt klasserum ud?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41389061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impulskøber vi på nettet?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297" t="15547" b="5703"/>
          <a:stretch/>
        </p:blipFill>
        <p:spPr>
          <a:xfrm>
            <a:off x="525313" y="1628801"/>
            <a:ext cx="818695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969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285" y="310108"/>
            <a:ext cx="8226496" cy="990600"/>
          </a:xfrm>
        </p:spPr>
        <p:txBody>
          <a:bodyPr/>
          <a:lstStyle/>
          <a:p>
            <a:r>
              <a:rPr lang="da-DK" dirty="0" smtClean="0"/>
              <a:t>Kognitiv strukturering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Stilladsering af fagfagligheden på flere niveauer</a:t>
            </a:r>
          </a:p>
          <a:p>
            <a:r>
              <a:rPr lang="da-DK" dirty="0" smtClean="0"/>
              <a:t>Organisatorisk – processen i undervisningen</a:t>
            </a:r>
          </a:p>
          <a:p>
            <a:r>
              <a:rPr lang="da-DK" dirty="0" smtClean="0"/>
              <a:t>Pædagogisk – ‘forudse kursistens behov’</a:t>
            </a:r>
          </a:p>
          <a:p>
            <a:r>
              <a:rPr lang="da-DK" dirty="0" smtClean="0"/>
              <a:t>Didaktisk – træne færdigheder og kompetencer</a:t>
            </a:r>
          </a:p>
          <a:p>
            <a:r>
              <a:rPr lang="da-DK" dirty="0" smtClean="0"/>
              <a:t>Visuelt – hjælpe og styre opmærksomheden via designet.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592722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Principperne bag</a:t>
            </a:r>
            <a:endParaRPr lang="da-DK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9515"/>
            <a:ext cx="5864860" cy="2731245"/>
          </a:xfrm>
        </p:spPr>
      </p:pic>
      <p:sp>
        <p:nvSpPr>
          <p:cNvPr id="9" name="Tekstfelt 8"/>
          <p:cNvSpPr txBox="1"/>
          <p:nvPr/>
        </p:nvSpPr>
        <p:spPr>
          <a:xfrm>
            <a:off x="2609872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5562200" y="4437112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3" name="Afrundet rektangel 12"/>
          <p:cNvSpPr/>
          <p:nvPr/>
        </p:nvSpPr>
        <p:spPr>
          <a:xfrm>
            <a:off x="4139952" y="3150260"/>
            <a:ext cx="4819036" cy="26362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>
                <a:solidFill>
                  <a:srgbClr val="002060"/>
                </a:solidFill>
              </a:rPr>
              <a:t>Jens Jørgen Hansen, SDU ‘Digital læsedidaktik’, </a:t>
            </a:r>
            <a:endParaRPr lang="da-DK" dirty="0" smtClean="0">
              <a:solidFill>
                <a:srgbClr val="002060"/>
              </a:solidFill>
            </a:endParaRPr>
          </a:p>
          <a:p>
            <a:r>
              <a:rPr lang="da-DK" dirty="0" smtClean="0">
                <a:solidFill>
                  <a:srgbClr val="002060"/>
                </a:solidFill>
              </a:rPr>
              <a:t>-Informerende tekster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-instruerende tekster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-dokumenterende tekster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-fortællende tekster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-spørgende tekster</a:t>
            </a:r>
          </a:p>
          <a:p>
            <a:r>
              <a:rPr lang="da-DK" dirty="0" smtClean="0">
                <a:solidFill>
                  <a:srgbClr val="002060"/>
                </a:solidFill>
              </a:rPr>
              <a:t>-orienterende tekster</a:t>
            </a:r>
            <a:endParaRPr lang="da-D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1513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Organisatorisk</a:t>
            </a:r>
            <a:endParaRPr lang="da-DK" dirty="0"/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638" t="12815" b="19916"/>
          <a:stretch/>
        </p:blipFill>
        <p:spPr>
          <a:xfrm>
            <a:off x="116040" y="1988840"/>
            <a:ext cx="88912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5446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Pædagogisk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340" t="33635" r="33626" b="16713"/>
          <a:stretch/>
        </p:blipFill>
        <p:spPr>
          <a:xfrm>
            <a:off x="395536" y="1556792"/>
            <a:ext cx="5040560" cy="223224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/>
          <a:srcRect l="5172" t="37203" r="7386" b="9641"/>
          <a:stretch/>
        </p:blipFill>
        <p:spPr>
          <a:xfrm>
            <a:off x="1691680" y="3573016"/>
            <a:ext cx="7074368" cy="24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920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Didaktisk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3151" t="11212" r="24620" b="5501"/>
          <a:stretch/>
        </p:blipFill>
        <p:spPr>
          <a:xfrm>
            <a:off x="544298" y="1772817"/>
            <a:ext cx="3533930" cy="316835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26565" t="15750" r="25286" b="64563"/>
          <a:stretch/>
        </p:blipFill>
        <p:spPr>
          <a:xfrm>
            <a:off x="1259114" y="2924944"/>
            <a:ext cx="5638227" cy="129614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/>
          <a:srcRect l="21775" t="15547" r="25095" b="5704"/>
          <a:stretch/>
        </p:blipFill>
        <p:spPr>
          <a:xfrm>
            <a:off x="5868144" y="3212976"/>
            <a:ext cx="3090723" cy="25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5289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Didaktisk og organisatorisk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4051" t="44848" b="5501"/>
          <a:stretch/>
        </p:blipFill>
        <p:spPr>
          <a:xfrm>
            <a:off x="539552" y="1916832"/>
            <a:ext cx="82281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3779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Visuelt</a:t>
            </a:r>
            <a:endParaRPr lang="da-DK" dirty="0"/>
          </a:p>
        </p:txBody>
      </p:sp>
      <p:pic>
        <p:nvPicPr>
          <p:cNvPr id="6" name="Pladsholder til indhold 5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-2075" t="14414" r="2" b="26324"/>
          <a:stretch/>
        </p:blipFill>
        <p:spPr>
          <a:xfrm>
            <a:off x="395536" y="2348880"/>
            <a:ext cx="816235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736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f-vucfyn2014">
  <a:themeElements>
    <a:clrScheme name="Brugerdefineret 1">
      <a:dk1>
        <a:srgbClr val="FFFFFF"/>
      </a:dk1>
      <a:lt1>
        <a:srgbClr val="345D7E"/>
      </a:lt1>
      <a:dk2>
        <a:srgbClr val="FFFFFF"/>
      </a:dk2>
      <a:lt2>
        <a:srgbClr val="FFFFFF"/>
      </a:lt2>
      <a:accent1>
        <a:srgbClr val="94B6D2"/>
      </a:accent1>
      <a:accent2>
        <a:srgbClr val="BED3E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 25.11." id="{9150324D-F444-4F21-8150-57E51DFB5E98}" vid="{31C86A87-64B7-408A-9763-5F74AEE4902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ugerdefineret 1">
    <a:dk1>
      <a:srgbClr val="FFFFFF"/>
    </a:dk1>
    <a:lt1>
      <a:srgbClr val="345D7E"/>
    </a:lt1>
    <a:dk2>
      <a:srgbClr val="FFFFFF"/>
    </a:dk2>
    <a:lt2>
      <a:srgbClr val="FFFFFF"/>
    </a:lt2>
    <a:accent1>
      <a:srgbClr val="94B6D2"/>
    </a:accent1>
    <a:accent2>
      <a:srgbClr val="BED3E4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Præsentation 25.11.</Template>
  <TotalTime>1149</TotalTime>
  <Words>246</Words>
  <Application>Microsoft Office PowerPoint</Application>
  <PresentationFormat>Skærmshow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Wingdings</vt:lpstr>
      <vt:lpstr>Wingdings 2</vt:lpstr>
      <vt:lpstr>hf-vucfyn2014</vt:lpstr>
      <vt:lpstr>Kognitiv strukturering og stilladsering </vt:lpstr>
      <vt:lpstr>Hvorfor impulskøber vi på nettet?</vt:lpstr>
      <vt:lpstr>Kognitiv strukturering</vt:lpstr>
      <vt:lpstr>Principperne bag</vt:lpstr>
      <vt:lpstr>Organisatorisk</vt:lpstr>
      <vt:lpstr>Pædagogisk</vt:lpstr>
      <vt:lpstr>Didaktisk</vt:lpstr>
      <vt:lpstr>Didaktisk og organisatorisk</vt:lpstr>
      <vt:lpstr>Visuelt</vt:lpstr>
      <vt:lpstr>Kursisterne siger om materialet:</vt:lpstr>
      <vt:lpstr>PowerPoint-præsentation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 &amp; VUC FYN, Glamsbjerg</dc:title>
  <dc:creator>Svend Færch</dc:creator>
  <cp:lastModifiedBy>Liselotte Poulsen</cp:lastModifiedBy>
  <cp:revision>82</cp:revision>
  <dcterms:created xsi:type="dcterms:W3CDTF">2015-11-25T09:08:20Z</dcterms:created>
  <dcterms:modified xsi:type="dcterms:W3CDTF">2019-10-23T10:32:25Z</dcterms:modified>
</cp:coreProperties>
</file>