
<file path=[Content_Types].xml><?xml version="1.0" encoding="utf-8"?>
<Types xmlns="http://schemas.openxmlformats.org/package/2006/content-types">
  <Default Extension="png" ContentType="image/png"/>
  <Default Extension="bin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4"/>
  </p:sldMasterIdLst>
  <p:notesMasterIdLst>
    <p:notesMasterId r:id="rId29"/>
  </p:notesMasterIdLst>
  <p:sldIdLst>
    <p:sldId id="346" r:id="rId5"/>
    <p:sldId id="396" r:id="rId6"/>
    <p:sldId id="361" r:id="rId7"/>
    <p:sldId id="439" r:id="rId8"/>
    <p:sldId id="438" r:id="rId9"/>
    <p:sldId id="437" r:id="rId10"/>
    <p:sldId id="406" r:id="rId11"/>
    <p:sldId id="401" r:id="rId12"/>
    <p:sldId id="371" r:id="rId13"/>
    <p:sldId id="356" r:id="rId14"/>
    <p:sldId id="337" r:id="rId15"/>
    <p:sldId id="338" r:id="rId16"/>
    <p:sldId id="425" r:id="rId17"/>
    <p:sldId id="413" r:id="rId18"/>
    <p:sldId id="408" r:id="rId19"/>
    <p:sldId id="372" r:id="rId20"/>
    <p:sldId id="429" r:id="rId21"/>
    <p:sldId id="440" r:id="rId22"/>
    <p:sldId id="432" r:id="rId23"/>
    <p:sldId id="422" r:id="rId24"/>
    <p:sldId id="366" r:id="rId25"/>
    <p:sldId id="414" r:id="rId26"/>
    <p:sldId id="297" r:id="rId27"/>
    <p:sldId id="279" r:id="rId28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7C90"/>
    <a:srgbClr val="2A8FA0"/>
    <a:srgbClr val="595959"/>
    <a:srgbClr val="007778"/>
    <a:srgbClr val="006A7A"/>
    <a:srgbClr val="5799A9"/>
    <a:srgbClr val="4B8A97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D075BF-BB44-5D2E-2FFD-9E7B5E67A013}" v="724" dt="2019-11-12T12:24:42.347"/>
    <p1510:client id="{24408C98-B188-42A7-665D-C8AA5AB079CE}" v="625" dt="2019-11-19T13:49:17.795"/>
    <p1510:client id="{2C5614C6-DA3A-3232-E001-C32E9B62BEA8}" v="50" dt="2019-11-12T11:24:49.605"/>
    <p1510:client id="{6C563B09-6A66-1B01-9313-8DDFDDBA0A69}" v="824" dt="2019-11-06T13:54:07.929"/>
    <p1510:client id="{D3AD10BF-543E-770C-DC36-93968BAC58AD}" v="1237" dt="2019-11-26T08:08:35.385"/>
    <p1510:client id="{F625E175-CD21-9073-BF98-FB275FCA67B4}" v="1295" dt="2019-11-19T12:48:26.9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79" autoAdjust="0"/>
  </p:normalViewPr>
  <p:slideViewPr>
    <p:cSldViewPr snapToGrid="0">
      <p:cViewPr varScale="1">
        <p:scale>
          <a:sx n="69" d="100"/>
          <a:sy n="69" d="100"/>
        </p:scale>
        <p:origin x="75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59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pPr>
            <a:r>
              <a:rPr lang="da-DK" dirty="0"/>
              <a:t>Hvor ofte </a:t>
            </a:r>
            <a:r>
              <a:rPr lang="da-DK" dirty="0" smtClean="0"/>
              <a:t>benyttes </a:t>
            </a:r>
            <a:r>
              <a:rPr lang="da-DK" dirty="0"/>
              <a:t>VR i undervisningen?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aleway" panose="020B0503030101060003" pitchFamily="34" charset="0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Hvor ofte benytter du VR i undervisningen?</c:v>
                </c:pt>
              </c:strCache>
            </c:strRef>
          </c:tx>
          <c:spPr>
            <a:solidFill>
              <a:srgbClr val="006A7A"/>
            </a:solidFill>
            <a:ln>
              <a:solidFill>
                <a:srgbClr val="007778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anose="020B0503030101060003" pitchFamily="34" charset="0"/>
                    <a:ea typeface="+mn-ea"/>
                    <a:cs typeface="+mn-cs"/>
                  </a:defRPr>
                </a:pPr>
                <a:endParaRPr lang="da-D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'Ark1'!$A$2:$A$8</c:f>
              <c:strCache>
                <c:ptCount val="7"/>
                <c:pt idx="0">
                  <c:v>Hver dag</c:v>
                </c:pt>
                <c:pt idx="1">
                  <c:v>Flere gange om ugen</c:v>
                </c:pt>
                <c:pt idx="2">
                  <c:v>En gang om ugen</c:v>
                </c:pt>
                <c:pt idx="3">
                  <c:v>Mindre end en gang om ugen</c:v>
                </c:pt>
                <c:pt idx="4">
                  <c:v>En gang om måneden</c:v>
                </c:pt>
                <c:pt idx="5">
                  <c:v>Mindre end en gang om måneden</c:v>
                </c:pt>
                <c:pt idx="6">
                  <c:v>Andet</c:v>
                </c:pt>
              </c:strCache>
            </c:strRef>
          </c:cat>
          <c:val>
            <c:numRef>
              <c:f>'Ark1'!$B$2:$B$8</c:f>
              <c:numCache>
                <c:formatCode>General</c:formatCode>
                <c:ptCount val="7"/>
                <c:pt idx="0">
                  <c:v>1.8</c:v>
                </c:pt>
                <c:pt idx="1">
                  <c:v>0</c:v>
                </c:pt>
                <c:pt idx="2">
                  <c:v>3.6</c:v>
                </c:pt>
                <c:pt idx="3">
                  <c:v>23.2</c:v>
                </c:pt>
                <c:pt idx="4">
                  <c:v>21.4</c:v>
                </c:pt>
                <c:pt idx="5">
                  <c:v>41.1</c:v>
                </c:pt>
                <c:pt idx="6">
                  <c:v>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42-4B52-814E-DAFFE18A703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53089128"/>
        <c:axId val="553093720"/>
      </c:barChart>
      <c:catAx>
        <c:axId val="553089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pPr>
            <a:endParaRPr lang="da-DK"/>
          </a:p>
        </c:txPr>
        <c:crossAx val="553093720"/>
        <c:crosses val="autoZero"/>
        <c:auto val="1"/>
        <c:lblAlgn val="ctr"/>
        <c:lblOffset val="100"/>
        <c:noMultiLvlLbl val="0"/>
      </c:catAx>
      <c:valAx>
        <c:axId val="553093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53089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dirty="0">
                <a:latin typeface="Raleway" panose="020B0503030101060003" pitchFamily="34" charset="0"/>
              </a:rPr>
              <a:t>På hvilke </a:t>
            </a:r>
            <a:r>
              <a:rPr lang="da-DK" dirty="0" smtClean="0">
                <a:latin typeface="Raleway" panose="020B0503030101060003" pitchFamily="34" charset="0"/>
              </a:rPr>
              <a:t>uddannelser bliver der gjort brug </a:t>
            </a:r>
            <a:r>
              <a:rPr lang="da-DK" dirty="0">
                <a:latin typeface="Raleway" panose="020B0503030101060003" pitchFamily="34" charset="0"/>
              </a:rPr>
              <a:t>af Virtual Reality?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På hvilke uddannelser gør du brug af Virtual Reality?</c:v>
                </c:pt>
              </c:strCache>
            </c:strRef>
          </c:tx>
          <c:spPr>
            <a:solidFill>
              <a:srgbClr val="006A7A"/>
            </a:solidFill>
            <a:ln w="19050">
              <a:solidFill>
                <a:srgbClr val="007778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'Ark1'!$A$2:$A$12</c:f>
              <c:strCache>
                <c:ptCount val="11"/>
                <c:pt idx="0">
                  <c:v>Grundforløb 1</c:v>
                </c:pt>
                <c:pt idx="1">
                  <c:v>Grundforløb 2 SSH</c:v>
                </c:pt>
                <c:pt idx="2">
                  <c:v>Grundforløb 2 SSA</c:v>
                </c:pt>
                <c:pt idx="3">
                  <c:v>Grundforløb 2 PAU</c:v>
                </c:pt>
                <c:pt idx="4">
                  <c:v>PAU</c:v>
                </c:pt>
                <c:pt idx="5">
                  <c:v>SSH</c:v>
                </c:pt>
                <c:pt idx="6">
                  <c:v>SSA</c:v>
                </c:pt>
                <c:pt idx="7">
                  <c:v>EUX Velfærd</c:v>
                </c:pt>
                <c:pt idx="8">
                  <c:v>Før EUD/brobygning</c:v>
                </c:pt>
                <c:pt idx="9">
                  <c:v>Efter- og videreuddannelse</c:v>
                </c:pt>
                <c:pt idx="10">
                  <c:v>Andet</c:v>
                </c:pt>
              </c:strCache>
            </c:strRef>
          </c:cat>
          <c:val>
            <c:numRef>
              <c:f>'Ark1'!$B$2:$B$12</c:f>
              <c:numCache>
                <c:formatCode>General</c:formatCode>
                <c:ptCount val="11"/>
                <c:pt idx="0">
                  <c:v>3.6</c:v>
                </c:pt>
                <c:pt idx="1">
                  <c:v>25</c:v>
                </c:pt>
                <c:pt idx="2">
                  <c:v>25</c:v>
                </c:pt>
                <c:pt idx="3">
                  <c:v>1.8</c:v>
                </c:pt>
                <c:pt idx="4">
                  <c:v>5.4</c:v>
                </c:pt>
                <c:pt idx="5">
                  <c:v>12.5</c:v>
                </c:pt>
                <c:pt idx="6">
                  <c:v>51.8</c:v>
                </c:pt>
                <c:pt idx="7">
                  <c:v>8.9</c:v>
                </c:pt>
                <c:pt idx="8">
                  <c:v>5.4</c:v>
                </c:pt>
                <c:pt idx="9">
                  <c:v>12.5</c:v>
                </c:pt>
                <c:pt idx="10">
                  <c:v>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A7-43A0-A85E-62DF645AB76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545507088"/>
        <c:axId val="545512008"/>
      </c:barChart>
      <c:catAx>
        <c:axId val="545507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pPr>
            <a:endParaRPr lang="da-DK"/>
          </a:p>
        </c:txPr>
        <c:crossAx val="545512008"/>
        <c:crosses val="autoZero"/>
        <c:auto val="1"/>
        <c:lblAlgn val="ctr"/>
        <c:lblOffset val="100"/>
        <c:noMultiLvlLbl val="0"/>
      </c:catAx>
      <c:valAx>
        <c:axId val="545512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45507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aleway" panose="020B0503030101060003" pitchFamily="34" charset="0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I hvilke fag benytter du VR?</c:v>
                </c:pt>
              </c:strCache>
            </c:strRef>
          </c:tx>
          <c:spPr>
            <a:solidFill>
              <a:srgbClr val="006A7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anose="020B0503030101060003" pitchFamily="34" charset="0"/>
                    <a:ea typeface="+mn-ea"/>
                    <a:cs typeface="+mn-cs"/>
                  </a:defRPr>
                </a:pPr>
                <a:endParaRPr lang="da-D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'Ark1'!$A$2:$A$5</c:f>
              <c:strCache>
                <c:ptCount val="4"/>
                <c:pt idx="0">
                  <c:v>Grundfag</c:v>
                </c:pt>
                <c:pt idx="1">
                  <c:v>Uddannelsesspecifikke fag</c:v>
                </c:pt>
                <c:pt idx="2">
                  <c:v>Valgfag</c:v>
                </c:pt>
                <c:pt idx="3">
                  <c:v>Andre fag</c:v>
                </c:pt>
              </c:strCache>
            </c:strRef>
          </c:cat>
          <c:val>
            <c:numRef>
              <c:f>'Ark1'!$B$2:$B$5</c:f>
              <c:numCache>
                <c:formatCode>General</c:formatCode>
                <c:ptCount val="4"/>
                <c:pt idx="0">
                  <c:v>17.899999999999999</c:v>
                </c:pt>
                <c:pt idx="1">
                  <c:v>73.2</c:v>
                </c:pt>
                <c:pt idx="2">
                  <c:v>16.100000000000001</c:v>
                </c:pt>
                <c:pt idx="3">
                  <c:v>16.100000000000001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85-4E81-9B37-34EA5791C82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51989880"/>
        <c:axId val="551987584"/>
      </c:barChart>
      <c:catAx>
        <c:axId val="551989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pPr>
            <a:endParaRPr lang="da-DK"/>
          </a:p>
        </c:txPr>
        <c:crossAx val="551987584"/>
        <c:crosses val="autoZero"/>
        <c:auto val="1"/>
        <c:lblAlgn val="ctr"/>
        <c:lblOffset val="100"/>
        <c:noMultiLvlLbl val="0"/>
      </c:catAx>
      <c:valAx>
        <c:axId val="551987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51989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aleway" panose="020B0503030101060003" pitchFamily="34" charset="0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Hvilke apps/programmer anvender du primært i din undervisning?</c:v>
                </c:pt>
              </c:strCache>
            </c:strRef>
          </c:tx>
          <c:spPr>
            <a:solidFill>
              <a:srgbClr val="006A7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anose="020B0503030101060003" pitchFamily="34" charset="0"/>
                    <a:ea typeface="+mn-ea"/>
                    <a:cs typeface="+mn-cs"/>
                  </a:defRPr>
                </a:pPr>
                <a:endParaRPr lang="da-D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'Ark1'!$A$2:$A$10</c:f>
              <c:strCache>
                <c:ptCount val="9"/>
                <c:pt idx="0">
                  <c:v>ViVA Oculus Go</c:v>
                </c:pt>
                <c:pt idx="1">
                  <c:v>ViVA Oculus Rift+A9</c:v>
                </c:pt>
                <c:pt idx="2">
                  <c:v>VR Sharecare</c:v>
                </c:pt>
                <c:pt idx="3">
                  <c:v>VR body</c:v>
                </c:pt>
                <c:pt idx="4">
                  <c:v>VR Health Portal</c:v>
                </c:pt>
                <c:pt idx="5">
                  <c:v>Art Plunge</c:v>
                </c:pt>
                <c:pt idx="6">
                  <c:v>Wander</c:v>
                </c:pt>
                <c:pt idx="7">
                  <c:v>360 graders video</c:v>
                </c:pt>
                <c:pt idx="8">
                  <c:v>Andet</c:v>
                </c:pt>
              </c:strCache>
            </c:strRef>
          </c:cat>
          <c:val>
            <c:numRef>
              <c:f>'Ark1'!$B$2:$B$10</c:f>
              <c:numCache>
                <c:formatCode>General</c:formatCode>
                <c:ptCount val="9"/>
                <c:pt idx="0">
                  <c:v>39.299999999999997</c:v>
                </c:pt>
                <c:pt idx="1">
                  <c:v>16.100000000000001</c:v>
                </c:pt>
                <c:pt idx="2">
                  <c:v>28.6</c:v>
                </c:pt>
                <c:pt idx="3">
                  <c:v>44.6</c:v>
                </c:pt>
                <c:pt idx="4">
                  <c:v>8.9</c:v>
                </c:pt>
                <c:pt idx="5">
                  <c:v>1.8</c:v>
                </c:pt>
                <c:pt idx="6">
                  <c:v>3.6</c:v>
                </c:pt>
                <c:pt idx="7">
                  <c:v>33.9</c:v>
                </c:pt>
                <c:pt idx="8">
                  <c:v>19.600000000000001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0A-4786-892B-CFCFF77D04E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51989880"/>
        <c:axId val="551987584"/>
      </c:barChart>
      <c:catAx>
        <c:axId val="551989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pPr>
            <a:endParaRPr lang="da-DK"/>
          </a:p>
        </c:txPr>
        <c:crossAx val="551987584"/>
        <c:crosses val="autoZero"/>
        <c:auto val="1"/>
        <c:lblAlgn val="ctr"/>
        <c:lblOffset val="100"/>
        <c:noMultiLvlLbl val="0"/>
      </c:catAx>
      <c:valAx>
        <c:axId val="551987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51989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5181E-9F32-48C5-8DFA-661C63B33B8B}" type="datetimeFigureOut">
              <a:rPr lang="da-DK"/>
              <a:t>27-01-2020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BF7A1D-C3CB-4384-8736-32F7AC4AE149}" type="slidenum">
              <a:rPr lang="da-DK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73445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7A1D-C3CB-4384-8736-32F7AC4AE149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70206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Billede af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7A1D-C3CB-4384-8736-32F7AC4AE149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0826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7A1D-C3CB-4384-8736-32F7AC4AE149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8262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Hvorfor er VR vigtigt?</a:t>
            </a:r>
          </a:p>
          <a:p>
            <a:r>
              <a:rPr lang="da-DK" dirty="0" smtClean="0"/>
              <a:t>Hvorfor står vi og taler </a:t>
            </a:r>
            <a:r>
              <a:rPr lang="da-DK" dirty="0" err="1" smtClean="0"/>
              <a:t>vr</a:t>
            </a:r>
            <a:endParaRPr lang="da-DK" dirty="0" smtClean="0"/>
          </a:p>
          <a:p>
            <a:r>
              <a:rPr lang="da-DK" dirty="0" smtClean="0"/>
              <a:t>Teknologi er moden til at blive brugt i undervisningen</a:t>
            </a:r>
          </a:p>
          <a:p>
            <a:r>
              <a:rPr lang="da-DK" dirty="0" smtClean="0"/>
              <a:t>Skolen implementer det</a:t>
            </a:r>
          </a:p>
          <a:p>
            <a:r>
              <a:rPr lang="da-DK" dirty="0" smtClean="0"/>
              <a:t>Elever er vilde med det </a:t>
            </a:r>
          </a:p>
          <a:p>
            <a:endParaRPr lang="da-DK" dirty="0" smtClean="0"/>
          </a:p>
          <a:p>
            <a:r>
              <a:rPr lang="da-DK" dirty="0" smtClean="0"/>
              <a:t>Graf – hvor mange bruger VR. (</a:t>
            </a:r>
            <a:r>
              <a:rPr lang="da-DK" dirty="0" err="1" smtClean="0"/>
              <a:t>survey</a:t>
            </a:r>
            <a:r>
              <a:rPr lang="da-DK" dirty="0" smtClean="0"/>
              <a:t>)</a:t>
            </a:r>
          </a:p>
          <a:p>
            <a:r>
              <a:rPr lang="da-DK" dirty="0" smtClean="0"/>
              <a:t>Man kan se det bliver brugt</a:t>
            </a:r>
          </a:p>
          <a:p>
            <a:endParaRPr lang="da-DK" dirty="0" smtClean="0"/>
          </a:p>
          <a:p>
            <a:endParaRPr lang="da-DK" b="1" dirty="0" smtClean="0"/>
          </a:p>
          <a:p>
            <a:r>
              <a:rPr lang="da-DK" b="1" dirty="0" smtClean="0"/>
              <a:t>Kommentar</a:t>
            </a:r>
            <a:r>
              <a:rPr lang="da-DK" b="1" baseline="0" dirty="0" smtClean="0"/>
              <a:t> til graf</a:t>
            </a:r>
          </a:p>
          <a:p>
            <a:r>
              <a:rPr lang="da-DK" dirty="0" smtClean="0"/>
              <a:t>154 respondenter - 36,4 % af respondenterne har brugt VR i undervisningen.</a:t>
            </a:r>
            <a:br>
              <a:rPr lang="da-DK" dirty="0" smtClean="0"/>
            </a:br>
            <a:r>
              <a:rPr lang="da-DK" dirty="0" smtClean="0"/>
              <a:t> </a:t>
            </a:r>
          </a:p>
          <a:p>
            <a:r>
              <a:rPr lang="da-DK" dirty="0" smtClean="0"/>
              <a:t>Medarbejdere fra ni SOSU-skoler har besvaret </a:t>
            </a:r>
            <a:r>
              <a:rPr lang="da-DK" dirty="0" err="1" smtClean="0"/>
              <a:t>surveyen</a:t>
            </a:r>
            <a:r>
              <a:rPr lang="da-DK" dirty="0" smtClean="0"/>
              <a:t>.</a:t>
            </a:r>
          </a:p>
          <a:p>
            <a:r>
              <a:rPr lang="da-DK" dirty="0" smtClean="0"/>
              <a:t> </a:t>
            </a:r>
          </a:p>
          <a:p>
            <a:r>
              <a:rPr lang="da-DK" dirty="0" smtClean="0"/>
              <a:t>GF2 og SSA uddannelserne gør oftest brug af VR i undervisningen.</a:t>
            </a:r>
          </a:p>
          <a:p>
            <a:r>
              <a:rPr lang="da-DK" dirty="0" smtClean="0"/>
              <a:t> </a:t>
            </a:r>
          </a:p>
          <a:p>
            <a:r>
              <a:rPr lang="da-DK" dirty="0" smtClean="0"/>
              <a:t>86 % af respondenterne bruger VR mindre end én gang om ugen i undervisningen.</a:t>
            </a:r>
          </a:p>
          <a:p>
            <a:endParaRPr lang="da-DK" dirty="0" smtClean="0"/>
          </a:p>
          <a:p>
            <a:endParaRPr lang="da-DK" b="1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7A1D-C3CB-4384-8736-32F7AC4AE149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66282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VR bruges fem gange hyppigere i uddannelsesspecifikke fag, end i andre fag.</a:t>
            </a:r>
          </a:p>
          <a:p>
            <a:r>
              <a:rPr lang="da-DK" dirty="0" smtClean="0"/>
              <a:t> </a:t>
            </a:r>
          </a:p>
          <a:p>
            <a:r>
              <a:rPr lang="da-DK" dirty="0" smtClean="0"/>
              <a:t>Oculus Go bruges dobbelt så ofte i undervisningen, end Oculus Rift.</a:t>
            </a:r>
          </a:p>
          <a:p>
            <a:r>
              <a:rPr lang="da-DK" dirty="0" smtClean="0"/>
              <a:t> </a:t>
            </a:r>
          </a:p>
          <a:p>
            <a:r>
              <a:rPr lang="da-DK" dirty="0" smtClean="0"/>
              <a:t>Programmerne VR </a:t>
            </a:r>
            <a:r>
              <a:rPr lang="da-DK" dirty="0" err="1" smtClean="0"/>
              <a:t>body</a:t>
            </a:r>
            <a:r>
              <a:rPr lang="da-DK" dirty="0" smtClean="0"/>
              <a:t>, VIVA Oculus Go, 360 graders videoer og VR </a:t>
            </a:r>
            <a:r>
              <a:rPr lang="da-DK" dirty="0" err="1" smtClean="0"/>
              <a:t>Sharecare</a:t>
            </a:r>
            <a:r>
              <a:rPr lang="da-DK" dirty="0" smtClean="0"/>
              <a:t> bruges oftest i undervisningen.</a:t>
            </a:r>
          </a:p>
          <a:p>
            <a:r>
              <a:rPr lang="da-DK" dirty="0" smtClean="0"/>
              <a:t> </a:t>
            </a:r>
          </a:p>
          <a:p>
            <a:r>
              <a:rPr lang="da-DK" dirty="0" smtClean="0"/>
              <a:t>91 % af underviserne, der har brugt VR i undervisningen, har positive eller meget positive erfaringer med at bruge VR.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7A1D-C3CB-4384-8736-32F7AC4AE149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00823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 smtClean="0"/>
              <a:t>Nøgleord: </a:t>
            </a:r>
            <a:r>
              <a:rPr lang="da-DK" dirty="0" smtClean="0"/>
              <a:t>empati, følelser på kropsniveau, færdighedstræning, VR, simulation.</a:t>
            </a:r>
          </a:p>
          <a:p>
            <a:r>
              <a:rPr lang="da-DK" dirty="0" smtClean="0"/>
              <a:t>Midtercirkel større – bagvedliggende. Skal skabe cirkulær bevægelse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7A1D-C3CB-4384-8736-32F7AC4AE149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20323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Billede af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7A1D-C3CB-4384-8736-32F7AC4AE149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4036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Billede af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7A1D-C3CB-4384-8736-32F7AC4AE149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12285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7A1D-C3CB-4384-8736-32F7AC4AE149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05211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7A1D-C3CB-4384-8736-32F7AC4AE149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3483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940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500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717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dsholder til dato 3">
            <a:extLst>
              <a:ext uri="{FF2B5EF4-FFF2-40B4-BE49-F238E27FC236}">
                <a16:creationId xmlns:a16="http://schemas.microsoft.com/office/drawing/2014/main" id="{D675B159-6D1E-2C43-9C5C-BBE42BCF74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1C2BCCD-3A69-C043-99AD-9F93DAA0A034}" type="datetimeFigureOut">
              <a:rPr lang="da-DK" smtClean="0"/>
              <a:t>27-01-2020</a:t>
            </a:fld>
            <a:endParaRPr lang="da-DK"/>
          </a:p>
        </p:txBody>
      </p:sp>
      <p:sp>
        <p:nvSpPr>
          <p:cNvPr id="23" name="Pladsholder til sidefod 4">
            <a:extLst>
              <a:ext uri="{FF2B5EF4-FFF2-40B4-BE49-F238E27FC236}">
                <a16:creationId xmlns:a16="http://schemas.microsoft.com/office/drawing/2014/main" id="{470510DC-0F50-3B49-B690-C88BEA786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da-DK"/>
          </a:p>
        </p:txBody>
      </p:sp>
      <p:sp>
        <p:nvSpPr>
          <p:cNvPr id="24" name="Pladsholder til slidenummer 5">
            <a:extLst>
              <a:ext uri="{FF2B5EF4-FFF2-40B4-BE49-F238E27FC236}">
                <a16:creationId xmlns:a16="http://schemas.microsoft.com/office/drawing/2014/main" id="{6EAAC778-7834-0F43-8239-6F9CEF424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2055033-60A4-7348-A8C5-D10ADEC5E2D4}" type="slidenum">
              <a:rPr lang="da-DK" smtClean="0"/>
              <a:t>‹nr.›</a:t>
            </a:fld>
            <a:endParaRPr lang="da-DK"/>
          </a:p>
        </p:txBody>
      </p:sp>
      <p:sp>
        <p:nvSpPr>
          <p:cNvPr id="25" name="Shape 13">
            <a:extLst>
              <a:ext uri="{FF2B5EF4-FFF2-40B4-BE49-F238E27FC236}">
                <a16:creationId xmlns:a16="http://schemas.microsoft.com/office/drawing/2014/main" id="{995674CE-1963-CA4E-947A-5315B56B4226}"/>
              </a:ext>
            </a:extLst>
          </p:cNvPr>
          <p:cNvSpPr/>
          <p:nvPr userDrawn="1"/>
        </p:nvSpPr>
        <p:spPr>
          <a:xfrm>
            <a:off x="-49930" y="-219456"/>
            <a:ext cx="12312033" cy="7095744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4" name="pasted-image.pdf">
            <a:extLst>
              <a:ext uri="{FF2B5EF4-FFF2-40B4-BE49-F238E27FC236}">
                <a16:creationId xmlns:a16="http://schemas.microsoft.com/office/drawing/2014/main" id="{F4751249-C940-D240-B946-D9362935DC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233" y="875477"/>
            <a:ext cx="1997376" cy="2969844"/>
          </a:xfrm>
          <a:prstGeom prst="rect">
            <a:avLst/>
          </a:prstGeom>
          <a:ln w="12700">
            <a:miter lim="400000"/>
          </a:ln>
          <a:effectLst>
            <a:outerShdw blurRad="50800" dist="38100" dir="5940000" algn="t" rotWithShape="0">
              <a:prstClr val="black">
                <a:alpha val="41000"/>
              </a:prstClr>
            </a:outerShdw>
            <a:reflection stA="50000" endPos="40000" dir="5400000" sy="-100000" algn="bl" rotWithShape="0"/>
          </a:effectLst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0576797B-8C9C-A94E-9EDE-06D2FE79998A}"/>
              </a:ext>
            </a:extLst>
          </p:cNvPr>
          <p:cNvSpPr/>
          <p:nvPr userDrawn="1"/>
        </p:nvSpPr>
        <p:spPr>
          <a:xfrm>
            <a:off x="-161584" y="6212572"/>
            <a:ext cx="12412487" cy="666583"/>
          </a:xfrm>
          <a:prstGeom prst="rect">
            <a:avLst/>
          </a:prstGeom>
          <a:solidFill>
            <a:srgbClr val="067C90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27EFE1C5-460E-0B45-B9B5-FFBACD5F8124}"/>
              </a:ext>
            </a:extLst>
          </p:cNvPr>
          <p:cNvSpPr txBox="1"/>
          <p:nvPr userDrawn="1"/>
        </p:nvSpPr>
        <p:spPr>
          <a:xfrm>
            <a:off x="10709782" y="6361229"/>
            <a:ext cx="1468683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a-DK" sz="1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Rounded Book" pitchFamily="2" charset="0"/>
                <a:ea typeface="+mn-ea"/>
                <a:cs typeface="+mn-cs"/>
                <a:sym typeface="Helvetica Light"/>
              </a:rPr>
              <a:t>VFVVEST.DK</a:t>
            </a:r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7928D1A7-A1B5-2A4E-9FC5-129A12E738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4740"/>
          <a:stretch/>
        </p:blipFill>
        <p:spPr>
          <a:xfrm>
            <a:off x="-212384" y="5256254"/>
            <a:ext cx="12464317" cy="1103608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18E92143-85AE-0845-B096-BFD82612A2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3780" y="6356060"/>
            <a:ext cx="1825727" cy="37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55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lkomm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3">
            <a:extLst>
              <a:ext uri="{FF2B5EF4-FFF2-40B4-BE49-F238E27FC236}">
                <a16:creationId xmlns:a16="http://schemas.microsoft.com/office/drawing/2014/main" id="{74E6CD7E-C78D-3040-BCC0-0C79F229CDC7}"/>
              </a:ext>
            </a:extLst>
          </p:cNvPr>
          <p:cNvSpPr/>
          <p:nvPr userDrawn="1"/>
        </p:nvSpPr>
        <p:spPr>
          <a:xfrm>
            <a:off x="-55241" y="-140724"/>
            <a:ext cx="12289104" cy="7011748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029943F-95B5-004E-B8DE-C46B2316F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2BCCD-3A69-C043-99AD-9F93DAA0A034}" type="datetimeFigureOut">
              <a:rPr lang="da-DK" smtClean="0"/>
              <a:t>27-01-2020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1249DFD-B2CA-5E4F-9C1C-DA92FD743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133E966-EB2A-3243-9CD0-14B1E24EF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55033-60A4-7348-A8C5-D10ADEC5E2D4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Shape 12">
            <a:extLst>
              <a:ext uri="{FF2B5EF4-FFF2-40B4-BE49-F238E27FC236}">
                <a16:creationId xmlns:a16="http://schemas.microsoft.com/office/drawing/2014/main" id="{A8717444-08D0-8C45-A818-C3A4AC0149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51600" y="1828800"/>
            <a:ext cx="5361459" cy="70400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buSzTx/>
              <a:buNone/>
              <a:defRPr sz="3000" b="0" i="0">
                <a:solidFill>
                  <a:srgbClr val="067C90"/>
                </a:solidFill>
                <a:latin typeface="Raleway Medium" panose="020B0503030101060003" pitchFamily="34" charset="77"/>
              </a:defRPr>
            </a:lvl1pPr>
            <a:lvl2pPr marL="0" indent="228600" algn="l">
              <a:spcBef>
                <a:spcPts val="0"/>
              </a:spcBef>
              <a:buSzTx/>
              <a:buNone/>
              <a:defRPr sz="3000" b="0" i="0">
                <a:solidFill>
                  <a:srgbClr val="067C90"/>
                </a:solidFill>
                <a:latin typeface="Raleway Medium" panose="020B0503030101060003" pitchFamily="34" charset="77"/>
              </a:defRPr>
            </a:lvl2pPr>
            <a:lvl3pPr marL="0" indent="457200" algn="l">
              <a:spcBef>
                <a:spcPts val="0"/>
              </a:spcBef>
              <a:buSzTx/>
              <a:buNone/>
              <a:defRPr sz="3000" b="0" i="0">
                <a:solidFill>
                  <a:srgbClr val="067C90"/>
                </a:solidFill>
                <a:latin typeface="Raleway Medium" panose="020B0503030101060003" pitchFamily="34" charset="77"/>
              </a:defRPr>
            </a:lvl3pPr>
            <a:lvl4pPr marL="0" indent="685800" algn="l">
              <a:spcBef>
                <a:spcPts val="0"/>
              </a:spcBef>
              <a:buSzTx/>
              <a:buNone/>
              <a:defRPr sz="3000" b="0" i="0">
                <a:solidFill>
                  <a:srgbClr val="067C90"/>
                </a:solidFill>
                <a:latin typeface="Raleway Medium" panose="020B0503030101060003" pitchFamily="34" charset="77"/>
              </a:defRPr>
            </a:lvl4pPr>
            <a:lvl5pPr marL="0" indent="914400" algn="l">
              <a:spcBef>
                <a:spcPts val="0"/>
              </a:spcBef>
              <a:buSzTx/>
              <a:buNone/>
              <a:defRPr sz="3000" b="0" i="0">
                <a:solidFill>
                  <a:srgbClr val="067C90"/>
                </a:solidFill>
                <a:latin typeface="Raleway Medium" panose="020B0503030101060003" pitchFamily="34" charset="77"/>
              </a:defRPr>
            </a:lvl5pPr>
          </a:lstStyle>
          <a:p>
            <a:r>
              <a:rPr err="1"/>
              <a:t>Brødtekst</a:t>
            </a:r>
            <a:r>
              <a:t>, </a:t>
            </a:r>
            <a:r>
              <a:rPr err="1"/>
              <a:t>niveau</a:t>
            </a:r>
            <a:r>
              <a:t> et</a:t>
            </a:r>
          </a:p>
          <a:p>
            <a:pPr lvl="1"/>
            <a:r>
              <a:rPr err="1"/>
              <a:t>Brødtekst</a:t>
            </a:r>
            <a:r>
              <a:t>, </a:t>
            </a:r>
            <a:r>
              <a:rPr err="1"/>
              <a:t>niveau</a:t>
            </a:r>
            <a:r>
              <a:t> to</a:t>
            </a:r>
          </a:p>
          <a:p>
            <a:pPr lvl="2"/>
            <a:r>
              <a:rPr err="1"/>
              <a:t>Brødtekst</a:t>
            </a:r>
            <a:r>
              <a:t>, </a:t>
            </a:r>
            <a:r>
              <a:rPr err="1"/>
              <a:t>niveau</a:t>
            </a:r>
            <a:r>
              <a:t> </a:t>
            </a:r>
            <a:r>
              <a:rPr err="1"/>
              <a:t>tre</a:t>
            </a:r>
            <a:endParaRPr/>
          </a:p>
          <a:p>
            <a:pPr lvl="3"/>
            <a:r>
              <a:rPr err="1"/>
              <a:t>Brødtekst</a:t>
            </a:r>
            <a:r>
              <a:t>, </a:t>
            </a:r>
            <a:r>
              <a:rPr err="1"/>
              <a:t>niveau</a:t>
            </a:r>
            <a:r>
              <a:t> fire</a:t>
            </a:r>
          </a:p>
          <a:p>
            <a:pPr lvl="4"/>
            <a:r>
              <a:rPr err="1"/>
              <a:t>Brødtekst</a:t>
            </a:r>
            <a:r>
              <a:t>, </a:t>
            </a:r>
            <a:r>
              <a:rPr err="1"/>
              <a:t>niveau</a:t>
            </a:r>
            <a:r>
              <a:t> fem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361A602-D330-9346-B900-3890642BE29C}"/>
              </a:ext>
            </a:extLst>
          </p:cNvPr>
          <p:cNvSpPr/>
          <p:nvPr userDrawn="1"/>
        </p:nvSpPr>
        <p:spPr>
          <a:xfrm>
            <a:off x="-161584" y="6212572"/>
            <a:ext cx="12412487" cy="666583"/>
          </a:xfrm>
          <a:prstGeom prst="rect">
            <a:avLst/>
          </a:prstGeom>
          <a:solidFill>
            <a:srgbClr val="067C90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759DBC28-5D52-C849-8399-830625EE8654}"/>
              </a:ext>
            </a:extLst>
          </p:cNvPr>
          <p:cNvSpPr txBox="1"/>
          <p:nvPr userDrawn="1"/>
        </p:nvSpPr>
        <p:spPr>
          <a:xfrm>
            <a:off x="10709782" y="6361229"/>
            <a:ext cx="1468683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a-DK" sz="1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Rounded Book" pitchFamily="2" charset="0"/>
                <a:ea typeface="+mn-ea"/>
                <a:cs typeface="+mn-cs"/>
                <a:sym typeface="Helvetica Light"/>
              </a:rPr>
              <a:t>VFVVEST.DK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882B2C9D-1064-4C45-AAE0-D0F7DBC756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3780" y="6356060"/>
            <a:ext cx="1825727" cy="379606"/>
          </a:xfrm>
          <a:prstGeom prst="rect">
            <a:avLst/>
          </a:prstGeom>
        </p:spPr>
      </p:pic>
      <p:pic>
        <p:nvPicPr>
          <p:cNvPr id="21" name="Billede 20">
            <a:extLst>
              <a:ext uri="{FF2B5EF4-FFF2-40B4-BE49-F238E27FC236}">
                <a16:creationId xmlns:a16="http://schemas.microsoft.com/office/drawing/2014/main" id="{6B9403DF-6B5D-AB41-A1BB-0E3EBDBB19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4740"/>
          <a:stretch/>
        </p:blipFill>
        <p:spPr>
          <a:xfrm>
            <a:off x="-212384" y="5256254"/>
            <a:ext cx="12464317" cy="1103608"/>
          </a:xfrm>
          <a:prstGeom prst="rect">
            <a:avLst/>
          </a:prstGeom>
        </p:spPr>
      </p:pic>
      <p:sp>
        <p:nvSpPr>
          <p:cNvPr id="22" name="Tekstfelt 21">
            <a:extLst>
              <a:ext uri="{FF2B5EF4-FFF2-40B4-BE49-F238E27FC236}">
                <a16:creationId xmlns:a16="http://schemas.microsoft.com/office/drawing/2014/main" id="{AC8EF1D3-AB19-8D45-961D-C4C875265C95}"/>
              </a:ext>
            </a:extLst>
          </p:cNvPr>
          <p:cNvSpPr txBox="1"/>
          <p:nvPr userDrawn="1"/>
        </p:nvSpPr>
        <p:spPr>
          <a:xfrm>
            <a:off x="11407792" y="5674909"/>
            <a:ext cx="4743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CA338B6-5912-884D-A5AD-7878D179879F}" type="slidenum">
              <a:rPr lang="da-DK" sz="800" b="0" i="0" smtClean="0">
                <a:solidFill>
                  <a:srgbClr val="006A7A"/>
                </a:solidFill>
                <a:latin typeface="Raleway Medium" panose="020B0503030101060003" pitchFamily="34" charset="77"/>
              </a:rPr>
              <a:pPr algn="ctr"/>
              <a:t>‹nr.›</a:t>
            </a:fld>
            <a:endParaRPr lang="da-DK" b="0" i="0">
              <a:solidFill>
                <a:srgbClr val="006A7A"/>
              </a:solidFill>
              <a:latin typeface="Raleway Medium" panose="020B0503030101060003" pitchFamily="34" charset="77"/>
            </a:endParaRPr>
          </a:p>
        </p:txBody>
      </p:sp>
      <p:sp>
        <p:nvSpPr>
          <p:cNvPr id="16" name="Shape 11">
            <a:extLst>
              <a:ext uri="{FF2B5EF4-FFF2-40B4-BE49-F238E27FC236}">
                <a16:creationId xmlns:a16="http://schemas.microsoft.com/office/drawing/2014/main" id="{F2E99F56-78C5-3B42-BCD5-956EB6FDB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600" y="878938"/>
            <a:ext cx="5361459" cy="83871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 i="0">
                <a:solidFill>
                  <a:srgbClr val="067C90"/>
                </a:solidFill>
                <a:latin typeface="Raleway SemiBold" panose="020B0503030101060003" pitchFamily="34" charset="77"/>
              </a:defRPr>
            </a:lvl1pPr>
          </a:lstStyle>
          <a:p>
            <a:r>
              <a:rPr err="1"/>
              <a:t>Titeltekst</a:t>
            </a:r>
            <a:endParaRPr/>
          </a:p>
        </p:txBody>
      </p:sp>
      <p:sp>
        <p:nvSpPr>
          <p:cNvPr id="17" name="Shape 12">
            <a:extLst>
              <a:ext uri="{FF2B5EF4-FFF2-40B4-BE49-F238E27FC236}">
                <a16:creationId xmlns:a16="http://schemas.microsoft.com/office/drawing/2014/main" id="{C93374F7-FC4F-734E-85E8-32134C0A21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51600" y="2653051"/>
            <a:ext cx="5361459" cy="70400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buSzTx/>
              <a:buNone/>
              <a:defRPr sz="3000" b="0" i="0">
                <a:solidFill>
                  <a:srgbClr val="067C90"/>
                </a:solidFill>
                <a:latin typeface="Raleway Medium" panose="020B0503030101060003" pitchFamily="34" charset="77"/>
              </a:defRPr>
            </a:lvl1pPr>
            <a:lvl2pPr marL="0" indent="228600" algn="l">
              <a:spcBef>
                <a:spcPts val="0"/>
              </a:spcBef>
              <a:buSzTx/>
              <a:buNone/>
              <a:defRPr sz="3000" b="0" i="0">
                <a:solidFill>
                  <a:srgbClr val="067C90"/>
                </a:solidFill>
                <a:latin typeface="Raleway Medium" panose="020B0503030101060003" pitchFamily="34" charset="77"/>
              </a:defRPr>
            </a:lvl2pPr>
            <a:lvl3pPr marL="0" indent="457200" algn="l">
              <a:spcBef>
                <a:spcPts val="0"/>
              </a:spcBef>
              <a:buSzTx/>
              <a:buNone/>
              <a:defRPr sz="3000" b="0" i="0">
                <a:solidFill>
                  <a:srgbClr val="067C90"/>
                </a:solidFill>
                <a:latin typeface="Raleway Medium" panose="020B0503030101060003" pitchFamily="34" charset="77"/>
              </a:defRPr>
            </a:lvl3pPr>
            <a:lvl4pPr marL="0" indent="685800" algn="l">
              <a:spcBef>
                <a:spcPts val="0"/>
              </a:spcBef>
              <a:buSzTx/>
              <a:buNone/>
              <a:defRPr sz="3000" b="0" i="0">
                <a:solidFill>
                  <a:srgbClr val="067C90"/>
                </a:solidFill>
                <a:latin typeface="Raleway Medium" panose="020B0503030101060003" pitchFamily="34" charset="77"/>
              </a:defRPr>
            </a:lvl4pPr>
            <a:lvl5pPr marL="0" indent="914400" algn="l">
              <a:spcBef>
                <a:spcPts val="0"/>
              </a:spcBef>
              <a:buSzTx/>
              <a:buNone/>
              <a:defRPr sz="3000" b="0" i="0">
                <a:solidFill>
                  <a:srgbClr val="067C90"/>
                </a:solidFill>
                <a:latin typeface="Raleway Medium" panose="020B0503030101060003" pitchFamily="34" charset="77"/>
              </a:defRPr>
            </a:lvl5pPr>
          </a:lstStyle>
          <a:p>
            <a:r>
              <a:rPr err="1"/>
              <a:t>Brødtekst</a:t>
            </a:r>
            <a:r>
              <a:t>, </a:t>
            </a:r>
            <a:r>
              <a:rPr err="1"/>
              <a:t>niveau</a:t>
            </a:r>
            <a:r>
              <a:t> et</a:t>
            </a:r>
          </a:p>
          <a:p>
            <a:pPr lvl="1"/>
            <a:r>
              <a:rPr err="1"/>
              <a:t>Brødtekst</a:t>
            </a:r>
            <a:r>
              <a:t>, </a:t>
            </a:r>
            <a:r>
              <a:rPr err="1"/>
              <a:t>niveau</a:t>
            </a:r>
            <a:r>
              <a:t> to</a:t>
            </a:r>
          </a:p>
          <a:p>
            <a:pPr lvl="2"/>
            <a:r>
              <a:rPr err="1"/>
              <a:t>Brødtekst</a:t>
            </a:r>
            <a:r>
              <a:t>, </a:t>
            </a:r>
            <a:r>
              <a:rPr err="1"/>
              <a:t>niveau</a:t>
            </a:r>
            <a:r>
              <a:t> </a:t>
            </a:r>
            <a:r>
              <a:rPr err="1"/>
              <a:t>tre</a:t>
            </a:r>
            <a:endParaRPr/>
          </a:p>
          <a:p>
            <a:pPr lvl="3"/>
            <a:r>
              <a:rPr err="1"/>
              <a:t>Brødtekst</a:t>
            </a:r>
            <a:r>
              <a:t>, </a:t>
            </a:r>
            <a:r>
              <a:rPr err="1"/>
              <a:t>niveau</a:t>
            </a:r>
            <a:r>
              <a:t> fire</a:t>
            </a:r>
          </a:p>
          <a:p>
            <a:pPr lvl="4"/>
            <a:r>
              <a:rPr err="1"/>
              <a:t>Brødtekst</a:t>
            </a:r>
            <a:r>
              <a:t>, </a:t>
            </a:r>
            <a:r>
              <a:rPr err="1"/>
              <a:t>niveau</a:t>
            </a:r>
            <a:r>
              <a:t> fem</a:t>
            </a:r>
          </a:p>
        </p:txBody>
      </p:sp>
      <p:sp>
        <p:nvSpPr>
          <p:cNvPr id="18" name="Shape 12">
            <a:extLst>
              <a:ext uri="{FF2B5EF4-FFF2-40B4-BE49-F238E27FC236}">
                <a16:creationId xmlns:a16="http://schemas.microsoft.com/office/drawing/2014/main" id="{63EC4F11-2DB3-154F-8AC9-F298C45E3F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1600" y="3481033"/>
            <a:ext cx="5361459" cy="70400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SzTx/>
              <a:buNone/>
              <a:defRPr sz="2000" b="0" i="0">
                <a:solidFill>
                  <a:srgbClr val="067C90"/>
                </a:solidFill>
                <a:latin typeface="Raleway Medium" panose="020B0503030101060003" pitchFamily="34" charset="77"/>
              </a:defRPr>
            </a:lvl1pPr>
            <a:lvl2pPr marL="0" indent="228600" algn="l">
              <a:spcBef>
                <a:spcPts val="0"/>
              </a:spcBef>
              <a:buSzTx/>
              <a:buNone/>
              <a:defRPr sz="2000" b="0" i="0">
                <a:solidFill>
                  <a:srgbClr val="067C90"/>
                </a:solidFill>
                <a:latin typeface="Raleway Medium" panose="020B0503030101060003" pitchFamily="34" charset="77"/>
              </a:defRPr>
            </a:lvl2pPr>
            <a:lvl3pPr marL="0" indent="457200" algn="l">
              <a:spcBef>
                <a:spcPts val="0"/>
              </a:spcBef>
              <a:buSzTx/>
              <a:buNone/>
              <a:defRPr sz="2000" b="0" i="0">
                <a:solidFill>
                  <a:srgbClr val="067C90"/>
                </a:solidFill>
                <a:latin typeface="Raleway Medium" panose="020B0503030101060003" pitchFamily="34" charset="77"/>
              </a:defRPr>
            </a:lvl3pPr>
            <a:lvl4pPr marL="0" indent="685800" algn="l">
              <a:spcBef>
                <a:spcPts val="0"/>
              </a:spcBef>
              <a:buSzTx/>
              <a:buNone/>
              <a:defRPr sz="2000" b="0" i="0">
                <a:solidFill>
                  <a:srgbClr val="067C90"/>
                </a:solidFill>
                <a:latin typeface="Raleway Medium" panose="020B0503030101060003" pitchFamily="34" charset="77"/>
              </a:defRPr>
            </a:lvl4pPr>
            <a:lvl5pPr marL="0" indent="914400" algn="l">
              <a:spcBef>
                <a:spcPts val="0"/>
              </a:spcBef>
              <a:buSzTx/>
              <a:buNone/>
              <a:defRPr sz="2000" b="0" i="0">
                <a:solidFill>
                  <a:srgbClr val="067C90"/>
                </a:solidFill>
                <a:latin typeface="Raleway Medium" panose="020B0503030101060003" pitchFamily="34" charset="77"/>
              </a:defRPr>
            </a:lvl5pPr>
          </a:lstStyle>
          <a:p>
            <a:r>
              <a:rPr err="1"/>
              <a:t>Brødtekst</a:t>
            </a:r>
            <a:r>
              <a:t>, </a:t>
            </a:r>
            <a:r>
              <a:rPr err="1"/>
              <a:t>niveau</a:t>
            </a:r>
            <a:r>
              <a:t> et</a:t>
            </a:r>
          </a:p>
          <a:p>
            <a:pPr lvl="1"/>
            <a:r>
              <a:rPr err="1"/>
              <a:t>Brødtekst</a:t>
            </a:r>
            <a:r>
              <a:t>, </a:t>
            </a:r>
            <a:r>
              <a:rPr err="1"/>
              <a:t>niveau</a:t>
            </a:r>
            <a:r>
              <a:t> to</a:t>
            </a:r>
          </a:p>
          <a:p>
            <a:pPr lvl="2"/>
            <a:r>
              <a:rPr err="1"/>
              <a:t>Brødtekst</a:t>
            </a:r>
            <a:r>
              <a:t>, </a:t>
            </a:r>
            <a:r>
              <a:rPr err="1"/>
              <a:t>niveau</a:t>
            </a:r>
            <a:r>
              <a:t> </a:t>
            </a:r>
            <a:r>
              <a:rPr err="1"/>
              <a:t>tre</a:t>
            </a:r>
            <a:endParaRPr/>
          </a:p>
          <a:p>
            <a:pPr lvl="3"/>
            <a:r>
              <a:rPr err="1"/>
              <a:t>Brødtekst</a:t>
            </a:r>
            <a:r>
              <a:t>, </a:t>
            </a:r>
            <a:r>
              <a:rPr err="1"/>
              <a:t>niveau</a:t>
            </a:r>
            <a:r>
              <a:t> fire</a:t>
            </a:r>
          </a:p>
          <a:p>
            <a:pPr lvl="4"/>
            <a:r>
              <a:rPr err="1"/>
              <a:t>Brødtekst</a:t>
            </a:r>
            <a:r>
              <a:t>, </a:t>
            </a:r>
            <a:r>
              <a:rPr err="1"/>
              <a:t>niveau</a:t>
            </a:r>
            <a:r>
              <a:t> fem</a:t>
            </a:r>
          </a:p>
        </p:txBody>
      </p:sp>
      <p:sp>
        <p:nvSpPr>
          <p:cNvPr id="19" name="Shape 12">
            <a:extLst>
              <a:ext uri="{FF2B5EF4-FFF2-40B4-BE49-F238E27FC236}">
                <a16:creationId xmlns:a16="http://schemas.microsoft.com/office/drawing/2014/main" id="{9AE9695A-EBED-3A46-BA2B-C708FDD7F8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51600" y="4300923"/>
            <a:ext cx="5361459" cy="70400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SzTx/>
              <a:buNone/>
              <a:defRPr sz="2000" b="0" i="0">
                <a:solidFill>
                  <a:srgbClr val="067C90"/>
                </a:solidFill>
                <a:latin typeface="Raleway Medium" panose="020B0503030101060003" pitchFamily="34" charset="77"/>
              </a:defRPr>
            </a:lvl1pPr>
            <a:lvl2pPr marL="0" indent="228600" algn="l">
              <a:spcBef>
                <a:spcPts val="0"/>
              </a:spcBef>
              <a:buSzTx/>
              <a:buNone/>
              <a:defRPr sz="2000" b="0" i="0">
                <a:solidFill>
                  <a:srgbClr val="067C90"/>
                </a:solidFill>
                <a:latin typeface="Raleway Medium" panose="020B0503030101060003" pitchFamily="34" charset="77"/>
              </a:defRPr>
            </a:lvl2pPr>
            <a:lvl3pPr marL="0" indent="457200" algn="l">
              <a:spcBef>
                <a:spcPts val="0"/>
              </a:spcBef>
              <a:buSzTx/>
              <a:buNone/>
              <a:defRPr sz="2000" b="0" i="0">
                <a:solidFill>
                  <a:srgbClr val="067C90"/>
                </a:solidFill>
                <a:latin typeface="Raleway Medium" panose="020B0503030101060003" pitchFamily="34" charset="77"/>
              </a:defRPr>
            </a:lvl3pPr>
            <a:lvl4pPr marL="0" indent="685800" algn="l">
              <a:spcBef>
                <a:spcPts val="0"/>
              </a:spcBef>
              <a:buSzTx/>
              <a:buNone/>
              <a:defRPr sz="2000" b="0" i="0">
                <a:solidFill>
                  <a:srgbClr val="067C90"/>
                </a:solidFill>
                <a:latin typeface="Raleway Medium" panose="020B0503030101060003" pitchFamily="34" charset="77"/>
              </a:defRPr>
            </a:lvl4pPr>
            <a:lvl5pPr marL="0" indent="914400" algn="l">
              <a:spcBef>
                <a:spcPts val="0"/>
              </a:spcBef>
              <a:buSzTx/>
              <a:buNone/>
              <a:defRPr sz="2000" b="0" i="0">
                <a:solidFill>
                  <a:srgbClr val="067C90"/>
                </a:solidFill>
                <a:latin typeface="Raleway Medium" panose="020B0503030101060003" pitchFamily="34" charset="77"/>
              </a:defRPr>
            </a:lvl5pPr>
          </a:lstStyle>
          <a:p>
            <a:r>
              <a:rPr err="1"/>
              <a:t>Brødtekst</a:t>
            </a:r>
            <a:r>
              <a:t>, </a:t>
            </a:r>
            <a:r>
              <a:rPr err="1"/>
              <a:t>niveau</a:t>
            </a:r>
            <a:r>
              <a:t> et</a:t>
            </a:r>
          </a:p>
          <a:p>
            <a:pPr lvl="1"/>
            <a:r>
              <a:rPr err="1"/>
              <a:t>Brødtekst</a:t>
            </a:r>
            <a:r>
              <a:t>, </a:t>
            </a:r>
            <a:r>
              <a:rPr err="1"/>
              <a:t>niveau</a:t>
            </a:r>
            <a:r>
              <a:t> to</a:t>
            </a:r>
          </a:p>
          <a:p>
            <a:pPr lvl="2"/>
            <a:r>
              <a:rPr err="1"/>
              <a:t>Brødtekst</a:t>
            </a:r>
            <a:r>
              <a:t>, </a:t>
            </a:r>
            <a:r>
              <a:rPr err="1"/>
              <a:t>niveau</a:t>
            </a:r>
            <a:r>
              <a:t> </a:t>
            </a:r>
            <a:r>
              <a:rPr err="1"/>
              <a:t>tre</a:t>
            </a:r>
            <a:endParaRPr/>
          </a:p>
          <a:p>
            <a:pPr lvl="3"/>
            <a:r>
              <a:rPr err="1"/>
              <a:t>Brødtekst</a:t>
            </a:r>
            <a:r>
              <a:t>, </a:t>
            </a:r>
            <a:r>
              <a:rPr err="1"/>
              <a:t>niveau</a:t>
            </a:r>
            <a:r>
              <a:t> fire</a:t>
            </a:r>
          </a:p>
          <a:p>
            <a:pPr lvl="4"/>
            <a:r>
              <a:rPr err="1"/>
              <a:t>Brødtekst</a:t>
            </a:r>
            <a:r>
              <a:t>, </a:t>
            </a:r>
            <a:r>
              <a:rPr err="1"/>
              <a:t>niveau</a:t>
            </a:r>
            <a:r>
              <a:t> fem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EB6ACB81-9E64-AF4E-878E-B120851227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9292" t="156" r="6262" b="2224"/>
          <a:stretch/>
        </p:blipFill>
        <p:spPr>
          <a:xfrm>
            <a:off x="-212384" y="-222869"/>
            <a:ext cx="5341852" cy="638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28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le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3">
            <a:extLst>
              <a:ext uri="{FF2B5EF4-FFF2-40B4-BE49-F238E27FC236}">
                <a16:creationId xmlns:a16="http://schemas.microsoft.com/office/drawing/2014/main" id="{9C7C4612-C46E-1347-8795-7DFFE9C93180}"/>
              </a:ext>
            </a:extLst>
          </p:cNvPr>
          <p:cNvSpPr/>
          <p:nvPr userDrawn="1"/>
        </p:nvSpPr>
        <p:spPr>
          <a:xfrm>
            <a:off x="-56644" y="-145656"/>
            <a:ext cx="12289104" cy="7011748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AAF9AD13-16B5-0446-A808-23171109153F}"/>
              </a:ext>
            </a:extLst>
          </p:cNvPr>
          <p:cNvSpPr txBox="1"/>
          <p:nvPr userDrawn="1"/>
        </p:nvSpPr>
        <p:spPr>
          <a:xfrm>
            <a:off x="10709782" y="6361229"/>
            <a:ext cx="1468683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a-DK" sz="1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Rounded Book" pitchFamily="2" charset="0"/>
                <a:ea typeface="+mn-ea"/>
                <a:cs typeface="+mn-cs"/>
                <a:sym typeface="Helvetica Light"/>
              </a:rPr>
              <a:t>VFVVEST.DK</a:t>
            </a:r>
          </a:p>
        </p:txBody>
      </p:sp>
      <p:pic>
        <p:nvPicPr>
          <p:cNvPr id="28" name="Billede 27">
            <a:extLst>
              <a:ext uri="{FF2B5EF4-FFF2-40B4-BE49-F238E27FC236}">
                <a16:creationId xmlns:a16="http://schemas.microsoft.com/office/drawing/2014/main" id="{9277B719-8762-E94F-A04D-44F9706304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3780" y="6356060"/>
            <a:ext cx="1825727" cy="379606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214636B2-4CBF-C44F-B6AF-89015C11E7F4}"/>
              </a:ext>
            </a:extLst>
          </p:cNvPr>
          <p:cNvSpPr/>
          <p:nvPr userDrawn="1"/>
        </p:nvSpPr>
        <p:spPr>
          <a:xfrm>
            <a:off x="-161584" y="6212572"/>
            <a:ext cx="12412487" cy="666583"/>
          </a:xfrm>
          <a:prstGeom prst="rect">
            <a:avLst/>
          </a:prstGeom>
          <a:solidFill>
            <a:srgbClr val="067C90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0BA9395E-8BF4-2A42-871B-912C5070F8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3780" y="6356060"/>
            <a:ext cx="1825727" cy="379606"/>
          </a:xfrm>
          <a:prstGeom prst="rect">
            <a:avLst/>
          </a:prstGeom>
        </p:spPr>
      </p:pic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9A85835E-FEFD-1749-915A-55653838EC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7471" y="-156210"/>
            <a:ext cx="12318213" cy="6358622"/>
          </a:xfrm>
        </p:spPr>
        <p:txBody>
          <a:bodyPr/>
          <a:lstStyle/>
          <a:p>
            <a:endParaRPr lang="da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74F1EB2-06D5-0446-B6B3-9E7A6B7707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53525" y="4592638"/>
            <a:ext cx="2632075" cy="1270000"/>
          </a:xfrm>
          <a:solidFill>
            <a:srgbClr val="067C90"/>
          </a:solidFill>
        </p:spPr>
        <p:txBody>
          <a:bodyPr lIns="72000" tIns="72000" rIns="72000" bIns="7200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Raleway Medium" panose="020B0503030101060003" pitchFamily="34" charset="77"/>
              </a:defRPr>
            </a:lvl1pPr>
            <a:lvl2pPr marL="457200" indent="0" algn="ctr">
              <a:buNone/>
              <a:defRPr sz="2000" b="0" i="0">
                <a:solidFill>
                  <a:schemeClr val="bg1"/>
                </a:solidFill>
                <a:latin typeface="Raleway Medium" panose="020B0503030101060003" pitchFamily="34" charset="77"/>
              </a:defRPr>
            </a:lvl2pPr>
            <a:lvl3pPr marL="914400" indent="0" algn="ctr">
              <a:buNone/>
              <a:defRPr sz="2000" b="0" i="0">
                <a:solidFill>
                  <a:schemeClr val="bg1"/>
                </a:solidFill>
                <a:latin typeface="Raleway Medium" panose="020B0503030101060003" pitchFamily="34" charset="77"/>
              </a:defRPr>
            </a:lvl3pPr>
            <a:lvl4pPr marL="1371600" indent="0" algn="ctr">
              <a:buNone/>
              <a:defRPr sz="2000" b="0" i="0">
                <a:solidFill>
                  <a:schemeClr val="bg1"/>
                </a:solidFill>
                <a:latin typeface="Raleway Medium" panose="020B0503030101060003" pitchFamily="34" charset="77"/>
              </a:defRPr>
            </a:lvl4pPr>
            <a:lvl5pPr marL="1828800" indent="0" algn="ctr">
              <a:buNone/>
              <a:defRPr sz="2000" b="0" i="0">
                <a:solidFill>
                  <a:schemeClr val="bg1"/>
                </a:solidFill>
                <a:latin typeface="Raleway Medium" panose="020B0503030101060003" pitchFamily="34" charset="77"/>
              </a:defRPr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385035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venstre 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dsholder til dato 3">
            <a:extLst>
              <a:ext uri="{FF2B5EF4-FFF2-40B4-BE49-F238E27FC236}">
                <a16:creationId xmlns:a16="http://schemas.microsoft.com/office/drawing/2014/main" id="{D675B159-6D1E-2C43-9C5C-BBE42BCF74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1C2BCCD-3A69-C043-99AD-9F93DAA0A034}" type="datetimeFigureOut">
              <a:rPr lang="da-DK" smtClean="0"/>
              <a:t>27-01-2020</a:t>
            </a:fld>
            <a:endParaRPr lang="da-DK"/>
          </a:p>
        </p:txBody>
      </p:sp>
      <p:sp>
        <p:nvSpPr>
          <p:cNvPr id="23" name="Pladsholder til sidefod 4">
            <a:extLst>
              <a:ext uri="{FF2B5EF4-FFF2-40B4-BE49-F238E27FC236}">
                <a16:creationId xmlns:a16="http://schemas.microsoft.com/office/drawing/2014/main" id="{470510DC-0F50-3B49-B690-C88BEA786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da-DK"/>
          </a:p>
        </p:txBody>
      </p:sp>
      <p:sp>
        <p:nvSpPr>
          <p:cNvPr id="24" name="Pladsholder til slidenummer 5">
            <a:extLst>
              <a:ext uri="{FF2B5EF4-FFF2-40B4-BE49-F238E27FC236}">
                <a16:creationId xmlns:a16="http://schemas.microsoft.com/office/drawing/2014/main" id="{6EAAC778-7834-0F43-8239-6F9CEF424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2055033-60A4-7348-A8C5-D10ADEC5E2D4}" type="slidenum">
              <a:rPr lang="da-DK" smtClean="0"/>
              <a:t>‹nr.›</a:t>
            </a:fld>
            <a:endParaRPr lang="da-DK"/>
          </a:p>
        </p:txBody>
      </p:sp>
      <p:sp>
        <p:nvSpPr>
          <p:cNvPr id="25" name="Shape 13">
            <a:extLst>
              <a:ext uri="{FF2B5EF4-FFF2-40B4-BE49-F238E27FC236}">
                <a16:creationId xmlns:a16="http://schemas.microsoft.com/office/drawing/2014/main" id="{995674CE-1963-CA4E-947A-5315B56B4226}"/>
              </a:ext>
            </a:extLst>
          </p:cNvPr>
          <p:cNvSpPr/>
          <p:nvPr userDrawn="1"/>
        </p:nvSpPr>
        <p:spPr>
          <a:xfrm>
            <a:off x="-49930" y="-219456"/>
            <a:ext cx="12312033" cy="7095744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7" name="Shape 12">
            <a:extLst>
              <a:ext uri="{FF2B5EF4-FFF2-40B4-BE49-F238E27FC236}">
                <a16:creationId xmlns:a16="http://schemas.microsoft.com/office/drawing/2014/main" id="{5831B070-B2F7-5E44-B673-1E2A5FEA84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3240" y="1761879"/>
            <a:ext cx="5572760" cy="349300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SzTx/>
              <a:buNone/>
              <a:defRPr sz="2000" b="0" i="0">
                <a:solidFill>
                  <a:srgbClr val="067C90"/>
                </a:solidFill>
                <a:latin typeface="Raleway Medium" panose="020B0503030101060003" pitchFamily="34" charset="77"/>
              </a:defRPr>
            </a:lvl1pPr>
            <a:lvl2pPr marL="0" indent="228600" algn="l">
              <a:spcBef>
                <a:spcPts val="0"/>
              </a:spcBef>
              <a:buSzTx/>
              <a:buNone/>
              <a:defRPr sz="2000" b="0" i="0">
                <a:solidFill>
                  <a:srgbClr val="067C90"/>
                </a:solidFill>
                <a:latin typeface="Raleway Medium" panose="020B0503030101060003" pitchFamily="34" charset="77"/>
              </a:defRPr>
            </a:lvl2pPr>
            <a:lvl3pPr marL="0" indent="457200" algn="l">
              <a:spcBef>
                <a:spcPts val="0"/>
              </a:spcBef>
              <a:buSzTx/>
              <a:buNone/>
              <a:defRPr sz="2000" b="0" i="0">
                <a:solidFill>
                  <a:srgbClr val="067C90"/>
                </a:solidFill>
                <a:latin typeface="Raleway Medium" panose="020B0503030101060003" pitchFamily="34" charset="77"/>
              </a:defRPr>
            </a:lvl3pPr>
            <a:lvl4pPr marL="0" indent="685800" algn="l">
              <a:spcBef>
                <a:spcPts val="0"/>
              </a:spcBef>
              <a:buSzTx/>
              <a:buNone/>
              <a:defRPr sz="2000" b="0" i="0">
                <a:solidFill>
                  <a:srgbClr val="067C90"/>
                </a:solidFill>
                <a:latin typeface="Raleway Medium" panose="020B0503030101060003" pitchFamily="34" charset="77"/>
              </a:defRPr>
            </a:lvl4pPr>
            <a:lvl5pPr marL="0" indent="914400" algn="l">
              <a:spcBef>
                <a:spcPts val="0"/>
              </a:spcBef>
              <a:buSzTx/>
              <a:buNone/>
              <a:defRPr sz="2000" b="0" i="0">
                <a:solidFill>
                  <a:srgbClr val="067C90"/>
                </a:solidFill>
                <a:latin typeface="Raleway Medium" panose="020B0503030101060003" pitchFamily="34" charset="77"/>
              </a:defRPr>
            </a:lvl5pPr>
          </a:lstStyle>
          <a:p>
            <a:r>
              <a:rPr err="1"/>
              <a:t>Brødtekst</a:t>
            </a:r>
            <a:r>
              <a:t>, </a:t>
            </a:r>
            <a:r>
              <a:rPr err="1"/>
              <a:t>niveau</a:t>
            </a:r>
            <a:r>
              <a:t> et</a:t>
            </a:r>
          </a:p>
          <a:p>
            <a:pPr lvl="1"/>
            <a:r>
              <a:rPr err="1"/>
              <a:t>Brødtekst</a:t>
            </a:r>
            <a:r>
              <a:t>, </a:t>
            </a:r>
            <a:r>
              <a:rPr err="1"/>
              <a:t>niveau</a:t>
            </a:r>
            <a:r>
              <a:t> to</a:t>
            </a:r>
          </a:p>
          <a:p>
            <a:pPr lvl="2"/>
            <a:r>
              <a:rPr err="1"/>
              <a:t>Brødtekst</a:t>
            </a:r>
            <a:r>
              <a:t>, </a:t>
            </a:r>
            <a:r>
              <a:rPr err="1"/>
              <a:t>niveau</a:t>
            </a:r>
            <a:r>
              <a:t> </a:t>
            </a:r>
            <a:r>
              <a:rPr err="1"/>
              <a:t>tre</a:t>
            </a:r>
            <a:endParaRPr/>
          </a:p>
          <a:p>
            <a:pPr lvl="3"/>
            <a:r>
              <a:rPr err="1"/>
              <a:t>Brødtekst</a:t>
            </a:r>
            <a:r>
              <a:t>, </a:t>
            </a:r>
            <a:r>
              <a:rPr err="1"/>
              <a:t>niveau</a:t>
            </a:r>
            <a:r>
              <a:t> fire</a:t>
            </a:r>
          </a:p>
          <a:p>
            <a:pPr lvl="4"/>
            <a:r>
              <a:rPr err="1"/>
              <a:t>Brødtekst</a:t>
            </a:r>
            <a:r>
              <a:t>, </a:t>
            </a:r>
            <a:r>
              <a:rPr err="1"/>
              <a:t>niveau</a:t>
            </a:r>
            <a:r>
              <a:t> fem</a:t>
            </a:r>
          </a:p>
        </p:txBody>
      </p:sp>
      <p:sp>
        <p:nvSpPr>
          <p:cNvPr id="35" name="Shape 11">
            <a:extLst>
              <a:ext uri="{FF2B5EF4-FFF2-40B4-BE49-F238E27FC236}">
                <a16:creationId xmlns:a16="http://schemas.microsoft.com/office/drawing/2014/main" id="{C724E745-B7E5-224E-AED8-76F2BBCFE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814435"/>
            <a:ext cx="5572760" cy="83871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 i="0">
                <a:solidFill>
                  <a:srgbClr val="067C90"/>
                </a:solidFill>
                <a:latin typeface="Raleway SemiBold" panose="020B0503030101060003" pitchFamily="34" charset="77"/>
              </a:defRPr>
            </a:lvl1pPr>
          </a:lstStyle>
          <a:p>
            <a:r>
              <a:rPr err="1"/>
              <a:t>Titeltekst</a:t>
            </a:r>
            <a:endParaRPr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0F5DA8DE-F84F-F740-B9EC-95875052F91D}"/>
              </a:ext>
            </a:extLst>
          </p:cNvPr>
          <p:cNvSpPr/>
          <p:nvPr userDrawn="1"/>
        </p:nvSpPr>
        <p:spPr>
          <a:xfrm>
            <a:off x="-161584" y="6212572"/>
            <a:ext cx="12412487" cy="666583"/>
          </a:xfrm>
          <a:prstGeom prst="rect">
            <a:avLst/>
          </a:prstGeom>
          <a:solidFill>
            <a:srgbClr val="067C90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FAB0F991-F17F-B34A-859D-4827C328B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4740"/>
          <a:stretch/>
        </p:blipFill>
        <p:spPr>
          <a:xfrm>
            <a:off x="-212384" y="5256254"/>
            <a:ext cx="12464317" cy="1103608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F2B57A9A-4AE0-2541-A69A-C73BC8D66E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780" y="6356060"/>
            <a:ext cx="1825727" cy="379606"/>
          </a:xfrm>
          <a:prstGeom prst="rect">
            <a:avLst/>
          </a:prstGeom>
        </p:spPr>
      </p:pic>
      <p:sp>
        <p:nvSpPr>
          <p:cNvPr id="18" name="Tekstfelt 17">
            <a:extLst>
              <a:ext uri="{FF2B5EF4-FFF2-40B4-BE49-F238E27FC236}">
                <a16:creationId xmlns:a16="http://schemas.microsoft.com/office/drawing/2014/main" id="{5E20E942-1282-624D-99C5-BDB62236C56D}"/>
              </a:ext>
            </a:extLst>
          </p:cNvPr>
          <p:cNvSpPr txBox="1"/>
          <p:nvPr userDrawn="1"/>
        </p:nvSpPr>
        <p:spPr>
          <a:xfrm>
            <a:off x="11407792" y="5674909"/>
            <a:ext cx="4743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CA338B6-5912-884D-A5AD-7878D179879F}" type="slidenum">
              <a:rPr lang="da-DK" sz="800" b="0" i="0" smtClean="0">
                <a:solidFill>
                  <a:srgbClr val="006A7A"/>
                </a:solidFill>
                <a:latin typeface="Raleway Medium" panose="020B0503030101060003" pitchFamily="34" charset="77"/>
              </a:rPr>
              <a:pPr algn="ctr"/>
              <a:t>‹nr.›</a:t>
            </a:fld>
            <a:endParaRPr lang="da-DK" b="0" i="0">
              <a:solidFill>
                <a:srgbClr val="006A7A"/>
              </a:solidFill>
              <a:latin typeface="Raleway Medium" panose="020B0503030101060003" pitchFamily="34" charset="77"/>
            </a:endParaRP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DF2363FC-9924-2047-AA64-C453264E7D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78564" y="-121921"/>
            <a:ext cx="5899902" cy="5375308"/>
          </a:xfrm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44007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øjre 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3">
            <a:extLst>
              <a:ext uri="{FF2B5EF4-FFF2-40B4-BE49-F238E27FC236}">
                <a16:creationId xmlns:a16="http://schemas.microsoft.com/office/drawing/2014/main" id="{74E6CD7E-C78D-3040-BCC0-0C79F229CDC7}"/>
              </a:ext>
            </a:extLst>
          </p:cNvPr>
          <p:cNvSpPr/>
          <p:nvPr userDrawn="1"/>
        </p:nvSpPr>
        <p:spPr>
          <a:xfrm>
            <a:off x="-56644" y="-145656"/>
            <a:ext cx="12289104" cy="7011748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1DE1BE18-F155-2146-B6F9-0D9955C82535}"/>
              </a:ext>
            </a:extLst>
          </p:cNvPr>
          <p:cNvSpPr/>
          <p:nvPr userDrawn="1"/>
        </p:nvSpPr>
        <p:spPr>
          <a:xfrm>
            <a:off x="-161584" y="6212572"/>
            <a:ext cx="12412487" cy="666583"/>
          </a:xfrm>
          <a:prstGeom prst="rect">
            <a:avLst/>
          </a:prstGeom>
          <a:solidFill>
            <a:srgbClr val="067C90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Shape 12">
            <a:extLst>
              <a:ext uri="{FF2B5EF4-FFF2-40B4-BE49-F238E27FC236}">
                <a16:creationId xmlns:a16="http://schemas.microsoft.com/office/drawing/2014/main" id="{A8717444-08D0-8C45-A818-C3A4AC0149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51600" y="1828800"/>
            <a:ext cx="5361459" cy="349300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SzTx/>
              <a:buNone/>
              <a:defRPr sz="2000" b="0" i="0">
                <a:solidFill>
                  <a:srgbClr val="067C90"/>
                </a:solidFill>
                <a:latin typeface="Raleway Medium" panose="020B0503030101060003" pitchFamily="34" charset="77"/>
              </a:defRPr>
            </a:lvl1pPr>
            <a:lvl2pPr marL="0" indent="228600" algn="l">
              <a:spcBef>
                <a:spcPts val="0"/>
              </a:spcBef>
              <a:buSzTx/>
              <a:buNone/>
              <a:defRPr sz="2000" b="0" i="0">
                <a:solidFill>
                  <a:srgbClr val="067C90"/>
                </a:solidFill>
                <a:latin typeface="Raleway Medium" panose="020B0503030101060003" pitchFamily="34" charset="77"/>
              </a:defRPr>
            </a:lvl2pPr>
            <a:lvl3pPr marL="0" indent="457200" algn="l">
              <a:spcBef>
                <a:spcPts val="0"/>
              </a:spcBef>
              <a:buSzTx/>
              <a:buNone/>
              <a:defRPr sz="2000" b="0" i="0">
                <a:solidFill>
                  <a:srgbClr val="067C90"/>
                </a:solidFill>
                <a:latin typeface="Raleway Medium" panose="020B0503030101060003" pitchFamily="34" charset="77"/>
              </a:defRPr>
            </a:lvl3pPr>
            <a:lvl4pPr marL="0" indent="685800" algn="l">
              <a:spcBef>
                <a:spcPts val="0"/>
              </a:spcBef>
              <a:buSzTx/>
              <a:buNone/>
              <a:defRPr sz="2000" b="0" i="0">
                <a:solidFill>
                  <a:srgbClr val="067C90"/>
                </a:solidFill>
                <a:latin typeface="Raleway Medium" panose="020B0503030101060003" pitchFamily="34" charset="77"/>
              </a:defRPr>
            </a:lvl4pPr>
            <a:lvl5pPr marL="0" indent="914400" algn="l">
              <a:spcBef>
                <a:spcPts val="0"/>
              </a:spcBef>
              <a:buSzTx/>
              <a:buNone/>
              <a:defRPr sz="2000" b="0" i="0">
                <a:solidFill>
                  <a:srgbClr val="067C90"/>
                </a:solidFill>
                <a:latin typeface="Raleway Medium" panose="020B0503030101060003" pitchFamily="34" charset="77"/>
              </a:defRPr>
            </a:lvl5pPr>
          </a:lstStyle>
          <a:p>
            <a:r>
              <a:rPr err="1"/>
              <a:t>Brødtekst</a:t>
            </a:r>
            <a:r>
              <a:t>, </a:t>
            </a:r>
            <a:r>
              <a:rPr err="1"/>
              <a:t>niveau</a:t>
            </a:r>
            <a:r>
              <a:t> et</a:t>
            </a:r>
          </a:p>
          <a:p>
            <a:pPr lvl="1"/>
            <a:r>
              <a:rPr err="1"/>
              <a:t>Brødtekst</a:t>
            </a:r>
            <a:r>
              <a:t>, </a:t>
            </a:r>
            <a:r>
              <a:rPr err="1"/>
              <a:t>niveau</a:t>
            </a:r>
            <a:r>
              <a:t> to</a:t>
            </a:r>
          </a:p>
          <a:p>
            <a:pPr lvl="2"/>
            <a:r>
              <a:rPr err="1"/>
              <a:t>Brødtekst</a:t>
            </a:r>
            <a:r>
              <a:t>, </a:t>
            </a:r>
            <a:r>
              <a:rPr err="1"/>
              <a:t>niveau</a:t>
            </a:r>
            <a:r>
              <a:t> </a:t>
            </a:r>
            <a:r>
              <a:rPr err="1"/>
              <a:t>tre</a:t>
            </a:r>
            <a:endParaRPr/>
          </a:p>
          <a:p>
            <a:pPr lvl="3"/>
            <a:r>
              <a:rPr err="1"/>
              <a:t>Brødtekst</a:t>
            </a:r>
            <a:r>
              <a:t>, </a:t>
            </a:r>
            <a:r>
              <a:rPr err="1"/>
              <a:t>niveau</a:t>
            </a:r>
            <a:r>
              <a:t> fire</a:t>
            </a:r>
          </a:p>
          <a:p>
            <a:pPr lvl="4"/>
            <a:r>
              <a:rPr err="1"/>
              <a:t>Brødtekst</a:t>
            </a:r>
            <a:r>
              <a:t>, </a:t>
            </a:r>
            <a:r>
              <a:rPr err="1"/>
              <a:t>niveau</a:t>
            </a:r>
            <a:r>
              <a:t> fem</a:t>
            </a:r>
          </a:p>
        </p:txBody>
      </p:sp>
      <p:pic>
        <p:nvPicPr>
          <p:cNvPr id="19" name="Billede 18">
            <a:extLst>
              <a:ext uri="{FF2B5EF4-FFF2-40B4-BE49-F238E27FC236}">
                <a16:creationId xmlns:a16="http://schemas.microsoft.com/office/drawing/2014/main" id="{71FEFB29-0F68-164C-A25C-E069B4EEDB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4740"/>
          <a:stretch/>
        </p:blipFill>
        <p:spPr>
          <a:xfrm>
            <a:off x="-212384" y="5256254"/>
            <a:ext cx="12464317" cy="1103608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F2E99F56-78C5-3B42-BCD5-956EB6FDB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600" y="878938"/>
            <a:ext cx="5726865" cy="83871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 i="0">
                <a:solidFill>
                  <a:srgbClr val="067C90"/>
                </a:solidFill>
                <a:latin typeface="Raleway SemiBold" panose="020B0503030101060003" pitchFamily="34" charset="77"/>
              </a:defRPr>
            </a:lvl1pPr>
          </a:lstStyle>
          <a:p>
            <a:r>
              <a:rPr err="1"/>
              <a:t>Titeltekst</a:t>
            </a:r>
            <a:endParaRPr/>
          </a:p>
        </p:txBody>
      </p:sp>
      <p:pic>
        <p:nvPicPr>
          <p:cNvPr id="18" name="Billede 17">
            <a:extLst>
              <a:ext uri="{FF2B5EF4-FFF2-40B4-BE49-F238E27FC236}">
                <a16:creationId xmlns:a16="http://schemas.microsoft.com/office/drawing/2014/main" id="{6297E88C-316C-0042-82E8-42BDF1B690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780" y="6356060"/>
            <a:ext cx="1825727" cy="379606"/>
          </a:xfrm>
          <a:prstGeom prst="rect">
            <a:avLst/>
          </a:prstGeom>
        </p:spPr>
      </p:pic>
      <p:sp>
        <p:nvSpPr>
          <p:cNvPr id="20" name="Tekstfelt 19">
            <a:extLst>
              <a:ext uri="{FF2B5EF4-FFF2-40B4-BE49-F238E27FC236}">
                <a16:creationId xmlns:a16="http://schemas.microsoft.com/office/drawing/2014/main" id="{B819E9F5-F5C0-2F41-B6B6-0C97A011EC64}"/>
              </a:ext>
            </a:extLst>
          </p:cNvPr>
          <p:cNvSpPr txBox="1"/>
          <p:nvPr userDrawn="1"/>
        </p:nvSpPr>
        <p:spPr>
          <a:xfrm>
            <a:off x="11407792" y="5674909"/>
            <a:ext cx="4743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CA338B6-5912-884D-A5AD-7878D179879F}" type="slidenum">
              <a:rPr lang="da-DK" sz="800" b="0" i="0" smtClean="0">
                <a:solidFill>
                  <a:srgbClr val="006A7A"/>
                </a:solidFill>
                <a:latin typeface="Raleway Medium" panose="020B0503030101060003" pitchFamily="34" charset="77"/>
              </a:rPr>
              <a:pPr algn="ctr"/>
              <a:t>‹nr.›</a:t>
            </a:fld>
            <a:endParaRPr lang="da-DK" b="0" i="0">
              <a:solidFill>
                <a:srgbClr val="006A7A"/>
              </a:solidFill>
              <a:latin typeface="Raleway Medium" panose="020B0503030101060003" pitchFamily="34" charset="77"/>
            </a:endParaRPr>
          </a:p>
        </p:txBody>
      </p:sp>
      <p:sp>
        <p:nvSpPr>
          <p:cNvPr id="15" name="Pladsholder til billede 14">
            <a:extLst>
              <a:ext uri="{FF2B5EF4-FFF2-40B4-BE49-F238E27FC236}">
                <a16:creationId xmlns:a16="http://schemas.microsoft.com/office/drawing/2014/main" id="{6EBB136A-4288-F34F-B980-411611BF02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61584" y="-233680"/>
            <a:ext cx="5373347" cy="6374448"/>
          </a:xfrm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53618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650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634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752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070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830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497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681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039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041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bin"/><Relationship Id="rId4" Type="http://schemas.openxmlformats.org/officeDocument/2006/relationships/image" Target="../media/image19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png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_LhUgOWQ0-U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videnscenterportalen.dk/vfv/2019/10/09/3585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D14339A-BFE2-4D27-BCF7-2579DAF7BDC7-L0-001.png" descr="AD14339A-BFE2-4D27-BCF7-2579DAF7BDC7-L0-001.png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9331" r="19981"/>
          <a:stretch/>
        </p:blipFill>
        <p:spPr>
          <a:xfrm>
            <a:off x="4818888" y="1"/>
            <a:ext cx="7373112" cy="6857999"/>
          </a:xfrm>
          <a:prstGeom prst="rect">
            <a:avLst/>
          </a:prstGeom>
        </p:spPr>
      </p:pic>
      <p:sp>
        <p:nvSpPr>
          <p:cNvPr id="13" name="Freeform 8">
            <a:extLst>
              <a:ext uri="{FF2B5EF4-FFF2-40B4-BE49-F238E27FC236}">
                <a16:creationId xmlns:a16="http://schemas.microsoft.com/office/drawing/2014/main" id="{9225B0D8-E56E-4ACC-A464-81F4062765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51" y="-478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8F5D1B28-3976-4367-807C-CAD629CDD8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52" y="-478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11614" y="1219759"/>
            <a:ext cx="8444459" cy="198523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 err="1">
                <a:solidFill>
                  <a:schemeClr val="tx1"/>
                </a:solidFill>
                <a:latin typeface="Raleway SemiBold"/>
              </a:rPr>
              <a:t>Det</a:t>
            </a:r>
            <a:r>
              <a:rPr lang="en-US" sz="3200" dirty="0">
                <a:solidFill>
                  <a:schemeClr val="tx1"/>
                </a:solidFill>
                <a:latin typeface="Raleway SemiBold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Raleway SemiBold"/>
              </a:rPr>
              <a:t>virtuelle</a:t>
            </a:r>
            <a:r>
              <a:rPr lang="en-US" sz="3200" dirty="0">
                <a:solidFill>
                  <a:schemeClr val="tx1"/>
                </a:solidFill>
                <a:latin typeface="Raleway SemiBold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Raleway SemiBold"/>
              </a:rPr>
              <a:t>læringsrum</a:t>
            </a:r>
            <a:r>
              <a:rPr lang="en-US" sz="3200" dirty="0">
                <a:solidFill>
                  <a:schemeClr val="tx1"/>
                </a:solidFill>
                <a:latin typeface="Raleway SemiBold"/>
              </a:rPr>
              <a:t/>
            </a:r>
            <a:br>
              <a:rPr lang="en-US" sz="3200" dirty="0">
                <a:solidFill>
                  <a:schemeClr val="tx1"/>
                </a:solidFill>
                <a:latin typeface="Raleway SemiBold"/>
              </a:rPr>
            </a:br>
            <a:r>
              <a:rPr lang="en-US" sz="3200" dirty="0">
                <a:solidFill>
                  <a:schemeClr val="tx1"/>
                </a:solidFill>
                <a:latin typeface="Raleway SemiBold"/>
              </a:rPr>
              <a:t>– et </a:t>
            </a:r>
            <a:r>
              <a:rPr lang="en-US" sz="3200" dirty="0" err="1">
                <a:solidFill>
                  <a:schemeClr val="tx1"/>
                </a:solidFill>
                <a:latin typeface="Raleway SemiBold"/>
              </a:rPr>
              <a:t>tredje</a:t>
            </a:r>
            <a:r>
              <a:rPr lang="en-US" sz="3200" dirty="0">
                <a:solidFill>
                  <a:schemeClr val="tx1"/>
                </a:solidFill>
                <a:latin typeface="Raleway SemiBol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Raleway SemiBold"/>
              </a:rPr>
              <a:t>læringsrum</a:t>
            </a:r>
            <a:r>
              <a:rPr lang="en-US" sz="3200" dirty="0" smtClean="0">
                <a:solidFill>
                  <a:schemeClr val="tx1"/>
                </a:solidFill>
                <a:latin typeface="Raleway SemiBold"/>
              </a:rPr>
              <a:t> </a:t>
            </a:r>
            <a:br>
              <a:rPr lang="en-US" sz="3200" dirty="0" smtClean="0">
                <a:solidFill>
                  <a:schemeClr val="tx1"/>
                </a:solidFill>
                <a:latin typeface="Raleway SemiBold"/>
              </a:rPr>
            </a:br>
            <a:r>
              <a:rPr lang="en-US" sz="3200" dirty="0" smtClean="0">
                <a:solidFill>
                  <a:schemeClr val="tx1"/>
                </a:solidFill>
                <a:latin typeface="Raleway SemiBold"/>
              </a:rPr>
              <a:t>på SOSU- </a:t>
            </a:r>
            <a:r>
              <a:rPr lang="en-US" sz="3200" dirty="0" err="1" smtClean="0">
                <a:solidFill>
                  <a:schemeClr val="tx1"/>
                </a:solidFill>
                <a:latin typeface="Raleway SemiBold"/>
              </a:rPr>
              <a:t>uddannelserne</a:t>
            </a:r>
            <a:endParaRPr lang="en-US" sz="3200" b="0" dirty="0">
              <a:solidFill>
                <a:schemeClr val="tx1"/>
              </a:solidFill>
              <a:latin typeface="Raleway SemiBold"/>
            </a:endParaRP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3"/>
          </p:nvPr>
        </p:nvSpPr>
        <p:spPr>
          <a:xfrm>
            <a:off x="325331" y="3593124"/>
            <a:ext cx="4167376" cy="729495"/>
          </a:xfrm>
        </p:spPr>
        <p:txBody>
          <a:bodyPr vert="horz" lIns="91440" tIns="45720" rIns="91440" bIns="45720" rtlCol="0" anchor="b">
            <a:normAutofit lnSpcReduction="10000"/>
          </a:bodyPr>
          <a:lstStyle/>
          <a:p>
            <a:r>
              <a:rPr lang="da-DK" dirty="0" smtClean="0">
                <a:solidFill>
                  <a:schemeClr val="tx1"/>
                </a:solidFill>
                <a:latin typeface="Raleway Medium"/>
              </a:rPr>
              <a:t>Thomas </a:t>
            </a:r>
            <a:r>
              <a:rPr lang="da-DK" dirty="0">
                <a:solidFill>
                  <a:schemeClr val="tx1"/>
                </a:solidFill>
                <a:latin typeface="Raleway Medium"/>
              </a:rPr>
              <a:t>Ketel Eggersen</a:t>
            </a:r>
            <a:endParaRPr lang="en-US" dirty="0">
              <a:solidFill>
                <a:schemeClr val="tx1"/>
              </a:solidFill>
              <a:latin typeface="Raleway Medium"/>
            </a:endParaRPr>
          </a:p>
          <a:p>
            <a:r>
              <a:rPr lang="en-US" sz="1600" dirty="0" err="1" smtClean="0">
                <a:solidFill>
                  <a:schemeClr val="tx1"/>
                </a:solidFill>
                <a:latin typeface="Raleway Medium"/>
              </a:rPr>
              <a:t>Videnscenterkoordinator</a:t>
            </a:r>
            <a:endParaRPr lang="en-US" sz="1600" dirty="0" smtClean="0">
              <a:solidFill>
                <a:schemeClr val="tx1"/>
              </a:solidFill>
              <a:latin typeface="Raleway Medium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Raleway Medium"/>
              </a:rPr>
              <a:t>Videnscenter for </a:t>
            </a:r>
            <a:r>
              <a:rPr lang="en-US" sz="1600" dirty="0" err="1" smtClean="0">
                <a:solidFill>
                  <a:schemeClr val="tx1"/>
                </a:solidFill>
                <a:latin typeface="Raleway Medium"/>
              </a:rPr>
              <a:t>Velfærdsteknologi</a:t>
            </a:r>
            <a:r>
              <a:rPr lang="en-US" sz="1600" dirty="0" smtClean="0">
                <a:solidFill>
                  <a:schemeClr val="tx1"/>
                </a:solidFill>
                <a:latin typeface="Raleway Medium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Raleway Medium"/>
              </a:rPr>
              <a:t>Vestdanmark</a:t>
            </a:r>
            <a:endParaRPr lang="da-DK" dirty="0">
              <a:solidFill>
                <a:schemeClr val="tx1"/>
              </a:solidFill>
              <a:latin typeface="Raleway Medium"/>
            </a:endParaRP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7" y="6178208"/>
            <a:ext cx="2099248" cy="439416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75" y="4424749"/>
            <a:ext cx="1774257" cy="177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733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D14339A-BFE2-4D27-BCF7-2579DAF7BDC7-L0-001.png" descr="AD14339A-BFE2-4D27-BCF7-2579DAF7BDC7-L0-001.png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alphaModFix amt="50000"/>
          </a:blip>
          <a:srcRect t="7224" b="722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Raleway SemiBold"/>
              </a:rPr>
              <a:t>Touchscreen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3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en-US" sz="2400" dirty="0" err="1">
                <a:solidFill>
                  <a:srgbClr val="FFFFFF"/>
                </a:solidFill>
                <a:latin typeface="Raleway"/>
              </a:rPr>
              <a:t>Til</a:t>
            </a:r>
            <a:r>
              <a:rPr lang="en-US" sz="2400" dirty="0">
                <a:solidFill>
                  <a:srgbClr val="FFFFFF"/>
                </a:solidFill>
                <a:latin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</a:rPr>
              <a:t>iscenesættelse</a:t>
            </a:r>
            <a:r>
              <a:rPr lang="en-US" sz="2400" dirty="0">
                <a:solidFill>
                  <a:srgbClr val="FFFFFF"/>
                </a:solidFill>
                <a:latin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</a:rPr>
              <a:t>og</a:t>
            </a:r>
            <a:r>
              <a:rPr lang="en-US" sz="2400" dirty="0">
                <a:solidFill>
                  <a:srgbClr val="FFFFFF"/>
                </a:solidFill>
                <a:latin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</a:rPr>
              <a:t>efterrefleksion</a:t>
            </a:r>
            <a:endParaRPr lang="en-US" sz="2400" dirty="0">
              <a:solidFill>
                <a:srgbClr val="FFFFFF"/>
              </a:solidFill>
              <a:latin typeface="Raleway"/>
            </a:endParaRPr>
          </a:p>
        </p:txBody>
      </p:sp>
      <p:pic>
        <p:nvPicPr>
          <p:cNvPr id="6" name="Billede 9">
            <a:extLst>
              <a:ext uri="{FF2B5EF4-FFF2-40B4-BE49-F238E27FC236}">
                <a16:creationId xmlns:a16="http://schemas.microsoft.com/office/drawing/2014/main" id="{240F0F22-0564-4C64-A7A6-FF1254310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5415" y="6176962"/>
            <a:ext cx="1769339" cy="37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169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E723ABC1-C5FF-479D-BD9F-06F8E3435AD1-L0-001.jpeg" descr="E723ABC1-C5FF-479D-BD9F-06F8E3435AD1-L0-001.jpeg">
            <a:extLst>
              <a:ext uri="{FF2B5EF4-FFF2-40B4-BE49-F238E27FC236}">
                <a16:creationId xmlns:a16="http://schemas.microsoft.com/office/drawing/2014/main" id="{6FC99570-4DB8-4F28-B4C1-0FD3AAB31E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067" b="609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 smtClean="0">
                <a:solidFill>
                  <a:srgbClr val="FFFFFF"/>
                </a:solidFill>
                <a:latin typeface="Raleway SemiBold"/>
                <a:cs typeface="Calibri Light"/>
              </a:rPr>
              <a:t>Oculus Go</a:t>
            </a:r>
            <a:endParaRPr lang="da-DK" dirty="0">
              <a:latin typeface="Raleway SemiBold"/>
            </a:endParaRP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3"/>
          </p:nvPr>
        </p:nvSpPr>
        <p:spPr>
          <a:xfrm>
            <a:off x="1524000" y="4159404"/>
            <a:ext cx="9144000" cy="117459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57150" algn="ctr">
              <a:spcAft>
                <a:spcPts val="600"/>
              </a:spcAft>
            </a:pPr>
            <a:r>
              <a:rPr lang="da-DK" sz="2400" dirty="0" smtClean="0">
                <a:solidFill>
                  <a:srgbClr val="FFFFFF"/>
                </a:solidFill>
                <a:latin typeface="Raleway"/>
              </a:rPr>
              <a:t>Stå forskellige </a:t>
            </a:r>
            <a:r>
              <a:rPr lang="da-DK" sz="2400" dirty="0" smtClean="0">
                <a:solidFill>
                  <a:srgbClr val="FFFFFF"/>
                </a:solidFill>
                <a:latin typeface="Raleway"/>
              </a:rPr>
              <a:t>steder i lejligheden</a:t>
            </a:r>
          </a:p>
          <a:p>
            <a:pPr marL="57150" algn="ctr">
              <a:spcAft>
                <a:spcPts val="600"/>
              </a:spcAft>
            </a:pPr>
            <a:r>
              <a:rPr lang="da-DK" sz="2400" dirty="0">
                <a:solidFill>
                  <a:srgbClr val="FFFFFF"/>
                </a:solidFill>
                <a:latin typeface="Raleway"/>
              </a:rPr>
              <a:t>K</a:t>
            </a:r>
            <a:r>
              <a:rPr lang="da-DK" sz="2400" dirty="0" smtClean="0">
                <a:solidFill>
                  <a:srgbClr val="FFFFFF"/>
                </a:solidFill>
                <a:latin typeface="Raleway"/>
              </a:rPr>
              <a:t>igge 360</a:t>
            </a:r>
            <a:r>
              <a:rPr lang="en-US" sz="2400" dirty="0" smtClean="0">
                <a:solidFill>
                  <a:srgbClr val="FFFFFF"/>
                </a:solidFill>
                <a:latin typeface="Raleway"/>
              </a:rPr>
              <a:t>° </a:t>
            </a:r>
            <a:r>
              <a:rPr lang="en-US" sz="2400" dirty="0" err="1" smtClean="0">
                <a:solidFill>
                  <a:srgbClr val="FFFFFF"/>
                </a:solidFill>
                <a:latin typeface="Raleway"/>
              </a:rPr>
              <a:t>rundt</a:t>
            </a:r>
            <a:endParaRPr lang="da-DK" sz="2400" dirty="0" smtClean="0">
              <a:solidFill>
                <a:srgbClr val="FFFFFF"/>
              </a:solidFill>
              <a:latin typeface="Raleway"/>
            </a:endParaRPr>
          </a:p>
          <a:p>
            <a:pPr marL="57150" algn="ctr">
              <a:spcAft>
                <a:spcPts val="600"/>
              </a:spcAft>
            </a:pPr>
            <a:r>
              <a:rPr lang="da-DK" sz="2400" dirty="0" smtClean="0">
                <a:solidFill>
                  <a:srgbClr val="FFFFFF"/>
                </a:solidFill>
                <a:latin typeface="Raleway"/>
              </a:rPr>
              <a:t>Se film i biografen</a:t>
            </a: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7" y="6178208"/>
            <a:ext cx="2099248" cy="43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65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E723ABC1-C5FF-479D-BD9F-06F8E3435AD1-L0-001.jpeg" descr="Et billede, der indeholder person, indendørs, stående, opbevarer&#10;&#10;Beskrivelse, der er oprettet med meget høj tiltro">
            <a:extLst>
              <a:ext uri="{FF2B5EF4-FFF2-40B4-BE49-F238E27FC236}">
                <a16:creationId xmlns:a16="http://schemas.microsoft.com/office/drawing/2014/main" id="{6FC99570-4DB8-4F28-B4C1-0FD3AAB31E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8147" b="75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Pladsholder til tekst 3">
            <a:extLst>
              <a:ext uri="{FF2B5EF4-FFF2-40B4-BE49-F238E27FC236}">
                <a16:creationId xmlns:a16="http://schemas.microsoft.com/office/drawing/2014/main" id="{43CAE086-AF19-4449-A863-2A9A121D4904}"/>
              </a:ext>
            </a:extLst>
          </p:cNvPr>
          <p:cNvSpPr txBox="1">
            <a:spLocks/>
          </p:cNvSpPr>
          <p:nvPr/>
        </p:nvSpPr>
        <p:spPr>
          <a:xfrm>
            <a:off x="1524000" y="4159404"/>
            <a:ext cx="9144000" cy="11573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000" b="0" i="0" kern="1200">
                <a:solidFill>
                  <a:srgbClr val="067C90"/>
                </a:solidFill>
                <a:latin typeface="Raleway Medium" panose="020B0503030101060003" pitchFamily="34" charset="77"/>
                <a:ea typeface="+mn-ea"/>
                <a:cs typeface="+mn-cs"/>
              </a:defRPr>
            </a:lvl1pPr>
            <a:lvl2pPr marL="0" indent="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000" b="0" i="0" kern="1200">
                <a:solidFill>
                  <a:srgbClr val="067C90"/>
                </a:solidFill>
                <a:latin typeface="Raleway Medium" panose="020B0503030101060003" pitchFamily="34" charset="77"/>
                <a:ea typeface="+mn-ea"/>
                <a:cs typeface="+mn-cs"/>
              </a:defRPr>
            </a:lvl2pPr>
            <a:lvl3pPr marL="0" indent="45720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000" b="0" i="0" kern="1200">
                <a:solidFill>
                  <a:srgbClr val="067C90"/>
                </a:solidFill>
                <a:latin typeface="Raleway Medium" panose="020B0503030101060003" pitchFamily="34" charset="77"/>
                <a:ea typeface="+mn-ea"/>
                <a:cs typeface="+mn-cs"/>
              </a:defRPr>
            </a:lvl3pPr>
            <a:lvl4pPr marL="0" indent="68580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000" b="0" i="0" kern="1200">
                <a:solidFill>
                  <a:srgbClr val="067C90"/>
                </a:solidFill>
                <a:latin typeface="Raleway Medium" panose="020B0503030101060003" pitchFamily="34" charset="77"/>
                <a:ea typeface="+mn-ea"/>
                <a:cs typeface="+mn-cs"/>
              </a:defRPr>
            </a:lvl4pPr>
            <a:lvl5pPr marL="0" indent="91440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000" b="0" i="0" kern="1200">
                <a:solidFill>
                  <a:srgbClr val="067C90"/>
                </a:solidFill>
                <a:latin typeface="Raleway Medium" panose="020B050303010106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algn="ctr">
              <a:spcAft>
                <a:spcPts val="600"/>
              </a:spcAft>
            </a:pPr>
            <a:r>
              <a:rPr lang="en-US" sz="2400" dirty="0" err="1">
                <a:solidFill>
                  <a:srgbClr val="FFFFFF"/>
                </a:solidFill>
                <a:latin typeface="Raleway"/>
                <a:cs typeface="Calibri"/>
              </a:rPr>
              <a:t>Interaktion</a:t>
            </a:r>
            <a:endParaRPr lang="en-US" sz="2400" dirty="0">
              <a:solidFill>
                <a:srgbClr val="FFFFFF"/>
              </a:solidFill>
              <a:latin typeface="Raleway"/>
              <a:cs typeface="Calibri"/>
            </a:endParaRPr>
          </a:p>
          <a:p>
            <a:pPr marL="57150" algn="ctr">
              <a:spcAft>
                <a:spcPts val="600"/>
              </a:spcAft>
            </a:pPr>
            <a:r>
              <a:rPr lang="en-US" sz="2400" dirty="0" err="1">
                <a:solidFill>
                  <a:srgbClr val="FFFFFF"/>
                </a:solidFill>
                <a:latin typeface="Raleway"/>
                <a:cs typeface="Calibri"/>
              </a:rPr>
              <a:t>Træning</a:t>
            </a:r>
            <a:endParaRPr lang="en-US" sz="2400" dirty="0">
              <a:solidFill>
                <a:srgbClr val="FFFFFF"/>
              </a:solidFill>
              <a:latin typeface="Raleway"/>
              <a:cs typeface="Calibri"/>
            </a:endParaRPr>
          </a:p>
          <a:p>
            <a:pPr marL="57150" algn="ctr">
              <a:spcAft>
                <a:spcPts val="600"/>
              </a:spcAft>
            </a:pPr>
            <a:r>
              <a:rPr lang="en-US" sz="2400" dirty="0" err="1">
                <a:solidFill>
                  <a:srgbClr val="FFFFFF"/>
                </a:solidFill>
                <a:latin typeface="Raleway"/>
                <a:cs typeface="Calibri"/>
              </a:rPr>
              <a:t>Kropslig</a:t>
            </a:r>
            <a:r>
              <a:rPr lang="en-US" sz="2400" dirty="0">
                <a:solidFill>
                  <a:srgbClr val="FFFFFF"/>
                </a:solidFill>
                <a:latin typeface="Raleway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cs typeface="Calibri"/>
              </a:rPr>
              <a:t>læring</a:t>
            </a:r>
            <a:endParaRPr lang="en-US" sz="2400" dirty="0">
              <a:solidFill>
                <a:srgbClr val="FFFFFF"/>
              </a:solidFill>
              <a:latin typeface="Raleway"/>
              <a:cs typeface="Calibri"/>
            </a:endParaRPr>
          </a:p>
          <a:p>
            <a:pPr marL="57150" algn="ctr">
              <a:spcAft>
                <a:spcPts val="600"/>
              </a:spcAft>
            </a:pPr>
            <a:r>
              <a:rPr lang="en-US" sz="2400" dirty="0" err="1">
                <a:solidFill>
                  <a:srgbClr val="FFFFFF"/>
                </a:solidFill>
                <a:latin typeface="Raleway"/>
                <a:cs typeface="Calibri"/>
              </a:rPr>
              <a:t>Praksisnært</a:t>
            </a:r>
            <a:endParaRPr lang="en-US" sz="2400" dirty="0">
              <a:solidFill>
                <a:srgbClr val="FFFFFF"/>
              </a:solidFill>
              <a:latin typeface="Raleway"/>
              <a:cs typeface="Calibri"/>
            </a:endParaRPr>
          </a:p>
          <a:p>
            <a:pPr marL="57150" algn="ctr">
              <a:spcAft>
                <a:spcPts val="600"/>
              </a:spcAft>
            </a:pPr>
            <a:r>
              <a:rPr lang="en-US" sz="2400" dirty="0" err="1">
                <a:solidFill>
                  <a:srgbClr val="FFFFFF"/>
                </a:solidFill>
                <a:latin typeface="Raleway"/>
                <a:cs typeface="Calibri"/>
              </a:rPr>
              <a:t>Empati</a:t>
            </a:r>
            <a:r>
              <a:rPr lang="en-US" sz="2400" dirty="0">
                <a:solidFill>
                  <a:srgbClr val="FFFFFF"/>
                </a:solidFill>
                <a:latin typeface="Raleway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cs typeface="Calibri"/>
              </a:rPr>
              <a:t>og</a:t>
            </a:r>
            <a:r>
              <a:rPr lang="en-US" sz="2400" dirty="0">
                <a:solidFill>
                  <a:srgbClr val="FFFFFF"/>
                </a:solidFill>
                <a:latin typeface="Raleway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cs typeface="Calibri"/>
              </a:rPr>
              <a:t>forståelse</a:t>
            </a:r>
            <a:endParaRPr lang="en-US" sz="2400" dirty="0">
              <a:solidFill>
                <a:srgbClr val="FFFFFF"/>
              </a:solidFill>
              <a:latin typeface="Raleway"/>
              <a:cs typeface="Calibri"/>
            </a:endParaRP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F0504DBC-FF15-43E8-9845-2B4C2B5E1C62}"/>
              </a:ext>
            </a:extLst>
          </p:cNvPr>
          <p:cNvSpPr txBox="1">
            <a:spLocks/>
          </p:cNvSpPr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67C90"/>
                </a:solidFill>
                <a:latin typeface="Raleway SemiBold" panose="020B05030301010600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rgbClr val="FFFFFF"/>
                </a:solidFill>
                <a:latin typeface="Raleway SemiBold"/>
                <a:cs typeface="Calibri Light"/>
              </a:rPr>
              <a:t>Oculus Rift</a:t>
            </a: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7" y="6178208"/>
            <a:ext cx="2099248" cy="43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10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-76200" y="-161925"/>
            <a:ext cx="12353925" cy="70199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ktangel 4"/>
          <p:cNvSpPr/>
          <p:nvPr/>
        </p:nvSpPr>
        <p:spPr>
          <a:xfrm flipV="1">
            <a:off x="-1304238" y="-3207816"/>
            <a:ext cx="13716000" cy="10287000"/>
          </a:xfrm>
          <a:prstGeom prst="rect">
            <a:avLst/>
          </a:prstGeom>
          <a:blipFill dpi="0" rotWithShape="1">
            <a:blip r:embed="rId3">
              <a:alphaModFix amt="4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F0504DBC-FF15-43E8-9845-2B4C2B5E1C62}"/>
              </a:ext>
            </a:extLst>
          </p:cNvPr>
          <p:cNvSpPr txBox="1">
            <a:spLocks/>
          </p:cNvSpPr>
          <p:nvPr/>
        </p:nvSpPr>
        <p:spPr>
          <a:xfrm>
            <a:off x="1156138" y="3154517"/>
            <a:ext cx="9879723" cy="10048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67C90"/>
                </a:solidFill>
                <a:latin typeface="Raleway SemiBold" panose="020B05030301010600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 smtClean="0">
                <a:solidFill>
                  <a:srgbClr val="FFFFFF"/>
                </a:solidFill>
                <a:latin typeface="Raleway SemiBold"/>
                <a:cs typeface="Calibri Light"/>
              </a:rPr>
              <a:t>Sølv</a:t>
            </a:r>
            <a:r>
              <a:rPr lang="en-US" sz="6000" dirty="0" smtClean="0">
                <a:solidFill>
                  <a:srgbClr val="FFFFFF"/>
                </a:solidFill>
                <a:latin typeface="Raleway SemiBold"/>
                <a:cs typeface="Calibri Light"/>
              </a:rPr>
              <a:t> </a:t>
            </a:r>
            <a:r>
              <a:rPr lang="en-US" sz="6000" dirty="0" err="1" smtClean="0">
                <a:solidFill>
                  <a:srgbClr val="FFFFFF"/>
                </a:solidFill>
                <a:latin typeface="Raleway SemiBold"/>
                <a:cs typeface="Calibri Light"/>
              </a:rPr>
              <a:t>til</a:t>
            </a:r>
            <a:r>
              <a:rPr lang="en-US" sz="6000" dirty="0" smtClean="0">
                <a:solidFill>
                  <a:srgbClr val="FFFFFF"/>
                </a:solidFill>
                <a:latin typeface="Raleway SemiBold"/>
                <a:cs typeface="Calibri Light"/>
              </a:rPr>
              <a:t> </a:t>
            </a:r>
            <a:r>
              <a:rPr lang="en-US" sz="6000" dirty="0" err="1" smtClean="0">
                <a:solidFill>
                  <a:srgbClr val="FFFFFF"/>
                </a:solidFill>
                <a:latin typeface="Raleway SemiBold"/>
                <a:cs typeface="Calibri Light"/>
              </a:rPr>
              <a:t>ViVA</a:t>
            </a:r>
            <a:endParaRPr lang="en-US" sz="6000" dirty="0" smtClean="0">
              <a:solidFill>
                <a:srgbClr val="FFFFFF"/>
              </a:solidFill>
              <a:latin typeface="Raleway SemiBold"/>
              <a:cs typeface="Calibri Light"/>
            </a:endParaRP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43CAE086-AF19-4449-A863-2A9A121D4904}"/>
              </a:ext>
            </a:extLst>
          </p:cNvPr>
          <p:cNvSpPr txBox="1">
            <a:spLocks/>
          </p:cNvSpPr>
          <p:nvPr/>
        </p:nvSpPr>
        <p:spPr>
          <a:xfrm>
            <a:off x="1166071" y="4159404"/>
            <a:ext cx="10152993" cy="11573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000" b="0" i="0" kern="1200">
                <a:solidFill>
                  <a:srgbClr val="067C90"/>
                </a:solidFill>
                <a:latin typeface="Raleway Medium" panose="020B0503030101060003" pitchFamily="34" charset="77"/>
                <a:ea typeface="+mn-ea"/>
                <a:cs typeface="+mn-cs"/>
              </a:defRPr>
            </a:lvl1pPr>
            <a:lvl2pPr marL="0" indent="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000" b="0" i="0" kern="1200">
                <a:solidFill>
                  <a:srgbClr val="067C90"/>
                </a:solidFill>
                <a:latin typeface="Raleway Medium" panose="020B0503030101060003" pitchFamily="34" charset="77"/>
                <a:ea typeface="+mn-ea"/>
                <a:cs typeface="+mn-cs"/>
              </a:defRPr>
            </a:lvl2pPr>
            <a:lvl3pPr marL="0" indent="45720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000" b="0" i="0" kern="1200">
                <a:solidFill>
                  <a:srgbClr val="067C90"/>
                </a:solidFill>
                <a:latin typeface="Raleway Medium" panose="020B0503030101060003" pitchFamily="34" charset="77"/>
                <a:ea typeface="+mn-ea"/>
                <a:cs typeface="+mn-cs"/>
              </a:defRPr>
            </a:lvl3pPr>
            <a:lvl4pPr marL="0" indent="68580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000" b="0" i="0" kern="1200">
                <a:solidFill>
                  <a:srgbClr val="067C90"/>
                </a:solidFill>
                <a:latin typeface="Raleway Medium" panose="020B0503030101060003" pitchFamily="34" charset="77"/>
                <a:ea typeface="+mn-ea"/>
                <a:cs typeface="+mn-cs"/>
              </a:defRPr>
            </a:lvl4pPr>
            <a:lvl5pPr marL="0" indent="91440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000" b="0" i="0" kern="1200">
                <a:solidFill>
                  <a:srgbClr val="067C90"/>
                </a:solidFill>
                <a:latin typeface="Raleway Medium" panose="020B050303010106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>
                <a:solidFill>
                  <a:srgbClr val="FFFFFF"/>
                </a:solidFill>
              </a:defRPr>
            </a:pPr>
            <a:r>
              <a:rPr lang="en-US" dirty="0" err="1" smtClean="0">
                <a:solidFill>
                  <a:srgbClr val="FFFFFF"/>
                </a:solidFill>
                <a:latin typeface="Raleway SemiBold"/>
                <a:cs typeface="Calibri Light"/>
              </a:rPr>
              <a:t>Kategorien</a:t>
            </a:r>
            <a:r>
              <a:rPr lang="en-US" dirty="0" smtClean="0">
                <a:solidFill>
                  <a:srgbClr val="FFFFFF"/>
                </a:solidFill>
                <a:latin typeface="Raleway SemiBold"/>
                <a:cs typeface="Calibri Light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Raleway SemiBold"/>
                <a:cs typeface="Calibri Light"/>
              </a:rPr>
              <a:t>‘</a:t>
            </a:r>
            <a:r>
              <a:rPr lang="en-US" i="1" dirty="0" err="1" smtClean="0">
                <a:solidFill>
                  <a:srgbClr val="FFFFFF"/>
                </a:solidFill>
                <a:latin typeface="Raleway SemiBold"/>
                <a:cs typeface="Calibri Light"/>
              </a:rPr>
              <a:t>bedste</a:t>
            </a:r>
            <a:r>
              <a:rPr lang="en-US" i="1" dirty="0" smtClean="0">
                <a:solidFill>
                  <a:srgbClr val="FFFFFF"/>
                </a:solidFill>
                <a:latin typeface="Raleway SemiBold"/>
                <a:cs typeface="Calibri Light"/>
              </a:rPr>
              <a:t> </a:t>
            </a:r>
            <a:r>
              <a:rPr lang="en-US" i="1" dirty="0">
                <a:solidFill>
                  <a:srgbClr val="FFFFFF"/>
                </a:solidFill>
                <a:latin typeface="Raleway SemiBold"/>
                <a:cs typeface="Calibri Light"/>
              </a:rPr>
              <a:t>innovative </a:t>
            </a:r>
            <a:r>
              <a:rPr lang="en-US" i="1" dirty="0" err="1">
                <a:solidFill>
                  <a:srgbClr val="FFFFFF"/>
                </a:solidFill>
                <a:latin typeface="Raleway SemiBold"/>
                <a:cs typeface="Calibri Light"/>
              </a:rPr>
              <a:t>nye</a:t>
            </a:r>
            <a:r>
              <a:rPr lang="en-US" i="1" dirty="0">
                <a:solidFill>
                  <a:srgbClr val="FFFFFF"/>
                </a:solidFill>
                <a:latin typeface="Raleway SemiBold"/>
                <a:cs typeface="Calibri Light"/>
              </a:rPr>
              <a:t> </a:t>
            </a:r>
            <a:r>
              <a:rPr lang="en-US" i="1" dirty="0" err="1">
                <a:solidFill>
                  <a:srgbClr val="FFFFFF"/>
                </a:solidFill>
                <a:latin typeface="Raleway SemiBold"/>
                <a:cs typeface="Calibri Light"/>
              </a:rPr>
              <a:t>læringsteknologi</a:t>
            </a:r>
            <a:r>
              <a:rPr lang="en-US" i="1" dirty="0">
                <a:solidFill>
                  <a:srgbClr val="FFFFFF"/>
                </a:solidFill>
                <a:latin typeface="Raleway SemiBold"/>
                <a:cs typeface="Calibri Light"/>
              </a:rPr>
              <a:t> </a:t>
            </a:r>
            <a:r>
              <a:rPr lang="en-US" i="1" dirty="0" smtClean="0">
                <a:solidFill>
                  <a:srgbClr val="FFFFFF"/>
                </a:solidFill>
                <a:latin typeface="Raleway SemiBold"/>
                <a:cs typeface="Calibri Light"/>
              </a:rPr>
              <a:t>2019</a:t>
            </a:r>
            <a:r>
              <a:rPr lang="en-US" dirty="0" smtClean="0">
                <a:solidFill>
                  <a:srgbClr val="FFFFFF"/>
                </a:solidFill>
                <a:latin typeface="Raleway SemiBold"/>
                <a:cs typeface="Calibri Light"/>
              </a:rPr>
              <a:t>’ </a:t>
            </a:r>
            <a:endParaRPr lang="en-US" dirty="0" smtClean="0">
              <a:solidFill>
                <a:srgbClr val="FFFFFF"/>
              </a:solidFill>
              <a:latin typeface="Raleway SemiBold"/>
              <a:cs typeface="Calibri Light"/>
            </a:endParaRP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Raleway SemiBold"/>
                <a:cs typeface="Calibri Light"/>
              </a:rPr>
              <a:t>v</a:t>
            </a:r>
            <a:r>
              <a:rPr lang="en-US" dirty="0" smtClean="0">
                <a:solidFill>
                  <a:srgbClr val="FFFFFF"/>
                </a:solidFill>
                <a:latin typeface="Raleway SemiBold"/>
                <a:cs typeface="Calibri Light"/>
              </a:rPr>
              <a:t>/ </a:t>
            </a:r>
            <a:r>
              <a:rPr lang="da-DK" dirty="0" smtClean="0"/>
              <a:t>Learning Technologies Awards </a:t>
            </a:r>
            <a:r>
              <a:rPr lang="da-DK" dirty="0" smtClean="0"/>
              <a:t>2019, </a:t>
            </a:r>
            <a:r>
              <a:rPr lang="da-DK" dirty="0"/>
              <a:t>L</a:t>
            </a:r>
            <a:r>
              <a:rPr lang="da-DK" dirty="0" smtClean="0"/>
              <a:t>ondon</a:t>
            </a:r>
            <a:endParaRPr lang="da-DK" dirty="0" smtClean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7" y="6178208"/>
            <a:ext cx="2099248" cy="43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4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-76200" y="-161925"/>
            <a:ext cx="12353925" cy="70199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Rektangel 2"/>
          <p:cNvSpPr/>
          <p:nvPr/>
        </p:nvSpPr>
        <p:spPr>
          <a:xfrm>
            <a:off x="-76200" y="-161925"/>
            <a:ext cx="12353925" cy="7019925"/>
          </a:xfrm>
          <a:prstGeom prst="rect">
            <a:avLst/>
          </a:prstGeom>
          <a:blipFill dpi="0" rotWithShape="1">
            <a:blip r:embed="rId3">
              <a:alphaModFix amt="63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F0504DBC-FF15-43E8-9845-2B4C2B5E1C62}"/>
              </a:ext>
            </a:extLst>
          </p:cNvPr>
          <p:cNvSpPr txBox="1">
            <a:spLocks/>
          </p:cNvSpPr>
          <p:nvPr/>
        </p:nvSpPr>
        <p:spPr>
          <a:xfrm>
            <a:off x="4009423" y="3154517"/>
            <a:ext cx="4173154" cy="10048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67C90"/>
                </a:solidFill>
                <a:latin typeface="Raleway SemiBold" panose="020B05030301010600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 smtClean="0">
                <a:solidFill>
                  <a:srgbClr val="FFFFFF"/>
                </a:solidFill>
                <a:latin typeface="Raleway SemiBold"/>
                <a:cs typeface="Calibri Light"/>
              </a:rPr>
              <a:t>Sharecare</a:t>
            </a:r>
            <a:endParaRPr lang="en-US" sz="6000" dirty="0" smtClean="0">
              <a:solidFill>
                <a:srgbClr val="FFFFFF"/>
              </a:solidFill>
              <a:latin typeface="Raleway SemiBold"/>
              <a:cs typeface="Calibri Light"/>
            </a:endParaRP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43CAE086-AF19-4449-A863-2A9A121D4904}"/>
              </a:ext>
            </a:extLst>
          </p:cNvPr>
          <p:cNvSpPr txBox="1">
            <a:spLocks/>
          </p:cNvSpPr>
          <p:nvPr/>
        </p:nvSpPr>
        <p:spPr>
          <a:xfrm>
            <a:off x="1524000" y="4159404"/>
            <a:ext cx="9144000" cy="11573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000" b="0" i="0" kern="1200">
                <a:solidFill>
                  <a:srgbClr val="067C90"/>
                </a:solidFill>
                <a:latin typeface="Raleway Medium" panose="020B0503030101060003" pitchFamily="34" charset="77"/>
                <a:ea typeface="+mn-ea"/>
                <a:cs typeface="+mn-cs"/>
              </a:defRPr>
            </a:lvl1pPr>
            <a:lvl2pPr marL="0" indent="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000" b="0" i="0" kern="1200">
                <a:solidFill>
                  <a:srgbClr val="067C90"/>
                </a:solidFill>
                <a:latin typeface="Raleway Medium" panose="020B0503030101060003" pitchFamily="34" charset="77"/>
                <a:ea typeface="+mn-ea"/>
                <a:cs typeface="+mn-cs"/>
              </a:defRPr>
            </a:lvl2pPr>
            <a:lvl3pPr marL="0" indent="45720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000" b="0" i="0" kern="1200">
                <a:solidFill>
                  <a:srgbClr val="067C90"/>
                </a:solidFill>
                <a:latin typeface="Raleway Medium" panose="020B0503030101060003" pitchFamily="34" charset="77"/>
                <a:ea typeface="+mn-ea"/>
                <a:cs typeface="+mn-cs"/>
              </a:defRPr>
            </a:lvl3pPr>
            <a:lvl4pPr marL="0" indent="68580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000" b="0" i="0" kern="1200">
                <a:solidFill>
                  <a:srgbClr val="067C90"/>
                </a:solidFill>
                <a:latin typeface="Raleway Medium" panose="020B0503030101060003" pitchFamily="34" charset="77"/>
                <a:ea typeface="+mn-ea"/>
                <a:cs typeface="+mn-cs"/>
              </a:defRPr>
            </a:lvl4pPr>
            <a:lvl5pPr marL="0" indent="91440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000" b="0" i="0" kern="1200">
                <a:solidFill>
                  <a:srgbClr val="067C90"/>
                </a:solidFill>
                <a:latin typeface="Raleway Medium" panose="020B050303010106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>
                <a:solidFill>
                  <a:srgbClr val="FFFFFF"/>
                </a:solidFill>
              </a:defRPr>
            </a:pPr>
            <a:r>
              <a:rPr lang="da-DK" sz="2400" dirty="0" smtClean="0"/>
              <a:t>Simulation af menneskekrop.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da-DK" sz="2400" dirty="0" smtClean="0"/>
              <a:t>Tillader elever at udforske i kroppen, organer og funktioner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da-DK" sz="2400" dirty="0" smtClean="0"/>
              <a:t>Simulere sygdomme i forskellige grad</a:t>
            </a:r>
            <a:endParaRPr lang="da-DK" sz="2400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7" y="6178208"/>
            <a:ext cx="2099248" cy="43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9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ktangel 1"/>
          <p:cNvSpPr/>
          <p:nvPr/>
        </p:nvSpPr>
        <p:spPr>
          <a:xfrm>
            <a:off x="-238125" y="-133350"/>
            <a:ext cx="12430125" cy="6991349"/>
          </a:xfrm>
          <a:prstGeom prst="rect">
            <a:avLst/>
          </a:prstGeom>
          <a:blipFill dpi="0" rotWithShape="1">
            <a:blip r:embed="rId2">
              <a:alphaModFix amt="31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0" y="85724"/>
            <a:ext cx="8548255" cy="179109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da-DK" dirty="0" smtClean="0">
                <a:solidFill>
                  <a:srgbClr val="FFFFFF"/>
                </a:solidFill>
                <a:latin typeface="Raleway SemiBold"/>
                <a:cs typeface="Calibri Light"/>
              </a:rPr>
              <a:t>VR </a:t>
            </a:r>
            <a:r>
              <a:rPr lang="da-DK" dirty="0">
                <a:solidFill>
                  <a:srgbClr val="FFFFFF"/>
                </a:solidFill>
                <a:latin typeface="Raleway SemiBold"/>
                <a:cs typeface="Calibri Light"/>
              </a:rPr>
              <a:t>programmer i</a:t>
            </a:r>
            <a:r>
              <a:rPr lang="da-DK" dirty="0" smtClean="0">
                <a:solidFill>
                  <a:srgbClr val="FFFFFF"/>
                </a:solidFill>
                <a:latin typeface="Raleway SemiBold"/>
                <a:cs typeface="Calibri Light"/>
              </a:rPr>
              <a:t> undervisningen</a:t>
            </a:r>
            <a:endParaRPr lang="da-DK" dirty="0">
              <a:latin typeface="Raleway SemiBold"/>
            </a:endParaRP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3"/>
          </p:nvPr>
        </p:nvSpPr>
        <p:spPr>
          <a:xfrm>
            <a:off x="182193" y="2214868"/>
            <a:ext cx="7771182" cy="3832378"/>
          </a:xfrm>
        </p:spPr>
        <p:txBody>
          <a:bodyPr vert="horz" lIns="91440" tIns="45720" rIns="91440" bIns="45720" rtlCol="0">
            <a:noAutofit/>
          </a:bodyPr>
          <a:lstStyle/>
          <a:p>
            <a:pPr marL="40005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FFFFFF"/>
                </a:solidFill>
                <a:latin typeface="Raleway"/>
              </a:rPr>
              <a:t>VIVA – Virtuel velfærdsteknologi </a:t>
            </a:r>
            <a:endParaRPr lang="da-DK" sz="2400" dirty="0" smtClean="0">
              <a:solidFill>
                <a:srgbClr val="FFFFFF"/>
              </a:solidFill>
              <a:latin typeface="Raleway"/>
            </a:endParaRPr>
          </a:p>
          <a:p>
            <a:pPr marL="40005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400" dirty="0" smtClean="0">
                <a:solidFill>
                  <a:srgbClr val="FFFFFF"/>
                </a:solidFill>
                <a:latin typeface="Raleway"/>
              </a:rPr>
              <a:t>VR </a:t>
            </a:r>
            <a:r>
              <a:rPr lang="da-DK" sz="2400" dirty="0" err="1">
                <a:solidFill>
                  <a:srgbClr val="FFFFFF"/>
                </a:solidFill>
                <a:latin typeface="Raleway"/>
              </a:rPr>
              <a:t>Share</a:t>
            </a:r>
            <a:r>
              <a:rPr lang="da-DK" sz="2400" dirty="0">
                <a:solidFill>
                  <a:srgbClr val="FFFFFF"/>
                </a:solidFill>
                <a:latin typeface="Raleway"/>
              </a:rPr>
              <a:t> Care (Anatomi)</a:t>
            </a:r>
          </a:p>
          <a:p>
            <a:pPr marL="40005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FFFFFF"/>
                </a:solidFill>
                <a:latin typeface="Raleway"/>
              </a:rPr>
              <a:t>VR Health Portal (Rehabilitering)</a:t>
            </a:r>
          </a:p>
          <a:p>
            <a:pPr marL="40005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FFFFFF"/>
                </a:solidFill>
                <a:latin typeface="Raleway"/>
              </a:rPr>
              <a:t>MEL </a:t>
            </a:r>
            <a:r>
              <a:rPr lang="da-DK" sz="2400" dirty="0" err="1">
                <a:solidFill>
                  <a:srgbClr val="FFFFFF"/>
                </a:solidFill>
                <a:latin typeface="Raleway"/>
              </a:rPr>
              <a:t>Chemistry</a:t>
            </a:r>
            <a:r>
              <a:rPr lang="da-DK" sz="2400" dirty="0">
                <a:solidFill>
                  <a:srgbClr val="FFFFFF"/>
                </a:solidFill>
                <a:latin typeface="Raleway"/>
              </a:rPr>
              <a:t> (Kemi/Naturfag)</a:t>
            </a:r>
          </a:p>
          <a:p>
            <a:pPr marL="40005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FFFFFF"/>
                </a:solidFill>
                <a:latin typeface="Raleway"/>
              </a:rPr>
              <a:t>Body VR (Naturfag / Sygepleje)</a:t>
            </a:r>
          </a:p>
          <a:p>
            <a:pPr marL="40005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FFFFFF"/>
                </a:solidFill>
                <a:latin typeface="Raleway"/>
              </a:rPr>
              <a:t>Art </a:t>
            </a:r>
            <a:r>
              <a:rPr lang="da-DK" sz="2400" dirty="0" err="1">
                <a:solidFill>
                  <a:srgbClr val="FFFFFF"/>
                </a:solidFill>
                <a:latin typeface="Raleway"/>
              </a:rPr>
              <a:t>Plunge</a:t>
            </a:r>
            <a:r>
              <a:rPr lang="da-DK" sz="2400" dirty="0">
                <a:solidFill>
                  <a:srgbClr val="FFFFFF"/>
                </a:solidFill>
                <a:latin typeface="Raleway"/>
              </a:rPr>
              <a:t> (Dansk</a:t>
            </a:r>
            <a:r>
              <a:rPr lang="da-DK" sz="2400" dirty="0" smtClean="0">
                <a:solidFill>
                  <a:srgbClr val="FFFFFF"/>
                </a:solidFill>
                <a:latin typeface="Raleway"/>
              </a:rPr>
              <a:t>)</a:t>
            </a:r>
          </a:p>
          <a:p>
            <a:pPr marL="40005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400" dirty="0" err="1" smtClean="0">
                <a:solidFill>
                  <a:srgbClr val="FFFFFF"/>
                </a:solidFill>
                <a:latin typeface="Raleway"/>
              </a:rPr>
              <a:t>Keep</a:t>
            </a:r>
            <a:r>
              <a:rPr lang="da-DK" sz="2400" dirty="0" smtClean="0">
                <a:solidFill>
                  <a:srgbClr val="FFFFFF"/>
                </a:solidFill>
                <a:latin typeface="Raleway"/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  <a:latin typeface="Raleway"/>
              </a:rPr>
              <a:t>talking</a:t>
            </a:r>
            <a:r>
              <a:rPr lang="da-DK" sz="2400" dirty="0" smtClean="0">
                <a:solidFill>
                  <a:srgbClr val="FFFFFF"/>
                </a:solidFill>
                <a:latin typeface="Raleway"/>
              </a:rPr>
              <a:t> – </a:t>
            </a:r>
            <a:r>
              <a:rPr lang="da-DK" sz="2400" dirty="0" err="1" smtClean="0">
                <a:solidFill>
                  <a:srgbClr val="FFFFFF"/>
                </a:solidFill>
                <a:latin typeface="Raleway"/>
              </a:rPr>
              <a:t>nobody</a:t>
            </a:r>
            <a:r>
              <a:rPr lang="da-DK" sz="2400" dirty="0" smtClean="0">
                <a:solidFill>
                  <a:srgbClr val="FFFFFF"/>
                </a:solidFill>
                <a:latin typeface="Raleway"/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  <a:latin typeface="Raleway"/>
              </a:rPr>
              <a:t>explode</a:t>
            </a:r>
            <a:r>
              <a:rPr lang="da-DK" sz="2400" dirty="0" smtClean="0">
                <a:solidFill>
                  <a:srgbClr val="FFFFFF"/>
                </a:solidFill>
                <a:latin typeface="Raleway"/>
              </a:rPr>
              <a:t> (Samarbejde)</a:t>
            </a:r>
            <a:endParaRPr lang="da-DK" sz="2400" dirty="0">
              <a:solidFill>
                <a:srgbClr val="FFFFFF"/>
              </a:solidFill>
              <a:latin typeface="Raleway"/>
            </a:endParaRPr>
          </a:p>
          <a:p>
            <a:pPr marL="40005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FFFFFF"/>
                </a:solidFill>
                <a:latin typeface="Raleway"/>
              </a:rPr>
              <a:t>360 graders </a:t>
            </a:r>
            <a:r>
              <a:rPr lang="da-DK" sz="2400" dirty="0" smtClean="0">
                <a:solidFill>
                  <a:srgbClr val="FFFFFF"/>
                </a:solidFill>
                <a:latin typeface="Raleway"/>
              </a:rPr>
              <a:t>videoer (førstehjælp, psykiatri m.fl.)</a:t>
            </a:r>
            <a:endParaRPr lang="da-DK" sz="2400" dirty="0">
              <a:solidFill>
                <a:srgbClr val="FFFFFF"/>
              </a:solidFill>
              <a:latin typeface="Raleway"/>
            </a:endParaRPr>
          </a:p>
        </p:txBody>
      </p:sp>
      <p:cxnSp>
        <p:nvCxnSpPr>
          <p:cNvPr id="12" name="Lige forbindelse 11"/>
          <p:cNvCxnSpPr/>
          <p:nvPr/>
        </p:nvCxnSpPr>
        <p:spPr>
          <a:xfrm rot="16200000">
            <a:off x="2693419" y="-393885"/>
            <a:ext cx="0" cy="4752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le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7" y="6178208"/>
            <a:ext cx="2099248" cy="43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763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ladsholder til billede 6" descr="Et billede, der indeholder person, indendørs, gruppe, værelse&#10;&#10;Beskrivelse, der er oprettet med meget høj tiltro">
            <a:extLst>
              <a:ext uri="{FF2B5EF4-FFF2-40B4-BE49-F238E27FC236}">
                <a16:creationId xmlns:a16="http://schemas.microsoft.com/office/drawing/2014/main" id="{511945DD-9DE0-CC4F-AE40-65FCEB2A353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alphaModFix amt="35000"/>
          </a:blip>
          <a:srcRect b="3818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6BD2E65-3B68-F04A-A097-E09D54288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65862"/>
            <a:ext cx="4653372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 err="1" smtClean="0">
                <a:solidFill>
                  <a:srgbClr val="FFFFFF"/>
                </a:solidFill>
                <a:latin typeface="Raleway SemiBold"/>
              </a:rPr>
              <a:t>Hvorfor</a:t>
            </a:r>
            <a:r>
              <a:rPr lang="en-US" dirty="0" smtClean="0">
                <a:solidFill>
                  <a:srgbClr val="FFFFFF"/>
                </a:solidFill>
                <a:latin typeface="Raleway SemiBold"/>
              </a:rPr>
              <a:t> VR </a:t>
            </a:r>
            <a:r>
              <a:rPr lang="en-US" dirty="0" err="1" smtClean="0">
                <a:solidFill>
                  <a:srgbClr val="FFFFFF"/>
                </a:solidFill>
                <a:latin typeface="Raleway SemiBold"/>
              </a:rPr>
              <a:t>i</a:t>
            </a:r>
            <a:r>
              <a:rPr lang="en-US" dirty="0" smtClean="0">
                <a:solidFill>
                  <a:srgbClr val="FFFFFF"/>
                </a:solidFill>
                <a:latin typeface="Raleway SemiBold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Raleway SemiBold"/>
              </a:rPr>
              <a:t>undervisningen</a:t>
            </a:r>
            <a:r>
              <a:rPr lang="en-US" dirty="0" smtClean="0">
                <a:solidFill>
                  <a:srgbClr val="FFFFFF"/>
                </a:solidFill>
                <a:latin typeface="Raleway SemiBold"/>
              </a:rPr>
              <a:t>?</a:t>
            </a:r>
            <a:endParaRPr lang="en-US" b="0" dirty="0">
              <a:solidFill>
                <a:srgbClr val="FFFFFF"/>
              </a:solidFill>
              <a:latin typeface="Raleway SemiBold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100AA2E6-9D19-4F43-A239-49C5EAABB5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5379" y="1065862"/>
            <a:ext cx="6568535" cy="4726276"/>
          </a:xfr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200025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FFFF"/>
                </a:solidFill>
                <a:latin typeface="Raleway Medium" panose="020B0503030101060003"/>
              </a:rPr>
              <a:t>Empatisk</a:t>
            </a:r>
            <a:r>
              <a:rPr lang="en-US" sz="2400" dirty="0">
                <a:solidFill>
                  <a:srgbClr val="FFFFFF"/>
                </a:solidFill>
                <a:latin typeface="Raleway Medium" panose="020B0503030101060003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 Medium" panose="020B0503030101060003"/>
              </a:rPr>
              <a:t>indlevelse</a:t>
            </a:r>
            <a:r>
              <a:rPr lang="en-US" sz="2400" dirty="0">
                <a:solidFill>
                  <a:srgbClr val="FFFFFF"/>
                </a:solidFill>
                <a:latin typeface="Raleway Medium" panose="020B0503030101060003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Raleway Medium" panose="020B0503030101060003"/>
              </a:rPr>
              <a:t>mærke</a:t>
            </a:r>
            <a:r>
              <a:rPr lang="en-US" sz="2400" dirty="0">
                <a:solidFill>
                  <a:srgbClr val="FFFFFF"/>
                </a:solidFill>
                <a:latin typeface="Raleway Medium" panose="020B0503030101060003"/>
              </a:rPr>
              <a:t> på </a:t>
            </a:r>
            <a:r>
              <a:rPr lang="en-US" sz="2400" dirty="0" err="1">
                <a:solidFill>
                  <a:srgbClr val="FFFFFF"/>
                </a:solidFill>
                <a:latin typeface="Raleway Medium" panose="020B0503030101060003"/>
              </a:rPr>
              <a:t>kropsniveau</a:t>
            </a:r>
            <a:endParaRPr lang="en-US" sz="2400" dirty="0">
              <a:solidFill>
                <a:srgbClr val="FFFFFF"/>
              </a:solidFill>
              <a:latin typeface="Raleway Medium" panose="020B0503030101060003"/>
            </a:endParaRPr>
          </a:p>
          <a:p>
            <a:pPr marL="200025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FFFFFF"/>
              </a:solidFill>
              <a:latin typeface="Raleway Medium" panose="020B0503030101060003"/>
            </a:endParaRPr>
          </a:p>
          <a:p>
            <a:pPr marL="200025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FFFFFF"/>
                </a:solidFill>
                <a:latin typeface="Raleway Medium" panose="020B0503030101060003"/>
              </a:rPr>
              <a:t>Virkelighedsnært</a:t>
            </a:r>
            <a:endParaRPr lang="en-US" sz="2400" dirty="0">
              <a:solidFill>
                <a:srgbClr val="FFFFFF"/>
              </a:solidFill>
              <a:latin typeface="Raleway Medium" panose="020B0503030101060003"/>
            </a:endParaRPr>
          </a:p>
          <a:p>
            <a:pPr marL="200025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FFFFFF"/>
              </a:solidFill>
              <a:latin typeface="Raleway Medium" panose="020B0503030101060003"/>
            </a:endParaRPr>
          </a:p>
          <a:p>
            <a:pPr marL="200025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FFFFFF"/>
                </a:solidFill>
                <a:latin typeface="Raleway Medium" panose="020B0503030101060003"/>
              </a:rPr>
              <a:t>Tæt</a:t>
            </a:r>
            <a:r>
              <a:rPr lang="en-US" sz="2400" dirty="0" smtClean="0">
                <a:solidFill>
                  <a:srgbClr val="FFFFFF"/>
                </a:solidFill>
                <a:latin typeface="Raleway Medium" panose="020B0503030101060003"/>
              </a:rPr>
              <a:t> på </a:t>
            </a:r>
            <a:r>
              <a:rPr lang="en-US" sz="2400" dirty="0" err="1" smtClean="0">
                <a:solidFill>
                  <a:srgbClr val="FFFFFF"/>
                </a:solidFill>
                <a:latin typeface="Raleway Medium" panose="020B0503030101060003"/>
              </a:rPr>
              <a:t>praksis</a:t>
            </a:r>
            <a:r>
              <a:rPr lang="en-US" sz="2400" dirty="0" smtClean="0">
                <a:solidFill>
                  <a:srgbClr val="FFFFFF"/>
                </a:solidFill>
                <a:latin typeface="Raleway Medium" panose="020B0503030101060003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Raleway Medium" panose="020B0503030101060003"/>
              </a:rPr>
              <a:t>uden</a:t>
            </a:r>
            <a:r>
              <a:rPr lang="en-US" sz="2400" dirty="0" smtClean="0">
                <a:solidFill>
                  <a:srgbClr val="FFFFFF"/>
                </a:solidFill>
                <a:latin typeface="Raleway Medium" panose="020B0503030101060003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Raleway Medium" panose="020B0503030101060003"/>
              </a:rPr>
              <a:t>risici</a:t>
            </a:r>
            <a:endParaRPr lang="en-US" sz="2400" dirty="0">
              <a:solidFill>
                <a:srgbClr val="FFFFFF"/>
              </a:solidFill>
              <a:latin typeface="Raleway Medium" panose="020B0503030101060003"/>
            </a:endParaRPr>
          </a:p>
          <a:p>
            <a:pPr>
              <a:spcAft>
                <a:spcPts val="600"/>
              </a:spcAft>
            </a:pPr>
            <a:endParaRPr lang="en-US" sz="2400" dirty="0" smtClean="0">
              <a:solidFill>
                <a:srgbClr val="FFFFFF"/>
              </a:solidFill>
              <a:latin typeface="Raleway Medium" panose="020B0503030101060003"/>
            </a:endParaRPr>
          </a:p>
          <a:p>
            <a:pPr marL="200025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Raleway Medium" panose="020B0503030101060003"/>
              </a:rPr>
              <a:t>Nye </a:t>
            </a:r>
            <a:r>
              <a:rPr lang="en-US" sz="2400" dirty="0" err="1" smtClean="0">
                <a:solidFill>
                  <a:srgbClr val="FFFFFF"/>
                </a:solidFill>
                <a:latin typeface="Raleway Medium" panose="020B0503030101060003"/>
              </a:rPr>
              <a:t>måder</a:t>
            </a:r>
            <a:r>
              <a:rPr lang="en-US" sz="2400" dirty="0" smtClean="0">
                <a:solidFill>
                  <a:srgbClr val="FFFFFF"/>
                </a:solidFill>
                <a:latin typeface="Raleway Medium" panose="020B0503030101060003"/>
              </a:rPr>
              <a:t> at </a:t>
            </a:r>
            <a:r>
              <a:rPr lang="en-US" sz="2400" dirty="0" err="1" smtClean="0">
                <a:solidFill>
                  <a:srgbClr val="FFFFFF"/>
                </a:solidFill>
                <a:latin typeface="Raleway Medium" panose="020B0503030101060003"/>
              </a:rPr>
              <a:t>lære</a:t>
            </a:r>
            <a:r>
              <a:rPr lang="en-US" sz="2400" dirty="0" smtClean="0">
                <a:solidFill>
                  <a:srgbClr val="FFFFFF"/>
                </a:solidFill>
                <a:latin typeface="Raleway Medium" panose="020B0503030101060003"/>
              </a:rPr>
              <a:t> på</a:t>
            </a:r>
            <a:endParaRPr lang="en-US" sz="2400" dirty="0">
              <a:solidFill>
                <a:srgbClr val="FFFFFF"/>
              </a:solidFill>
              <a:latin typeface="Raleway Medium" panose="020B0503030101060003"/>
            </a:endParaRPr>
          </a:p>
          <a:p>
            <a:pPr marL="200025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FFFFFF"/>
              </a:solidFill>
              <a:latin typeface="Raleway Medium" panose="020B0503030101060003"/>
            </a:endParaRPr>
          </a:p>
          <a:p>
            <a:pPr marL="200025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FFFFFF"/>
                </a:solidFill>
                <a:latin typeface="Raleway Medium" panose="020B0503030101060003"/>
              </a:rPr>
              <a:t>Læring</a:t>
            </a:r>
            <a:r>
              <a:rPr lang="en-US" sz="2400" dirty="0" smtClean="0">
                <a:solidFill>
                  <a:srgbClr val="FFFFFF"/>
                </a:solidFill>
                <a:latin typeface="Raleway Medium" panose="020B0503030101060003"/>
              </a:rPr>
              <a:t> med </a:t>
            </a:r>
            <a:r>
              <a:rPr lang="en-US" sz="2400" dirty="0" err="1" smtClean="0">
                <a:solidFill>
                  <a:srgbClr val="FFFFFF"/>
                </a:solidFill>
                <a:latin typeface="Raleway Medium" panose="020B0503030101060003"/>
              </a:rPr>
              <a:t>kroppen</a:t>
            </a:r>
            <a:r>
              <a:rPr lang="en-US" sz="2400" dirty="0" smtClean="0">
                <a:solidFill>
                  <a:srgbClr val="FFFFFF"/>
                </a:solidFill>
                <a:latin typeface="Raleway Medium" panose="020B0503030101060003"/>
              </a:rPr>
              <a:t> – </a:t>
            </a:r>
            <a:r>
              <a:rPr lang="en-US" sz="2400" dirty="0" err="1" smtClean="0">
                <a:solidFill>
                  <a:srgbClr val="FFFFFF"/>
                </a:solidFill>
                <a:latin typeface="Raleway Medium" panose="020B0503030101060003"/>
              </a:rPr>
              <a:t>andre</a:t>
            </a:r>
            <a:r>
              <a:rPr lang="en-US" sz="2400" dirty="0" smtClean="0">
                <a:solidFill>
                  <a:srgbClr val="FFFFFF"/>
                </a:solidFill>
                <a:latin typeface="Raleway Medium" panose="020B0503030101060003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Raleway Medium" panose="020B0503030101060003"/>
              </a:rPr>
              <a:t>læringsstiile</a:t>
            </a:r>
            <a:endParaRPr lang="en-US" sz="2400" dirty="0">
              <a:solidFill>
                <a:srgbClr val="FFFFFF"/>
              </a:solidFill>
              <a:latin typeface="Raleway Medium" panose="020B0503030101060003"/>
            </a:endParaRPr>
          </a:p>
          <a:p>
            <a:pPr marL="200025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FFFFFF"/>
              </a:solidFill>
              <a:latin typeface="Raleway Medium" panose="020B0503030101060003"/>
            </a:endParaRPr>
          </a:p>
          <a:p>
            <a:pPr marL="200025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FFFFFF"/>
                </a:solidFill>
                <a:latin typeface="Raleway Medium" panose="020B0503030101060003"/>
              </a:rPr>
              <a:t>Det</a:t>
            </a:r>
            <a:r>
              <a:rPr lang="en-US" sz="2400" dirty="0" smtClean="0">
                <a:solidFill>
                  <a:srgbClr val="FFFFFF"/>
                </a:solidFill>
                <a:latin typeface="Raleway Medium" panose="020B0503030101060003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Raleway Medium" panose="020B0503030101060003"/>
              </a:rPr>
              <a:t>må</a:t>
            </a:r>
            <a:r>
              <a:rPr lang="en-US" sz="2400" dirty="0" smtClean="0">
                <a:solidFill>
                  <a:srgbClr val="FFFFFF"/>
                </a:solidFill>
                <a:latin typeface="Raleway Medium" panose="020B0503030101060003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Raleway Medium" panose="020B0503030101060003"/>
              </a:rPr>
              <a:t>gerne</a:t>
            </a:r>
            <a:r>
              <a:rPr lang="en-US" sz="2400" dirty="0" smtClean="0">
                <a:solidFill>
                  <a:srgbClr val="FFFFFF"/>
                </a:solidFill>
                <a:latin typeface="Raleway Medium" panose="020B0503030101060003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Raleway Medium" panose="020B0503030101060003"/>
              </a:rPr>
              <a:t>være</a:t>
            </a:r>
            <a:r>
              <a:rPr lang="en-US" sz="2400" dirty="0" smtClean="0">
                <a:solidFill>
                  <a:srgbClr val="FFFFFF"/>
                </a:solidFill>
                <a:latin typeface="Raleway Medium" panose="020B0503030101060003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Raleway Medium" panose="020B0503030101060003"/>
              </a:rPr>
              <a:t>sjovt</a:t>
            </a:r>
            <a:r>
              <a:rPr lang="en-US" sz="2400" dirty="0" smtClean="0">
                <a:solidFill>
                  <a:srgbClr val="FFFFFF"/>
                </a:solidFill>
                <a:latin typeface="Raleway Medium" panose="020B0503030101060003"/>
              </a:rPr>
              <a:t> at </a:t>
            </a:r>
            <a:r>
              <a:rPr lang="en-US" sz="2400" dirty="0" err="1" smtClean="0">
                <a:solidFill>
                  <a:srgbClr val="FFFFFF"/>
                </a:solidFill>
                <a:latin typeface="Raleway Medium" panose="020B0503030101060003"/>
              </a:rPr>
              <a:t>lære</a:t>
            </a:r>
            <a:r>
              <a:rPr lang="en-US" sz="2400" dirty="0" smtClean="0">
                <a:solidFill>
                  <a:srgbClr val="FFFFFF"/>
                </a:solidFill>
                <a:latin typeface="Raleway Medium" panose="020B0503030101060003"/>
              </a:rPr>
              <a:t> – motivation / </a:t>
            </a:r>
            <a:r>
              <a:rPr lang="en-US" sz="2400" dirty="0" err="1" smtClean="0">
                <a:solidFill>
                  <a:srgbClr val="FFFFFF"/>
                </a:solidFill>
                <a:latin typeface="Raleway Medium" panose="020B0503030101060003"/>
              </a:rPr>
              <a:t>drivkraft</a:t>
            </a:r>
            <a:endParaRPr lang="en-US" sz="2400" dirty="0" smtClean="0">
              <a:solidFill>
                <a:srgbClr val="FFFFFF"/>
              </a:solidFill>
              <a:latin typeface="Raleway Medium" panose="020B0503030101060003"/>
            </a:endParaRPr>
          </a:p>
          <a:p>
            <a:pPr marL="200025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FFFFFF"/>
              </a:solidFill>
              <a:latin typeface="Raleway Medium" panose="020B0503030101060003"/>
            </a:endParaRPr>
          </a:p>
          <a:p>
            <a:pPr marL="200025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Raleway Medium" panose="020B0503030101060003"/>
              </a:rPr>
              <a:t>Du </a:t>
            </a:r>
            <a:r>
              <a:rPr lang="en-US" sz="2400" dirty="0" err="1" smtClean="0">
                <a:solidFill>
                  <a:srgbClr val="FFFFFF"/>
                </a:solidFill>
                <a:latin typeface="Raleway Medium" panose="020B0503030101060003"/>
              </a:rPr>
              <a:t>kan</a:t>
            </a:r>
            <a:r>
              <a:rPr lang="en-US" sz="2400" dirty="0" smtClean="0">
                <a:solidFill>
                  <a:srgbClr val="FFFFFF"/>
                </a:solidFill>
                <a:latin typeface="Raleway Medium" panose="020B0503030101060003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Raleway Medium" panose="020B0503030101060003"/>
              </a:rPr>
              <a:t>gentage</a:t>
            </a:r>
            <a:r>
              <a:rPr lang="en-US" sz="2400" dirty="0" smtClean="0">
                <a:solidFill>
                  <a:srgbClr val="FFFFFF"/>
                </a:solidFill>
                <a:latin typeface="Raleway Medium" panose="020B0503030101060003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Raleway Medium" panose="020B0503030101060003"/>
              </a:rPr>
              <a:t>scenarier</a:t>
            </a:r>
            <a:endParaRPr lang="en-US" sz="2400" dirty="0">
              <a:solidFill>
                <a:srgbClr val="FFFFFF"/>
              </a:solidFill>
              <a:latin typeface="Raleway Medium" panose="020B0503030101060003"/>
            </a:endParaRPr>
          </a:p>
          <a:p>
            <a:pPr marL="200025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FFFFFF"/>
              </a:solidFill>
              <a:latin typeface="Raleway Medium" panose="020B0503030101060003"/>
            </a:endParaRPr>
          </a:p>
          <a:p>
            <a:pPr marL="200025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FFFFFF"/>
                </a:solidFill>
                <a:latin typeface="Raleway Medium" panose="020B0503030101060003"/>
              </a:rPr>
              <a:t>Opnå</a:t>
            </a:r>
            <a:r>
              <a:rPr lang="en-US" sz="2400" dirty="0" smtClean="0">
                <a:solidFill>
                  <a:srgbClr val="FFFFFF"/>
                </a:solidFill>
                <a:latin typeface="Raleway Medium" panose="020B0503030101060003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Raleway Medium" panose="020B0503030101060003"/>
              </a:rPr>
              <a:t>bredt</a:t>
            </a:r>
            <a:r>
              <a:rPr lang="en-US" sz="2400" dirty="0" smtClean="0">
                <a:solidFill>
                  <a:srgbClr val="FFFFFF"/>
                </a:solidFill>
                <a:latin typeface="Raleway Medium" panose="020B0503030101060003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Raleway Medium" panose="020B0503030101060003"/>
              </a:rPr>
              <a:t>kendskab</a:t>
            </a:r>
            <a:r>
              <a:rPr lang="en-US" sz="2400" dirty="0" smtClean="0">
                <a:solidFill>
                  <a:srgbClr val="FFFFFF"/>
                </a:solidFill>
                <a:latin typeface="Raleway Medium" panose="020B0503030101060003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Raleway Medium" panose="020B0503030101060003"/>
              </a:rPr>
              <a:t>til</a:t>
            </a:r>
            <a:r>
              <a:rPr lang="en-US" sz="2400" dirty="0" smtClean="0">
                <a:solidFill>
                  <a:srgbClr val="FFFFFF"/>
                </a:solidFill>
                <a:latin typeface="Raleway Medium" panose="020B0503030101060003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Raleway Medium" panose="020B0503030101060003"/>
              </a:rPr>
              <a:t>velfærdsteknologi</a:t>
            </a:r>
            <a:r>
              <a:rPr lang="en-US" sz="2400" dirty="0" smtClean="0">
                <a:solidFill>
                  <a:srgbClr val="FFFFFF"/>
                </a:solidFill>
                <a:latin typeface="Raleway Medium" panose="020B0503030101060003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Raleway Medium" panose="020B0503030101060003"/>
              </a:rPr>
              <a:t>uden</a:t>
            </a:r>
            <a:r>
              <a:rPr lang="en-US" sz="2400" dirty="0" smtClean="0">
                <a:solidFill>
                  <a:srgbClr val="FFFFFF"/>
                </a:solidFill>
                <a:latin typeface="Raleway Medium" panose="020B0503030101060003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Raleway Medium" panose="020B0503030101060003"/>
              </a:rPr>
              <a:t>en</a:t>
            </a:r>
            <a:r>
              <a:rPr lang="en-US" sz="2400" dirty="0" smtClean="0">
                <a:solidFill>
                  <a:srgbClr val="FFFFFF"/>
                </a:solidFill>
                <a:latin typeface="Raleway Medium" panose="020B0503030101060003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Raleway Medium" panose="020B0503030101060003"/>
              </a:rPr>
              <a:t>fysisk</a:t>
            </a:r>
            <a:r>
              <a:rPr lang="en-US" sz="2400" dirty="0" smtClean="0">
                <a:solidFill>
                  <a:srgbClr val="FFFFFF"/>
                </a:solidFill>
                <a:latin typeface="Raleway Medium" panose="020B0503030101060003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Raleway Medium" panose="020B0503030101060003"/>
              </a:rPr>
              <a:t>adgang</a:t>
            </a:r>
            <a:r>
              <a:rPr lang="en-US" sz="2400" dirty="0" smtClean="0">
                <a:solidFill>
                  <a:srgbClr val="FFFFFF"/>
                </a:solidFill>
                <a:latin typeface="Raleway Medium" panose="020B0503030101060003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Raleway Medium" panose="020B0503030101060003"/>
              </a:rPr>
              <a:t>til</a:t>
            </a:r>
            <a:r>
              <a:rPr lang="en-US" sz="2400" dirty="0" smtClean="0">
                <a:solidFill>
                  <a:srgbClr val="FFFFFF"/>
                </a:solidFill>
                <a:latin typeface="Raleway Medium" panose="020B0503030101060003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Raleway Medium" panose="020B0503030101060003"/>
              </a:rPr>
              <a:t>teknologierne</a:t>
            </a:r>
            <a:endParaRPr lang="en-US" sz="2400" dirty="0" smtClean="0">
              <a:solidFill>
                <a:srgbClr val="FFFFFF"/>
              </a:solidFill>
              <a:latin typeface="Raleway Medium" panose="020B0503030101060003"/>
            </a:endParaRPr>
          </a:p>
          <a:p>
            <a:pPr marL="200025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FFFFFF"/>
              </a:solidFill>
              <a:latin typeface="Raleway Medium" panose="020B0503030101060003"/>
            </a:endParaRPr>
          </a:p>
          <a:p>
            <a:pPr marL="200025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FFFFFF"/>
                </a:solidFill>
                <a:latin typeface="Raleway Medium" panose="020B0503030101060003"/>
              </a:rPr>
              <a:t>Træning</a:t>
            </a:r>
            <a:r>
              <a:rPr lang="en-US" sz="2400" dirty="0" smtClean="0">
                <a:solidFill>
                  <a:srgbClr val="FFFFFF"/>
                </a:solidFill>
                <a:latin typeface="Raleway Medium" panose="020B0503030101060003"/>
              </a:rPr>
              <a:t> I </a:t>
            </a:r>
            <a:r>
              <a:rPr lang="en-US" sz="2400" dirty="0" err="1" smtClean="0">
                <a:solidFill>
                  <a:srgbClr val="FFFFFF"/>
                </a:solidFill>
                <a:latin typeface="Raleway Medium" panose="020B0503030101060003"/>
              </a:rPr>
              <a:t>brug</a:t>
            </a:r>
            <a:r>
              <a:rPr lang="en-US" sz="2400" dirty="0" smtClean="0">
                <a:solidFill>
                  <a:srgbClr val="FFFFFF"/>
                </a:solidFill>
                <a:latin typeface="Raleway Medium" panose="020B0503030101060003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Raleway Medium" panose="020B0503030101060003"/>
              </a:rPr>
              <a:t>af</a:t>
            </a:r>
            <a:r>
              <a:rPr lang="en-US" sz="2400" dirty="0" smtClean="0">
                <a:solidFill>
                  <a:srgbClr val="FFFFFF"/>
                </a:solidFill>
                <a:latin typeface="Raleway Medium" panose="020B0503030101060003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Raleway Medium" panose="020B0503030101060003"/>
              </a:rPr>
              <a:t>konkrete</a:t>
            </a:r>
            <a:r>
              <a:rPr lang="en-US" sz="2400" dirty="0" smtClean="0">
                <a:solidFill>
                  <a:srgbClr val="FFFFFF"/>
                </a:solidFill>
                <a:latin typeface="Raleway Medium" panose="020B0503030101060003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Raleway Medium" panose="020B0503030101060003"/>
              </a:rPr>
              <a:t>teknologier</a:t>
            </a:r>
            <a:r>
              <a:rPr lang="en-US" sz="2400" dirty="0" smtClean="0">
                <a:solidFill>
                  <a:srgbClr val="FFFFFF"/>
                </a:solidFill>
                <a:latin typeface="Raleway Medium" panose="020B0503030101060003"/>
              </a:rPr>
              <a:t> - procedure</a:t>
            </a: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7" y="6178208"/>
            <a:ext cx="2099248" cy="43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69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5DF0742F-A647-564F-9AB8-41F4B2BD1D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0873" y="2267016"/>
            <a:ext cx="10171709" cy="4133784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342900" indent="-342900">
              <a:buChar char="•"/>
            </a:pPr>
            <a:r>
              <a:rPr lang="da-DK" sz="2400" dirty="0">
                <a:solidFill>
                  <a:schemeClr val="tx1"/>
                </a:solidFill>
                <a:latin typeface="Agency FB"/>
                <a:cs typeface="Calibri"/>
              </a:rPr>
              <a:t>Fastholder elever der normalt kan være svære at fastholde – </a:t>
            </a:r>
            <a:r>
              <a:rPr lang="da-DK" sz="2400" dirty="0" smtClean="0">
                <a:solidFill>
                  <a:schemeClr val="tx1"/>
                </a:solidFill>
                <a:latin typeface="Agency FB"/>
                <a:cs typeface="Calibri"/>
              </a:rPr>
              <a:t>”en </a:t>
            </a:r>
            <a:r>
              <a:rPr lang="da-DK" sz="2400" dirty="0">
                <a:solidFill>
                  <a:schemeClr val="tx1"/>
                </a:solidFill>
                <a:latin typeface="Agency FB"/>
                <a:cs typeface="Calibri"/>
              </a:rPr>
              <a:t>nøgen </a:t>
            </a:r>
            <a:r>
              <a:rPr lang="da-DK" sz="2400" dirty="0" smtClean="0">
                <a:solidFill>
                  <a:schemeClr val="tx1"/>
                </a:solidFill>
                <a:latin typeface="Agency FB"/>
                <a:cs typeface="Calibri"/>
              </a:rPr>
              <a:t>Ella”</a:t>
            </a:r>
            <a:endParaRPr lang="da-DK" sz="2400" dirty="0">
              <a:solidFill>
                <a:schemeClr val="tx1"/>
              </a:solidFill>
              <a:latin typeface="Agency FB"/>
              <a:cs typeface="Calibri"/>
            </a:endParaRPr>
          </a:p>
          <a:p>
            <a:pPr marL="342900" indent="-342900">
              <a:buChar char="•"/>
            </a:pPr>
            <a:endParaRPr lang="da-DK" sz="2400" dirty="0">
              <a:solidFill>
                <a:schemeClr val="tx1"/>
              </a:solidFill>
              <a:latin typeface="Agency FB"/>
              <a:cs typeface="Calibri"/>
            </a:endParaRPr>
          </a:p>
          <a:p>
            <a:pPr marL="342900" indent="-342900">
              <a:buChar char="•"/>
            </a:pPr>
            <a:r>
              <a:rPr lang="da-DK" sz="2400" dirty="0">
                <a:solidFill>
                  <a:schemeClr val="tx1"/>
                </a:solidFill>
                <a:latin typeface="Agency FB"/>
                <a:cs typeface="Calibri"/>
              </a:rPr>
              <a:t>Eleverne sveder meget undervejs – autonome reaktioner</a:t>
            </a:r>
            <a:endParaRPr lang="da-DK" sz="2400" dirty="0">
              <a:solidFill>
                <a:schemeClr val="tx1"/>
              </a:solidFill>
              <a:latin typeface="Agency FB"/>
            </a:endParaRPr>
          </a:p>
          <a:p>
            <a:r>
              <a:rPr lang="da-DK" sz="2400" dirty="0">
                <a:solidFill>
                  <a:schemeClr val="tx1"/>
                </a:solidFill>
                <a:latin typeface="Agency FB"/>
              </a:rPr>
              <a:t>     </a:t>
            </a:r>
            <a:endParaRPr lang="da-DK" sz="2400" dirty="0">
              <a:solidFill>
                <a:schemeClr val="tx1"/>
              </a:solidFill>
              <a:latin typeface="Agency FB"/>
              <a:cs typeface="Calibri"/>
            </a:endParaRPr>
          </a:p>
          <a:p>
            <a:pPr marL="342900" indent="-342900">
              <a:buChar char="•"/>
            </a:pPr>
            <a:r>
              <a:rPr lang="da-DK" sz="2400" dirty="0">
                <a:solidFill>
                  <a:schemeClr val="tx1"/>
                </a:solidFill>
                <a:latin typeface="Agency FB"/>
                <a:cs typeface="Calibri"/>
              </a:rPr>
              <a:t>Man skal have lov at færdigheds træne </a:t>
            </a:r>
            <a:r>
              <a:rPr lang="da-DK" sz="2400" dirty="0" smtClean="0">
                <a:solidFill>
                  <a:schemeClr val="tx1"/>
                </a:solidFill>
                <a:latin typeface="Agency FB"/>
                <a:cs typeface="Calibri"/>
              </a:rPr>
              <a:t>igen – Øve sig</a:t>
            </a:r>
            <a:endParaRPr lang="da-DK" sz="2400" dirty="0">
              <a:solidFill>
                <a:schemeClr val="tx1"/>
              </a:solidFill>
              <a:latin typeface="Agency FB"/>
              <a:cs typeface="Calibri"/>
            </a:endParaRPr>
          </a:p>
          <a:p>
            <a:pPr marL="342900" indent="-342900">
              <a:buChar char="•"/>
            </a:pPr>
            <a:endParaRPr lang="da-DK" sz="2400" dirty="0">
              <a:solidFill>
                <a:schemeClr val="tx1"/>
              </a:solidFill>
              <a:latin typeface="Agency FB"/>
              <a:cs typeface="Calibri"/>
            </a:endParaRPr>
          </a:p>
          <a:p>
            <a:pPr marL="342900" indent="-342900">
              <a:buChar char="•"/>
            </a:pPr>
            <a:r>
              <a:rPr lang="da-DK" sz="2400" dirty="0" smtClean="0">
                <a:solidFill>
                  <a:schemeClr val="tx1"/>
                </a:solidFill>
                <a:latin typeface="Agency FB"/>
                <a:cs typeface="Calibri"/>
              </a:rPr>
              <a:t>Fokus </a:t>
            </a:r>
            <a:r>
              <a:rPr lang="da-DK" sz="2400" dirty="0">
                <a:solidFill>
                  <a:schemeClr val="tx1"/>
                </a:solidFill>
                <a:latin typeface="Agency FB"/>
                <a:cs typeface="Calibri"/>
              </a:rPr>
              <a:t>i scenariet er på </a:t>
            </a:r>
            <a:r>
              <a:rPr lang="da-DK" sz="2400" dirty="0" err="1">
                <a:solidFill>
                  <a:schemeClr val="tx1"/>
                </a:solidFill>
                <a:latin typeface="Agency FB"/>
                <a:cs typeface="Calibri"/>
              </a:rPr>
              <a:t>Carendo</a:t>
            </a:r>
            <a:r>
              <a:rPr lang="da-DK" sz="2400" dirty="0">
                <a:solidFill>
                  <a:schemeClr val="tx1"/>
                </a:solidFill>
                <a:latin typeface="Agency FB"/>
                <a:cs typeface="Calibri"/>
              </a:rPr>
              <a:t> stolen funktioner – </a:t>
            </a:r>
            <a:r>
              <a:rPr lang="da-DK" sz="2400" dirty="0" smtClean="0">
                <a:solidFill>
                  <a:schemeClr val="tx1"/>
                </a:solidFill>
                <a:latin typeface="Agency FB"/>
                <a:cs typeface="Calibri"/>
              </a:rPr>
              <a:t>kan senere give overskud til stærkere borgerkontakt</a:t>
            </a:r>
            <a:endParaRPr lang="da-DK" sz="2400" dirty="0">
              <a:solidFill>
                <a:schemeClr val="tx1"/>
              </a:solidFill>
              <a:latin typeface="Agency FB"/>
              <a:cs typeface="Calibri"/>
            </a:endParaRPr>
          </a:p>
          <a:p>
            <a:pPr marL="342900" indent="-342900">
              <a:buChar char="•"/>
            </a:pPr>
            <a:endParaRPr lang="da-DK" sz="2400" dirty="0">
              <a:solidFill>
                <a:schemeClr val="tx1"/>
              </a:solidFill>
              <a:latin typeface="Agency FB"/>
              <a:cs typeface="Calibri"/>
            </a:endParaRPr>
          </a:p>
          <a:p>
            <a:pPr marL="342900" indent="-342900">
              <a:buChar char="•"/>
            </a:pPr>
            <a:r>
              <a:rPr lang="da-DK" sz="2400" dirty="0">
                <a:solidFill>
                  <a:schemeClr val="tx1"/>
                </a:solidFill>
                <a:latin typeface="Agency FB"/>
                <a:cs typeface="Calibri"/>
              </a:rPr>
              <a:t>Belønningselement – kan anvendes eller ej</a:t>
            </a:r>
            <a:r>
              <a:rPr lang="da-DK" sz="2400" dirty="0" smtClean="0">
                <a:solidFill>
                  <a:schemeClr val="tx1"/>
                </a:solidFill>
                <a:latin typeface="Agency FB"/>
                <a:cs typeface="Calibri"/>
              </a:rPr>
              <a:t>? Motivationsfaktor for nogle elever</a:t>
            </a:r>
            <a:endParaRPr lang="da-DK" sz="2400" dirty="0">
              <a:solidFill>
                <a:schemeClr val="tx1"/>
              </a:solidFill>
              <a:latin typeface="Agency FB"/>
            </a:endParaRPr>
          </a:p>
          <a:p>
            <a:pPr marL="342900" indent="-342900">
              <a:buChar char="•"/>
            </a:pPr>
            <a:endParaRPr lang="da-DK" sz="2400" dirty="0">
              <a:solidFill>
                <a:schemeClr val="tx1"/>
              </a:solidFill>
              <a:latin typeface="Agency FB"/>
              <a:cs typeface="Calibri"/>
            </a:endParaRPr>
          </a:p>
          <a:p>
            <a:pPr marL="342900" indent="-342900">
              <a:buChar char="•"/>
            </a:pPr>
            <a:r>
              <a:rPr lang="da-DK" sz="2400" dirty="0">
                <a:solidFill>
                  <a:schemeClr val="tx1"/>
                </a:solidFill>
                <a:latin typeface="Agency FB"/>
                <a:cs typeface="Calibri"/>
              </a:rPr>
              <a:t>Kan også bruges som elevforberedelse til et fuld skala simulationsscenarie</a:t>
            </a:r>
          </a:p>
          <a:p>
            <a:pPr marL="342900" indent="-342900">
              <a:buChar char="•"/>
            </a:pPr>
            <a:endParaRPr lang="da-DK" sz="2400" dirty="0">
              <a:solidFill>
                <a:schemeClr val="tx1"/>
              </a:solidFill>
              <a:latin typeface="Agency FB"/>
              <a:cs typeface="Calibri"/>
            </a:endParaRPr>
          </a:p>
          <a:p>
            <a:pPr marL="342900" indent="-342900">
              <a:buChar char="•"/>
            </a:pPr>
            <a:r>
              <a:rPr lang="da-DK" sz="2400" dirty="0">
                <a:solidFill>
                  <a:schemeClr val="tx1"/>
                </a:solidFill>
                <a:latin typeface="Agency FB"/>
                <a:cs typeface="Calibri"/>
              </a:rPr>
              <a:t>Kan være godt som differentierings </a:t>
            </a:r>
            <a:r>
              <a:rPr lang="da-DK" sz="2400" dirty="0" smtClean="0">
                <a:solidFill>
                  <a:schemeClr val="tx1"/>
                </a:solidFill>
                <a:latin typeface="Agency FB"/>
                <a:cs typeface="Calibri"/>
              </a:rPr>
              <a:t>redskab – anden måde at lære på.</a:t>
            </a:r>
            <a:endParaRPr lang="da-DK" sz="2400" dirty="0">
              <a:solidFill>
                <a:schemeClr val="tx1"/>
              </a:solidFill>
              <a:latin typeface="Agency FB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400" dirty="0">
              <a:solidFill>
                <a:schemeClr val="tx1"/>
              </a:solidFill>
              <a:latin typeface="Raleway Medium"/>
            </a:endParaRPr>
          </a:p>
        </p:txBody>
      </p:sp>
      <p:sp>
        <p:nvSpPr>
          <p:cNvPr id="9" name="Titel 2">
            <a:extLst>
              <a:ext uri="{FF2B5EF4-FFF2-40B4-BE49-F238E27FC236}">
                <a16:creationId xmlns:a16="http://schemas.microsoft.com/office/drawing/2014/main" id="{5825D567-66A9-401D-8CD5-62CB3E6C1C84}"/>
              </a:ext>
            </a:extLst>
          </p:cNvPr>
          <p:cNvSpPr txBox="1">
            <a:spLocks/>
          </p:cNvSpPr>
          <p:nvPr/>
        </p:nvSpPr>
        <p:spPr>
          <a:xfrm>
            <a:off x="440873" y="514100"/>
            <a:ext cx="105207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67C90"/>
                </a:solidFill>
                <a:latin typeface="Raleway SemiBold" panose="020B0503030101060003" pitchFamily="34" charset="77"/>
                <a:ea typeface="+mj-ea"/>
                <a:cs typeface="+mj-cs"/>
              </a:defRPr>
            </a:lvl1pPr>
          </a:lstStyle>
          <a:p>
            <a:r>
              <a:rPr lang="da-DK" sz="4400" dirty="0">
                <a:solidFill>
                  <a:srgbClr val="FFFFFF"/>
                </a:solidFill>
                <a:latin typeface="Raleway SemiBold"/>
              </a:rPr>
              <a:t>Hvad </a:t>
            </a:r>
            <a:r>
              <a:rPr lang="da-DK" sz="4400" dirty="0" smtClean="0">
                <a:solidFill>
                  <a:srgbClr val="FFFFFF"/>
                </a:solidFill>
                <a:latin typeface="Raleway SemiBold"/>
              </a:rPr>
              <a:t>er vores erfaringer med VR?</a:t>
            </a:r>
            <a:endParaRPr lang="en-US" sz="4400" dirty="0">
              <a:solidFill>
                <a:srgbClr val="FFFFFF"/>
              </a:solidFill>
              <a:latin typeface="Raleway SemiBold"/>
            </a:endParaRPr>
          </a:p>
        </p:txBody>
      </p:sp>
      <p:cxnSp>
        <p:nvCxnSpPr>
          <p:cNvPr id="14" name="Lige forbindelse 13"/>
          <p:cNvCxnSpPr/>
          <p:nvPr/>
        </p:nvCxnSpPr>
        <p:spPr>
          <a:xfrm rot="16200000">
            <a:off x="2693419" y="-393885"/>
            <a:ext cx="0" cy="4752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led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7" y="6178208"/>
            <a:ext cx="2099248" cy="43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892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sz="3600" dirty="0" smtClean="0">
                <a:solidFill>
                  <a:srgbClr val="FFFFFF"/>
                </a:solidFill>
                <a:latin typeface="Raleway SemiBold"/>
              </a:rPr>
              <a:t/>
            </a:r>
            <a:br>
              <a:rPr lang="da-DK" sz="3600" dirty="0" smtClean="0">
                <a:solidFill>
                  <a:srgbClr val="FFFFFF"/>
                </a:solidFill>
                <a:latin typeface="Raleway SemiBold"/>
              </a:rPr>
            </a:br>
            <a:r>
              <a:rPr lang="da-DK" sz="3600" b="1" dirty="0" smtClean="0">
                <a:solidFill>
                  <a:srgbClr val="FFFFFF"/>
                </a:solidFill>
                <a:latin typeface="Raleway SemiBold"/>
              </a:rPr>
              <a:t>Hvad </a:t>
            </a:r>
            <a:r>
              <a:rPr lang="da-DK" sz="4000" b="1" dirty="0">
                <a:solidFill>
                  <a:srgbClr val="FFFFFF"/>
                </a:solidFill>
                <a:latin typeface="Raleway SemiBold"/>
              </a:rPr>
              <a:t>synes</a:t>
            </a:r>
            <a:r>
              <a:rPr lang="da-DK" sz="3600" b="1" dirty="0">
                <a:solidFill>
                  <a:srgbClr val="FFFFFF"/>
                </a:solidFill>
                <a:latin typeface="Raleway SemiBold"/>
              </a:rPr>
              <a:t> SOSU-elever om VR i undervisningen? </a:t>
            </a:r>
            <a:r>
              <a:rPr lang="da-DK" dirty="0">
                <a:solidFill>
                  <a:srgbClr val="FFFFFF"/>
                </a:solidFill>
                <a:latin typeface="Raleway SemiBold"/>
              </a:rPr>
              <a:t/>
            </a:r>
            <a:br>
              <a:rPr lang="da-DK" dirty="0">
                <a:solidFill>
                  <a:srgbClr val="FFFFFF"/>
                </a:solidFill>
                <a:latin typeface="Raleway SemiBold"/>
              </a:rPr>
            </a:br>
            <a:r>
              <a:rPr lang="da-DK" sz="1600" dirty="0" smtClean="0">
                <a:solidFill>
                  <a:srgbClr val="FFFFFF"/>
                </a:solidFill>
                <a:latin typeface="Raleway SemiBold"/>
              </a:rPr>
              <a:t>(</a:t>
            </a:r>
            <a:r>
              <a:rPr lang="da-DK" sz="1600" dirty="0" smtClean="0">
                <a:solidFill>
                  <a:srgbClr val="FFFFFF"/>
                </a:solidFill>
                <a:latin typeface="Raleway SemiBold"/>
              </a:rPr>
              <a:t>149/129</a:t>
            </a:r>
            <a:r>
              <a:rPr lang="da-DK" sz="1600" dirty="0" smtClean="0">
                <a:solidFill>
                  <a:srgbClr val="FFFFFF"/>
                </a:solidFill>
                <a:latin typeface="Raleway SemiBold"/>
              </a:rPr>
              <a:t> </a:t>
            </a:r>
            <a:r>
              <a:rPr lang="da-DK" sz="1600" dirty="0">
                <a:solidFill>
                  <a:srgbClr val="FFFFFF"/>
                </a:solidFill>
                <a:latin typeface="Raleway SemiBold"/>
              </a:rPr>
              <a:t>SOSU-elever på partnerskolerne)</a:t>
            </a:r>
            <a:r>
              <a:rPr lang="en-US" sz="2000" dirty="0">
                <a:solidFill>
                  <a:srgbClr val="FFFFFF"/>
                </a:solidFill>
                <a:latin typeface="Raleway SemiBold"/>
              </a:rPr>
              <a:t/>
            </a:r>
            <a:br>
              <a:rPr lang="en-US" sz="2000" dirty="0">
                <a:solidFill>
                  <a:srgbClr val="FFFFFF"/>
                </a:solidFill>
                <a:latin typeface="Raleway SemiBold"/>
              </a:rPr>
            </a:b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idx="1"/>
          </p:nvPr>
        </p:nvSpPr>
        <p:spPr>
          <a:xfrm>
            <a:off x="209309" y="2255124"/>
            <a:ext cx="5157787" cy="823912"/>
          </a:xfrm>
        </p:spPr>
        <p:txBody>
          <a:bodyPr>
            <a:normAutofit/>
          </a:bodyPr>
          <a:lstStyle/>
          <a:p>
            <a:r>
              <a:rPr lang="da-DK" sz="1600" b="0" dirty="0"/>
              <a:t>Hvordan vurderer du dit læringsudbytte af det </a:t>
            </a:r>
            <a:r>
              <a:rPr lang="da-DK" sz="1600" b="0" dirty="0" smtClean="0"/>
              <a:t>VR-forløb?</a:t>
            </a:r>
            <a:endParaRPr lang="da-DK" sz="1600" b="0" dirty="0"/>
          </a:p>
          <a:p>
            <a:endParaRPr lang="da-DK" sz="2000" b="0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3"/>
          </p:nvPr>
        </p:nvSpPr>
        <p:spPr>
          <a:xfrm>
            <a:off x="6113643" y="2484830"/>
            <a:ext cx="5768760" cy="823912"/>
          </a:xfrm>
        </p:spPr>
        <p:txBody>
          <a:bodyPr>
            <a:normAutofit/>
          </a:bodyPr>
          <a:lstStyle/>
          <a:p>
            <a:r>
              <a:rPr lang="da-DK" sz="1700" b="0" dirty="0">
                <a:cs typeface="Arial" pitchFamily="34" charset="0"/>
              </a:rPr>
              <a:t>Kan du bruge det, du har lært i VR-undervisningen videre på uddannelsen eller i </a:t>
            </a:r>
            <a:r>
              <a:rPr lang="da-DK" sz="1700" b="0" dirty="0" smtClean="0">
                <a:cs typeface="Arial" pitchFamily="34" charset="0"/>
              </a:rPr>
              <a:t>praktikken?</a:t>
            </a:r>
            <a:endParaRPr lang="da-DK" sz="1700" b="0" dirty="0">
              <a:cs typeface="Arial" pitchFamily="34" charset="0"/>
            </a:endParaRPr>
          </a:p>
          <a:p>
            <a:endParaRPr lang="da-DK" sz="2000" b="0" dirty="0"/>
          </a:p>
        </p:txBody>
      </p:sp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5DF0742F-A647-564F-9AB8-41F4B2BD1DC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133475" y="2346325"/>
            <a:ext cx="11058525" cy="4006850"/>
          </a:xfrm>
        </p:spPr>
        <p:txBody>
          <a:bodyPr vert="horz" lIns="91440" tIns="45720" rIns="91440" bIns="45720" rtlCol="0">
            <a:normAutofit/>
          </a:bodyPr>
          <a:lstStyle/>
          <a:p>
            <a:pPr lvl="1"/>
            <a:endParaRPr lang="da-DK" dirty="0" smtClean="0">
              <a:solidFill>
                <a:schemeClr val="tx1"/>
              </a:solidFill>
            </a:endParaRPr>
          </a:p>
          <a:p>
            <a:pPr lvl="1"/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9" name="Titel 2">
            <a:extLst>
              <a:ext uri="{FF2B5EF4-FFF2-40B4-BE49-F238E27FC236}">
                <a16:creationId xmlns:a16="http://schemas.microsoft.com/office/drawing/2014/main" id="{5825D567-66A9-401D-8CD5-62CB3E6C1C84}"/>
              </a:ext>
            </a:extLst>
          </p:cNvPr>
          <p:cNvSpPr txBox="1">
            <a:spLocks/>
          </p:cNvSpPr>
          <p:nvPr/>
        </p:nvSpPr>
        <p:spPr>
          <a:xfrm>
            <a:off x="475684" y="528169"/>
            <a:ext cx="11163865" cy="1636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67C90"/>
                </a:solidFill>
                <a:latin typeface="Raleway SemiBold" panose="020B0503030101060003" pitchFamily="34" charset="77"/>
                <a:ea typeface="+mj-ea"/>
                <a:cs typeface="+mj-cs"/>
              </a:defRPr>
            </a:lvl1pPr>
          </a:lstStyle>
          <a:p>
            <a:endParaRPr lang="en-US" sz="1300" dirty="0">
              <a:solidFill>
                <a:srgbClr val="FFFFFF"/>
              </a:solidFill>
              <a:latin typeface="Raleway SemiBold"/>
            </a:endParaRPr>
          </a:p>
        </p:txBody>
      </p:sp>
      <p:cxnSp>
        <p:nvCxnSpPr>
          <p:cNvPr id="11" name="Lige forbindelse 10"/>
          <p:cNvCxnSpPr/>
          <p:nvPr/>
        </p:nvCxnSpPr>
        <p:spPr>
          <a:xfrm rot="16200000">
            <a:off x="3257471" y="-836430"/>
            <a:ext cx="0" cy="4752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7" y="6178208"/>
            <a:ext cx="2099248" cy="439416"/>
          </a:xfrm>
          <a:prstGeom prst="rect">
            <a:avLst/>
          </a:prstGeom>
        </p:spPr>
      </p:pic>
      <p:pic>
        <p:nvPicPr>
          <p:cNvPr id="14" name="object" descr="grey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267866" y="2987834"/>
            <a:ext cx="5651646" cy="2567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ject" descr="grey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6172200" y="2987833"/>
            <a:ext cx="5651646" cy="25678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Ellipse 7"/>
          <p:cNvSpPr/>
          <p:nvPr/>
        </p:nvSpPr>
        <p:spPr>
          <a:xfrm>
            <a:off x="651164" y="3770181"/>
            <a:ext cx="1745672" cy="1641550"/>
          </a:xfrm>
          <a:prstGeom prst="ellipse">
            <a:avLst/>
          </a:prstGeom>
          <a:noFill/>
          <a:ln>
            <a:solidFill>
              <a:srgbClr val="2A8F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Ellipse 9"/>
          <p:cNvSpPr/>
          <p:nvPr/>
        </p:nvSpPr>
        <p:spPr>
          <a:xfrm>
            <a:off x="6593462" y="3817390"/>
            <a:ext cx="1731818" cy="1635906"/>
          </a:xfrm>
          <a:prstGeom prst="ellipse">
            <a:avLst/>
          </a:prstGeom>
          <a:noFill/>
          <a:ln>
            <a:solidFill>
              <a:srgbClr val="067C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51029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-238125" y="-133350"/>
            <a:ext cx="12430125" cy="6991349"/>
          </a:xfrm>
          <a:prstGeom prst="rect">
            <a:avLst/>
          </a:prstGeom>
          <a:blipFill dpi="0" rotWithShape="1">
            <a:blip r:embed="rId2">
              <a:alphaModFix amt="31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0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a-DK" b="1" dirty="0" smtClean="0">
                <a:solidFill>
                  <a:schemeClr val="tx1"/>
                </a:solidFill>
                <a:latin typeface="Raleway SemiBold"/>
              </a:rPr>
              <a:t>Hvad siger SOSU eleverne?</a:t>
            </a:r>
            <a:endParaRPr lang="da-DK" b="1" dirty="0">
              <a:solidFill>
                <a:schemeClr val="tx1"/>
              </a:solidFill>
              <a:latin typeface="Raleway SemiBold"/>
            </a:endParaRPr>
          </a:p>
        </p:txBody>
      </p:sp>
      <p:sp>
        <p:nvSpPr>
          <p:cNvPr id="4" name="Pladsholder til tekst 3"/>
          <p:cNvSpPr>
            <a:spLocks noGrp="1"/>
          </p:cNvSpPr>
          <p:nvPr>
            <p:ph idx="1"/>
          </p:nvPr>
        </p:nvSpPr>
        <p:spPr>
          <a:xfrm>
            <a:off x="526473" y="1440873"/>
            <a:ext cx="11409501" cy="4736090"/>
          </a:xfrm>
        </p:spPr>
        <p:txBody>
          <a:bodyPr vert="horz" lIns="91440" tIns="45720" rIns="91440" bIns="45720" rtlCol="0">
            <a:noAutofit/>
          </a:bodyPr>
          <a:lstStyle/>
          <a:p>
            <a:pPr marL="40005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rgbClr val="FFFFFF"/>
                </a:solidFill>
                <a:latin typeface="Raleway Medium" panose="020B0503030101060003"/>
              </a:rPr>
              <a:t>” At man kom helt ind i kroppen og kunne komme ind i selve detaljerne af </a:t>
            </a:r>
            <a:r>
              <a:rPr lang="da-DK" sz="1600" dirty="0" err="1" smtClean="0">
                <a:solidFill>
                  <a:srgbClr val="FFFFFF"/>
                </a:solidFill>
                <a:latin typeface="Raleway Medium" panose="020B0503030101060003"/>
              </a:rPr>
              <a:t>f.eks</a:t>
            </a:r>
            <a:r>
              <a:rPr lang="da-DK" sz="1600" dirty="0" smtClean="0">
                <a:solidFill>
                  <a:srgbClr val="FFFFFF"/>
                </a:solidFill>
                <a:latin typeface="Raleway Medium" panose="020B0503030101060003"/>
              </a:rPr>
              <a:t> lungerne </a:t>
            </a:r>
            <a:r>
              <a:rPr lang="da-DK" sz="1600" dirty="0">
                <a:solidFill>
                  <a:srgbClr val="FFFFFF"/>
                </a:solidFill>
                <a:latin typeface="Raleway Medium" panose="020B0503030101060003"/>
              </a:rPr>
              <a:t>og den opbygning. det gav mig et helt andet billede og </a:t>
            </a:r>
            <a:r>
              <a:rPr lang="da-DK" sz="1600" dirty="0" smtClean="0">
                <a:solidFill>
                  <a:srgbClr val="FFFFFF"/>
                </a:solidFill>
                <a:latin typeface="Raleway Medium" panose="020B0503030101060003"/>
              </a:rPr>
              <a:t>forståelse”</a:t>
            </a:r>
          </a:p>
          <a:p>
            <a:pPr marL="400050" indent="-342900">
              <a:spcAft>
                <a:spcPts val="600"/>
              </a:spcAft>
            </a:pPr>
            <a:r>
              <a:rPr lang="da-DK" sz="1600" dirty="0" smtClean="0">
                <a:solidFill>
                  <a:schemeClr val="tx1"/>
                </a:solidFill>
                <a:latin typeface="Raleway Medium" panose="020B0503030101060003"/>
              </a:rPr>
              <a:t>” </a:t>
            </a:r>
            <a:r>
              <a:rPr lang="da-DK" sz="1600" dirty="0">
                <a:solidFill>
                  <a:schemeClr val="tx1"/>
                </a:solidFill>
                <a:latin typeface="Raleway Medium" panose="020B0503030101060003"/>
              </a:rPr>
              <a:t>Det er en ny måde at lære på, jeg kunne se ting jeg ikke kan læse mig </a:t>
            </a:r>
            <a:r>
              <a:rPr lang="da-DK" sz="1600" dirty="0">
                <a:latin typeface="Raleway Medium" panose="020B0503030101060003"/>
              </a:rPr>
              <a:t>til”</a:t>
            </a:r>
          </a:p>
          <a:p>
            <a:pPr marL="400050" indent="-342900">
              <a:spcAft>
                <a:spcPts val="600"/>
              </a:spcAft>
            </a:pPr>
            <a:r>
              <a:rPr lang="da-DK" sz="1600" dirty="0">
                <a:latin typeface="Raleway Medium" panose="020B0503030101060003"/>
              </a:rPr>
              <a:t>”Det var været sjovt og jeg har lært meget nyt på kort tid”</a:t>
            </a:r>
          </a:p>
          <a:p>
            <a:pPr marL="400050" indent="-342900">
              <a:spcAft>
                <a:spcPts val="600"/>
              </a:spcAft>
            </a:pPr>
            <a:r>
              <a:rPr lang="da-DK" sz="1600" dirty="0" smtClean="0">
                <a:latin typeface="Raleway Medium" panose="020B0503030101060003"/>
              </a:rPr>
              <a:t>"</a:t>
            </a:r>
            <a:r>
              <a:rPr lang="da-DK" sz="1600" dirty="0">
                <a:latin typeface="Raleway Medium" panose="020B0503030101060003"/>
              </a:rPr>
              <a:t>Jeg fik oplevelsen af at overtræde intimsfæren flere gange, hvilket var ubehageligt"  </a:t>
            </a:r>
          </a:p>
          <a:p>
            <a:pPr marL="400050" indent="-342900">
              <a:spcAft>
                <a:spcPts val="600"/>
              </a:spcAft>
            </a:pPr>
            <a:r>
              <a:rPr lang="da-DK" sz="1600" dirty="0" smtClean="0">
                <a:latin typeface="Raleway Medium" panose="020B0503030101060003"/>
              </a:rPr>
              <a:t>"</a:t>
            </a:r>
            <a:r>
              <a:rPr lang="da-DK" sz="1600" dirty="0">
                <a:latin typeface="Raleway Medium" panose="020B0503030101060003"/>
              </a:rPr>
              <a:t>Jeg får tanker på arbejdsstillinger undervejs"</a:t>
            </a:r>
          </a:p>
          <a:p>
            <a:pPr marL="400050" indent="-342900">
              <a:spcAft>
                <a:spcPts val="600"/>
              </a:spcAft>
            </a:pPr>
            <a:r>
              <a:rPr lang="da-DK" sz="1600" dirty="0" smtClean="0">
                <a:latin typeface="Raleway Medium" panose="020B0503030101060003"/>
              </a:rPr>
              <a:t>"</a:t>
            </a:r>
            <a:r>
              <a:rPr lang="da-DK" sz="1600" dirty="0">
                <a:latin typeface="Raleway Medium" panose="020B0503030101060003"/>
              </a:rPr>
              <a:t>Det er lettere at give bukserne på, når man står foran borgeren"</a:t>
            </a:r>
          </a:p>
          <a:p>
            <a:pPr marL="400050" indent="-342900">
              <a:spcAft>
                <a:spcPts val="600"/>
              </a:spcAft>
            </a:pPr>
            <a:r>
              <a:rPr lang="da-DK" sz="1600" dirty="0" smtClean="0">
                <a:latin typeface="Raleway Medium" panose="020B0503030101060003"/>
              </a:rPr>
              <a:t>"</a:t>
            </a:r>
            <a:r>
              <a:rPr lang="da-DK" sz="1600" dirty="0">
                <a:latin typeface="Raleway Medium" panose="020B0503030101060003"/>
              </a:rPr>
              <a:t>Tempoet er anderledes end i den virkelige verden" (tid til at mærke?)</a:t>
            </a:r>
          </a:p>
          <a:p>
            <a:pPr marL="342900" indent="-342900"/>
            <a:r>
              <a:rPr lang="da-DK" sz="1600" dirty="0" smtClean="0">
                <a:latin typeface="Agency FB"/>
                <a:cs typeface="Calibri"/>
              </a:rPr>
              <a:t>"</a:t>
            </a:r>
            <a:r>
              <a:rPr lang="da-DK" sz="1600" dirty="0">
                <a:latin typeface="Agency FB"/>
                <a:cs typeface="Calibri"/>
              </a:rPr>
              <a:t>Jeg fik en bedre oplevelse af </a:t>
            </a:r>
            <a:r>
              <a:rPr lang="da-DK" sz="1600" dirty="0" err="1">
                <a:latin typeface="Agency FB"/>
                <a:cs typeface="Calibri"/>
              </a:rPr>
              <a:t>Carendo</a:t>
            </a:r>
            <a:r>
              <a:rPr lang="da-DK" sz="1600" dirty="0">
                <a:latin typeface="Agency FB"/>
                <a:cs typeface="Calibri"/>
              </a:rPr>
              <a:t> stolens funktioner"</a:t>
            </a:r>
            <a:endParaRPr lang="da-DK" sz="1600" dirty="0">
              <a:latin typeface="Agency FB"/>
            </a:endParaRPr>
          </a:p>
          <a:p>
            <a:pPr marL="342900" indent="-342900"/>
            <a:r>
              <a:rPr lang="da-DK" sz="1600" dirty="0" smtClean="0">
                <a:latin typeface="Agency FB"/>
              </a:rPr>
              <a:t>"</a:t>
            </a:r>
            <a:r>
              <a:rPr lang="da-DK" sz="1600" dirty="0">
                <a:latin typeface="Agency FB"/>
              </a:rPr>
              <a:t>Jeg tror a</a:t>
            </a:r>
            <a:r>
              <a:rPr lang="da-DK" sz="1600" dirty="0">
                <a:latin typeface="Agency FB"/>
                <a:cs typeface="Calibri"/>
              </a:rPr>
              <a:t>lle kan have glæde af det"</a:t>
            </a:r>
          </a:p>
          <a:p>
            <a:pPr marL="342900" indent="-342900"/>
            <a:r>
              <a:rPr lang="da-DK" sz="1600" dirty="0" smtClean="0">
                <a:latin typeface="Agency FB"/>
                <a:cs typeface="Calibri"/>
              </a:rPr>
              <a:t>Kan </a:t>
            </a:r>
            <a:r>
              <a:rPr lang="da-DK" sz="1600" dirty="0">
                <a:latin typeface="Agency FB"/>
                <a:cs typeface="Calibri"/>
              </a:rPr>
              <a:t>bruges som en god måde at introduceres til </a:t>
            </a:r>
            <a:r>
              <a:rPr lang="da-DK" sz="1600" dirty="0" err="1">
                <a:latin typeface="Agency FB"/>
                <a:cs typeface="Calibri"/>
              </a:rPr>
              <a:t>Carendo</a:t>
            </a:r>
            <a:r>
              <a:rPr lang="da-DK" sz="1600" dirty="0">
                <a:latin typeface="Agency FB"/>
                <a:cs typeface="Calibri"/>
              </a:rPr>
              <a:t> badestolen</a:t>
            </a:r>
          </a:p>
          <a:p>
            <a:pPr marL="342900" indent="-342900"/>
            <a:r>
              <a:rPr lang="da-DK" sz="1600" dirty="0" smtClean="0">
                <a:latin typeface="Agency FB"/>
                <a:cs typeface="Calibri"/>
              </a:rPr>
              <a:t>I </a:t>
            </a:r>
            <a:r>
              <a:rPr lang="da-DK" sz="1600" dirty="0">
                <a:latin typeface="Agency FB"/>
                <a:cs typeface="Calibri"/>
              </a:rPr>
              <a:t>praksis gik jeg i hug i stedet for at bruge stolens funktioner</a:t>
            </a:r>
          </a:p>
          <a:p>
            <a:pPr marL="342900" indent="-342900"/>
            <a:r>
              <a:rPr lang="da-DK" sz="1600" dirty="0" smtClean="0">
                <a:latin typeface="Agency FB"/>
                <a:cs typeface="Calibri"/>
              </a:rPr>
              <a:t>"</a:t>
            </a:r>
            <a:r>
              <a:rPr lang="da-DK" sz="1600" dirty="0">
                <a:latin typeface="Agency FB"/>
                <a:cs typeface="Calibri"/>
              </a:rPr>
              <a:t>Jeg vil i den næste praktik bede om bedre oplæring ved brug af nye hjælpemidler/teknologier"</a:t>
            </a:r>
            <a:endParaRPr lang="da-DK" sz="1600" dirty="0">
              <a:latin typeface="Agency FB"/>
            </a:endParaRPr>
          </a:p>
          <a:p>
            <a:pPr marL="400050" indent="-342900">
              <a:spcAft>
                <a:spcPts val="600"/>
              </a:spcAft>
            </a:pPr>
            <a:endParaRPr lang="da-DK" sz="2400" dirty="0">
              <a:latin typeface="Raleway Medium" panose="020B0503030101060003"/>
            </a:endParaRPr>
          </a:p>
          <a:p>
            <a:pPr marL="400050" indent="-342900">
              <a:spcAft>
                <a:spcPts val="600"/>
              </a:spcAft>
            </a:pPr>
            <a:endParaRPr lang="da-DK" sz="2400" dirty="0">
              <a:solidFill>
                <a:srgbClr val="FFFFFF"/>
              </a:solidFill>
              <a:latin typeface="Raleway"/>
            </a:endParaRPr>
          </a:p>
          <a:p>
            <a:pPr marL="400050" indent="-342900">
              <a:spcAft>
                <a:spcPts val="600"/>
              </a:spcAft>
            </a:pPr>
            <a:endParaRPr lang="da-DK" sz="2400" dirty="0">
              <a:solidFill>
                <a:srgbClr val="FFFFFF"/>
              </a:solidFill>
              <a:latin typeface="Raleway"/>
            </a:endParaRPr>
          </a:p>
        </p:txBody>
      </p:sp>
      <p:cxnSp>
        <p:nvCxnSpPr>
          <p:cNvPr id="12" name="Lige forbindelse 11"/>
          <p:cNvCxnSpPr/>
          <p:nvPr/>
        </p:nvCxnSpPr>
        <p:spPr>
          <a:xfrm>
            <a:off x="671945" y="1200152"/>
            <a:ext cx="43620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le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7" y="6178208"/>
            <a:ext cx="2099248" cy="43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649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E723ABC1-C5FF-479D-BD9F-06F8E3435AD1-L0-001.jpeg" descr="Et billede, der indeholder person, kvinde, indendørs, sidder&#10;&#10;Beskrivelse, der er oprettet med meget høj tiltro">
            <a:extLst>
              <a:ext uri="{FF2B5EF4-FFF2-40B4-BE49-F238E27FC236}">
                <a16:creationId xmlns:a16="http://schemas.microsoft.com/office/drawing/2014/main" id="{6FC99570-4DB8-4F28-B4C1-0FD3AAB31E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5772" b="9801"/>
          <a:stretch/>
        </p:blipFill>
        <p:spPr>
          <a:xfrm>
            <a:off x="0" y="8116"/>
            <a:ext cx="12192000" cy="6858001"/>
          </a:xfrm>
          <a:prstGeom prst="rect">
            <a:avLst/>
          </a:prstGeom>
        </p:spPr>
      </p:pic>
      <p:sp>
        <p:nvSpPr>
          <p:cNvPr id="2" name="Titel 2">
            <a:extLst>
              <a:ext uri="{FF2B5EF4-FFF2-40B4-BE49-F238E27FC236}">
                <a16:creationId xmlns:a16="http://schemas.microsoft.com/office/drawing/2014/main" id="{D52281FF-4C66-41BC-B281-B817DCD53887}"/>
              </a:ext>
            </a:extLst>
          </p:cNvPr>
          <p:cNvSpPr txBox="1">
            <a:spLocks/>
          </p:cNvSpPr>
          <p:nvPr/>
        </p:nvSpPr>
        <p:spPr>
          <a:xfrm>
            <a:off x="-2460537" y="570102"/>
            <a:ext cx="9144000" cy="11088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67C90"/>
                </a:solidFill>
                <a:latin typeface="Raleway SemiBold" panose="020B05030301010600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rgbClr val="FFFFFF"/>
                </a:solidFill>
                <a:latin typeface="Raleway SemiBold"/>
                <a:cs typeface="Calibri Light"/>
              </a:rPr>
              <a:t>Agenda</a:t>
            </a:r>
            <a:endParaRPr lang="da-DK" dirty="0">
              <a:latin typeface="Raleway SemiBold"/>
            </a:endParaRP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989DD44B-BADC-48A8-8CFB-31499CCA84CD}"/>
              </a:ext>
            </a:extLst>
          </p:cNvPr>
          <p:cNvSpPr txBox="1">
            <a:spLocks/>
          </p:cNvSpPr>
          <p:nvPr/>
        </p:nvSpPr>
        <p:spPr>
          <a:xfrm>
            <a:off x="407803" y="1829551"/>
            <a:ext cx="7678922" cy="47902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000" b="0" i="0" kern="1200">
                <a:solidFill>
                  <a:srgbClr val="067C90"/>
                </a:solidFill>
                <a:latin typeface="Raleway Medium" panose="020B0503030101060003" pitchFamily="34" charset="77"/>
                <a:ea typeface="+mn-ea"/>
                <a:cs typeface="+mn-cs"/>
              </a:defRPr>
            </a:lvl1pPr>
            <a:lvl2pPr marL="0" indent="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000" b="0" i="0" kern="1200">
                <a:solidFill>
                  <a:srgbClr val="067C90"/>
                </a:solidFill>
                <a:latin typeface="Raleway Medium" panose="020B0503030101060003" pitchFamily="34" charset="77"/>
                <a:ea typeface="+mn-ea"/>
                <a:cs typeface="+mn-cs"/>
              </a:defRPr>
            </a:lvl2pPr>
            <a:lvl3pPr marL="0" indent="45720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000" b="0" i="0" kern="1200">
                <a:solidFill>
                  <a:srgbClr val="067C90"/>
                </a:solidFill>
                <a:latin typeface="Raleway Medium" panose="020B0503030101060003" pitchFamily="34" charset="77"/>
                <a:ea typeface="+mn-ea"/>
                <a:cs typeface="+mn-cs"/>
              </a:defRPr>
            </a:lvl3pPr>
            <a:lvl4pPr marL="0" indent="68580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000" b="0" i="0" kern="1200">
                <a:solidFill>
                  <a:srgbClr val="067C90"/>
                </a:solidFill>
                <a:latin typeface="Raleway Medium" panose="020B0503030101060003" pitchFamily="34" charset="77"/>
                <a:ea typeface="+mn-ea"/>
                <a:cs typeface="+mn-cs"/>
              </a:defRPr>
            </a:lvl4pPr>
            <a:lvl5pPr marL="0" indent="91440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000" b="0" i="0" kern="1200">
                <a:solidFill>
                  <a:srgbClr val="067C90"/>
                </a:solidFill>
                <a:latin typeface="Raleway Medium" panose="020B050303010106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>
              <a:lnSpc>
                <a:spcPct val="150000"/>
              </a:lnSpc>
            </a:pPr>
            <a:r>
              <a:rPr lang="da-DK" sz="1200" dirty="0" smtClean="0">
                <a:solidFill>
                  <a:srgbClr val="FFFFFF"/>
                </a:solidFill>
                <a:latin typeface="Raleway "/>
                <a:cs typeface="Calibri"/>
              </a:rPr>
              <a:t> </a:t>
            </a:r>
            <a:endParaRPr lang="da-DK" sz="1200" dirty="0">
              <a:solidFill>
                <a:srgbClr val="FFFFFF"/>
              </a:solidFill>
              <a:latin typeface="Raleway "/>
              <a:cs typeface="Calibri"/>
            </a:endParaRPr>
          </a:p>
        </p:txBody>
      </p:sp>
      <p:cxnSp>
        <p:nvCxnSpPr>
          <p:cNvPr id="3" name="Lige pilforbindelse 2">
            <a:extLst>
              <a:ext uri="{FF2B5EF4-FFF2-40B4-BE49-F238E27FC236}">
                <a16:creationId xmlns:a16="http://schemas.microsoft.com/office/drawing/2014/main" id="{8F40B6F5-6389-439E-B83B-9EF82D3AE8B4}"/>
              </a:ext>
            </a:extLst>
          </p:cNvPr>
          <p:cNvCxnSpPr/>
          <p:nvPr/>
        </p:nvCxnSpPr>
        <p:spPr>
          <a:xfrm flipV="1">
            <a:off x="412376" y="1779496"/>
            <a:ext cx="5181599" cy="17928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led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7" y="6178208"/>
            <a:ext cx="2099248" cy="439416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407802" y="1948054"/>
            <a:ext cx="744527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>
                <a:latin typeface="Raleway" panose="020B0503030101060003" pitchFamily="34" charset="0"/>
              </a:rPr>
              <a:t>1. Introduktion </a:t>
            </a:r>
          </a:p>
          <a:p>
            <a:r>
              <a:rPr lang="da-DK" sz="1400" dirty="0">
                <a:latin typeface="Raleway" panose="020B0503030101060003" pitchFamily="34" charset="0"/>
              </a:rPr>
              <a:t> </a:t>
            </a:r>
          </a:p>
          <a:p>
            <a:r>
              <a:rPr lang="da-DK" sz="1400" dirty="0">
                <a:latin typeface="Raleway" panose="020B0503030101060003" pitchFamily="34" charset="0"/>
              </a:rPr>
              <a:t>2. Introduktion til Videnscenter for Velfærdsteknologi Vestdanmark</a:t>
            </a:r>
          </a:p>
          <a:p>
            <a:r>
              <a:rPr lang="da-DK" sz="1400" dirty="0">
                <a:latin typeface="Raleway" panose="020B0503030101060003" pitchFamily="34" charset="0"/>
              </a:rPr>
              <a:t> </a:t>
            </a:r>
          </a:p>
          <a:p>
            <a:r>
              <a:rPr lang="da-DK" sz="1400" dirty="0">
                <a:latin typeface="Raleway" panose="020B0503030101060003" pitchFamily="34" charset="0"/>
              </a:rPr>
              <a:t>3. </a:t>
            </a:r>
            <a:r>
              <a:rPr lang="da-DK" sz="1400" dirty="0" smtClean="0">
                <a:latin typeface="Raleway" panose="020B0503030101060003" pitchFamily="34" charset="0"/>
              </a:rPr>
              <a:t>VR på SOSU skolerne og </a:t>
            </a:r>
            <a:r>
              <a:rPr lang="da-DK" sz="1400" dirty="0" err="1" smtClean="0">
                <a:latin typeface="Raleway" panose="020B0503030101060003" pitchFamily="34" charset="0"/>
              </a:rPr>
              <a:t>ViVA</a:t>
            </a:r>
            <a:r>
              <a:rPr lang="da-DK" sz="1400" dirty="0" smtClean="0">
                <a:latin typeface="Raleway" panose="020B0503030101060003" pitchFamily="34" charset="0"/>
              </a:rPr>
              <a:t>?</a:t>
            </a:r>
            <a:endParaRPr lang="da-DK" sz="1400" dirty="0">
              <a:latin typeface="Raleway" panose="020B05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latin typeface="Raleway" panose="020B0503030101060003" pitchFamily="34" charset="0"/>
              </a:rPr>
              <a:t>Status på SOSU skolerne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Raleway" panose="020B0503030101060003" pitchFamily="34" charset="0"/>
              </a:rPr>
              <a:t>Refleksion </a:t>
            </a:r>
            <a:r>
              <a:rPr lang="da-DK" sz="1400" dirty="0">
                <a:latin typeface="Raleway" panose="020B0503030101060003" pitchFamily="34" charset="0"/>
              </a:rPr>
              <a:t>over det tredje </a:t>
            </a:r>
            <a:r>
              <a:rPr lang="da-DK" sz="1400" dirty="0" smtClean="0">
                <a:latin typeface="Raleway" panose="020B0503030101060003" pitchFamily="34" charset="0"/>
              </a:rPr>
              <a:t>læringsrum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Raleway" panose="020B0503030101060003" pitchFamily="34" charset="0"/>
              </a:rPr>
              <a:t>Hvad </a:t>
            </a:r>
            <a:r>
              <a:rPr lang="da-DK" sz="1400" dirty="0">
                <a:latin typeface="Raleway" panose="020B0503030101060003" pitchFamily="34" charset="0"/>
              </a:rPr>
              <a:t>er </a:t>
            </a:r>
            <a:r>
              <a:rPr lang="da-DK" sz="1400" dirty="0" err="1">
                <a:latin typeface="Raleway" panose="020B0503030101060003" pitchFamily="34" charset="0"/>
              </a:rPr>
              <a:t>ViVA</a:t>
            </a:r>
            <a:endParaRPr lang="da-DK" sz="1400" dirty="0">
              <a:latin typeface="Raleway" panose="020B05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latin typeface="Raleway" panose="020B0503030101060003" pitchFamily="34" charset="0"/>
              </a:rPr>
              <a:t>VIVA og nominering</a:t>
            </a:r>
            <a:br>
              <a:rPr lang="da-DK" sz="1400" dirty="0">
                <a:latin typeface="Raleway" panose="020B0503030101060003" pitchFamily="34" charset="0"/>
              </a:rPr>
            </a:br>
            <a:r>
              <a:rPr lang="da-DK" sz="1400" dirty="0">
                <a:latin typeface="Raleway" panose="020B0503030101060003" pitchFamily="34" charset="0"/>
              </a:rPr>
              <a:t> 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endParaRPr lang="da-DK" sz="1400" dirty="0">
              <a:latin typeface="Raleway" panose="020B0503030101060003" pitchFamily="34" charset="0"/>
            </a:endParaRPr>
          </a:p>
          <a:p>
            <a:r>
              <a:rPr lang="da-DK" sz="1400" dirty="0">
                <a:latin typeface="Raleway" panose="020B0503030101060003" pitchFamily="34" charset="0"/>
              </a:rPr>
              <a:t>4</a:t>
            </a:r>
            <a:r>
              <a:rPr lang="da-DK" sz="1400" dirty="0" smtClean="0">
                <a:latin typeface="Raleway" panose="020B0503030101060003" pitchFamily="34" charset="0"/>
              </a:rPr>
              <a:t>. </a:t>
            </a:r>
            <a:r>
              <a:rPr lang="da-DK" sz="1400" dirty="0">
                <a:latin typeface="Raleway" panose="020B0503030101060003" pitchFamily="34" charset="0"/>
              </a:rPr>
              <a:t>VR i klasserummet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latin typeface="Raleway" panose="020B0503030101060003" pitchFamily="34" charset="0"/>
              </a:rPr>
              <a:t>Hvad kan VR i en undervisningssammenhæng på SOSU-uddannelserne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latin typeface="Raleway" panose="020B0503030101060003" pitchFamily="34" charset="0"/>
              </a:rPr>
              <a:t>Hvad siger eleverne om brugen af VR i SOSU uddannelserne?</a:t>
            </a:r>
            <a:br>
              <a:rPr lang="da-DK" sz="1400" dirty="0">
                <a:latin typeface="Raleway" panose="020B0503030101060003" pitchFamily="34" charset="0"/>
              </a:rPr>
            </a:br>
            <a:r>
              <a:rPr lang="da-DK" sz="1400" dirty="0">
                <a:latin typeface="Raleway" panose="020B0503030101060003" pitchFamily="34" charset="0"/>
              </a:rPr>
              <a:t>  </a:t>
            </a:r>
          </a:p>
          <a:p>
            <a:r>
              <a:rPr lang="da-DK" sz="1400" dirty="0">
                <a:latin typeface="Raleway" panose="020B0503030101060003" pitchFamily="34" charset="0"/>
              </a:rPr>
              <a:t>5</a:t>
            </a:r>
            <a:r>
              <a:rPr lang="da-DK" sz="1400" dirty="0" smtClean="0">
                <a:latin typeface="Raleway" panose="020B0503030101060003" pitchFamily="34" charset="0"/>
              </a:rPr>
              <a:t>. </a:t>
            </a:r>
            <a:r>
              <a:rPr lang="da-DK" sz="1400" dirty="0">
                <a:latin typeface="Raleway" panose="020B0503030101060003" pitchFamily="34" charset="0"/>
              </a:rPr>
              <a:t>Hvad byder fremtiden </a:t>
            </a:r>
            <a:r>
              <a:rPr lang="da-DK" sz="1400" dirty="0" smtClean="0">
                <a:latin typeface="Raleway" panose="020B0503030101060003" pitchFamily="34" charset="0"/>
              </a:rPr>
              <a:t>på for VFV?</a:t>
            </a:r>
            <a:endParaRPr lang="da-DK" sz="1400" dirty="0">
              <a:latin typeface="Raleway" panose="020B05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latin typeface="Raleway" panose="020B0503030101060003" pitchFamily="34" charset="0"/>
              </a:rPr>
              <a:t>Følgeforskning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latin typeface="Raleway" panose="020B0503030101060003" pitchFamily="34" charset="0"/>
              </a:rPr>
              <a:t>Virtual Reality (VR)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 err="1">
                <a:latin typeface="Raleway" panose="020B0503030101060003" pitchFamily="34" charset="0"/>
              </a:rPr>
              <a:t>Augmented</a:t>
            </a:r>
            <a:r>
              <a:rPr lang="da-DK" sz="1400" dirty="0">
                <a:latin typeface="Raleway" panose="020B0503030101060003" pitchFamily="34" charset="0"/>
              </a:rPr>
              <a:t> Reality (AR</a:t>
            </a:r>
            <a:r>
              <a:rPr lang="da-DK" sz="1400" dirty="0" smtClean="0">
                <a:latin typeface="Raleway" panose="020B0503030101060003" pitchFamily="34" charset="0"/>
              </a:rPr>
              <a:t>)</a:t>
            </a:r>
          </a:p>
          <a:p>
            <a:endParaRPr lang="da-DK" sz="1400" dirty="0">
              <a:latin typeface="Raleway" panose="020B0503030101060003" pitchFamily="34" charset="0"/>
            </a:endParaRPr>
          </a:p>
          <a:p>
            <a:r>
              <a:rPr lang="da-DK" sz="1400" dirty="0">
                <a:latin typeface="Raleway" panose="020B0503030101060003" pitchFamily="34" charset="0"/>
              </a:rPr>
              <a:t>6</a:t>
            </a:r>
            <a:r>
              <a:rPr lang="da-DK" sz="1400" dirty="0" smtClean="0">
                <a:latin typeface="Raleway" panose="020B0503030101060003" pitchFamily="34" charset="0"/>
              </a:rPr>
              <a:t>. Mulighed for at afprøve </a:t>
            </a:r>
            <a:r>
              <a:rPr lang="da-DK" sz="1400" dirty="0" err="1" smtClean="0">
                <a:latin typeface="Raleway" panose="020B0503030101060003" pitchFamily="34" charset="0"/>
              </a:rPr>
              <a:t>ViVA</a:t>
            </a:r>
            <a:r>
              <a:rPr lang="da-DK" sz="1400" dirty="0" smtClean="0">
                <a:latin typeface="Raleway" panose="020B0503030101060003" pitchFamily="34" charset="0"/>
              </a:rPr>
              <a:t> platformen</a:t>
            </a:r>
            <a:endParaRPr lang="da-DK" sz="1400" dirty="0"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4062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ktangel 1"/>
          <p:cNvSpPr/>
          <p:nvPr/>
        </p:nvSpPr>
        <p:spPr>
          <a:xfrm>
            <a:off x="-238125" y="-133350"/>
            <a:ext cx="12430125" cy="6991349"/>
          </a:xfrm>
          <a:prstGeom prst="rect">
            <a:avLst/>
          </a:prstGeom>
          <a:blipFill dpi="0" rotWithShape="1">
            <a:blip r:embed="rId2">
              <a:alphaModFix amt="31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0" y="85724"/>
            <a:ext cx="7024255" cy="179109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da-DK" dirty="0" smtClean="0">
                <a:solidFill>
                  <a:srgbClr val="FFFFFF"/>
                </a:solidFill>
                <a:latin typeface="Raleway SemiBold"/>
                <a:cs typeface="Calibri Light"/>
              </a:rPr>
              <a:t>Følgeforskning VR</a:t>
            </a:r>
            <a:endParaRPr lang="da-DK" dirty="0">
              <a:latin typeface="Raleway SemiBold"/>
            </a:endParaRP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3"/>
          </p:nvPr>
        </p:nvSpPr>
        <p:spPr>
          <a:xfrm>
            <a:off x="927019" y="2345830"/>
            <a:ext cx="9450036" cy="3832378"/>
          </a:xfrm>
        </p:spPr>
        <p:txBody>
          <a:bodyPr vert="horz" lIns="91440" tIns="45720" rIns="91440" bIns="45720" rtlCol="0">
            <a:no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a-DK" dirty="0" smtClean="0">
                <a:solidFill>
                  <a:schemeClr val="tx1"/>
                </a:solidFill>
              </a:rPr>
              <a:t>Samarbejde </a:t>
            </a:r>
            <a:r>
              <a:rPr lang="da-DK" dirty="0">
                <a:solidFill>
                  <a:schemeClr val="tx1"/>
                </a:solidFill>
              </a:rPr>
              <a:t>med </a:t>
            </a:r>
            <a:r>
              <a:rPr lang="da-DK" dirty="0" smtClean="0">
                <a:solidFill>
                  <a:schemeClr val="tx1"/>
                </a:solidFill>
              </a:rPr>
              <a:t>forskningsgruppe </a:t>
            </a:r>
            <a:r>
              <a:rPr lang="da-DK" dirty="0">
                <a:solidFill>
                  <a:schemeClr val="tx1"/>
                </a:solidFill>
              </a:rPr>
              <a:t>fra </a:t>
            </a:r>
            <a:r>
              <a:rPr lang="da-DK" dirty="0" smtClean="0">
                <a:solidFill>
                  <a:schemeClr val="tx1"/>
                </a:solidFill>
              </a:rPr>
              <a:t>Aalborg Universitet om at </a:t>
            </a:r>
            <a:r>
              <a:rPr lang="da-DK" dirty="0" smtClean="0">
                <a:solidFill>
                  <a:schemeClr val="tx1"/>
                </a:solidFill>
              </a:rPr>
              <a:t>undersøge</a:t>
            </a:r>
            <a:r>
              <a:rPr lang="da-DK" dirty="0">
                <a:solidFill>
                  <a:schemeClr val="tx1"/>
                </a:solidFill>
              </a:rPr>
              <a:t> </a:t>
            </a:r>
            <a:r>
              <a:rPr lang="da-DK" dirty="0" smtClean="0">
                <a:solidFill>
                  <a:schemeClr val="tx1"/>
                </a:solidFill>
              </a:rPr>
              <a:t>læringspotentialet ved VR i SOSU uddannelserne</a:t>
            </a:r>
            <a:endParaRPr lang="da-DK" dirty="0" smtClean="0">
              <a:solidFill>
                <a:schemeClr val="tx1"/>
              </a:solidFill>
            </a:endParaRPr>
          </a:p>
          <a:p>
            <a:pPr fontAlgn="base"/>
            <a:endParaRPr lang="da-DK" dirty="0">
              <a:solidFill>
                <a:schemeClr val="tx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Forskningsgruppen samler </a:t>
            </a:r>
            <a:r>
              <a:rPr lang="da-DK" dirty="0" smtClean="0">
                <a:solidFill>
                  <a:schemeClr val="tx1"/>
                </a:solidFill>
              </a:rPr>
              <a:t>forskningsresultater og laver individuelle interviews med 8 SOSU undervisere og dette udgives samlet i </a:t>
            </a:r>
            <a:r>
              <a:rPr lang="da-DK" dirty="0">
                <a:solidFill>
                  <a:schemeClr val="tx1"/>
                </a:solidFill>
              </a:rPr>
              <a:t>en </a:t>
            </a:r>
            <a:r>
              <a:rPr lang="da-DK" dirty="0" smtClean="0">
                <a:solidFill>
                  <a:schemeClr val="tx1"/>
                </a:solidFill>
              </a:rPr>
              <a:t>artikel.</a:t>
            </a:r>
            <a:endParaRPr lang="da-DK" dirty="0">
              <a:solidFill>
                <a:schemeClr val="tx1"/>
              </a:solidFill>
            </a:endParaRPr>
          </a:p>
          <a:p>
            <a:pPr fontAlgn="base"/>
            <a:endParaRPr lang="da-DK" dirty="0">
              <a:solidFill>
                <a:schemeClr val="tx1"/>
              </a:solidFill>
            </a:endParaRPr>
          </a:p>
        </p:txBody>
      </p:sp>
      <p:cxnSp>
        <p:nvCxnSpPr>
          <p:cNvPr id="12" name="Lige forbindelse 11"/>
          <p:cNvCxnSpPr/>
          <p:nvPr/>
        </p:nvCxnSpPr>
        <p:spPr>
          <a:xfrm rot="16200000">
            <a:off x="3303019" y="-506588"/>
            <a:ext cx="0" cy="4752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le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7" y="6178208"/>
            <a:ext cx="2099248" cy="43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377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ktangel 5"/>
          <p:cNvSpPr/>
          <p:nvPr/>
        </p:nvSpPr>
        <p:spPr>
          <a:xfrm>
            <a:off x="-97971" y="-217714"/>
            <a:ext cx="12289971" cy="7075714"/>
          </a:xfrm>
          <a:prstGeom prst="rect">
            <a:avLst/>
          </a:prstGeom>
          <a:blipFill dpi="0" rotWithShape="1">
            <a:blip r:embed="rId2">
              <a:alphaModFix amt="43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850AC20-F6F4-460C-AF42-9CCCA4383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48144" y="1065862"/>
            <a:ext cx="5401516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dirty="0" err="1" smtClean="0">
                <a:solidFill>
                  <a:srgbClr val="FFFFFF"/>
                </a:solidFill>
                <a:latin typeface="Raleway SemiBold" panose="020B0703030101060003" pitchFamily="34" charset="0"/>
              </a:rPr>
              <a:t>Fremtiden</a:t>
            </a:r>
            <a:r>
              <a:rPr lang="en-US" dirty="0">
                <a:solidFill>
                  <a:srgbClr val="FFFFFF"/>
                </a:solidFill>
                <a:latin typeface="Raleway SemiBold" panose="020B0703030101060003" pitchFamily="34" charset="0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Raleway SemiBold" panose="020B0703030101060003" pitchFamily="34" charset="0"/>
              </a:rPr>
              <a:t>VR/AR</a:t>
            </a:r>
            <a:endParaRPr lang="da-DK" dirty="0">
              <a:latin typeface="Raleway SemiBold" panose="020B0703030101060003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66E28EC6-090B-4738-95C9-3EA4B441C1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5379" y="1065862"/>
            <a:ext cx="6859110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smtClean="0">
                <a:solidFill>
                  <a:schemeClr val="tx1"/>
                </a:solidFill>
                <a:latin typeface="Raleway"/>
              </a:rPr>
              <a:t>Emotionelle virtuelle oplevelser af dilemmaer</a:t>
            </a:r>
          </a:p>
          <a:p>
            <a:r>
              <a:rPr lang="da-DK" dirty="0" smtClean="0">
                <a:solidFill>
                  <a:schemeClr val="tx1"/>
                </a:solidFill>
                <a:latin typeface="Raleway"/>
              </a:rPr>
              <a:t>Færdighedstrænings scenarier</a:t>
            </a:r>
            <a:endParaRPr lang="da-DK" dirty="0" smtClean="0">
              <a:solidFill>
                <a:schemeClr val="tx1"/>
              </a:solidFill>
              <a:latin typeface="Raleway"/>
            </a:endParaRPr>
          </a:p>
          <a:p>
            <a:r>
              <a:rPr lang="da-DK" dirty="0" smtClean="0">
                <a:solidFill>
                  <a:schemeClr val="tx1"/>
                </a:solidFill>
                <a:latin typeface="Raleway"/>
              </a:rPr>
              <a:t>Virtuelle </a:t>
            </a:r>
            <a:r>
              <a:rPr lang="da-DK" dirty="0">
                <a:solidFill>
                  <a:schemeClr val="tx1"/>
                </a:solidFill>
                <a:latin typeface="Raleway"/>
              </a:rPr>
              <a:t>lag på simulations mannequiner</a:t>
            </a:r>
          </a:p>
          <a:p>
            <a:r>
              <a:rPr lang="da-DK" dirty="0">
                <a:solidFill>
                  <a:schemeClr val="tx1"/>
                </a:solidFill>
                <a:latin typeface="Raleway"/>
              </a:rPr>
              <a:t>Virtuelle tryksår på kroppen</a:t>
            </a:r>
          </a:p>
          <a:p>
            <a:r>
              <a:rPr lang="da-DK" dirty="0">
                <a:solidFill>
                  <a:schemeClr val="tx1"/>
                </a:solidFill>
                <a:latin typeface="Raleway"/>
              </a:rPr>
              <a:t>Placere hjælpemidler / teknologier i den reelle lejlighed</a:t>
            </a:r>
          </a:p>
          <a:p>
            <a:r>
              <a:rPr lang="da-DK" dirty="0">
                <a:solidFill>
                  <a:schemeClr val="tx1"/>
                </a:solidFill>
                <a:latin typeface="Raleway"/>
              </a:rPr>
              <a:t>Virtuel underviser / vejleder</a:t>
            </a:r>
          </a:p>
          <a:p>
            <a:endParaRPr lang="da-DK" dirty="0">
              <a:solidFill>
                <a:schemeClr val="tx1"/>
              </a:solidFill>
              <a:latin typeface="Raleway"/>
            </a:endParaRPr>
          </a:p>
          <a:p>
            <a:r>
              <a:rPr lang="da-DK" dirty="0">
                <a:solidFill>
                  <a:schemeClr val="tx1"/>
                </a:solidFill>
                <a:latin typeface="Raleway"/>
              </a:rPr>
              <a:t>Hvor virkeligt/realistisk skal VR/AR være, for at der kan måles læringsudbytte hos SOSU eleverne?</a:t>
            </a: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7" y="6178208"/>
            <a:ext cx="2099248" cy="43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150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-76200" y="-161925"/>
            <a:ext cx="12353925" cy="701992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F0504DBC-FF15-43E8-9845-2B4C2B5E1C62}"/>
              </a:ext>
            </a:extLst>
          </p:cNvPr>
          <p:cNvSpPr txBox="1">
            <a:spLocks/>
          </p:cNvSpPr>
          <p:nvPr/>
        </p:nvSpPr>
        <p:spPr>
          <a:xfrm>
            <a:off x="2962382" y="2343150"/>
            <a:ext cx="6276759" cy="10048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67C90"/>
                </a:solidFill>
                <a:latin typeface="Raleway SemiBold" panose="020B05030301010600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SemiBold"/>
                <a:cs typeface="Calibri Light"/>
              </a:rPr>
              <a:t>Demo/</a:t>
            </a:r>
            <a:r>
              <a:rPr lang="en-US" sz="6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SemiBold"/>
                <a:cs typeface="Calibri Light"/>
              </a:rPr>
              <a:t>Afprøvning</a:t>
            </a:r>
            <a:r>
              <a:rPr lang="en-US" sz="6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SemiBold"/>
                <a:cs typeface="Calibri Light"/>
              </a:rPr>
              <a:t> </a:t>
            </a:r>
            <a:r>
              <a:rPr lang="en-US" sz="6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SemiBold"/>
                <a:cs typeface="Calibri Light"/>
              </a:rPr>
              <a:t>af</a:t>
            </a:r>
            <a:r>
              <a:rPr lang="en-US" sz="6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SemiBold"/>
                <a:cs typeface="Calibri Light"/>
              </a:rPr>
              <a:t> VR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 SemiBold"/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7" y="6178208"/>
            <a:ext cx="2099248" cy="43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5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dlæsning/udlæsning 1"/>
          <p:cNvSpPr/>
          <p:nvPr/>
        </p:nvSpPr>
        <p:spPr>
          <a:xfrm flipH="1">
            <a:off x="-30996" y="-115126"/>
            <a:ext cx="3561685" cy="687238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6457 w 10000"/>
              <a:gd name="connsiteY3" fmla="*/ 8975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7229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4904 w 10000"/>
              <a:gd name="connsiteY1" fmla="*/ 1667 h 10000"/>
              <a:gd name="connsiteX2" fmla="*/ 10000 w 10000"/>
              <a:gd name="connsiteY2" fmla="*/ 0 h 10000"/>
              <a:gd name="connsiteX3" fmla="*/ 7229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784 w 10000"/>
              <a:gd name="connsiteY1" fmla="*/ 0 h 10021"/>
              <a:gd name="connsiteX2" fmla="*/ 10000 w 10000"/>
              <a:gd name="connsiteY2" fmla="*/ 21 h 10021"/>
              <a:gd name="connsiteX3" fmla="*/ 7229 w 10000"/>
              <a:gd name="connsiteY3" fmla="*/ 10021 h 10021"/>
              <a:gd name="connsiteX4" fmla="*/ 0 w 10000"/>
              <a:gd name="connsiteY4" fmla="*/ 10021 h 10021"/>
              <a:gd name="connsiteX0" fmla="*/ 0 w 10008"/>
              <a:gd name="connsiteY0" fmla="*/ 10021 h 10021"/>
              <a:gd name="connsiteX1" fmla="*/ 2784 w 10008"/>
              <a:gd name="connsiteY1" fmla="*/ 0 h 10021"/>
              <a:gd name="connsiteX2" fmla="*/ 10000 w 10008"/>
              <a:gd name="connsiteY2" fmla="*/ 21 h 10021"/>
              <a:gd name="connsiteX3" fmla="*/ 10008 w 10008"/>
              <a:gd name="connsiteY3" fmla="*/ 9980 h 10021"/>
              <a:gd name="connsiteX4" fmla="*/ 0 w 10008"/>
              <a:gd name="connsiteY4" fmla="*/ 10021 h 10021"/>
              <a:gd name="connsiteX0" fmla="*/ 4091 w 7224"/>
              <a:gd name="connsiteY0" fmla="*/ 9980 h 9980"/>
              <a:gd name="connsiteX1" fmla="*/ 0 w 7224"/>
              <a:gd name="connsiteY1" fmla="*/ 0 h 9980"/>
              <a:gd name="connsiteX2" fmla="*/ 7216 w 7224"/>
              <a:gd name="connsiteY2" fmla="*/ 21 h 9980"/>
              <a:gd name="connsiteX3" fmla="*/ 7224 w 7224"/>
              <a:gd name="connsiteY3" fmla="*/ 9980 h 9980"/>
              <a:gd name="connsiteX4" fmla="*/ 4091 w 7224"/>
              <a:gd name="connsiteY4" fmla="*/ 9980 h 9980"/>
              <a:gd name="connsiteX0" fmla="*/ 0 w 4337"/>
              <a:gd name="connsiteY0" fmla="*/ 10052 h 10052"/>
              <a:gd name="connsiteX1" fmla="*/ 3810 w 4337"/>
              <a:gd name="connsiteY1" fmla="*/ 0 h 10052"/>
              <a:gd name="connsiteX2" fmla="*/ 4326 w 4337"/>
              <a:gd name="connsiteY2" fmla="*/ 73 h 10052"/>
              <a:gd name="connsiteX3" fmla="*/ 4337 w 4337"/>
              <a:gd name="connsiteY3" fmla="*/ 10052 h 10052"/>
              <a:gd name="connsiteX4" fmla="*/ 0 w 4337"/>
              <a:gd name="connsiteY4" fmla="*/ 10052 h 10052"/>
              <a:gd name="connsiteX0" fmla="*/ 0 w 10060"/>
              <a:gd name="connsiteY0" fmla="*/ 9969 h 10000"/>
              <a:gd name="connsiteX1" fmla="*/ 8845 w 10060"/>
              <a:gd name="connsiteY1" fmla="*/ 0 h 10000"/>
              <a:gd name="connsiteX2" fmla="*/ 10035 w 10060"/>
              <a:gd name="connsiteY2" fmla="*/ 73 h 10000"/>
              <a:gd name="connsiteX3" fmla="*/ 10060 w 10060"/>
              <a:gd name="connsiteY3" fmla="*/ 10000 h 10000"/>
              <a:gd name="connsiteX4" fmla="*/ 0 w 10060"/>
              <a:gd name="connsiteY4" fmla="*/ 9969 h 10000"/>
              <a:gd name="connsiteX0" fmla="*/ 0 w 10060"/>
              <a:gd name="connsiteY0" fmla="*/ 9969 h 10000"/>
              <a:gd name="connsiteX1" fmla="*/ 8845 w 10060"/>
              <a:gd name="connsiteY1" fmla="*/ 0 h 10000"/>
              <a:gd name="connsiteX2" fmla="*/ 10035 w 10060"/>
              <a:gd name="connsiteY2" fmla="*/ 32 h 10000"/>
              <a:gd name="connsiteX3" fmla="*/ 10060 w 10060"/>
              <a:gd name="connsiteY3" fmla="*/ 10000 h 10000"/>
              <a:gd name="connsiteX4" fmla="*/ 0 w 10060"/>
              <a:gd name="connsiteY4" fmla="*/ 9969 h 10000"/>
              <a:gd name="connsiteX0" fmla="*/ 0 w 10060"/>
              <a:gd name="connsiteY0" fmla="*/ 9978 h 10009"/>
              <a:gd name="connsiteX1" fmla="*/ 8845 w 10060"/>
              <a:gd name="connsiteY1" fmla="*/ 9 h 10009"/>
              <a:gd name="connsiteX2" fmla="*/ 10035 w 10060"/>
              <a:gd name="connsiteY2" fmla="*/ 0 h 10009"/>
              <a:gd name="connsiteX3" fmla="*/ 10060 w 10060"/>
              <a:gd name="connsiteY3" fmla="*/ 10009 h 10009"/>
              <a:gd name="connsiteX4" fmla="*/ 0 w 10060"/>
              <a:gd name="connsiteY4" fmla="*/ 9978 h 1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60" h="10009">
                <a:moveTo>
                  <a:pt x="0" y="9978"/>
                </a:moveTo>
                <a:lnTo>
                  <a:pt x="8845" y="9"/>
                </a:lnTo>
                <a:lnTo>
                  <a:pt x="10035" y="0"/>
                </a:lnTo>
                <a:cubicBezTo>
                  <a:pt x="10044" y="3309"/>
                  <a:pt x="10051" y="6699"/>
                  <a:pt x="10060" y="10009"/>
                </a:cubicBezTo>
                <a:lnTo>
                  <a:pt x="0" y="9978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Indlæsning/udlæsning 1"/>
          <p:cNvSpPr/>
          <p:nvPr/>
        </p:nvSpPr>
        <p:spPr>
          <a:xfrm flipV="1">
            <a:off x="8538671" y="-136866"/>
            <a:ext cx="3561685" cy="687238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6457 w 10000"/>
              <a:gd name="connsiteY3" fmla="*/ 8975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7229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4904 w 10000"/>
              <a:gd name="connsiteY1" fmla="*/ 1667 h 10000"/>
              <a:gd name="connsiteX2" fmla="*/ 10000 w 10000"/>
              <a:gd name="connsiteY2" fmla="*/ 0 h 10000"/>
              <a:gd name="connsiteX3" fmla="*/ 7229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784 w 10000"/>
              <a:gd name="connsiteY1" fmla="*/ 0 h 10021"/>
              <a:gd name="connsiteX2" fmla="*/ 10000 w 10000"/>
              <a:gd name="connsiteY2" fmla="*/ 21 h 10021"/>
              <a:gd name="connsiteX3" fmla="*/ 7229 w 10000"/>
              <a:gd name="connsiteY3" fmla="*/ 10021 h 10021"/>
              <a:gd name="connsiteX4" fmla="*/ 0 w 10000"/>
              <a:gd name="connsiteY4" fmla="*/ 10021 h 10021"/>
              <a:gd name="connsiteX0" fmla="*/ 0 w 10008"/>
              <a:gd name="connsiteY0" fmla="*/ 10021 h 10021"/>
              <a:gd name="connsiteX1" fmla="*/ 2784 w 10008"/>
              <a:gd name="connsiteY1" fmla="*/ 0 h 10021"/>
              <a:gd name="connsiteX2" fmla="*/ 10000 w 10008"/>
              <a:gd name="connsiteY2" fmla="*/ 21 h 10021"/>
              <a:gd name="connsiteX3" fmla="*/ 10008 w 10008"/>
              <a:gd name="connsiteY3" fmla="*/ 9980 h 10021"/>
              <a:gd name="connsiteX4" fmla="*/ 0 w 10008"/>
              <a:gd name="connsiteY4" fmla="*/ 10021 h 10021"/>
              <a:gd name="connsiteX0" fmla="*/ 4091 w 7224"/>
              <a:gd name="connsiteY0" fmla="*/ 9980 h 9980"/>
              <a:gd name="connsiteX1" fmla="*/ 0 w 7224"/>
              <a:gd name="connsiteY1" fmla="*/ 0 h 9980"/>
              <a:gd name="connsiteX2" fmla="*/ 7216 w 7224"/>
              <a:gd name="connsiteY2" fmla="*/ 21 h 9980"/>
              <a:gd name="connsiteX3" fmla="*/ 7224 w 7224"/>
              <a:gd name="connsiteY3" fmla="*/ 9980 h 9980"/>
              <a:gd name="connsiteX4" fmla="*/ 4091 w 7224"/>
              <a:gd name="connsiteY4" fmla="*/ 9980 h 9980"/>
              <a:gd name="connsiteX0" fmla="*/ 0 w 4337"/>
              <a:gd name="connsiteY0" fmla="*/ 10052 h 10052"/>
              <a:gd name="connsiteX1" fmla="*/ 3810 w 4337"/>
              <a:gd name="connsiteY1" fmla="*/ 0 h 10052"/>
              <a:gd name="connsiteX2" fmla="*/ 4326 w 4337"/>
              <a:gd name="connsiteY2" fmla="*/ 73 h 10052"/>
              <a:gd name="connsiteX3" fmla="*/ 4337 w 4337"/>
              <a:gd name="connsiteY3" fmla="*/ 10052 h 10052"/>
              <a:gd name="connsiteX4" fmla="*/ 0 w 4337"/>
              <a:gd name="connsiteY4" fmla="*/ 10052 h 10052"/>
              <a:gd name="connsiteX0" fmla="*/ 0 w 10060"/>
              <a:gd name="connsiteY0" fmla="*/ 9969 h 10000"/>
              <a:gd name="connsiteX1" fmla="*/ 8845 w 10060"/>
              <a:gd name="connsiteY1" fmla="*/ 0 h 10000"/>
              <a:gd name="connsiteX2" fmla="*/ 10035 w 10060"/>
              <a:gd name="connsiteY2" fmla="*/ 73 h 10000"/>
              <a:gd name="connsiteX3" fmla="*/ 10060 w 10060"/>
              <a:gd name="connsiteY3" fmla="*/ 10000 h 10000"/>
              <a:gd name="connsiteX4" fmla="*/ 0 w 10060"/>
              <a:gd name="connsiteY4" fmla="*/ 9969 h 10000"/>
              <a:gd name="connsiteX0" fmla="*/ 0 w 10060"/>
              <a:gd name="connsiteY0" fmla="*/ 9969 h 10000"/>
              <a:gd name="connsiteX1" fmla="*/ 8845 w 10060"/>
              <a:gd name="connsiteY1" fmla="*/ 0 h 10000"/>
              <a:gd name="connsiteX2" fmla="*/ 10035 w 10060"/>
              <a:gd name="connsiteY2" fmla="*/ 32 h 10000"/>
              <a:gd name="connsiteX3" fmla="*/ 10060 w 10060"/>
              <a:gd name="connsiteY3" fmla="*/ 10000 h 10000"/>
              <a:gd name="connsiteX4" fmla="*/ 0 w 10060"/>
              <a:gd name="connsiteY4" fmla="*/ 9969 h 10000"/>
              <a:gd name="connsiteX0" fmla="*/ 0 w 10060"/>
              <a:gd name="connsiteY0" fmla="*/ 9978 h 10009"/>
              <a:gd name="connsiteX1" fmla="*/ 8845 w 10060"/>
              <a:gd name="connsiteY1" fmla="*/ 9 h 10009"/>
              <a:gd name="connsiteX2" fmla="*/ 10035 w 10060"/>
              <a:gd name="connsiteY2" fmla="*/ 0 h 10009"/>
              <a:gd name="connsiteX3" fmla="*/ 10060 w 10060"/>
              <a:gd name="connsiteY3" fmla="*/ 10009 h 10009"/>
              <a:gd name="connsiteX4" fmla="*/ 0 w 10060"/>
              <a:gd name="connsiteY4" fmla="*/ 9978 h 1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60" h="10009">
                <a:moveTo>
                  <a:pt x="0" y="9978"/>
                </a:moveTo>
                <a:lnTo>
                  <a:pt x="8845" y="9"/>
                </a:lnTo>
                <a:lnTo>
                  <a:pt x="10035" y="0"/>
                </a:lnTo>
                <a:cubicBezTo>
                  <a:pt x="10044" y="3309"/>
                  <a:pt x="10051" y="6699"/>
                  <a:pt x="10060" y="10009"/>
                </a:cubicBezTo>
                <a:lnTo>
                  <a:pt x="0" y="9978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Indlæsning/udlæsning 1"/>
          <p:cNvSpPr/>
          <p:nvPr/>
        </p:nvSpPr>
        <p:spPr>
          <a:xfrm flipV="1">
            <a:off x="392452" y="-118111"/>
            <a:ext cx="11300310" cy="6858751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6457 w 10000"/>
              <a:gd name="connsiteY3" fmla="*/ 8975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7229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4904 w 10000"/>
              <a:gd name="connsiteY1" fmla="*/ 1667 h 10000"/>
              <a:gd name="connsiteX2" fmla="*/ 10000 w 10000"/>
              <a:gd name="connsiteY2" fmla="*/ 0 h 10000"/>
              <a:gd name="connsiteX3" fmla="*/ 7229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784 w 10000"/>
              <a:gd name="connsiteY1" fmla="*/ 0 h 10021"/>
              <a:gd name="connsiteX2" fmla="*/ 10000 w 10000"/>
              <a:gd name="connsiteY2" fmla="*/ 21 h 10021"/>
              <a:gd name="connsiteX3" fmla="*/ 7229 w 10000"/>
              <a:gd name="connsiteY3" fmla="*/ 10021 h 10021"/>
              <a:gd name="connsiteX4" fmla="*/ 0 w 10000"/>
              <a:gd name="connsiteY4" fmla="*/ 10021 h 10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21">
                <a:moveTo>
                  <a:pt x="0" y="10021"/>
                </a:moveTo>
                <a:lnTo>
                  <a:pt x="2784" y="0"/>
                </a:lnTo>
                <a:lnTo>
                  <a:pt x="10000" y="21"/>
                </a:lnTo>
                <a:lnTo>
                  <a:pt x="7229" y="10021"/>
                </a:lnTo>
                <a:lnTo>
                  <a:pt x="0" y="10021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Rektangel 3"/>
          <p:cNvSpPr/>
          <p:nvPr/>
        </p:nvSpPr>
        <p:spPr>
          <a:xfrm>
            <a:off x="-30996" y="-136866"/>
            <a:ext cx="12290155" cy="7056859"/>
          </a:xfrm>
          <a:prstGeom prst="rect">
            <a:avLst/>
          </a:prstGeom>
          <a:solidFill>
            <a:srgbClr val="595959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12866AA-E73D-BA43-9594-7EF58CB73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952" y="1685652"/>
            <a:ext cx="912258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SemiBold"/>
              </a:rPr>
              <a:t>Spørgsmål</a:t>
            </a:r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SemiBold"/>
              </a:rPr>
              <a:t>?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C1DA8FC3-3667-6F40-BD51-17AF7B4425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57828" y="2701337"/>
            <a:ext cx="6885071" cy="2922057"/>
          </a:xfr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algn="r">
              <a:spcAft>
                <a:spcPts val="600"/>
              </a:spcAft>
            </a:pPr>
            <a:r>
              <a:rPr lang="en-US" sz="1800" b="1" dirty="0">
                <a:solidFill>
                  <a:schemeClr val="bg1"/>
                </a:solidFill>
                <a:latin typeface="Raleway"/>
              </a:rPr>
              <a:t/>
            </a:r>
            <a:br>
              <a:rPr lang="en-US" sz="1800" b="1" dirty="0">
                <a:solidFill>
                  <a:schemeClr val="bg1"/>
                </a:solidFill>
                <a:latin typeface="Raleway"/>
              </a:rPr>
            </a:br>
            <a:r>
              <a:rPr lang="en-US" sz="1800" b="1" dirty="0">
                <a:solidFill>
                  <a:schemeClr val="bg1"/>
                </a:solidFill>
                <a:latin typeface="Raleway"/>
              </a:rPr>
              <a:t>Thomas Ketel Eggersen</a:t>
            </a:r>
            <a:endParaRPr lang="en-US" sz="1800" dirty="0">
              <a:solidFill>
                <a:schemeClr val="bg1"/>
              </a:solidFill>
            </a:endParaRPr>
          </a:p>
          <a:p>
            <a:pPr algn="r">
              <a:spcAft>
                <a:spcPts val="600"/>
              </a:spcAft>
            </a:pPr>
            <a:r>
              <a:rPr lang="en-US" sz="1500" dirty="0" err="1">
                <a:solidFill>
                  <a:schemeClr val="bg1"/>
                </a:solidFill>
                <a:latin typeface="Raleway"/>
              </a:rPr>
              <a:t>Videnscenterkoordinator</a:t>
            </a:r>
            <a:endParaRPr lang="en-US" sz="1500" dirty="0" err="1">
              <a:solidFill>
                <a:schemeClr val="bg1"/>
              </a:solidFill>
              <a:latin typeface="Raleway Medium"/>
            </a:endParaRPr>
          </a:p>
          <a:p>
            <a:pPr algn="r">
              <a:spcAft>
                <a:spcPts val="600"/>
              </a:spcAft>
            </a:pPr>
            <a:r>
              <a:rPr lang="en-US" sz="1500" dirty="0" smtClean="0">
                <a:solidFill>
                  <a:schemeClr val="bg1"/>
                </a:solidFill>
                <a:latin typeface="Raleway Medium"/>
              </a:rPr>
              <a:t>teg@vfvvest.dk</a:t>
            </a:r>
          </a:p>
          <a:p>
            <a:pPr algn="r">
              <a:spcAft>
                <a:spcPts val="600"/>
              </a:spcAft>
            </a:pPr>
            <a:endParaRPr lang="en-US" sz="1500" dirty="0">
              <a:solidFill>
                <a:schemeClr val="bg1"/>
              </a:solidFill>
              <a:latin typeface="Raleway Medium"/>
            </a:endParaRPr>
          </a:p>
          <a:p>
            <a:pPr algn="r">
              <a:spcAft>
                <a:spcPts val="600"/>
              </a:spcAft>
            </a:pPr>
            <a:r>
              <a:rPr lang="en-US" sz="1800" b="1" dirty="0" smtClean="0">
                <a:solidFill>
                  <a:schemeClr val="bg1"/>
                </a:solidFill>
                <a:latin typeface="Raleway" panose="020B0503030101060003"/>
              </a:rPr>
              <a:t>Tanja Holm</a:t>
            </a:r>
          </a:p>
          <a:p>
            <a:pPr algn="r">
              <a:spcAft>
                <a:spcPts val="600"/>
              </a:spcAft>
            </a:pPr>
            <a:r>
              <a:rPr lang="en-US" sz="1500" dirty="0" err="1" smtClean="0">
                <a:solidFill>
                  <a:schemeClr val="bg1"/>
                </a:solidFill>
                <a:latin typeface="Raleway" panose="020B0503030101060003"/>
              </a:rPr>
              <a:t>Videnscenterkoordinator</a:t>
            </a:r>
            <a:endParaRPr lang="en-US" sz="1500" dirty="0" smtClean="0">
              <a:solidFill>
                <a:schemeClr val="bg1"/>
              </a:solidFill>
              <a:latin typeface="Raleway" panose="020B0503030101060003"/>
            </a:endParaRPr>
          </a:p>
          <a:p>
            <a:pPr algn="r">
              <a:spcAft>
                <a:spcPts val="600"/>
              </a:spcAft>
            </a:pPr>
            <a:r>
              <a:rPr lang="en-US" sz="1500" dirty="0" smtClean="0">
                <a:solidFill>
                  <a:schemeClr val="bg1"/>
                </a:solidFill>
                <a:latin typeface="Raleway Medium"/>
              </a:rPr>
              <a:t>tah@vfvvest.dk</a:t>
            </a:r>
            <a:endParaRPr lang="en-US" sz="2200" dirty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pPr algn="r">
              <a:spcAft>
                <a:spcPts val="600"/>
              </a:spcAft>
            </a:pPr>
            <a:endParaRPr lang="en-US" sz="2100" b="1" dirty="0" smtClean="0">
              <a:solidFill>
                <a:schemeClr val="bg1"/>
              </a:solidFill>
              <a:latin typeface="Raleway"/>
            </a:endParaRPr>
          </a:p>
          <a:p>
            <a:pPr algn="r">
              <a:spcAft>
                <a:spcPts val="600"/>
              </a:spcAft>
            </a:pPr>
            <a:r>
              <a:rPr lang="en-US" sz="2100" b="1" dirty="0" smtClean="0">
                <a:solidFill>
                  <a:schemeClr val="bg1"/>
                </a:solidFill>
                <a:latin typeface="Raleway"/>
              </a:rPr>
              <a:t>For </a:t>
            </a:r>
            <a:r>
              <a:rPr lang="en-US" sz="2100" b="1" dirty="0">
                <a:solidFill>
                  <a:schemeClr val="bg1"/>
                </a:solidFill>
                <a:latin typeface="Raleway"/>
              </a:rPr>
              <a:t>mere information om </a:t>
            </a:r>
            <a:r>
              <a:rPr lang="en-US" sz="2100" b="1" dirty="0" err="1">
                <a:solidFill>
                  <a:schemeClr val="bg1"/>
                </a:solidFill>
                <a:latin typeface="Raleway"/>
              </a:rPr>
              <a:t>videnscentret</a:t>
            </a:r>
            <a:r>
              <a:rPr lang="en-US" sz="2100" b="1" dirty="0">
                <a:solidFill>
                  <a:schemeClr val="bg1"/>
                </a:solidFill>
                <a:latin typeface="Raleway"/>
              </a:rPr>
              <a:t>:</a:t>
            </a:r>
          </a:p>
          <a:p>
            <a:pPr algn="r">
              <a:spcAft>
                <a:spcPts val="600"/>
              </a:spcAft>
            </a:pPr>
            <a:r>
              <a:rPr lang="en-US" sz="1500" dirty="0">
                <a:solidFill>
                  <a:schemeClr val="bg1"/>
                </a:solidFill>
                <a:latin typeface="Raleway" panose="020B0503030101060003" pitchFamily="34" charset="0"/>
              </a:rPr>
              <a:t>https://videnscenterportalen.dk/vfv/</a:t>
            </a:r>
          </a:p>
          <a:p>
            <a:pPr algn="r">
              <a:spcAft>
                <a:spcPts val="600"/>
              </a:spcAft>
            </a:pPr>
            <a:r>
              <a:rPr lang="en-US" sz="1500" dirty="0">
                <a:solidFill>
                  <a:schemeClr val="bg1"/>
                </a:solidFill>
                <a:latin typeface="Raleway" panose="020B0503030101060003" pitchFamily="34" charset="0"/>
              </a:rPr>
              <a:t>https://Facebook.com/VFVVEST/</a:t>
            </a:r>
          </a:p>
          <a:p>
            <a:pPr algn="r">
              <a:spcAft>
                <a:spcPts val="600"/>
              </a:spcAft>
            </a:pPr>
            <a:r>
              <a:rPr lang="en-US" sz="1500" dirty="0">
                <a:solidFill>
                  <a:schemeClr val="bg1"/>
                </a:solidFill>
                <a:latin typeface="Raleway"/>
              </a:rPr>
              <a:t>linkedin.com/company/videnscenter-for-velfaerdsteknologi-vestdanmark</a:t>
            </a:r>
          </a:p>
          <a:p>
            <a:pPr indent="-228600" algn="r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  <a:latin typeface="Raleway" panose="020B0503030101060003" pitchFamily="34" charset="0"/>
            </a:endParaRPr>
          </a:p>
        </p:txBody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A9616D99-AEFB-4C95-84EF-5DEC698D92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D0F97023-F626-4FC5-8C2D-753B5C7F46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7258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5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E723ABC1-C5FF-479D-BD9F-06F8E3435AD1-L0-001.jpeg" descr="Et billede, der indeholder person, indendørs, mand, gruppe&#10;&#10;Beskrivelse, der er oprettet med meget høj tiltro">
            <a:extLst>
              <a:ext uri="{FF2B5EF4-FFF2-40B4-BE49-F238E27FC236}">
                <a16:creationId xmlns:a16="http://schemas.microsoft.com/office/drawing/2014/main" id="{6FC99570-4DB8-4F28-B4C1-0FD3AAB31E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5772" b="98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itel 2">
            <a:extLst>
              <a:ext uri="{FF2B5EF4-FFF2-40B4-BE49-F238E27FC236}">
                <a16:creationId xmlns:a16="http://schemas.microsoft.com/office/drawing/2014/main" id="{77F0357A-146D-42D3-B3D3-AF496BCC587B}"/>
              </a:ext>
            </a:extLst>
          </p:cNvPr>
          <p:cNvSpPr txBox="1">
            <a:spLocks/>
          </p:cNvSpPr>
          <p:nvPr/>
        </p:nvSpPr>
        <p:spPr>
          <a:xfrm>
            <a:off x="-188820" y="2744973"/>
            <a:ext cx="7073154" cy="13316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67C90"/>
                </a:solidFill>
                <a:latin typeface="Raleway SemiBold" panose="020B0503030101060003" pitchFamily="34" charset="77"/>
                <a:ea typeface="+mj-ea"/>
                <a:cs typeface="+mj-cs"/>
              </a:defRPr>
            </a:lvl1pPr>
          </a:lstStyle>
          <a:p>
            <a:pPr algn="ctr"/>
            <a:endParaRPr lang="en-US" sz="6000" dirty="0">
              <a:solidFill>
                <a:srgbClr val="FFFFFF"/>
              </a:solidFill>
              <a:latin typeface="Raleway Medium"/>
              <a:cs typeface="Calibri Light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89D14DE-275C-4378-B4E6-C0281FAC8F07}"/>
              </a:ext>
            </a:extLst>
          </p:cNvPr>
          <p:cNvSpPr txBox="1">
            <a:spLocks/>
          </p:cNvSpPr>
          <p:nvPr/>
        </p:nvSpPr>
        <p:spPr>
          <a:xfrm>
            <a:off x="-1997734" y="1186619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67C90"/>
                </a:solidFill>
                <a:latin typeface="Raleway SemiBold" panose="020B05030301010600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FFFF"/>
                </a:solidFill>
                <a:latin typeface="Raleway SemiBold"/>
                <a:cs typeface="Calibri Light"/>
              </a:rPr>
              <a:t>Formålet</a:t>
            </a:r>
            <a:endParaRPr lang="da-DK" dirty="0" err="1"/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A4B37382-E506-4810-9F9C-BCA52D771EA0}"/>
              </a:ext>
            </a:extLst>
          </p:cNvPr>
          <p:cNvSpPr txBox="1">
            <a:spLocks/>
          </p:cNvSpPr>
          <p:nvPr/>
        </p:nvSpPr>
        <p:spPr>
          <a:xfrm>
            <a:off x="835313" y="4087137"/>
            <a:ext cx="11100661" cy="27299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000" b="0" i="0" kern="1200">
                <a:solidFill>
                  <a:srgbClr val="067C90"/>
                </a:solidFill>
                <a:latin typeface="Raleway Medium" panose="020B0503030101060003" pitchFamily="34" charset="77"/>
                <a:ea typeface="+mn-ea"/>
                <a:cs typeface="+mn-cs"/>
              </a:defRPr>
            </a:lvl1pPr>
            <a:lvl2pPr marL="0" indent="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000" b="0" i="0" kern="1200">
                <a:solidFill>
                  <a:srgbClr val="067C90"/>
                </a:solidFill>
                <a:latin typeface="Raleway Medium" panose="020B0503030101060003" pitchFamily="34" charset="77"/>
                <a:ea typeface="+mn-ea"/>
                <a:cs typeface="+mn-cs"/>
              </a:defRPr>
            </a:lvl2pPr>
            <a:lvl3pPr marL="0" indent="45720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000" b="0" i="0" kern="1200">
                <a:solidFill>
                  <a:srgbClr val="067C90"/>
                </a:solidFill>
                <a:latin typeface="Raleway Medium" panose="020B0503030101060003" pitchFamily="34" charset="77"/>
                <a:ea typeface="+mn-ea"/>
                <a:cs typeface="+mn-cs"/>
              </a:defRPr>
            </a:lvl3pPr>
            <a:lvl4pPr marL="0" indent="68580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000" b="0" i="0" kern="1200">
                <a:solidFill>
                  <a:srgbClr val="067C90"/>
                </a:solidFill>
                <a:latin typeface="Raleway Medium" panose="020B0503030101060003" pitchFamily="34" charset="77"/>
                <a:ea typeface="+mn-ea"/>
                <a:cs typeface="+mn-cs"/>
              </a:defRPr>
            </a:lvl4pPr>
            <a:lvl5pPr marL="0" indent="91440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000" b="0" i="0" kern="1200">
                <a:solidFill>
                  <a:srgbClr val="067C90"/>
                </a:solidFill>
                <a:latin typeface="Raleway Medium" panose="020B050303010106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Raleway"/>
                <a:cs typeface="Calibri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Raleway"/>
                <a:cs typeface="Calibri"/>
              </a:rPr>
              <a:t>er</a:t>
            </a:r>
            <a:r>
              <a:rPr lang="en-US" sz="2400" dirty="0">
                <a:solidFill>
                  <a:schemeClr val="tx1"/>
                </a:solidFill>
                <a:latin typeface="Raleway"/>
                <a:cs typeface="Calibri"/>
              </a:rPr>
              <a:t> at </a:t>
            </a:r>
            <a:r>
              <a:rPr lang="en-US" sz="2400" dirty="0" err="1">
                <a:solidFill>
                  <a:schemeClr val="tx1"/>
                </a:solidFill>
                <a:latin typeface="Raleway"/>
                <a:cs typeface="Calibri"/>
              </a:rPr>
              <a:t>forberede</a:t>
            </a:r>
            <a:r>
              <a:rPr lang="en-US" sz="2400" dirty="0">
                <a:solidFill>
                  <a:schemeClr val="tx1"/>
                </a:solidFill>
                <a:latin typeface="Raleway"/>
                <a:cs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aleway"/>
                <a:cs typeface="Calibri"/>
              </a:rPr>
              <a:t>elever</a:t>
            </a:r>
            <a:r>
              <a:rPr lang="en-US" sz="2400" dirty="0">
                <a:solidFill>
                  <a:schemeClr val="tx1"/>
                </a:solidFill>
                <a:latin typeface="Raleway"/>
                <a:cs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aleway"/>
                <a:cs typeface="Calibri"/>
              </a:rPr>
              <a:t>inden</a:t>
            </a:r>
            <a:r>
              <a:rPr lang="en-US" sz="2400" dirty="0">
                <a:solidFill>
                  <a:schemeClr val="tx1"/>
                </a:solidFill>
                <a:latin typeface="Raleway"/>
                <a:cs typeface="Calibri"/>
              </a:rPr>
              <a:t> for</a:t>
            </a:r>
            <a:r>
              <a:rPr lang="en-US" sz="2400" b="1" dirty="0">
                <a:solidFill>
                  <a:schemeClr val="tx1"/>
                </a:solidFill>
                <a:latin typeface="Raleway"/>
                <a:cs typeface="Calibri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Raleway"/>
                <a:cs typeface="Calibri"/>
              </a:rPr>
              <a:t>sundhed</a:t>
            </a:r>
            <a:r>
              <a:rPr lang="en-US" sz="2400" b="1" dirty="0">
                <a:solidFill>
                  <a:schemeClr val="tx1"/>
                </a:solidFill>
                <a:latin typeface="Raleway"/>
                <a:cs typeface="Calibri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Raleway"/>
                <a:cs typeface="Calibri"/>
              </a:rPr>
              <a:t>omsorg</a:t>
            </a:r>
            <a:r>
              <a:rPr lang="en-US" sz="2400" b="1" dirty="0">
                <a:solidFill>
                  <a:schemeClr val="tx1"/>
                </a:solidFill>
                <a:latin typeface="Raleway"/>
                <a:cs typeface="Calibri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Raleway"/>
                <a:cs typeface="Calibri"/>
              </a:rPr>
              <a:t>og</a:t>
            </a:r>
            <a:r>
              <a:rPr lang="en-US" sz="2400" b="1" dirty="0">
                <a:solidFill>
                  <a:schemeClr val="tx1"/>
                </a:solidFill>
                <a:latin typeface="Raleway"/>
                <a:cs typeface="Calibri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Raleway"/>
                <a:cs typeface="Calibri"/>
              </a:rPr>
              <a:t>pædagogik</a:t>
            </a:r>
            <a:r>
              <a:rPr lang="en-US" sz="2400" b="1" dirty="0">
                <a:solidFill>
                  <a:schemeClr val="tx1"/>
                </a:solidFill>
                <a:latin typeface="Raleway"/>
                <a:cs typeface="Calibri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Raleway"/>
                <a:cs typeface="Calibri"/>
              </a:rPr>
              <a:t>på</a:t>
            </a:r>
            <a:r>
              <a:rPr lang="en-US" sz="2400" b="1" dirty="0">
                <a:solidFill>
                  <a:schemeClr val="tx1"/>
                </a:solidFill>
                <a:latin typeface="Raleway"/>
                <a:cs typeface="Calibri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Raleway"/>
                <a:cs typeface="Calibri"/>
              </a:rPr>
              <a:t>fremtidens</a:t>
            </a:r>
            <a:r>
              <a:rPr lang="en-US" sz="2400" b="1" dirty="0">
                <a:solidFill>
                  <a:schemeClr val="tx1"/>
                </a:solidFill>
                <a:latin typeface="Raleway"/>
                <a:cs typeface="Calibri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Raleway"/>
                <a:cs typeface="Calibri"/>
              </a:rPr>
              <a:t>arbejdsmarked</a:t>
            </a:r>
            <a:r>
              <a:rPr lang="en-US" sz="2400" dirty="0">
                <a:solidFill>
                  <a:schemeClr val="tx1"/>
                </a:solidFill>
                <a:latin typeface="Raleway"/>
                <a:cs typeface="Calibri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Raleway"/>
                <a:cs typeface="Calibri"/>
              </a:rPr>
              <a:t>hvor</a:t>
            </a:r>
            <a:r>
              <a:rPr lang="en-US" sz="2400" dirty="0">
                <a:solidFill>
                  <a:schemeClr val="tx1"/>
                </a:solidFill>
                <a:latin typeface="Raleway"/>
                <a:cs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aleway"/>
                <a:cs typeface="Calibri"/>
              </a:rPr>
              <a:t>velfærdsteknologi</a:t>
            </a:r>
            <a:r>
              <a:rPr lang="en-US" sz="2400" dirty="0">
                <a:solidFill>
                  <a:schemeClr val="tx1"/>
                </a:solidFill>
                <a:latin typeface="Raleway"/>
                <a:cs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aleway"/>
                <a:cs typeface="Calibri"/>
              </a:rPr>
              <a:t>får</a:t>
            </a:r>
            <a:r>
              <a:rPr lang="en-US" sz="2400" dirty="0">
                <a:solidFill>
                  <a:schemeClr val="tx1"/>
                </a:solidFill>
                <a:latin typeface="Raleway"/>
                <a:cs typeface="Calibri"/>
              </a:rPr>
              <a:t> en </a:t>
            </a:r>
            <a:r>
              <a:rPr lang="en-US" sz="2400" dirty="0" err="1">
                <a:solidFill>
                  <a:schemeClr val="tx1"/>
                </a:solidFill>
                <a:latin typeface="Raleway"/>
                <a:cs typeface="Calibri"/>
              </a:rPr>
              <a:t>større</a:t>
            </a:r>
            <a:r>
              <a:rPr lang="en-US" sz="2400" dirty="0">
                <a:solidFill>
                  <a:schemeClr val="tx1"/>
                </a:solidFill>
                <a:latin typeface="Raleway"/>
                <a:cs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aleway"/>
                <a:cs typeface="Calibri"/>
              </a:rPr>
              <a:t>rolle</a:t>
            </a:r>
            <a:r>
              <a:rPr lang="en-US" sz="2400" dirty="0">
                <a:solidFill>
                  <a:schemeClr val="tx1"/>
                </a:solidFill>
                <a:latin typeface="Raleway"/>
                <a:cs typeface="Calibri"/>
              </a:rPr>
              <a:t>.</a:t>
            </a:r>
          </a:p>
          <a:p>
            <a:pPr marL="57150"/>
            <a:endParaRPr lang="en-US" sz="2600" dirty="0">
              <a:solidFill>
                <a:schemeClr val="tx1"/>
              </a:solidFill>
              <a:latin typeface="Raleway"/>
              <a:cs typeface="Calibri"/>
            </a:endParaRPr>
          </a:p>
          <a:p>
            <a:pPr marL="57150"/>
            <a:endParaRPr lang="en-US" sz="2600" dirty="0">
              <a:solidFill>
                <a:schemeClr val="tx1"/>
              </a:solidFill>
              <a:latin typeface="Raleway"/>
              <a:cs typeface="Calibri"/>
            </a:endParaRP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7" y="6178208"/>
            <a:ext cx="2099248" cy="43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375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ektangel 1"/>
          <p:cNvSpPr/>
          <p:nvPr/>
        </p:nvSpPr>
        <p:spPr>
          <a:xfrm>
            <a:off x="-47065" y="-161365"/>
            <a:ext cx="12239065" cy="7019365"/>
          </a:xfrm>
          <a:prstGeom prst="rect">
            <a:avLst/>
          </a:prstGeom>
          <a:solidFill>
            <a:schemeClr val="bg1">
              <a:lumMod val="50000"/>
              <a:lumOff val="50000"/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0" name="Billed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7" y="6178208"/>
            <a:ext cx="2099248" cy="439416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58" y="-317079"/>
            <a:ext cx="10515371" cy="74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56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ktangel 8"/>
          <p:cNvSpPr/>
          <p:nvPr/>
        </p:nvSpPr>
        <p:spPr>
          <a:xfrm>
            <a:off x="-47065" y="-161365"/>
            <a:ext cx="12239065" cy="7019365"/>
          </a:xfrm>
          <a:prstGeom prst="rect">
            <a:avLst/>
          </a:prstGeom>
          <a:solidFill>
            <a:schemeClr val="tx1">
              <a:lumMod val="75000"/>
              <a:alpha val="1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4099787520"/>
              </p:ext>
            </p:extLst>
          </p:nvPr>
        </p:nvGraphicFramePr>
        <p:xfrm>
          <a:off x="6434354" y="2198255"/>
          <a:ext cx="5320400" cy="2909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7" name="Billed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7" y="6178208"/>
            <a:ext cx="2099248" cy="439416"/>
          </a:xfrm>
          <a:prstGeom prst="rect">
            <a:avLst/>
          </a:prstGeom>
        </p:spPr>
      </p:pic>
      <p:sp>
        <p:nvSpPr>
          <p:cNvPr id="16" name="Titel 2"/>
          <p:cNvSpPr>
            <a:spLocks noGrp="1"/>
          </p:cNvSpPr>
          <p:nvPr>
            <p:ph type="title"/>
          </p:nvPr>
        </p:nvSpPr>
        <p:spPr>
          <a:xfrm>
            <a:off x="145068" y="558426"/>
            <a:ext cx="5726865" cy="838711"/>
          </a:xfrm>
        </p:spPr>
        <p:txBody>
          <a:bodyPr>
            <a:normAutofit fontScale="90000"/>
          </a:bodyPr>
          <a:lstStyle/>
          <a:p>
            <a:r>
              <a:rPr lang="da-DK" dirty="0">
                <a:solidFill>
                  <a:schemeClr val="tx1"/>
                </a:solidFill>
              </a:rPr>
              <a:t>Status på </a:t>
            </a:r>
            <a:r>
              <a:rPr lang="da-DK" dirty="0" smtClean="0">
                <a:solidFill>
                  <a:schemeClr val="tx1"/>
                </a:solidFill>
              </a:rPr>
              <a:t>SOSU-skolerne</a:t>
            </a:r>
            <a:endParaRPr lang="da-DK" dirty="0">
              <a:solidFill>
                <a:schemeClr val="tx1"/>
              </a:solidFill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4055090992"/>
              </p:ext>
            </p:extLst>
          </p:nvPr>
        </p:nvGraphicFramePr>
        <p:xfrm>
          <a:off x="166252" y="2198255"/>
          <a:ext cx="5489815" cy="3037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117229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Graphic spid="11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ktangel 17"/>
          <p:cNvSpPr/>
          <p:nvPr/>
        </p:nvSpPr>
        <p:spPr>
          <a:xfrm>
            <a:off x="-47065" y="-161365"/>
            <a:ext cx="12239065" cy="7019365"/>
          </a:xfrm>
          <a:prstGeom prst="rect">
            <a:avLst/>
          </a:prstGeom>
          <a:solidFill>
            <a:schemeClr val="tx1">
              <a:lumMod val="75000"/>
              <a:alpha val="1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Titel 2"/>
          <p:cNvSpPr>
            <a:spLocks noGrp="1"/>
          </p:cNvSpPr>
          <p:nvPr>
            <p:ph type="title"/>
          </p:nvPr>
        </p:nvSpPr>
        <p:spPr>
          <a:xfrm>
            <a:off x="145068" y="558426"/>
            <a:ext cx="5726865" cy="838711"/>
          </a:xfrm>
        </p:spPr>
        <p:txBody>
          <a:bodyPr>
            <a:normAutofit fontScale="90000"/>
          </a:bodyPr>
          <a:lstStyle/>
          <a:p>
            <a:r>
              <a:rPr lang="da-DK" dirty="0">
                <a:solidFill>
                  <a:schemeClr val="tx1"/>
                </a:solidFill>
              </a:rPr>
              <a:t>Status på </a:t>
            </a:r>
            <a:r>
              <a:rPr lang="da-DK" dirty="0" smtClean="0">
                <a:solidFill>
                  <a:schemeClr val="tx1"/>
                </a:solidFill>
              </a:rPr>
              <a:t>SOSU-skolerne</a:t>
            </a:r>
            <a:endParaRPr lang="da-DK" dirty="0">
              <a:solidFill>
                <a:schemeClr val="tx1"/>
              </a:solidFill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694950394"/>
              </p:ext>
            </p:extLst>
          </p:nvPr>
        </p:nvGraphicFramePr>
        <p:xfrm>
          <a:off x="275573" y="2198255"/>
          <a:ext cx="5878242" cy="3314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3925570017"/>
              </p:ext>
            </p:extLst>
          </p:nvPr>
        </p:nvGraphicFramePr>
        <p:xfrm>
          <a:off x="6153815" y="1959939"/>
          <a:ext cx="5928387" cy="3467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7" name="Billed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7" y="6178208"/>
            <a:ext cx="2099248" cy="43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071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1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itel 2">
            <a:extLst>
              <a:ext uri="{FF2B5EF4-FFF2-40B4-BE49-F238E27FC236}">
                <a16:creationId xmlns:a16="http://schemas.microsoft.com/office/drawing/2014/main" id="{5825D567-66A9-401D-8CD5-62CB3E6C1C84}"/>
              </a:ext>
            </a:extLst>
          </p:cNvPr>
          <p:cNvSpPr txBox="1">
            <a:spLocks/>
          </p:cNvSpPr>
          <p:nvPr/>
        </p:nvSpPr>
        <p:spPr>
          <a:xfrm>
            <a:off x="4963862" y="1653652"/>
            <a:ext cx="2885303" cy="6467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67C90"/>
                </a:solidFill>
                <a:latin typeface="Raleway SemiBold" panose="020B0503030101060003" pitchFamily="34" charset="77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solidFill>
                  <a:srgbClr val="FFFFFF"/>
                </a:solidFill>
                <a:latin typeface="Raleway SemiBold"/>
              </a:rPr>
              <a:t>Det</a:t>
            </a:r>
            <a:r>
              <a:rPr lang="en-US" sz="3200" dirty="0" smtClean="0">
                <a:solidFill>
                  <a:srgbClr val="FFFFFF"/>
                </a:solidFill>
                <a:latin typeface="Raleway SemiBold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Raleway SemiBold"/>
              </a:rPr>
              <a:t>tredje</a:t>
            </a:r>
            <a:r>
              <a:rPr lang="en-US" sz="3200" dirty="0" smtClean="0">
                <a:solidFill>
                  <a:srgbClr val="FFFFFF"/>
                </a:solidFill>
                <a:latin typeface="Raleway SemiBold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Raleway SemiBold"/>
              </a:rPr>
              <a:t>læringsrum</a:t>
            </a:r>
            <a:endParaRPr lang="en-US" sz="3200" dirty="0">
              <a:solidFill>
                <a:srgbClr val="FFFFFF"/>
              </a:solidFill>
              <a:latin typeface="Raleway SemiBold"/>
            </a:endParaRPr>
          </a:p>
        </p:txBody>
      </p:sp>
      <p:grpSp>
        <p:nvGrpSpPr>
          <p:cNvPr id="71" name="Gruppe 70"/>
          <p:cNvGrpSpPr/>
          <p:nvPr/>
        </p:nvGrpSpPr>
        <p:grpSpPr>
          <a:xfrm>
            <a:off x="4526156" y="2532393"/>
            <a:ext cx="2954007" cy="2954007"/>
            <a:chOff x="4247339" y="2295509"/>
            <a:chExt cx="3067071" cy="3067071"/>
          </a:xfrm>
        </p:grpSpPr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2E8116D0-90C4-44C9-BCB4-FD5346EF5DA1}"/>
                </a:ext>
              </a:extLst>
            </p:cNvPr>
            <p:cNvSpPr/>
            <p:nvPr/>
          </p:nvSpPr>
          <p:spPr>
            <a:xfrm>
              <a:off x="4480829" y="2514755"/>
              <a:ext cx="2629091" cy="2622575"/>
            </a:xfrm>
            <a:prstGeom prst="ellipse">
              <a:avLst/>
            </a:prstGeom>
            <a:noFill/>
            <a:ln w="12700">
              <a:solidFill>
                <a:srgbClr val="4B8A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rgbClr val="5B9BD5"/>
                </a:solidFill>
              </a:endParaRPr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2E8116D0-90C4-44C9-BCB4-FD5346EF5DA1}"/>
                </a:ext>
              </a:extLst>
            </p:cNvPr>
            <p:cNvSpPr/>
            <p:nvPr/>
          </p:nvSpPr>
          <p:spPr>
            <a:xfrm>
              <a:off x="4374214" y="2372404"/>
              <a:ext cx="2851334" cy="2851334"/>
            </a:xfrm>
            <a:prstGeom prst="ellipse">
              <a:avLst/>
            </a:prstGeom>
            <a:noFill/>
            <a:ln w="19050">
              <a:solidFill>
                <a:srgbClr val="4B8A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rgbClr val="5B9BD5"/>
                </a:solidFill>
              </a:endParaRPr>
            </a:p>
          </p:txBody>
        </p:sp>
        <p:grpSp>
          <p:nvGrpSpPr>
            <p:cNvPr id="5" name="Gruppe 4"/>
            <p:cNvGrpSpPr/>
            <p:nvPr/>
          </p:nvGrpSpPr>
          <p:grpSpPr>
            <a:xfrm>
              <a:off x="4247339" y="2295509"/>
              <a:ext cx="3067071" cy="3067071"/>
              <a:chOff x="4247339" y="2295509"/>
              <a:chExt cx="3067071" cy="3067071"/>
            </a:xfrm>
          </p:grpSpPr>
          <p:sp>
            <p:nvSpPr>
              <p:cNvPr id="53" name="Ellipse 52"/>
              <p:cNvSpPr/>
              <p:nvPr/>
            </p:nvSpPr>
            <p:spPr>
              <a:xfrm>
                <a:off x="4247339" y="2295509"/>
                <a:ext cx="3067071" cy="30670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tx1">
                      <a:lumMod val="85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0" scaled="1"/>
                <a:tileRect/>
              </a:gradFill>
              <a:ln>
                <a:solidFill>
                  <a:srgbClr val="006A7A"/>
                </a:solidFill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54" name="Ellipse 53">
                <a:extLst>
                  <a:ext uri="{FF2B5EF4-FFF2-40B4-BE49-F238E27FC236}">
                    <a16:creationId xmlns:a16="http://schemas.microsoft.com/office/drawing/2014/main" id="{2E8116D0-90C4-44C9-BCB4-FD5346EF5DA1}"/>
                  </a:ext>
                </a:extLst>
              </p:cNvPr>
              <p:cNvSpPr/>
              <p:nvPr/>
            </p:nvSpPr>
            <p:spPr>
              <a:xfrm>
                <a:off x="4587818" y="2604062"/>
                <a:ext cx="2424769" cy="2424769"/>
              </a:xfrm>
              <a:prstGeom prst="ellipse">
                <a:avLst/>
              </a:prstGeom>
              <a:noFill/>
              <a:ln w="28575">
                <a:solidFill>
                  <a:srgbClr val="006A7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>
                  <a:solidFill>
                    <a:srgbClr val="5B9BD5"/>
                  </a:solidFill>
                </a:endParaRPr>
              </a:p>
            </p:txBody>
          </p:sp>
          <p:sp>
            <p:nvSpPr>
              <p:cNvPr id="55" name="Ellipse 54">
                <a:extLst>
                  <a:ext uri="{FF2B5EF4-FFF2-40B4-BE49-F238E27FC236}">
                    <a16:creationId xmlns:a16="http://schemas.microsoft.com/office/drawing/2014/main" id="{2E8116D0-90C4-44C9-BCB4-FD5346EF5DA1}"/>
                  </a:ext>
                </a:extLst>
              </p:cNvPr>
              <p:cNvSpPr/>
              <p:nvPr/>
            </p:nvSpPr>
            <p:spPr>
              <a:xfrm>
                <a:off x="4528739" y="2559410"/>
                <a:ext cx="2533268" cy="2533268"/>
              </a:xfrm>
              <a:prstGeom prst="ellipse">
                <a:avLst/>
              </a:prstGeom>
              <a:noFill/>
              <a:ln w="12700">
                <a:solidFill>
                  <a:srgbClr val="006A7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>
                  <a:solidFill>
                    <a:srgbClr val="5B9BD5"/>
                  </a:solidFill>
                </a:endParaRPr>
              </a:p>
            </p:txBody>
          </p:sp>
          <p:sp>
            <p:nvSpPr>
              <p:cNvPr id="57" name="Ellipse 56">
                <a:extLst>
                  <a:ext uri="{FF2B5EF4-FFF2-40B4-BE49-F238E27FC236}">
                    <a16:creationId xmlns:a16="http://schemas.microsoft.com/office/drawing/2014/main" id="{2E8116D0-90C4-44C9-BCB4-FD5346EF5DA1}"/>
                  </a:ext>
                </a:extLst>
              </p:cNvPr>
              <p:cNvSpPr/>
              <p:nvPr/>
            </p:nvSpPr>
            <p:spPr>
              <a:xfrm>
                <a:off x="4396744" y="2426476"/>
                <a:ext cx="2797263" cy="2797263"/>
              </a:xfrm>
              <a:prstGeom prst="ellipse">
                <a:avLst/>
              </a:prstGeom>
              <a:noFill/>
              <a:ln w="28575">
                <a:solidFill>
                  <a:srgbClr val="006A7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>
                  <a:solidFill>
                    <a:srgbClr val="5B9BD5"/>
                  </a:solidFill>
                </a:endParaRPr>
              </a:p>
            </p:txBody>
          </p:sp>
          <p:sp>
            <p:nvSpPr>
              <p:cNvPr id="58" name="Ellipse 57">
                <a:extLst>
                  <a:ext uri="{FF2B5EF4-FFF2-40B4-BE49-F238E27FC236}">
                    <a16:creationId xmlns:a16="http://schemas.microsoft.com/office/drawing/2014/main" id="{2E8116D0-90C4-44C9-BCB4-FD5346EF5DA1}"/>
                  </a:ext>
                </a:extLst>
              </p:cNvPr>
              <p:cNvSpPr/>
              <p:nvPr/>
            </p:nvSpPr>
            <p:spPr>
              <a:xfrm>
                <a:off x="4334305" y="2364037"/>
                <a:ext cx="2922138" cy="2922138"/>
              </a:xfrm>
              <a:prstGeom prst="ellipse">
                <a:avLst/>
              </a:prstGeom>
              <a:noFill/>
              <a:ln w="12700">
                <a:solidFill>
                  <a:srgbClr val="006A7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>
                  <a:solidFill>
                    <a:srgbClr val="5B9BD5"/>
                  </a:solidFill>
                </a:endParaRPr>
              </a:p>
            </p:txBody>
          </p:sp>
          <p:sp>
            <p:nvSpPr>
              <p:cNvPr id="50" name="Ellipse 49">
                <a:extLst>
                  <a:ext uri="{FF2B5EF4-FFF2-40B4-BE49-F238E27FC236}">
                    <a16:creationId xmlns:a16="http://schemas.microsoft.com/office/drawing/2014/main" id="{2E8116D0-90C4-44C9-BCB4-FD5346EF5DA1}"/>
                  </a:ext>
                </a:extLst>
              </p:cNvPr>
              <p:cNvSpPr/>
              <p:nvPr/>
            </p:nvSpPr>
            <p:spPr>
              <a:xfrm>
                <a:off x="4281413" y="2320156"/>
                <a:ext cx="3007219" cy="3007219"/>
              </a:xfrm>
              <a:prstGeom prst="ellipse">
                <a:avLst/>
              </a:prstGeom>
              <a:noFill/>
              <a:ln w="28575">
                <a:solidFill>
                  <a:srgbClr val="006A7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>
                  <a:solidFill>
                    <a:srgbClr val="5B9BD5"/>
                  </a:solidFill>
                </a:endParaRPr>
              </a:p>
            </p:txBody>
          </p:sp>
          <p:sp>
            <p:nvSpPr>
              <p:cNvPr id="52" name="Ellipse 51">
                <a:extLst>
                  <a:ext uri="{FF2B5EF4-FFF2-40B4-BE49-F238E27FC236}">
                    <a16:creationId xmlns:a16="http://schemas.microsoft.com/office/drawing/2014/main" id="{2E8116D0-90C4-44C9-BCB4-FD5346EF5DA1}"/>
                  </a:ext>
                </a:extLst>
              </p:cNvPr>
              <p:cNvSpPr/>
              <p:nvPr/>
            </p:nvSpPr>
            <p:spPr>
              <a:xfrm>
                <a:off x="4476323" y="2475453"/>
                <a:ext cx="2689320" cy="2689320"/>
              </a:xfrm>
              <a:prstGeom prst="ellipse">
                <a:avLst/>
              </a:prstGeom>
              <a:noFill/>
              <a:ln w="19050">
                <a:solidFill>
                  <a:srgbClr val="006A7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>
                  <a:solidFill>
                    <a:srgbClr val="5B9BD5"/>
                  </a:solidFill>
                </a:endParaRPr>
              </a:p>
            </p:txBody>
          </p:sp>
        </p:grpSp>
      </p:grpSp>
      <p:grpSp>
        <p:nvGrpSpPr>
          <p:cNvPr id="70" name="Gruppe 69"/>
          <p:cNvGrpSpPr/>
          <p:nvPr/>
        </p:nvGrpSpPr>
        <p:grpSpPr>
          <a:xfrm>
            <a:off x="7205694" y="2511733"/>
            <a:ext cx="2570879" cy="2570879"/>
            <a:chOff x="8084703" y="2326483"/>
            <a:chExt cx="3067071" cy="3067071"/>
          </a:xfrm>
        </p:grpSpPr>
        <p:sp>
          <p:nvSpPr>
            <p:cNvPr id="64" name="Ellipse 63"/>
            <p:cNvSpPr/>
            <p:nvPr/>
          </p:nvSpPr>
          <p:spPr>
            <a:xfrm>
              <a:off x="8084703" y="2326483"/>
              <a:ext cx="3067071" cy="3067071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tx1">
                    <a:lumMod val="85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0" scaled="1"/>
              <a:tileRect/>
            </a:gra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2E8116D0-90C4-44C9-BCB4-FD5346EF5DA1}"/>
                </a:ext>
              </a:extLst>
            </p:cNvPr>
            <p:cNvSpPr/>
            <p:nvPr/>
          </p:nvSpPr>
          <p:spPr>
            <a:xfrm>
              <a:off x="8171669" y="2395011"/>
              <a:ext cx="2922138" cy="2922138"/>
            </a:xfrm>
            <a:prstGeom prst="ellipse">
              <a:avLst/>
            </a:prstGeom>
            <a:noFill/>
            <a:ln w="12700">
              <a:solidFill>
                <a:srgbClr val="5799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rgbClr val="5B9BD5"/>
                </a:solidFill>
              </a:endParaRPr>
            </a:p>
          </p:txBody>
        </p:sp>
        <p:grpSp>
          <p:nvGrpSpPr>
            <p:cNvPr id="6" name="Gruppe 5"/>
            <p:cNvGrpSpPr/>
            <p:nvPr/>
          </p:nvGrpSpPr>
          <p:grpSpPr>
            <a:xfrm>
              <a:off x="8118777" y="2351130"/>
              <a:ext cx="3007219" cy="3007219"/>
              <a:chOff x="8118777" y="2351130"/>
              <a:chExt cx="3007219" cy="3007219"/>
            </a:xfrm>
          </p:grpSpPr>
          <p:sp>
            <p:nvSpPr>
              <p:cNvPr id="65" name="Ellipse 64">
                <a:extLst>
                  <a:ext uri="{FF2B5EF4-FFF2-40B4-BE49-F238E27FC236}">
                    <a16:creationId xmlns:a16="http://schemas.microsoft.com/office/drawing/2014/main" id="{2E8116D0-90C4-44C9-BCB4-FD5346EF5DA1}"/>
                  </a:ext>
                </a:extLst>
              </p:cNvPr>
              <p:cNvSpPr/>
              <p:nvPr/>
            </p:nvSpPr>
            <p:spPr>
              <a:xfrm>
                <a:off x="8425182" y="2635036"/>
                <a:ext cx="2424769" cy="2424769"/>
              </a:xfrm>
              <a:prstGeom prst="ellipse">
                <a:avLst/>
              </a:prstGeom>
              <a:noFill/>
              <a:ln w="28575">
                <a:solidFill>
                  <a:srgbClr val="5799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>
                  <a:solidFill>
                    <a:srgbClr val="5B9BD5"/>
                  </a:solidFill>
                </a:endParaRPr>
              </a:p>
            </p:txBody>
          </p:sp>
          <p:sp>
            <p:nvSpPr>
              <p:cNvPr id="66" name="Ellipse 65">
                <a:extLst>
                  <a:ext uri="{FF2B5EF4-FFF2-40B4-BE49-F238E27FC236}">
                    <a16:creationId xmlns:a16="http://schemas.microsoft.com/office/drawing/2014/main" id="{2E8116D0-90C4-44C9-BCB4-FD5346EF5DA1}"/>
                  </a:ext>
                </a:extLst>
              </p:cNvPr>
              <p:cNvSpPr/>
              <p:nvPr/>
            </p:nvSpPr>
            <p:spPr>
              <a:xfrm>
                <a:off x="8366103" y="2590384"/>
                <a:ext cx="2533268" cy="2533268"/>
              </a:xfrm>
              <a:prstGeom prst="ellipse">
                <a:avLst/>
              </a:prstGeom>
              <a:noFill/>
              <a:ln w="12700">
                <a:solidFill>
                  <a:srgbClr val="5799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>
                  <a:solidFill>
                    <a:srgbClr val="5B9BD5"/>
                  </a:solidFill>
                </a:endParaRPr>
              </a:p>
            </p:txBody>
          </p:sp>
          <p:sp>
            <p:nvSpPr>
              <p:cNvPr id="67" name="Ellipse 66">
                <a:extLst>
                  <a:ext uri="{FF2B5EF4-FFF2-40B4-BE49-F238E27FC236}">
                    <a16:creationId xmlns:a16="http://schemas.microsoft.com/office/drawing/2014/main" id="{2E8116D0-90C4-44C9-BCB4-FD5346EF5DA1}"/>
                  </a:ext>
                </a:extLst>
              </p:cNvPr>
              <p:cNvSpPr/>
              <p:nvPr/>
            </p:nvSpPr>
            <p:spPr>
              <a:xfrm>
                <a:off x="8318193" y="2545729"/>
                <a:ext cx="2629091" cy="2622575"/>
              </a:xfrm>
              <a:prstGeom prst="ellipse">
                <a:avLst/>
              </a:prstGeom>
              <a:noFill/>
              <a:ln w="12700">
                <a:solidFill>
                  <a:srgbClr val="5799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>
                  <a:solidFill>
                    <a:srgbClr val="5B9BD5"/>
                  </a:solidFill>
                </a:endParaRPr>
              </a:p>
            </p:txBody>
          </p:sp>
          <p:sp>
            <p:nvSpPr>
              <p:cNvPr id="68" name="Ellipse 67">
                <a:extLst>
                  <a:ext uri="{FF2B5EF4-FFF2-40B4-BE49-F238E27FC236}">
                    <a16:creationId xmlns:a16="http://schemas.microsoft.com/office/drawing/2014/main" id="{2E8116D0-90C4-44C9-BCB4-FD5346EF5DA1}"/>
                  </a:ext>
                </a:extLst>
              </p:cNvPr>
              <p:cNvSpPr/>
              <p:nvPr/>
            </p:nvSpPr>
            <p:spPr>
              <a:xfrm>
                <a:off x="8234108" y="2457450"/>
                <a:ext cx="2797263" cy="2797263"/>
              </a:xfrm>
              <a:prstGeom prst="ellipse">
                <a:avLst/>
              </a:prstGeom>
              <a:noFill/>
              <a:ln w="28575">
                <a:solidFill>
                  <a:srgbClr val="5799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>
                  <a:solidFill>
                    <a:srgbClr val="5B9BD5"/>
                  </a:solidFill>
                </a:endParaRPr>
              </a:p>
            </p:txBody>
          </p:sp>
          <p:sp>
            <p:nvSpPr>
              <p:cNvPr id="61" name="Ellipse 60">
                <a:extLst>
                  <a:ext uri="{FF2B5EF4-FFF2-40B4-BE49-F238E27FC236}">
                    <a16:creationId xmlns:a16="http://schemas.microsoft.com/office/drawing/2014/main" id="{2E8116D0-90C4-44C9-BCB4-FD5346EF5DA1}"/>
                  </a:ext>
                </a:extLst>
              </p:cNvPr>
              <p:cNvSpPr/>
              <p:nvPr/>
            </p:nvSpPr>
            <p:spPr>
              <a:xfrm>
                <a:off x="8118777" y="2351130"/>
                <a:ext cx="3007219" cy="3007219"/>
              </a:xfrm>
              <a:prstGeom prst="ellipse">
                <a:avLst/>
              </a:prstGeom>
              <a:noFill/>
              <a:ln w="28575">
                <a:solidFill>
                  <a:srgbClr val="5799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>
                  <a:solidFill>
                    <a:srgbClr val="5B9BD5"/>
                  </a:solidFill>
                </a:endParaRPr>
              </a:p>
            </p:txBody>
          </p:sp>
          <p:sp>
            <p:nvSpPr>
              <p:cNvPr id="62" name="Ellipse 61">
                <a:extLst>
                  <a:ext uri="{FF2B5EF4-FFF2-40B4-BE49-F238E27FC236}">
                    <a16:creationId xmlns:a16="http://schemas.microsoft.com/office/drawing/2014/main" id="{2E8116D0-90C4-44C9-BCB4-FD5346EF5DA1}"/>
                  </a:ext>
                </a:extLst>
              </p:cNvPr>
              <p:cNvSpPr/>
              <p:nvPr/>
            </p:nvSpPr>
            <p:spPr>
              <a:xfrm>
                <a:off x="8211578" y="2403378"/>
                <a:ext cx="2851334" cy="2851334"/>
              </a:xfrm>
              <a:prstGeom prst="ellipse">
                <a:avLst/>
              </a:prstGeom>
              <a:noFill/>
              <a:ln w="19050">
                <a:solidFill>
                  <a:srgbClr val="5799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>
                  <a:solidFill>
                    <a:srgbClr val="5B9BD5"/>
                  </a:solidFill>
                </a:endParaRPr>
              </a:p>
            </p:txBody>
          </p:sp>
          <p:sp>
            <p:nvSpPr>
              <p:cNvPr id="63" name="Ellipse 62">
                <a:extLst>
                  <a:ext uri="{FF2B5EF4-FFF2-40B4-BE49-F238E27FC236}">
                    <a16:creationId xmlns:a16="http://schemas.microsoft.com/office/drawing/2014/main" id="{2E8116D0-90C4-44C9-BCB4-FD5346EF5DA1}"/>
                  </a:ext>
                </a:extLst>
              </p:cNvPr>
              <p:cNvSpPr/>
              <p:nvPr/>
            </p:nvSpPr>
            <p:spPr>
              <a:xfrm>
                <a:off x="8313687" y="2506427"/>
                <a:ext cx="2689320" cy="2689320"/>
              </a:xfrm>
              <a:prstGeom prst="ellipse">
                <a:avLst/>
              </a:prstGeom>
              <a:noFill/>
              <a:ln w="19050">
                <a:solidFill>
                  <a:srgbClr val="5799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>
                  <a:solidFill>
                    <a:srgbClr val="5B9BD5"/>
                  </a:solidFill>
                </a:endParaRPr>
              </a:p>
            </p:txBody>
          </p:sp>
        </p:grpSp>
      </p:grpSp>
      <p:sp>
        <p:nvSpPr>
          <p:cNvPr id="72" name="Titel 2">
            <a:extLst>
              <a:ext uri="{FF2B5EF4-FFF2-40B4-BE49-F238E27FC236}">
                <a16:creationId xmlns:a16="http://schemas.microsoft.com/office/drawing/2014/main" id="{5825D567-66A9-401D-8CD5-62CB3E6C1C84}"/>
              </a:ext>
            </a:extLst>
          </p:cNvPr>
          <p:cNvSpPr txBox="1">
            <a:spLocks/>
          </p:cNvSpPr>
          <p:nvPr/>
        </p:nvSpPr>
        <p:spPr>
          <a:xfrm>
            <a:off x="2779190" y="1862643"/>
            <a:ext cx="1565005" cy="6467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67C90"/>
                </a:solidFill>
                <a:latin typeface="Raleway SemiBold" panose="020B05030301010600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 smtClean="0">
                <a:solidFill>
                  <a:srgbClr val="FFFFFF"/>
                </a:solidFill>
                <a:latin typeface="Raleway SemiBold"/>
              </a:rPr>
              <a:t>Praktik</a:t>
            </a:r>
            <a:endParaRPr lang="en-US" sz="3200" dirty="0">
              <a:solidFill>
                <a:srgbClr val="FFFFFF"/>
              </a:solidFill>
              <a:latin typeface="Raleway SemiBold"/>
            </a:endParaRPr>
          </a:p>
        </p:txBody>
      </p:sp>
      <p:sp>
        <p:nvSpPr>
          <p:cNvPr id="73" name="Titel 2">
            <a:extLst>
              <a:ext uri="{FF2B5EF4-FFF2-40B4-BE49-F238E27FC236}">
                <a16:creationId xmlns:a16="http://schemas.microsoft.com/office/drawing/2014/main" id="{5825D567-66A9-401D-8CD5-62CB3E6C1C84}"/>
              </a:ext>
            </a:extLst>
          </p:cNvPr>
          <p:cNvSpPr txBox="1">
            <a:spLocks/>
          </p:cNvSpPr>
          <p:nvPr/>
        </p:nvSpPr>
        <p:spPr>
          <a:xfrm>
            <a:off x="7867313" y="1851119"/>
            <a:ext cx="1300431" cy="646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67C90"/>
                </a:solidFill>
                <a:latin typeface="Raleway SemiBold" panose="020B05030301010600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5100" dirty="0" err="1" smtClean="0">
                <a:solidFill>
                  <a:srgbClr val="FFFFFF"/>
                </a:solidFill>
                <a:latin typeface="Raleway SemiBold"/>
              </a:rPr>
              <a:t>Skole</a:t>
            </a:r>
            <a:endParaRPr lang="en-US" sz="3100" dirty="0">
              <a:solidFill>
                <a:srgbClr val="FFFFFF"/>
              </a:solidFill>
              <a:latin typeface="Raleway SemiBold"/>
            </a:endParaRPr>
          </a:p>
        </p:txBody>
      </p:sp>
      <p:grpSp>
        <p:nvGrpSpPr>
          <p:cNvPr id="4" name="Gruppe 3"/>
          <p:cNvGrpSpPr/>
          <p:nvPr/>
        </p:nvGrpSpPr>
        <p:grpSpPr>
          <a:xfrm>
            <a:off x="2276254" y="2575777"/>
            <a:ext cx="2570879" cy="2570879"/>
            <a:chOff x="415532" y="1739477"/>
            <a:chExt cx="4322254" cy="4322254"/>
          </a:xfrm>
        </p:grpSpPr>
        <p:grpSp>
          <p:nvGrpSpPr>
            <p:cNvPr id="38" name="Gruppe 37"/>
            <p:cNvGrpSpPr/>
            <p:nvPr/>
          </p:nvGrpSpPr>
          <p:grpSpPr>
            <a:xfrm>
              <a:off x="415532" y="1739477"/>
              <a:ext cx="4322254" cy="4322254"/>
              <a:chOff x="860701" y="2389183"/>
              <a:chExt cx="1819656" cy="1819656"/>
            </a:xfrm>
          </p:grpSpPr>
          <p:sp>
            <p:nvSpPr>
              <p:cNvPr id="39" name="Ellipse 38"/>
              <p:cNvSpPr/>
              <p:nvPr/>
            </p:nvSpPr>
            <p:spPr>
              <a:xfrm>
                <a:off x="860701" y="2389183"/>
                <a:ext cx="1819656" cy="181965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tx1">
                      <a:lumMod val="85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0" scaled="1"/>
                <a:tileRect/>
              </a:gra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2E8116D0-90C4-44C9-BCB4-FD5346EF5DA1}"/>
                  </a:ext>
                </a:extLst>
              </p:cNvPr>
              <p:cNvSpPr/>
              <p:nvPr/>
            </p:nvSpPr>
            <p:spPr>
              <a:xfrm>
                <a:off x="1062703" y="2572244"/>
                <a:ext cx="1438586" cy="1438586"/>
              </a:xfrm>
              <a:prstGeom prst="ellipse">
                <a:avLst/>
              </a:prstGeom>
              <a:noFill/>
              <a:ln w="28575">
                <a:solidFill>
                  <a:srgbClr val="4B8A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>
                  <a:solidFill>
                    <a:srgbClr val="5B9BD5"/>
                  </a:solidFill>
                </a:endParaRPr>
              </a:p>
            </p:txBody>
          </p: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2E8116D0-90C4-44C9-BCB4-FD5346EF5DA1}"/>
                  </a:ext>
                </a:extLst>
              </p:cNvPr>
              <p:cNvSpPr/>
              <p:nvPr/>
            </p:nvSpPr>
            <p:spPr>
              <a:xfrm>
                <a:off x="1027652" y="2545752"/>
                <a:ext cx="1502957" cy="1502957"/>
              </a:xfrm>
              <a:prstGeom prst="ellipse">
                <a:avLst/>
              </a:prstGeom>
              <a:noFill/>
              <a:ln w="12700">
                <a:solidFill>
                  <a:srgbClr val="4B8A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>
                  <a:solidFill>
                    <a:srgbClr val="5B9BD5"/>
                  </a:solidFill>
                </a:endParaRPr>
              </a:p>
            </p:txBody>
          </p:sp>
          <p:sp>
            <p:nvSpPr>
              <p:cNvPr id="42" name="Ellipse 41">
                <a:extLst>
                  <a:ext uri="{FF2B5EF4-FFF2-40B4-BE49-F238E27FC236}">
                    <a16:creationId xmlns:a16="http://schemas.microsoft.com/office/drawing/2014/main" id="{2E8116D0-90C4-44C9-BCB4-FD5346EF5DA1}"/>
                  </a:ext>
                </a:extLst>
              </p:cNvPr>
              <p:cNvSpPr/>
              <p:nvPr/>
            </p:nvSpPr>
            <p:spPr>
              <a:xfrm>
                <a:off x="999228" y="2519259"/>
                <a:ext cx="1559808" cy="1555942"/>
              </a:xfrm>
              <a:prstGeom prst="ellipse">
                <a:avLst/>
              </a:prstGeom>
              <a:noFill/>
              <a:ln w="12700">
                <a:solidFill>
                  <a:srgbClr val="4B8A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>
                  <a:solidFill>
                    <a:srgbClr val="5B9BD5"/>
                  </a:solidFill>
                </a:endParaRPr>
              </a:p>
            </p:txBody>
          </p:sp>
          <p:sp>
            <p:nvSpPr>
              <p:cNvPr id="43" name="Ellipse 42">
                <a:extLst>
                  <a:ext uri="{FF2B5EF4-FFF2-40B4-BE49-F238E27FC236}">
                    <a16:creationId xmlns:a16="http://schemas.microsoft.com/office/drawing/2014/main" id="{2E8116D0-90C4-44C9-BCB4-FD5346EF5DA1}"/>
                  </a:ext>
                </a:extLst>
              </p:cNvPr>
              <p:cNvSpPr/>
              <p:nvPr/>
            </p:nvSpPr>
            <p:spPr>
              <a:xfrm>
                <a:off x="949341" y="2466884"/>
                <a:ext cx="1659582" cy="1659582"/>
              </a:xfrm>
              <a:prstGeom prst="ellipse">
                <a:avLst/>
              </a:prstGeom>
              <a:noFill/>
              <a:ln w="28575">
                <a:solidFill>
                  <a:srgbClr val="4B8A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>
                  <a:solidFill>
                    <a:srgbClr val="5B9BD5"/>
                  </a:solidFill>
                </a:endParaRPr>
              </a:p>
            </p:txBody>
          </p:sp>
          <p:sp>
            <p:nvSpPr>
              <p:cNvPr id="44" name="Ellipse 43">
                <a:extLst>
                  <a:ext uri="{FF2B5EF4-FFF2-40B4-BE49-F238E27FC236}">
                    <a16:creationId xmlns:a16="http://schemas.microsoft.com/office/drawing/2014/main" id="{2E8116D0-90C4-44C9-BCB4-FD5346EF5DA1}"/>
                  </a:ext>
                </a:extLst>
              </p:cNvPr>
              <p:cNvSpPr/>
              <p:nvPr/>
            </p:nvSpPr>
            <p:spPr>
              <a:xfrm>
                <a:off x="912297" y="2429840"/>
                <a:ext cx="1733669" cy="1733669"/>
              </a:xfrm>
              <a:prstGeom prst="ellipse">
                <a:avLst/>
              </a:prstGeom>
              <a:noFill/>
              <a:ln w="12700">
                <a:solidFill>
                  <a:srgbClr val="4B8A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>
                  <a:solidFill>
                    <a:srgbClr val="5B9BD5"/>
                  </a:solidFill>
                </a:endParaRPr>
              </a:p>
            </p:txBody>
          </p:sp>
        </p:grp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2E8116D0-90C4-44C9-BCB4-FD5346EF5DA1}"/>
                </a:ext>
              </a:extLst>
            </p:cNvPr>
            <p:cNvSpPr/>
            <p:nvPr/>
          </p:nvSpPr>
          <p:spPr>
            <a:xfrm>
              <a:off x="463550" y="1774211"/>
              <a:ext cx="4237908" cy="4237908"/>
            </a:xfrm>
            <a:prstGeom prst="ellipse">
              <a:avLst/>
            </a:prstGeom>
            <a:noFill/>
            <a:ln w="28575">
              <a:solidFill>
                <a:srgbClr val="4B8A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rgbClr val="5B9BD5"/>
                </a:solidFill>
              </a:endParaRPr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2E8116D0-90C4-44C9-BCB4-FD5346EF5DA1}"/>
                </a:ext>
              </a:extLst>
            </p:cNvPr>
            <p:cNvSpPr/>
            <p:nvPr/>
          </p:nvSpPr>
          <p:spPr>
            <a:xfrm>
              <a:off x="594330" y="1847841"/>
              <a:ext cx="4018228" cy="4018228"/>
            </a:xfrm>
            <a:prstGeom prst="ellipse">
              <a:avLst/>
            </a:prstGeom>
            <a:noFill/>
            <a:ln w="19050">
              <a:solidFill>
                <a:srgbClr val="4B8A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rgbClr val="5B9BD5"/>
                </a:solidFill>
              </a:endParaRPr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2E8116D0-90C4-44C9-BCB4-FD5346EF5DA1}"/>
                </a:ext>
              </a:extLst>
            </p:cNvPr>
            <p:cNvSpPr/>
            <p:nvPr/>
          </p:nvSpPr>
          <p:spPr>
            <a:xfrm>
              <a:off x="738227" y="1993062"/>
              <a:ext cx="3789910" cy="3789910"/>
            </a:xfrm>
            <a:prstGeom prst="ellipse">
              <a:avLst/>
            </a:prstGeom>
            <a:noFill/>
            <a:ln w="19050">
              <a:solidFill>
                <a:srgbClr val="4B8A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rgbClr val="5B9BD5"/>
                </a:solidFill>
              </a:endParaRPr>
            </a:p>
          </p:txBody>
        </p:sp>
      </p:grpSp>
      <p:pic>
        <p:nvPicPr>
          <p:cNvPr id="48" name="Billede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7" y="6178208"/>
            <a:ext cx="2099248" cy="43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94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51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ladsholder til billede 6" descr="Et billede, der indeholder sidder, bil, parkeringsplads, meter&#10;&#10;Beskrivelse, der er oprettet med meget høj tiltro">
            <a:extLst>
              <a:ext uri="{FF2B5EF4-FFF2-40B4-BE49-F238E27FC236}">
                <a16:creationId xmlns:a16="http://schemas.microsoft.com/office/drawing/2014/main" id="{511945DD-9DE0-CC4F-AE40-65FCEB2A353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alphaModFix amt="35000"/>
          </a:blip>
          <a:srcRect t="17260" b="1964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6BD2E65-3B68-F04A-A097-E09D54288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900" y="1065862"/>
            <a:ext cx="3300465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dirty="0" err="1" smtClean="0">
                <a:solidFill>
                  <a:srgbClr val="FFFFFF"/>
                </a:solidFill>
                <a:latin typeface="Raleway SemiBold"/>
              </a:rPr>
              <a:t>Hvad</a:t>
            </a:r>
            <a:r>
              <a:rPr lang="en-US" sz="4800" dirty="0" smtClean="0">
                <a:solidFill>
                  <a:srgbClr val="FFFFFF"/>
                </a:solidFill>
                <a:latin typeface="Raleway SemiBold"/>
              </a:rPr>
              <a:t> </a:t>
            </a:r>
            <a:r>
              <a:rPr lang="en-US" sz="4800" dirty="0" err="1" smtClean="0">
                <a:solidFill>
                  <a:srgbClr val="FFFFFF"/>
                </a:solidFill>
                <a:latin typeface="Raleway SemiBold"/>
              </a:rPr>
              <a:t>er</a:t>
            </a:r>
            <a:r>
              <a:rPr lang="en-US" sz="4800" dirty="0" smtClean="0">
                <a:solidFill>
                  <a:srgbClr val="FFFFFF"/>
                </a:solidFill>
                <a:latin typeface="Raleway SemiBold"/>
              </a:rPr>
              <a:t> </a:t>
            </a:r>
            <a:r>
              <a:rPr lang="en-US" sz="4800" dirty="0" err="1" smtClean="0">
                <a:solidFill>
                  <a:srgbClr val="FFFFFF"/>
                </a:solidFill>
                <a:latin typeface="Raleway SemiBold"/>
              </a:rPr>
              <a:t>ViVA</a:t>
            </a:r>
            <a:r>
              <a:rPr lang="en-US" sz="4800" dirty="0" smtClean="0">
                <a:solidFill>
                  <a:srgbClr val="FFFFFF"/>
                </a:solidFill>
                <a:latin typeface="Raleway SemiBold"/>
              </a:rPr>
              <a:t>?</a:t>
            </a:r>
            <a:endParaRPr lang="en-US" sz="4800" dirty="0">
              <a:latin typeface="Raleway SemiBold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100AA2E6-9D19-4F43-A239-49C5EAABB5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07526" y="896112"/>
            <a:ext cx="7287491" cy="49701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 dirty="0" smtClean="0">
                <a:solidFill>
                  <a:schemeClr val="tx1"/>
                </a:solidFill>
                <a:latin typeface="Raleway"/>
              </a:rPr>
              <a:t>• </a:t>
            </a:r>
            <a:r>
              <a:rPr lang="en-US" dirty="0" err="1" smtClean="0">
                <a:solidFill>
                  <a:schemeClr val="tx1"/>
                </a:solidFill>
                <a:latin typeface="Raleway"/>
              </a:rPr>
              <a:t>En</a:t>
            </a:r>
            <a:r>
              <a:rPr lang="en-US" dirty="0" smtClean="0">
                <a:solidFill>
                  <a:schemeClr val="tx1"/>
                </a:solidFill>
                <a:latin typeface="Raleway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Raleway"/>
              </a:rPr>
              <a:t>virtuel</a:t>
            </a:r>
            <a:r>
              <a:rPr lang="en-US" dirty="0">
                <a:solidFill>
                  <a:schemeClr val="tx1"/>
                </a:solidFill>
                <a:latin typeface="Raleway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Raleway"/>
              </a:rPr>
              <a:t>lejlighed</a:t>
            </a:r>
            <a:r>
              <a:rPr lang="en-US" dirty="0" smtClean="0">
                <a:solidFill>
                  <a:schemeClr val="tx1"/>
                </a:solidFill>
                <a:latin typeface="Raleway"/>
              </a:rPr>
              <a:t> </a:t>
            </a:r>
          </a:p>
          <a:p>
            <a:r>
              <a:rPr lang="en-US" sz="800" dirty="0">
                <a:solidFill>
                  <a:schemeClr val="tx1"/>
                </a:solidFill>
                <a:latin typeface="Raleway"/>
              </a:rPr>
              <a:t> </a:t>
            </a:r>
          </a:p>
          <a:p>
            <a:r>
              <a:rPr lang="en-US" dirty="0" smtClean="0">
                <a:solidFill>
                  <a:schemeClr val="tx1"/>
                </a:solidFill>
                <a:latin typeface="Raleway"/>
              </a:rPr>
              <a:t>• 15 </a:t>
            </a:r>
            <a:r>
              <a:rPr lang="en-US" dirty="0" err="1" smtClean="0">
                <a:solidFill>
                  <a:schemeClr val="tx1"/>
                </a:solidFill>
                <a:latin typeface="Raleway"/>
              </a:rPr>
              <a:t>velfærdsteknologier</a:t>
            </a:r>
            <a:endParaRPr lang="en-US" dirty="0" smtClean="0">
              <a:solidFill>
                <a:schemeClr val="tx1"/>
              </a:solidFill>
              <a:latin typeface="Raleway"/>
            </a:endParaRPr>
          </a:p>
          <a:p>
            <a:r>
              <a:rPr lang="en-US" sz="800" dirty="0">
                <a:solidFill>
                  <a:schemeClr val="tx1"/>
                </a:solidFill>
                <a:latin typeface="Raleway"/>
              </a:rPr>
              <a:t>  </a:t>
            </a:r>
          </a:p>
          <a:p>
            <a:r>
              <a:rPr lang="en-US" dirty="0" smtClean="0">
                <a:solidFill>
                  <a:schemeClr val="tx1"/>
                </a:solidFill>
                <a:latin typeface="Raleway"/>
              </a:rPr>
              <a:t>• </a:t>
            </a:r>
            <a:r>
              <a:rPr lang="en-US" dirty="0" err="1" smtClean="0">
                <a:solidFill>
                  <a:schemeClr val="tx1"/>
                </a:solidFill>
                <a:latin typeface="Raleway"/>
              </a:rPr>
              <a:t>Viden</a:t>
            </a:r>
            <a:r>
              <a:rPr lang="en-US" dirty="0" smtClean="0">
                <a:solidFill>
                  <a:schemeClr val="tx1"/>
                </a:solidFill>
                <a:latin typeface="Raleway"/>
              </a:rPr>
              <a:t> </a:t>
            </a:r>
            <a:r>
              <a:rPr lang="en-US" dirty="0">
                <a:solidFill>
                  <a:schemeClr val="tx1"/>
                </a:solidFill>
                <a:latin typeface="Raleway"/>
              </a:rPr>
              <a:t>om </a:t>
            </a:r>
            <a:r>
              <a:rPr lang="en-US" dirty="0" err="1">
                <a:solidFill>
                  <a:schemeClr val="tx1"/>
                </a:solidFill>
                <a:latin typeface="Raleway"/>
              </a:rPr>
              <a:t>og</a:t>
            </a:r>
            <a:r>
              <a:rPr lang="en-US" dirty="0">
                <a:solidFill>
                  <a:schemeClr val="tx1"/>
                </a:solidFill>
                <a:latin typeface="Raleway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Raleway"/>
              </a:rPr>
              <a:t>afprøvning</a:t>
            </a:r>
            <a:r>
              <a:rPr lang="en-US" dirty="0">
                <a:solidFill>
                  <a:schemeClr val="tx1"/>
                </a:solidFill>
                <a:latin typeface="Raleway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Raleway"/>
              </a:rPr>
              <a:t>af</a:t>
            </a:r>
            <a:r>
              <a:rPr lang="en-US" dirty="0">
                <a:solidFill>
                  <a:schemeClr val="tx1"/>
                </a:solidFill>
                <a:latin typeface="Raleway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Raleway"/>
              </a:rPr>
              <a:t>velfærdsteknologier</a:t>
            </a:r>
            <a:endParaRPr lang="en-US" dirty="0">
              <a:solidFill>
                <a:schemeClr val="tx1"/>
              </a:solidFill>
              <a:latin typeface="Raleway"/>
            </a:endParaRPr>
          </a:p>
          <a:p>
            <a:r>
              <a:rPr lang="en-US" sz="800" dirty="0">
                <a:solidFill>
                  <a:schemeClr val="tx1"/>
                </a:solidFill>
                <a:latin typeface="Raleway"/>
              </a:rPr>
              <a:t> </a:t>
            </a:r>
            <a:r>
              <a:rPr lang="en-US" sz="800" dirty="0" smtClean="0">
                <a:solidFill>
                  <a:schemeClr val="tx1"/>
                </a:solidFill>
                <a:latin typeface="Raleway"/>
              </a:rPr>
              <a:t> </a:t>
            </a:r>
            <a:endParaRPr lang="en-US" sz="800" dirty="0">
              <a:solidFill>
                <a:schemeClr val="tx1"/>
              </a:solidFill>
              <a:latin typeface="Raleway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Raleway"/>
              </a:rPr>
              <a:t>• </a:t>
            </a:r>
            <a:r>
              <a:rPr lang="en-US" dirty="0" smtClean="0">
                <a:solidFill>
                  <a:schemeClr val="tx1"/>
                </a:solidFill>
                <a:latin typeface="Raleway"/>
              </a:rPr>
              <a:t>Et </a:t>
            </a:r>
            <a:r>
              <a:rPr lang="en-US" dirty="0" err="1">
                <a:solidFill>
                  <a:schemeClr val="tx1"/>
                </a:solidFill>
                <a:latin typeface="Raleway"/>
              </a:rPr>
              <a:t>demens</a:t>
            </a:r>
            <a:r>
              <a:rPr lang="en-US" dirty="0">
                <a:solidFill>
                  <a:schemeClr val="tx1"/>
                </a:solidFill>
                <a:latin typeface="Raleway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Raleway"/>
              </a:rPr>
              <a:t>scenarie</a:t>
            </a:r>
            <a:r>
              <a:rPr lang="en-US" dirty="0">
                <a:solidFill>
                  <a:schemeClr val="tx1"/>
                </a:solidFill>
                <a:latin typeface="Raleway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Raleway"/>
              </a:rPr>
              <a:t>hvor</a:t>
            </a:r>
            <a:r>
              <a:rPr lang="en-US" dirty="0">
                <a:solidFill>
                  <a:schemeClr val="tx1"/>
                </a:solidFill>
                <a:latin typeface="Raleway"/>
              </a:rPr>
              <a:t> du </a:t>
            </a:r>
            <a:r>
              <a:rPr lang="en-US" dirty="0" err="1">
                <a:solidFill>
                  <a:schemeClr val="tx1"/>
                </a:solidFill>
                <a:latin typeface="Raleway"/>
              </a:rPr>
              <a:t>kan</a:t>
            </a:r>
            <a:r>
              <a:rPr lang="en-US" dirty="0">
                <a:solidFill>
                  <a:schemeClr val="tx1"/>
                </a:solidFill>
                <a:latin typeface="Raleway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Raleway"/>
              </a:rPr>
              <a:t>opleve</a:t>
            </a:r>
            <a:r>
              <a:rPr lang="en-US" dirty="0">
                <a:solidFill>
                  <a:schemeClr val="tx1"/>
                </a:solidFill>
                <a:latin typeface="Raleway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Raleway"/>
              </a:rPr>
              <a:t>manglende</a:t>
            </a:r>
            <a:r>
              <a:rPr lang="en-US" dirty="0">
                <a:solidFill>
                  <a:schemeClr val="tx1"/>
                </a:solidFill>
                <a:latin typeface="Raleway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Raleway"/>
              </a:rPr>
              <a:t>evner</a:t>
            </a:r>
            <a:r>
              <a:rPr lang="en-US" dirty="0">
                <a:solidFill>
                  <a:schemeClr val="tx1"/>
                </a:solidFill>
                <a:latin typeface="Raleway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Raleway"/>
              </a:rPr>
              <a:t>til</a:t>
            </a:r>
            <a:r>
              <a:rPr lang="en-US" dirty="0">
                <a:solidFill>
                  <a:schemeClr val="tx1"/>
                </a:solidFill>
                <a:latin typeface="Raleway"/>
              </a:rPr>
              <a:t> at </a:t>
            </a:r>
            <a:r>
              <a:rPr lang="en-US" dirty="0" err="1">
                <a:solidFill>
                  <a:schemeClr val="tx1"/>
                </a:solidFill>
                <a:latin typeface="Raleway"/>
              </a:rPr>
              <a:t>tolke</a:t>
            </a:r>
            <a:r>
              <a:rPr lang="en-US" dirty="0">
                <a:solidFill>
                  <a:schemeClr val="tx1"/>
                </a:solidFill>
                <a:latin typeface="Raleway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Raleway"/>
              </a:rPr>
              <a:t>sanseindtryk</a:t>
            </a:r>
            <a:endParaRPr lang="en-US" dirty="0" smtClean="0">
              <a:solidFill>
                <a:schemeClr val="tx1"/>
              </a:solidFill>
              <a:latin typeface="Raleway"/>
            </a:endParaRPr>
          </a:p>
          <a:p>
            <a:r>
              <a:rPr lang="en-US" sz="800" dirty="0">
                <a:solidFill>
                  <a:schemeClr val="tx1"/>
                </a:solidFill>
                <a:latin typeface="Raleway"/>
              </a:rPr>
              <a:t> </a:t>
            </a:r>
            <a:r>
              <a:rPr lang="en-US" sz="800" dirty="0" smtClean="0">
                <a:solidFill>
                  <a:schemeClr val="tx1"/>
                </a:solidFill>
                <a:latin typeface="Raleway"/>
              </a:rPr>
              <a:t> </a:t>
            </a:r>
            <a:endParaRPr lang="en-US" sz="800" dirty="0">
              <a:solidFill>
                <a:schemeClr val="tx1"/>
              </a:solidFill>
              <a:latin typeface="Raleway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Raleway"/>
              </a:rPr>
              <a:t>• </a:t>
            </a:r>
            <a:r>
              <a:rPr lang="en-US" dirty="0" err="1" smtClean="0">
                <a:solidFill>
                  <a:schemeClr val="tx1"/>
                </a:solidFill>
                <a:latin typeface="Raleway"/>
              </a:rPr>
              <a:t>En</a:t>
            </a:r>
            <a:r>
              <a:rPr lang="en-US" dirty="0" smtClean="0">
                <a:solidFill>
                  <a:schemeClr val="tx1"/>
                </a:solidFill>
                <a:latin typeface="Raleway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Raleway"/>
              </a:rPr>
              <a:t>biograf</a:t>
            </a:r>
            <a:r>
              <a:rPr lang="en-US" dirty="0">
                <a:solidFill>
                  <a:schemeClr val="tx1"/>
                </a:solidFill>
                <a:latin typeface="Raleway"/>
              </a:rPr>
              <a:t> med film: </a:t>
            </a:r>
          </a:p>
          <a:p>
            <a:r>
              <a:rPr lang="en-US" dirty="0">
                <a:solidFill>
                  <a:schemeClr val="tx1"/>
                </a:solidFill>
                <a:latin typeface="Raleway"/>
              </a:rPr>
              <a:t>    </a:t>
            </a:r>
            <a:r>
              <a:rPr lang="en-US" dirty="0" smtClean="0">
                <a:solidFill>
                  <a:schemeClr val="tx1"/>
                </a:solidFill>
                <a:latin typeface="Raleway"/>
              </a:rPr>
              <a:t>•</a:t>
            </a:r>
            <a:r>
              <a:rPr lang="en-US" dirty="0" err="1" smtClean="0">
                <a:solidFill>
                  <a:schemeClr val="tx1"/>
                </a:solidFill>
                <a:latin typeface="Raleway"/>
              </a:rPr>
              <a:t>Reminiscensfilm</a:t>
            </a:r>
            <a:endParaRPr lang="da-DK" dirty="0">
              <a:solidFill>
                <a:schemeClr val="tx1"/>
              </a:solidFill>
              <a:latin typeface="Raleway"/>
            </a:endParaRPr>
          </a:p>
          <a:p>
            <a:r>
              <a:rPr lang="en-US" dirty="0">
                <a:solidFill>
                  <a:schemeClr val="tx1"/>
                </a:solidFill>
                <a:latin typeface="Raleway"/>
              </a:rPr>
              <a:t>    •</a:t>
            </a:r>
            <a:r>
              <a:rPr lang="en-US" dirty="0" err="1">
                <a:solidFill>
                  <a:schemeClr val="tx1"/>
                </a:solidFill>
                <a:latin typeface="Raleway"/>
              </a:rPr>
              <a:t>Psykiatrifilm</a:t>
            </a:r>
            <a:r>
              <a:rPr lang="en-US" dirty="0">
                <a:solidFill>
                  <a:schemeClr val="tx1"/>
                </a:solidFill>
                <a:latin typeface="Raleway"/>
              </a:rPr>
              <a:t> (</a:t>
            </a:r>
            <a:r>
              <a:rPr lang="en-US" dirty="0" err="1">
                <a:solidFill>
                  <a:schemeClr val="tx1"/>
                </a:solidFill>
                <a:latin typeface="Raleway"/>
              </a:rPr>
              <a:t>VFVØst</a:t>
            </a:r>
            <a:r>
              <a:rPr lang="en-US" dirty="0">
                <a:solidFill>
                  <a:schemeClr val="tx1"/>
                </a:solidFill>
                <a:latin typeface="Raleway"/>
              </a:rPr>
              <a:t>)</a:t>
            </a:r>
          </a:p>
          <a:p>
            <a:r>
              <a:rPr lang="en-US" dirty="0">
                <a:solidFill>
                  <a:schemeClr val="tx1"/>
                </a:solidFill>
                <a:latin typeface="Raleway"/>
              </a:rPr>
              <a:t>    •</a:t>
            </a:r>
            <a:r>
              <a:rPr lang="en-US" dirty="0" err="1">
                <a:solidFill>
                  <a:schemeClr val="tx1"/>
                </a:solidFill>
                <a:latin typeface="Raleway"/>
              </a:rPr>
              <a:t>Dilemmafilm</a:t>
            </a:r>
            <a:r>
              <a:rPr lang="en-US" dirty="0">
                <a:solidFill>
                  <a:schemeClr val="tx1"/>
                </a:solidFill>
                <a:latin typeface="Raleway"/>
              </a:rPr>
              <a:t> (</a:t>
            </a:r>
            <a:r>
              <a:rPr lang="en-US" dirty="0" err="1">
                <a:solidFill>
                  <a:schemeClr val="tx1"/>
                </a:solidFill>
                <a:latin typeface="Raleway"/>
              </a:rPr>
              <a:t>Dacapo</a:t>
            </a:r>
            <a:r>
              <a:rPr lang="en-US" dirty="0">
                <a:solidFill>
                  <a:schemeClr val="tx1"/>
                </a:solidFill>
                <a:latin typeface="Raleway"/>
              </a:rPr>
              <a:t>)</a:t>
            </a:r>
          </a:p>
          <a:p>
            <a:r>
              <a:rPr lang="en-US" dirty="0">
                <a:solidFill>
                  <a:schemeClr val="tx1"/>
                </a:solidFill>
                <a:latin typeface="Raleway"/>
              </a:rPr>
              <a:t>    •</a:t>
            </a:r>
            <a:r>
              <a:rPr lang="en-US" dirty="0" err="1">
                <a:solidFill>
                  <a:schemeClr val="tx1"/>
                </a:solidFill>
                <a:latin typeface="Raleway"/>
              </a:rPr>
              <a:t>Konfliktfilm</a:t>
            </a:r>
            <a:r>
              <a:rPr lang="en-US" dirty="0">
                <a:solidFill>
                  <a:schemeClr val="tx1"/>
                </a:solidFill>
                <a:latin typeface="Raleway"/>
              </a:rPr>
              <a:t> set </a:t>
            </a:r>
            <a:r>
              <a:rPr lang="en-US" dirty="0" err="1">
                <a:solidFill>
                  <a:schemeClr val="tx1"/>
                </a:solidFill>
                <a:latin typeface="Raleway"/>
              </a:rPr>
              <a:t>fra</a:t>
            </a:r>
            <a:r>
              <a:rPr lang="en-US" dirty="0">
                <a:solidFill>
                  <a:schemeClr val="tx1"/>
                </a:solidFill>
                <a:latin typeface="Raleway"/>
              </a:rPr>
              <a:t> Anna </a:t>
            </a:r>
            <a:r>
              <a:rPr lang="en-US" dirty="0" err="1">
                <a:solidFill>
                  <a:schemeClr val="tx1"/>
                </a:solidFill>
                <a:latin typeface="Raleway"/>
              </a:rPr>
              <a:t>på</a:t>
            </a:r>
            <a:r>
              <a:rPr lang="en-US" dirty="0">
                <a:solidFill>
                  <a:schemeClr val="tx1"/>
                </a:solidFill>
                <a:latin typeface="Raleway"/>
              </a:rPr>
              <a:t> 3 </a:t>
            </a:r>
            <a:r>
              <a:rPr lang="en-US" dirty="0" err="1" smtClean="0">
                <a:solidFill>
                  <a:schemeClr val="tx1"/>
                </a:solidFill>
                <a:latin typeface="Raleway"/>
              </a:rPr>
              <a:t>år</a:t>
            </a:r>
            <a:endParaRPr lang="en-US" dirty="0" smtClean="0">
              <a:solidFill>
                <a:schemeClr val="tx1"/>
              </a:solidFill>
              <a:latin typeface="Raleway"/>
            </a:endParaRPr>
          </a:p>
          <a:p>
            <a:r>
              <a:rPr lang="en-US" sz="800" dirty="0">
                <a:solidFill>
                  <a:schemeClr val="tx1"/>
                </a:solidFill>
                <a:latin typeface="Raleway"/>
              </a:rPr>
              <a:t> </a:t>
            </a:r>
            <a:endParaRPr lang="en-US" dirty="0">
              <a:solidFill>
                <a:schemeClr val="tx1"/>
              </a:solidFill>
              <a:latin typeface="Raleway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Raleway"/>
              </a:rPr>
              <a:t>• </a:t>
            </a:r>
            <a:r>
              <a:rPr lang="da-DK" dirty="0" smtClean="0">
                <a:solidFill>
                  <a:schemeClr val="tx1"/>
                </a:solidFill>
                <a:latin typeface="Raleway Medium"/>
              </a:rPr>
              <a:t>Træning </a:t>
            </a:r>
            <a:r>
              <a:rPr lang="da-DK" dirty="0">
                <a:solidFill>
                  <a:schemeClr val="tx1"/>
                </a:solidFill>
                <a:latin typeface="Raleway Medium"/>
              </a:rPr>
              <a:t>i brug af controllere</a:t>
            </a:r>
            <a:r>
              <a:rPr lang="en-US" dirty="0">
                <a:solidFill>
                  <a:schemeClr val="tx1"/>
                </a:solidFill>
                <a:latin typeface="Raleway Medium"/>
              </a:rPr>
              <a:t> 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7" y="6178208"/>
            <a:ext cx="2099248" cy="43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2504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EAD6C72-B04E-4A64-B847-6CF748778B5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32B44FE-02AF-AC48-BABF-72139045D3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6725"/>
            <a:ext cx="11141075" cy="9302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 err="1">
                <a:solidFill>
                  <a:srgbClr val="FFFFFF"/>
                </a:solidFill>
                <a:latin typeface="Raleway Medium"/>
              </a:rPr>
              <a:t>ViVA</a:t>
            </a:r>
            <a:r>
              <a:rPr lang="en-US" sz="5400" dirty="0">
                <a:solidFill>
                  <a:srgbClr val="FFFFFF"/>
                </a:solidFill>
                <a:latin typeface="Raleway Medium"/>
              </a:rPr>
              <a:t> in action</a:t>
            </a:r>
            <a:endParaRPr lang="da-DK" dirty="0"/>
          </a:p>
        </p:txBody>
      </p:sp>
      <p:pic>
        <p:nvPicPr>
          <p:cNvPr id="6" name="_LhUgOWQ0-U">
            <a:extLst>
              <a:ext uri="{FF2B5EF4-FFF2-40B4-BE49-F238E27FC236}">
                <a16:creationId xmlns:a16="http://schemas.microsoft.com/office/drawing/2014/main" id="{6F127C70-421F-4FFC-8838-93B57BC1CD2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60476" y="-150092"/>
            <a:ext cx="12310980" cy="7042640"/>
          </a:xfrm>
          <a:prstGeom prst="rect">
            <a:avLst/>
          </a:prstGeom>
        </p:spPr>
      </p:pic>
      <p:sp>
        <p:nvSpPr>
          <p:cNvPr id="2" name="Tekstfelt 1"/>
          <p:cNvSpPr txBox="1"/>
          <p:nvPr/>
        </p:nvSpPr>
        <p:spPr>
          <a:xfrm>
            <a:off x="-3797" y="6300503"/>
            <a:ext cx="65044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>
                <a:latin typeface="Raleway" panose="020B0503030101060003" pitchFamily="34" charset="0"/>
                <a:hlinkClick r:id="rId4"/>
              </a:rPr>
              <a:t>https://videnscenterportalen.dk/vfv/2019/10/09/3585</a:t>
            </a:r>
            <a:endParaRPr lang="da-DK" sz="900" dirty="0">
              <a:latin typeface="Raleway" panose="020B0503030101060003" pitchFamily="34" charset="0"/>
            </a:endParaRP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7" y="6178208"/>
            <a:ext cx="2099248" cy="43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4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D3B47916213540B802F5C6E247CE08" ma:contentTypeVersion="11" ma:contentTypeDescription="Create a new document." ma:contentTypeScope="" ma:versionID="6ae8762f8b418c311bbced344caa2296">
  <xsd:schema xmlns:xsd="http://www.w3.org/2001/XMLSchema" xmlns:xs="http://www.w3.org/2001/XMLSchema" xmlns:p="http://schemas.microsoft.com/office/2006/metadata/properties" xmlns:ns3="553f5db0-6180-47b5-b675-4ee9b4e9be3a" xmlns:ns4="11402b50-5c8e-488b-9fc3-eb0c5bca5234" targetNamespace="http://schemas.microsoft.com/office/2006/metadata/properties" ma:root="true" ma:fieldsID="ee8bd16e81a197e0636e80fe05d90f96" ns3:_="" ns4:_="">
    <xsd:import namespace="553f5db0-6180-47b5-b675-4ee9b4e9be3a"/>
    <xsd:import namespace="11402b50-5c8e-488b-9fc3-eb0c5bca523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3f5db0-6180-47b5-b675-4ee9b4e9be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402b50-5c8e-488b-9fc3-eb0c5bca523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D3066FF-2801-44A4-AB1B-9044DBCD3FD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4EDCEA4-541B-4543-B7E2-FBCC73039F48}">
  <ds:schemaRefs>
    <ds:schemaRef ds:uri="http://schemas.microsoft.com/office/2006/documentManagement/types"/>
    <ds:schemaRef ds:uri="http://purl.org/dc/elements/1.1/"/>
    <ds:schemaRef ds:uri="11402b50-5c8e-488b-9fc3-eb0c5bca5234"/>
    <ds:schemaRef ds:uri="553f5db0-6180-47b5-b675-4ee9b4e9be3a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3116CC8-C12B-4D6F-A285-01696788E9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3f5db0-6180-47b5-b675-4ee9b4e9be3a"/>
    <ds:schemaRef ds:uri="11402b50-5c8e-488b-9fc3-eb0c5bca52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1928</TotalTime>
  <Words>1148</Words>
  <Application>Microsoft Office PowerPoint</Application>
  <PresentationFormat>Widescreen</PresentationFormat>
  <Paragraphs>196</Paragraphs>
  <Slides>24</Slides>
  <Notes>10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10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24</vt:i4>
      </vt:variant>
    </vt:vector>
  </HeadingPairs>
  <TitlesOfParts>
    <vt:vector size="35" baseType="lpstr">
      <vt:lpstr>Agency FB</vt:lpstr>
      <vt:lpstr>Arial</vt:lpstr>
      <vt:lpstr>Calibri</vt:lpstr>
      <vt:lpstr>Calibri Light</vt:lpstr>
      <vt:lpstr>Gotham Rounded Book</vt:lpstr>
      <vt:lpstr>Helvetica Light</vt:lpstr>
      <vt:lpstr>Raleway</vt:lpstr>
      <vt:lpstr>Raleway </vt:lpstr>
      <vt:lpstr>Raleway Medium</vt:lpstr>
      <vt:lpstr>Raleway SemiBold</vt:lpstr>
      <vt:lpstr>Office Theme</vt:lpstr>
      <vt:lpstr>Det virtuelle læringsrum – et tredje læringsrum  på SOSU- uddannelserne</vt:lpstr>
      <vt:lpstr>PowerPoint-præsentation</vt:lpstr>
      <vt:lpstr>PowerPoint-præsentation</vt:lpstr>
      <vt:lpstr>PowerPoint-præsentation</vt:lpstr>
      <vt:lpstr>Status på SOSU-skolerne</vt:lpstr>
      <vt:lpstr>Status på SOSU-skolerne</vt:lpstr>
      <vt:lpstr>PowerPoint-præsentation</vt:lpstr>
      <vt:lpstr>Hvad er ViVA?</vt:lpstr>
      <vt:lpstr>ViVA in action</vt:lpstr>
      <vt:lpstr>Touchscreen</vt:lpstr>
      <vt:lpstr>Oculus Go</vt:lpstr>
      <vt:lpstr>PowerPoint-præsentation</vt:lpstr>
      <vt:lpstr>PowerPoint-præsentation</vt:lpstr>
      <vt:lpstr>PowerPoint-præsentation</vt:lpstr>
      <vt:lpstr>VR programmer i undervisningen</vt:lpstr>
      <vt:lpstr>Hvorfor VR i undervisningen?</vt:lpstr>
      <vt:lpstr>PowerPoint-præsentation</vt:lpstr>
      <vt:lpstr> Hvad synes SOSU-elever om VR i undervisningen?  (149/129 SOSU-elever på partnerskolerne) </vt:lpstr>
      <vt:lpstr>Hvad siger SOSU eleverne?</vt:lpstr>
      <vt:lpstr>Følgeforskning VR</vt:lpstr>
      <vt:lpstr>Fremtiden VR/AR</vt:lpstr>
      <vt:lpstr>PowerPoint-præsentation</vt:lpstr>
      <vt:lpstr>Spørgsmål?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Henriette Bille Møller</dc:creator>
  <cp:lastModifiedBy>Thomas Ketel Eggersen</cp:lastModifiedBy>
  <cp:revision>1848</cp:revision>
  <dcterms:modified xsi:type="dcterms:W3CDTF">2020-01-27T07:50:09Z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0x0101005CD3B47916213540B802F5C6E247CE08</vt:lpwstr>
  </property>
</Properties>
</file>