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340" r:id="rId3"/>
    <p:sldId id="500" r:id="rId4"/>
    <p:sldId id="332" r:id="rId5"/>
    <p:sldId id="503" r:id="rId6"/>
    <p:sldId id="507" r:id="rId7"/>
    <p:sldId id="508" r:id="rId8"/>
    <p:sldId id="509" r:id="rId9"/>
    <p:sldId id="514" r:id="rId10"/>
    <p:sldId id="510" r:id="rId11"/>
    <p:sldId id="494" r:id="rId12"/>
    <p:sldId id="513" r:id="rId13"/>
    <p:sldId id="360" r:id="rId14"/>
    <p:sldId id="361" r:id="rId15"/>
    <p:sldId id="511" r:id="rId16"/>
    <p:sldId id="498" r:id="rId17"/>
    <p:sldId id="496" r:id="rId18"/>
    <p:sldId id="495" r:id="rId19"/>
    <p:sldId id="499" r:id="rId20"/>
    <p:sldId id="497" r:id="rId21"/>
    <p:sldId id="501" r:id="rId22"/>
    <p:sldId id="488" r:id="rId23"/>
    <p:sldId id="276" r:id="rId24"/>
    <p:sldId id="515" r:id="rId25"/>
    <p:sldId id="281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henrik Helms" userId="da476571e4c8b90b" providerId="LiveId" clId="{1BDAC79E-3B06-4A9E-880B-269D837773C2}"/>
    <pc:docChg chg="modSld">
      <pc:chgData name="Niels henrik Helms" userId="da476571e4c8b90b" providerId="LiveId" clId="{1BDAC79E-3B06-4A9E-880B-269D837773C2}" dt="2021-01-31T13:36:26.493" v="19" actId="20577"/>
      <pc:docMkLst>
        <pc:docMk/>
      </pc:docMkLst>
      <pc:sldChg chg="modSp mod">
        <pc:chgData name="Niels henrik Helms" userId="da476571e4c8b90b" providerId="LiveId" clId="{1BDAC79E-3B06-4A9E-880B-269D837773C2}" dt="2021-01-31T13:36:26.493" v="19" actId="20577"/>
        <pc:sldMkLst>
          <pc:docMk/>
          <pc:sldMk cId="1223349488" sldId="515"/>
        </pc:sldMkLst>
        <pc:spChg chg="mod">
          <ac:chgData name="Niels henrik Helms" userId="da476571e4c8b90b" providerId="LiveId" clId="{1BDAC79E-3B06-4A9E-880B-269D837773C2}" dt="2021-01-31T13:36:26.493" v="19" actId="20577"/>
          <ac:spMkLst>
            <pc:docMk/>
            <pc:sldMk cId="1223349488" sldId="515"/>
            <ac:spMk id="6" creationId="{FB52A481-854F-4676-A3C8-D7A21CE0CE7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A50CA-EF0B-4E09-943B-3D198F096A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127764C-7FF4-4FC2-95D4-0D8175CFAEB8}">
      <dgm:prSet/>
      <dgm:spPr/>
      <dgm:t>
        <a:bodyPr/>
        <a:lstStyle/>
        <a:p>
          <a:r>
            <a:rPr lang="da-DK" strike="noStrike" dirty="0"/>
            <a:t>e-læring (</a:t>
          </a:r>
          <a:r>
            <a:rPr lang="da-DK" strike="noStrike" dirty="0" err="1"/>
            <a:t>nu:digital</a:t>
          </a:r>
          <a:r>
            <a:rPr lang="da-DK" strike="noStrike" dirty="0"/>
            <a:t> læring) </a:t>
          </a:r>
          <a:r>
            <a:rPr lang="da-DK" dirty="0"/>
            <a:t>er </a:t>
          </a:r>
          <a:r>
            <a:rPr lang="da-DK" i="1" dirty="0"/>
            <a:t>læring, der er helt eller delvist medieret</a:t>
          </a:r>
          <a:r>
            <a:rPr lang="da-DK" dirty="0"/>
            <a:t> af </a:t>
          </a:r>
          <a:r>
            <a:rPr lang="da-DK" i="1" dirty="0"/>
            <a:t>digitale</a:t>
          </a:r>
          <a:r>
            <a:rPr lang="da-DK" dirty="0"/>
            <a:t> medier</a:t>
          </a:r>
          <a:endParaRPr lang="en-US" dirty="0"/>
        </a:p>
      </dgm:t>
    </dgm:pt>
    <dgm:pt modelId="{B3DE737F-529F-4016-A640-F090F1C7E0DA}" type="parTrans" cxnId="{BF090EC4-55E6-4CE7-841B-64D13AA3504D}">
      <dgm:prSet/>
      <dgm:spPr/>
      <dgm:t>
        <a:bodyPr/>
        <a:lstStyle/>
        <a:p>
          <a:endParaRPr lang="en-US"/>
        </a:p>
      </dgm:t>
    </dgm:pt>
    <dgm:pt modelId="{8B72EE24-894D-47DB-A181-4BC3C0EBF414}" type="sibTrans" cxnId="{BF090EC4-55E6-4CE7-841B-64D13AA3504D}">
      <dgm:prSet/>
      <dgm:spPr/>
      <dgm:t>
        <a:bodyPr/>
        <a:lstStyle/>
        <a:p>
          <a:endParaRPr lang="en-US"/>
        </a:p>
      </dgm:t>
    </dgm:pt>
    <dgm:pt modelId="{D6BDADFE-ED2C-4A8F-8FCC-CA704CB2A3F0}">
      <dgm:prSet/>
      <dgm:spPr/>
      <dgm:t>
        <a:bodyPr/>
        <a:lstStyle/>
        <a:p>
          <a:r>
            <a:rPr lang="da-DK" i="1" dirty="0"/>
            <a:t>Ved digital læring forstås her planlagt læring, der er helt eller delvist digitalt medieret med det sigte at skabe en kvalitativ og/eller kvantitativ forbedring af en uddannelse/uddannelsesindsats</a:t>
          </a:r>
          <a:r>
            <a:rPr lang="da-DK" dirty="0"/>
            <a:t> </a:t>
          </a:r>
          <a:endParaRPr lang="en-US" dirty="0"/>
        </a:p>
      </dgm:t>
    </dgm:pt>
    <dgm:pt modelId="{2588398F-811D-4217-B776-19276C05C0D4}" type="parTrans" cxnId="{4C4A2CEA-758B-4013-BAB6-81F1B3D58F72}">
      <dgm:prSet/>
      <dgm:spPr/>
      <dgm:t>
        <a:bodyPr/>
        <a:lstStyle/>
        <a:p>
          <a:endParaRPr lang="en-US"/>
        </a:p>
      </dgm:t>
    </dgm:pt>
    <dgm:pt modelId="{02C99D85-911C-4EF9-AB32-BCB3EE875491}" type="sibTrans" cxnId="{4C4A2CEA-758B-4013-BAB6-81F1B3D58F72}">
      <dgm:prSet/>
      <dgm:spPr/>
      <dgm:t>
        <a:bodyPr/>
        <a:lstStyle/>
        <a:p>
          <a:endParaRPr lang="en-US"/>
        </a:p>
      </dgm:t>
    </dgm:pt>
    <dgm:pt modelId="{3B9839F8-F56F-404C-A454-FD1E3DB7FD72}" type="pres">
      <dgm:prSet presAssocID="{5FCA50CA-EF0B-4E09-943B-3D198F096A57}" presName="root" presStyleCnt="0">
        <dgm:presLayoutVars>
          <dgm:dir/>
          <dgm:resizeHandles val="exact"/>
        </dgm:presLayoutVars>
      </dgm:prSet>
      <dgm:spPr/>
    </dgm:pt>
    <dgm:pt modelId="{662B703E-F5A9-4ACD-8DAA-8B8796639850}" type="pres">
      <dgm:prSet presAssocID="{0127764C-7FF4-4FC2-95D4-0D8175CFAEB8}" presName="compNode" presStyleCnt="0"/>
      <dgm:spPr/>
    </dgm:pt>
    <dgm:pt modelId="{C630C9A1-2F4C-414F-83FD-CBDB492AAD54}" type="pres">
      <dgm:prSet presAssocID="{0127764C-7FF4-4FC2-95D4-0D8175CFAEB8}" presName="bgRect" presStyleLbl="bgShp" presStyleIdx="0" presStyleCnt="2"/>
      <dgm:spPr/>
    </dgm:pt>
    <dgm:pt modelId="{9D260B85-DD02-4A2D-AA48-1235D011E4BC}" type="pres">
      <dgm:prSet presAssocID="{0127764C-7FF4-4FC2-95D4-0D8175CFAE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værelse"/>
        </a:ext>
      </dgm:extLst>
    </dgm:pt>
    <dgm:pt modelId="{EB7D43B4-2B9B-4B6A-AAD3-C89738835D91}" type="pres">
      <dgm:prSet presAssocID="{0127764C-7FF4-4FC2-95D4-0D8175CFAEB8}" presName="spaceRect" presStyleCnt="0"/>
      <dgm:spPr/>
    </dgm:pt>
    <dgm:pt modelId="{472F4B2E-846F-4EC1-83D7-9B9AF68BEA6F}" type="pres">
      <dgm:prSet presAssocID="{0127764C-7FF4-4FC2-95D4-0D8175CFAEB8}" presName="parTx" presStyleLbl="revTx" presStyleIdx="0" presStyleCnt="2">
        <dgm:presLayoutVars>
          <dgm:chMax val="0"/>
          <dgm:chPref val="0"/>
        </dgm:presLayoutVars>
      </dgm:prSet>
      <dgm:spPr/>
    </dgm:pt>
    <dgm:pt modelId="{CEFA9026-9C1A-4EE5-9F97-A94E7CA22374}" type="pres">
      <dgm:prSet presAssocID="{8B72EE24-894D-47DB-A181-4BC3C0EBF414}" presName="sibTrans" presStyleCnt="0"/>
      <dgm:spPr/>
    </dgm:pt>
    <dgm:pt modelId="{07199250-3D9F-41A7-976C-B7361449DF38}" type="pres">
      <dgm:prSet presAssocID="{D6BDADFE-ED2C-4A8F-8FCC-CA704CB2A3F0}" presName="compNode" presStyleCnt="0"/>
      <dgm:spPr/>
    </dgm:pt>
    <dgm:pt modelId="{9ADF8B13-1642-4273-B544-C4349E681BCD}" type="pres">
      <dgm:prSet presAssocID="{D6BDADFE-ED2C-4A8F-8FCC-CA704CB2A3F0}" presName="bgRect" presStyleLbl="bgShp" presStyleIdx="1" presStyleCnt="2"/>
      <dgm:spPr/>
    </dgm:pt>
    <dgm:pt modelId="{44249792-DB5A-4AC4-BDD3-C55C510B0CAE}" type="pres">
      <dgm:prSet presAssocID="{D6BDADFE-ED2C-4A8F-8FCC-CA704CB2A3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E62C2CC-E35E-4FDC-853F-309C8803AB0C}" type="pres">
      <dgm:prSet presAssocID="{D6BDADFE-ED2C-4A8F-8FCC-CA704CB2A3F0}" presName="spaceRect" presStyleCnt="0"/>
      <dgm:spPr/>
    </dgm:pt>
    <dgm:pt modelId="{64FC13BF-5D7F-46DB-8679-0F6B3573B99B}" type="pres">
      <dgm:prSet presAssocID="{D6BDADFE-ED2C-4A8F-8FCC-CA704CB2A3F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A9B2C32-F508-4C37-A530-97F626735B8B}" type="presOf" srcId="{D6BDADFE-ED2C-4A8F-8FCC-CA704CB2A3F0}" destId="{64FC13BF-5D7F-46DB-8679-0F6B3573B99B}" srcOrd="0" destOrd="0" presId="urn:microsoft.com/office/officeart/2018/2/layout/IconVerticalSolidList"/>
    <dgm:cxn modelId="{9174728A-7F11-4D50-A81E-B8C18886CBA2}" type="presOf" srcId="{0127764C-7FF4-4FC2-95D4-0D8175CFAEB8}" destId="{472F4B2E-846F-4EC1-83D7-9B9AF68BEA6F}" srcOrd="0" destOrd="0" presId="urn:microsoft.com/office/officeart/2018/2/layout/IconVerticalSolidList"/>
    <dgm:cxn modelId="{D69B0CC3-E5DC-4E01-80BD-C847C8206FC0}" type="presOf" srcId="{5FCA50CA-EF0B-4E09-943B-3D198F096A57}" destId="{3B9839F8-F56F-404C-A454-FD1E3DB7FD72}" srcOrd="0" destOrd="0" presId="urn:microsoft.com/office/officeart/2018/2/layout/IconVerticalSolidList"/>
    <dgm:cxn modelId="{BF090EC4-55E6-4CE7-841B-64D13AA3504D}" srcId="{5FCA50CA-EF0B-4E09-943B-3D198F096A57}" destId="{0127764C-7FF4-4FC2-95D4-0D8175CFAEB8}" srcOrd="0" destOrd="0" parTransId="{B3DE737F-529F-4016-A640-F090F1C7E0DA}" sibTransId="{8B72EE24-894D-47DB-A181-4BC3C0EBF414}"/>
    <dgm:cxn modelId="{4C4A2CEA-758B-4013-BAB6-81F1B3D58F72}" srcId="{5FCA50CA-EF0B-4E09-943B-3D198F096A57}" destId="{D6BDADFE-ED2C-4A8F-8FCC-CA704CB2A3F0}" srcOrd="1" destOrd="0" parTransId="{2588398F-811D-4217-B776-19276C05C0D4}" sibTransId="{02C99D85-911C-4EF9-AB32-BCB3EE875491}"/>
    <dgm:cxn modelId="{6C664E90-F2D0-474D-B1A9-8D220989FECC}" type="presParOf" srcId="{3B9839F8-F56F-404C-A454-FD1E3DB7FD72}" destId="{662B703E-F5A9-4ACD-8DAA-8B8796639850}" srcOrd="0" destOrd="0" presId="urn:microsoft.com/office/officeart/2018/2/layout/IconVerticalSolidList"/>
    <dgm:cxn modelId="{7171C587-C4B7-4358-ADEE-E7C00D5BFCE0}" type="presParOf" srcId="{662B703E-F5A9-4ACD-8DAA-8B8796639850}" destId="{C630C9A1-2F4C-414F-83FD-CBDB492AAD54}" srcOrd="0" destOrd="0" presId="urn:microsoft.com/office/officeart/2018/2/layout/IconVerticalSolidList"/>
    <dgm:cxn modelId="{87B18B42-3442-4021-BDA6-E02937A6AF42}" type="presParOf" srcId="{662B703E-F5A9-4ACD-8DAA-8B8796639850}" destId="{9D260B85-DD02-4A2D-AA48-1235D011E4BC}" srcOrd="1" destOrd="0" presId="urn:microsoft.com/office/officeart/2018/2/layout/IconVerticalSolidList"/>
    <dgm:cxn modelId="{E22194AC-72FE-412B-923D-FD17D6C8C6DB}" type="presParOf" srcId="{662B703E-F5A9-4ACD-8DAA-8B8796639850}" destId="{EB7D43B4-2B9B-4B6A-AAD3-C89738835D91}" srcOrd="2" destOrd="0" presId="urn:microsoft.com/office/officeart/2018/2/layout/IconVerticalSolidList"/>
    <dgm:cxn modelId="{EABF2C50-B30B-461D-9B8F-F8D40D9F27F1}" type="presParOf" srcId="{662B703E-F5A9-4ACD-8DAA-8B8796639850}" destId="{472F4B2E-846F-4EC1-83D7-9B9AF68BEA6F}" srcOrd="3" destOrd="0" presId="urn:microsoft.com/office/officeart/2018/2/layout/IconVerticalSolidList"/>
    <dgm:cxn modelId="{F100C710-5467-4ACC-826D-3A6A235F2EB9}" type="presParOf" srcId="{3B9839F8-F56F-404C-A454-FD1E3DB7FD72}" destId="{CEFA9026-9C1A-4EE5-9F97-A94E7CA22374}" srcOrd="1" destOrd="0" presId="urn:microsoft.com/office/officeart/2018/2/layout/IconVerticalSolidList"/>
    <dgm:cxn modelId="{06CE49C2-ED48-45F5-B011-1EC5870E170F}" type="presParOf" srcId="{3B9839F8-F56F-404C-A454-FD1E3DB7FD72}" destId="{07199250-3D9F-41A7-976C-B7361449DF38}" srcOrd="2" destOrd="0" presId="urn:microsoft.com/office/officeart/2018/2/layout/IconVerticalSolidList"/>
    <dgm:cxn modelId="{1FDB407C-847B-4D89-9776-594F4F1CAF1C}" type="presParOf" srcId="{07199250-3D9F-41A7-976C-B7361449DF38}" destId="{9ADF8B13-1642-4273-B544-C4349E681BCD}" srcOrd="0" destOrd="0" presId="urn:microsoft.com/office/officeart/2018/2/layout/IconVerticalSolidList"/>
    <dgm:cxn modelId="{CAB6E633-B381-460B-97ED-48548EC2D481}" type="presParOf" srcId="{07199250-3D9F-41A7-976C-B7361449DF38}" destId="{44249792-DB5A-4AC4-BDD3-C55C510B0CAE}" srcOrd="1" destOrd="0" presId="urn:microsoft.com/office/officeart/2018/2/layout/IconVerticalSolidList"/>
    <dgm:cxn modelId="{5EE8A2E9-1C50-4D4B-AD64-8BF8B1821928}" type="presParOf" srcId="{07199250-3D9F-41A7-976C-B7361449DF38}" destId="{5E62C2CC-E35E-4FDC-853F-309C8803AB0C}" srcOrd="2" destOrd="0" presId="urn:microsoft.com/office/officeart/2018/2/layout/IconVerticalSolidList"/>
    <dgm:cxn modelId="{3FFDEFBE-4467-4DD5-9EF5-E9249B743B19}" type="presParOf" srcId="{07199250-3D9F-41A7-976C-B7361449DF38}" destId="{64FC13BF-5D7F-46DB-8679-0F6B3573B9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1AE1F-B783-45A7-9AAB-69873B3E3C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9F206DA-EF16-4D66-BCC7-56638441974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Hvad gør vi? Hvad er det, der virker?</a:t>
          </a:r>
          <a:endParaRPr lang="en-US"/>
        </a:p>
      </dgm:t>
    </dgm:pt>
    <dgm:pt modelId="{7FE37BFC-AB4D-493B-A40D-411DFB9E28AA}" type="parTrans" cxnId="{FC5A0C17-EA0B-458A-8DD8-7C52B3C8C7A5}">
      <dgm:prSet/>
      <dgm:spPr/>
      <dgm:t>
        <a:bodyPr/>
        <a:lstStyle/>
        <a:p>
          <a:endParaRPr lang="en-US"/>
        </a:p>
      </dgm:t>
    </dgm:pt>
    <dgm:pt modelId="{B0A1916D-39EF-4B84-81F0-DC838BD85A6E}" type="sibTrans" cxnId="{FC5A0C17-EA0B-458A-8DD8-7C52B3C8C7A5}">
      <dgm:prSet/>
      <dgm:spPr/>
      <dgm:t>
        <a:bodyPr/>
        <a:lstStyle/>
        <a:p>
          <a:endParaRPr lang="en-US"/>
        </a:p>
      </dgm:t>
    </dgm:pt>
    <dgm:pt modelId="{0BA07AFB-C19D-4CBB-9C39-5FB3DE8CB34B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Hvad kunne vi gøre? Hvem kunne vi lade os inspirere af? Hvad tror vi det ville føre til?</a:t>
          </a:r>
          <a:endParaRPr lang="en-US"/>
        </a:p>
      </dgm:t>
    </dgm:pt>
    <dgm:pt modelId="{7DC16D14-F776-4765-8903-40CFB7E22F06}" type="parTrans" cxnId="{5FDEEA50-082B-4169-B146-5901449F19A7}">
      <dgm:prSet/>
      <dgm:spPr/>
      <dgm:t>
        <a:bodyPr/>
        <a:lstStyle/>
        <a:p>
          <a:endParaRPr lang="en-US"/>
        </a:p>
      </dgm:t>
    </dgm:pt>
    <dgm:pt modelId="{05AB63D6-1376-455A-A193-579E717F5226}" type="sibTrans" cxnId="{5FDEEA50-082B-4169-B146-5901449F19A7}">
      <dgm:prSet/>
      <dgm:spPr/>
      <dgm:t>
        <a:bodyPr/>
        <a:lstStyle/>
        <a:p>
          <a:endParaRPr lang="en-US"/>
        </a:p>
      </dgm:t>
    </dgm:pt>
    <dgm:pt modelId="{790F60A9-F3A1-4363-AECD-A7B9EDAF0C8E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Hvorfor skulle vi gøre det?</a:t>
          </a:r>
          <a:endParaRPr lang="en-US"/>
        </a:p>
      </dgm:t>
    </dgm:pt>
    <dgm:pt modelId="{C78C7BE6-0E62-4561-9F06-616C7480C4CB}" type="parTrans" cxnId="{7E199359-66D5-4F5F-9D8D-A039491C6C12}">
      <dgm:prSet/>
      <dgm:spPr/>
      <dgm:t>
        <a:bodyPr/>
        <a:lstStyle/>
        <a:p>
          <a:endParaRPr lang="en-US"/>
        </a:p>
      </dgm:t>
    </dgm:pt>
    <dgm:pt modelId="{97DCB66A-8FA7-4580-9671-B329D66D67CF}" type="sibTrans" cxnId="{7E199359-66D5-4F5F-9D8D-A039491C6C12}">
      <dgm:prSet/>
      <dgm:spPr/>
      <dgm:t>
        <a:bodyPr/>
        <a:lstStyle/>
        <a:p>
          <a:endParaRPr lang="en-US"/>
        </a:p>
      </dgm:t>
    </dgm:pt>
    <dgm:pt modelId="{015974BB-60AA-49E7-82A7-85BD2D50F10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Hvad er min rolle her?</a:t>
          </a:r>
          <a:endParaRPr lang="en-US"/>
        </a:p>
      </dgm:t>
    </dgm:pt>
    <dgm:pt modelId="{4B0E9893-3BBB-491F-AF73-3D5F3DD0BAFD}" type="parTrans" cxnId="{D2C975C1-2A9B-4C08-9BEF-B16D6E366422}">
      <dgm:prSet/>
      <dgm:spPr/>
      <dgm:t>
        <a:bodyPr/>
        <a:lstStyle/>
        <a:p>
          <a:endParaRPr lang="en-US"/>
        </a:p>
      </dgm:t>
    </dgm:pt>
    <dgm:pt modelId="{4FD5EF1E-A219-488E-A833-AE243F87A5A8}" type="sibTrans" cxnId="{D2C975C1-2A9B-4C08-9BEF-B16D6E366422}">
      <dgm:prSet/>
      <dgm:spPr/>
      <dgm:t>
        <a:bodyPr/>
        <a:lstStyle/>
        <a:p>
          <a:endParaRPr lang="en-US"/>
        </a:p>
      </dgm:t>
    </dgm:pt>
    <dgm:pt modelId="{F282BDC1-7A22-4809-B3A7-DCA5418CBC75}" type="pres">
      <dgm:prSet presAssocID="{5121AE1F-B783-45A7-9AAB-69873B3E3C76}" presName="root" presStyleCnt="0">
        <dgm:presLayoutVars>
          <dgm:dir/>
          <dgm:resizeHandles val="exact"/>
        </dgm:presLayoutVars>
      </dgm:prSet>
      <dgm:spPr/>
    </dgm:pt>
    <dgm:pt modelId="{C90B4084-1BA4-42F0-95C6-B71A912D4E79}" type="pres">
      <dgm:prSet presAssocID="{E9F206DA-EF16-4D66-BCC7-566384419746}" presName="compNode" presStyleCnt="0"/>
      <dgm:spPr/>
    </dgm:pt>
    <dgm:pt modelId="{7CDFC4E8-2789-4325-B0DF-C15314C1803A}" type="pres">
      <dgm:prSet presAssocID="{E9F206DA-EF16-4D66-BCC7-566384419746}" presName="bgRect" presStyleLbl="bgShp" presStyleIdx="0" presStyleCnt="4"/>
      <dgm:spPr/>
    </dgm:pt>
    <dgm:pt modelId="{AC843050-7EED-4679-86F1-500140B0BEFC}" type="pres">
      <dgm:prSet presAssocID="{E9F206DA-EF16-4D66-BCC7-56638441974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tionskilde"/>
        </a:ext>
      </dgm:extLst>
    </dgm:pt>
    <dgm:pt modelId="{806AEC3C-9290-4849-A73C-F9421804BAEE}" type="pres">
      <dgm:prSet presAssocID="{E9F206DA-EF16-4D66-BCC7-566384419746}" presName="spaceRect" presStyleCnt="0"/>
      <dgm:spPr/>
    </dgm:pt>
    <dgm:pt modelId="{7D83C57B-C9A6-40CC-BB8D-E457AB9592A0}" type="pres">
      <dgm:prSet presAssocID="{E9F206DA-EF16-4D66-BCC7-566384419746}" presName="parTx" presStyleLbl="revTx" presStyleIdx="0" presStyleCnt="4">
        <dgm:presLayoutVars>
          <dgm:chMax val="0"/>
          <dgm:chPref val="0"/>
        </dgm:presLayoutVars>
      </dgm:prSet>
      <dgm:spPr/>
    </dgm:pt>
    <dgm:pt modelId="{9C071295-23AF-4217-8940-50448EBC7C2F}" type="pres">
      <dgm:prSet presAssocID="{B0A1916D-39EF-4B84-81F0-DC838BD85A6E}" presName="sibTrans" presStyleCnt="0"/>
      <dgm:spPr/>
    </dgm:pt>
    <dgm:pt modelId="{E6D63FCF-7C3B-4F84-8634-7D013C240591}" type="pres">
      <dgm:prSet presAssocID="{0BA07AFB-C19D-4CBB-9C39-5FB3DE8CB34B}" presName="compNode" presStyleCnt="0"/>
      <dgm:spPr/>
    </dgm:pt>
    <dgm:pt modelId="{FDCF888B-E3B5-4BD9-AC4B-43209F9F37C3}" type="pres">
      <dgm:prSet presAssocID="{0BA07AFB-C19D-4CBB-9C39-5FB3DE8CB34B}" presName="bgRect" presStyleLbl="bgShp" presStyleIdx="1" presStyleCnt="4"/>
      <dgm:spPr/>
    </dgm:pt>
    <dgm:pt modelId="{8935EB8D-74F8-4317-B770-E6C2C65AC969}" type="pres">
      <dgm:prSet presAssocID="{0BA07AFB-C19D-4CBB-9C39-5FB3DE8CB3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de"/>
        </a:ext>
      </dgm:extLst>
    </dgm:pt>
    <dgm:pt modelId="{8BF3324E-1D4D-4AEA-9216-6BF60EE7849D}" type="pres">
      <dgm:prSet presAssocID="{0BA07AFB-C19D-4CBB-9C39-5FB3DE8CB34B}" presName="spaceRect" presStyleCnt="0"/>
      <dgm:spPr/>
    </dgm:pt>
    <dgm:pt modelId="{53D153AC-2336-43C1-B12A-133B29FF4522}" type="pres">
      <dgm:prSet presAssocID="{0BA07AFB-C19D-4CBB-9C39-5FB3DE8CB34B}" presName="parTx" presStyleLbl="revTx" presStyleIdx="1" presStyleCnt="4">
        <dgm:presLayoutVars>
          <dgm:chMax val="0"/>
          <dgm:chPref val="0"/>
        </dgm:presLayoutVars>
      </dgm:prSet>
      <dgm:spPr/>
    </dgm:pt>
    <dgm:pt modelId="{0BBF0F58-033A-4431-86E0-91A06A74895D}" type="pres">
      <dgm:prSet presAssocID="{05AB63D6-1376-455A-A193-579E717F5226}" presName="sibTrans" presStyleCnt="0"/>
      <dgm:spPr/>
    </dgm:pt>
    <dgm:pt modelId="{99A31717-0F04-4D34-B3F1-998B3EFF9D64}" type="pres">
      <dgm:prSet presAssocID="{790F60A9-F3A1-4363-AECD-A7B9EDAF0C8E}" presName="compNode" presStyleCnt="0"/>
      <dgm:spPr/>
    </dgm:pt>
    <dgm:pt modelId="{25EF3F52-39C9-4FC1-923D-8070D95D07A9}" type="pres">
      <dgm:prSet presAssocID="{790F60A9-F3A1-4363-AECD-A7B9EDAF0C8E}" presName="bgRect" presStyleLbl="bgShp" presStyleIdx="2" presStyleCnt="4"/>
      <dgm:spPr/>
    </dgm:pt>
    <dgm:pt modelId="{6C651E0C-38A9-4382-88B0-235D9C950205}" type="pres">
      <dgm:prSet presAssocID="{790F60A9-F3A1-4363-AECD-A7B9EDAF0C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3FD3026-5CC1-4C37-8DE6-279F7980894A}" type="pres">
      <dgm:prSet presAssocID="{790F60A9-F3A1-4363-AECD-A7B9EDAF0C8E}" presName="spaceRect" presStyleCnt="0"/>
      <dgm:spPr/>
    </dgm:pt>
    <dgm:pt modelId="{76262661-0CC2-4B8E-A044-F167E3561D13}" type="pres">
      <dgm:prSet presAssocID="{790F60A9-F3A1-4363-AECD-A7B9EDAF0C8E}" presName="parTx" presStyleLbl="revTx" presStyleIdx="2" presStyleCnt="4">
        <dgm:presLayoutVars>
          <dgm:chMax val="0"/>
          <dgm:chPref val="0"/>
        </dgm:presLayoutVars>
      </dgm:prSet>
      <dgm:spPr/>
    </dgm:pt>
    <dgm:pt modelId="{A2F2956F-6F96-4D54-A8E5-5FB5C812359B}" type="pres">
      <dgm:prSet presAssocID="{97DCB66A-8FA7-4580-9671-B329D66D67CF}" presName="sibTrans" presStyleCnt="0"/>
      <dgm:spPr/>
    </dgm:pt>
    <dgm:pt modelId="{44E48DB9-6508-4A9C-A72D-6759BBFBFE79}" type="pres">
      <dgm:prSet presAssocID="{015974BB-60AA-49E7-82A7-85BD2D50F106}" presName="compNode" presStyleCnt="0"/>
      <dgm:spPr/>
    </dgm:pt>
    <dgm:pt modelId="{8EBB6E8F-631A-4245-A092-7C764F97B5A3}" type="pres">
      <dgm:prSet presAssocID="{015974BB-60AA-49E7-82A7-85BD2D50F106}" presName="bgRect" presStyleLbl="bgShp" presStyleIdx="3" presStyleCnt="4"/>
      <dgm:spPr/>
    </dgm:pt>
    <dgm:pt modelId="{58F15942-2AB1-4156-BB7B-A01E23FB3617}" type="pres">
      <dgm:prSet presAssocID="{015974BB-60AA-49E7-82A7-85BD2D50F1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vejser"/>
        </a:ext>
      </dgm:extLst>
    </dgm:pt>
    <dgm:pt modelId="{42D5D70B-C46F-42C5-82E4-DD6F9B1BC016}" type="pres">
      <dgm:prSet presAssocID="{015974BB-60AA-49E7-82A7-85BD2D50F106}" presName="spaceRect" presStyleCnt="0"/>
      <dgm:spPr/>
    </dgm:pt>
    <dgm:pt modelId="{E010F698-E22D-4301-9971-54264F2E453A}" type="pres">
      <dgm:prSet presAssocID="{015974BB-60AA-49E7-82A7-85BD2D50F10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5A0C17-EA0B-458A-8DD8-7C52B3C8C7A5}" srcId="{5121AE1F-B783-45A7-9AAB-69873B3E3C76}" destId="{E9F206DA-EF16-4D66-BCC7-566384419746}" srcOrd="0" destOrd="0" parTransId="{7FE37BFC-AB4D-493B-A40D-411DFB9E28AA}" sibTransId="{B0A1916D-39EF-4B84-81F0-DC838BD85A6E}"/>
    <dgm:cxn modelId="{B33B871A-1E60-423C-B702-0AABBB04EBA8}" type="presOf" srcId="{0BA07AFB-C19D-4CBB-9C39-5FB3DE8CB34B}" destId="{53D153AC-2336-43C1-B12A-133B29FF4522}" srcOrd="0" destOrd="0" presId="urn:microsoft.com/office/officeart/2018/2/layout/IconVerticalSolidList"/>
    <dgm:cxn modelId="{D27DEF2F-7E17-4057-A54B-E8258FB842BD}" type="presOf" srcId="{E9F206DA-EF16-4D66-BCC7-566384419746}" destId="{7D83C57B-C9A6-40CC-BB8D-E457AB9592A0}" srcOrd="0" destOrd="0" presId="urn:microsoft.com/office/officeart/2018/2/layout/IconVerticalSolidList"/>
    <dgm:cxn modelId="{DD108943-2B61-4B80-96CC-CC78AE0535C4}" type="presOf" srcId="{790F60A9-F3A1-4363-AECD-A7B9EDAF0C8E}" destId="{76262661-0CC2-4B8E-A044-F167E3561D13}" srcOrd="0" destOrd="0" presId="urn:microsoft.com/office/officeart/2018/2/layout/IconVerticalSolidList"/>
    <dgm:cxn modelId="{5FDEEA50-082B-4169-B146-5901449F19A7}" srcId="{5121AE1F-B783-45A7-9AAB-69873B3E3C76}" destId="{0BA07AFB-C19D-4CBB-9C39-5FB3DE8CB34B}" srcOrd="1" destOrd="0" parTransId="{7DC16D14-F776-4765-8903-40CFB7E22F06}" sibTransId="{05AB63D6-1376-455A-A193-579E717F5226}"/>
    <dgm:cxn modelId="{7E199359-66D5-4F5F-9D8D-A039491C6C12}" srcId="{5121AE1F-B783-45A7-9AAB-69873B3E3C76}" destId="{790F60A9-F3A1-4363-AECD-A7B9EDAF0C8E}" srcOrd="2" destOrd="0" parTransId="{C78C7BE6-0E62-4561-9F06-616C7480C4CB}" sibTransId="{97DCB66A-8FA7-4580-9671-B329D66D67CF}"/>
    <dgm:cxn modelId="{D2C975C1-2A9B-4C08-9BEF-B16D6E366422}" srcId="{5121AE1F-B783-45A7-9AAB-69873B3E3C76}" destId="{015974BB-60AA-49E7-82A7-85BD2D50F106}" srcOrd="3" destOrd="0" parTransId="{4B0E9893-3BBB-491F-AF73-3D5F3DD0BAFD}" sibTransId="{4FD5EF1E-A219-488E-A833-AE243F87A5A8}"/>
    <dgm:cxn modelId="{2CCE8FD6-E7CB-4FB8-880A-2EF9C10106DA}" type="presOf" srcId="{015974BB-60AA-49E7-82A7-85BD2D50F106}" destId="{E010F698-E22D-4301-9971-54264F2E453A}" srcOrd="0" destOrd="0" presId="urn:microsoft.com/office/officeart/2018/2/layout/IconVerticalSolidList"/>
    <dgm:cxn modelId="{EE9F58E7-B482-44F5-AD86-67AD6F1D20C1}" type="presOf" srcId="{5121AE1F-B783-45A7-9AAB-69873B3E3C76}" destId="{F282BDC1-7A22-4809-B3A7-DCA5418CBC75}" srcOrd="0" destOrd="0" presId="urn:microsoft.com/office/officeart/2018/2/layout/IconVerticalSolidList"/>
    <dgm:cxn modelId="{4688FE26-5AAE-4D42-AA62-A866582E8DCC}" type="presParOf" srcId="{F282BDC1-7A22-4809-B3A7-DCA5418CBC75}" destId="{C90B4084-1BA4-42F0-95C6-B71A912D4E79}" srcOrd="0" destOrd="0" presId="urn:microsoft.com/office/officeart/2018/2/layout/IconVerticalSolidList"/>
    <dgm:cxn modelId="{E6689312-1147-45C8-BD24-9B8B90AE2421}" type="presParOf" srcId="{C90B4084-1BA4-42F0-95C6-B71A912D4E79}" destId="{7CDFC4E8-2789-4325-B0DF-C15314C1803A}" srcOrd="0" destOrd="0" presId="urn:microsoft.com/office/officeart/2018/2/layout/IconVerticalSolidList"/>
    <dgm:cxn modelId="{4DDA513D-4324-4155-AAE9-049E2BFF9E99}" type="presParOf" srcId="{C90B4084-1BA4-42F0-95C6-B71A912D4E79}" destId="{AC843050-7EED-4679-86F1-500140B0BEFC}" srcOrd="1" destOrd="0" presId="urn:microsoft.com/office/officeart/2018/2/layout/IconVerticalSolidList"/>
    <dgm:cxn modelId="{8B5731A2-813D-4881-8C43-E424BB924520}" type="presParOf" srcId="{C90B4084-1BA4-42F0-95C6-B71A912D4E79}" destId="{806AEC3C-9290-4849-A73C-F9421804BAEE}" srcOrd="2" destOrd="0" presId="urn:microsoft.com/office/officeart/2018/2/layout/IconVerticalSolidList"/>
    <dgm:cxn modelId="{FE962FDD-986A-43C2-AE37-788A64FA8551}" type="presParOf" srcId="{C90B4084-1BA4-42F0-95C6-B71A912D4E79}" destId="{7D83C57B-C9A6-40CC-BB8D-E457AB9592A0}" srcOrd="3" destOrd="0" presId="urn:microsoft.com/office/officeart/2018/2/layout/IconVerticalSolidList"/>
    <dgm:cxn modelId="{EA3B8BBA-28E3-42C0-9B45-10FD90B58473}" type="presParOf" srcId="{F282BDC1-7A22-4809-B3A7-DCA5418CBC75}" destId="{9C071295-23AF-4217-8940-50448EBC7C2F}" srcOrd="1" destOrd="0" presId="urn:microsoft.com/office/officeart/2018/2/layout/IconVerticalSolidList"/>
    <dgm:cxn modelId="{2CEFF887-8A01-4B30-B649-7E3E91398C77}" type="presParOf" srcId="{F282BDC1-7A22-4809-B3A7-DCA5418CBC75}" destId="{E6D63FCF-7C3B-4F84-8634-7D013C240591}" srcOrd="2" destOrd="0" presId="urn:microsoft.com/office/officeart/2018/2/layout/IconVerticalSolidList"/>
    <dgm:cxn modelId="{0DE73053-1AA5-4409-AEB0-FD3241951D12}" type="presParOf" srcId="{E6D63FCF-7C3B-4F84-8634-7D013C240591}" destId="{FDCF888B-E3B5-4BD9-AC4B-43209F9F37C3}" srcOrd="0" destOrd="0" presId="urn:microsoft.com/office/officeart/2018/2/layout/IconVerticalSolidList"/>
    <dgm:cxn modelId="{4DD1DC5C-6C87-4229-A7BB-BECE94D6C34D}" type="presParOf" srcId="{E6D63FCF-7C3B-4F84-8634-7D013C240591}" destId="{8935EB8D-74F8-4317-B770-E6C2C65AC969}" srcOrd="1" destOrd="0" presId="urn:microsoft.com/office/officeart/2018/2/layout/IconVerticalSolidList"/>
    <dgm:cxn modelId="{AE54D16B-5070-4EDF-A5E1-EA4A2189138E}" type="presParOf" srcId="{E6D63FCF-7C3B-4F84-8634-7D013C240591}" destId="{8BF3324E-1D4D-4AEA-9216-6BF60EE7849D}" srcOrd="2" destOrd="0" presId="urn:microsoft.com/office/officeart/2018/2/layout/IconVerticalSolidList"/>
    <dgm:cxn modelId="{0D4CB946-C390-4CCB-92B3-FC211A86F0E8}" type="presParOf" srcId="{E6D63FCF-7C3B-4F84-8634-7D013C240591}" destId="{53D153AC-2336-43C1-B12A-133B29FF4522}" srcOrd="3" destOrd="0" presId="urn:microsoft.com/office/officeart/2018/2/layout/IconVerticalSolidList"/>
    <dgm:cxn modelId="{D897FAF2-980B-4EEE-87BA-13F1892E42EC}" type="presParOf" srcId="{F282BDC1-7A22-4809-B3A7-DCA5418CBC75}" destId="{0BBF0F58-033A-4431-86E0-91A06A74895D}" srcOrd="3" destOrd="0" presId="urn:microsoft.com/office/officeart/2018/2/layout/IconVerticalSolidList"/>
    <dgm:cxn modelId="{2DA7AC48-4E64-4271-8071-9E83DC7B3BD5}" type="presParOf" srcId="{F282BDC1-7A22-4809-B3A7-DCA5418CBC75}" destId="{99A31717-0F04-4D34-B3F1-998B3EFF9D64}" srcOrd="4" destOrd="0" presId="urn:microsoft.com/office/officeart/2018/2/layout/IconVerticalSolidList"/>
    <dgm:cxn modelId="{F53D8A46-334B-4FA4-80F6-81361B55A3BD}" type="presParOf" srcId="{99A31717-0F04-4D34-B3F1-998B3EFF9D64}" destId="{25EF3F52-39C9-4FC1-923D-8070D95D07A9}" srcOrd="0" destOrd="0" presId="urn:microsoft.com/office/officeart/2018/2/layout/IconVerticalSolidList"/>
    <dgm:cxn modelId="{1A30D9BD-52E2-4E80-A1D3-246B6A167878}" type="presParOf" srcId="{99A31717-0F04-4D34-B3F1-998B3EFF9D64}" destId="{6C651E0C-38A9-4382-88B0-235D9C950205}" srcOrd="1" destOrd="0" presId="urn:microsoft.com/office/officeart/2018/2/layout/IconVerticalSolidList"/>
    <dgm:cxn modelId="{A6C78274-DD51-45B6-B3AC-B3982F3E9C45}" type="presParOf" srcId="{99A31717-0F04-4D34-B3F1-998B3EFF9D64}" destId="{A3FD3026-5CC1-4C37-8DE6-279F7980894A}" srcOrd="2" destOrd="0" presId="urn:microsoft.com/office/officeart/2018/2/layout/IconVerticalSolidList"/>
    <dgm:cxn modelId="{31BF23D4-497E-4115-B2E2-7AD6A5242645}" type="presParOf" srcId="{99A31717-0F04-4D34-B3F1-998B3EFF9D64}" destId="{76262661-0CC2-4B8E-A044-F167E3561D13}" srcOrd="3" destOrd="0" presId="urn:microsoft.com/office/officeart/2018/2/layout/IconVerticalSolidList"/>
    <dgm:cxn modelId="{A1C9E224-DC6B-4B61-A4FA-8B9155104BB0}" type="presParOf" srcId="{F282BDC1-7A22-4809-B3A7-DCA5418CBC75}" destId="{A2F2956F-6F96-4D54-A8E5-5FB5C812359B}" srcOrd="5" destOrd="0" presId="urn:microsoft.com/office/officeart/2018/2/layout/IconVerticalSolidList"/>
    <dgm:cxn modelId="{792C0E19-D15D-4C4F-8941-CB01D5BF6D24}" type="presParOf" srcId="{F282BDC1-7A22-4809-B3A7-DCA5418CBC75}" destId="{44E48DB9-6508-4A9C-A72D-6759BBFBFE79}" srcOrd="6" destOrd="0" presId="urn:microsoft.com/office/officeart/2018/2/layout/IconVerticalSolidList"/>
    <dgm:cxn modelId="{3C767CD6-A7AD-44BA-BD71-20BA836FE67D}" type="presParOf" srcId="{44E48DB9-6508-4A9C-A72D-6759BBFBFE79}" destId="{8EBB6E8F-631A-4245-A092-7C764F97B5A3}" srcOrd="0" destOrd="0" presId="urn:microsoft.com/office/officeart/2018/2/layout/IconVerticalSolidList"/>
    <dgm:cxn modelId="{F97E5C66-4A59-47C3-B1B9-3B57C8F81EAD}" type="presParOf" srcId="{44E48DB9-6508-4A9C-A72D-6759BBFBFE79}" destId="{58F15942-2AB1-4156-BB7B-A01E23FB3617}" srcOrd="1" destOrd="0" presId="urn:microsoft.com/office/officeart/2018/2/layout/IconVerticalSolidList"/>
    <dgm:cxn modelId="{FB45E289-4CEC-403A-93C6-92C93B9E9E04}" type="presParOf" srcId="{44E48DB9-6508-4A9C-A72D-6759BBFBFE79}" destId="{42D5D70B-C46F-42C5-82E4-DD6F9B1BC016}" srcOrd="2" destOrd="0" presId="urn:microsoft.com/office/officeart/2018/2/layout/IconVerticalSolidList"/>
    <dgm:cxn modelId="{258125B2-07FC-405A-9F35-EE0C45ED58EB}" type="presParOf" srcId="{44E48DB9-6508-4A9C-A72D-6759BBFBFE79}" destId="{E010F698-E22D-4301-9971-54264F2E45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21AE1F-B783-45A7-9AAB-69873B3E3C76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9F206DA-EF16-4D66-BCC7-566384419746}">
      <dgm:prSet/>
      <dgm:spPr/>
      <dgm:t>
        <a:bodyPr/>
        <a:lstStyle/>
        <a:p>
          <a:r>
            <a:rPr lang="da-DK" dirty="0"/>
            <a:t>Vi har selvfølgelig brug for faglighed</a:t>
          </a:r>
          <a:endParaRPr lang="en-US" dirty="0"/>
        </a:p>
      </dgm:t>
    </dgm:pt>
    <dgm:pt modelId="{7FE37BFC-AB4D-493B-A40D-411DFB9E28AA}" type="parTrans" cxnId="{FC5A0C17-EA0B-458A-8DD8-7C52B3C8C7A5}">
      <dgm:prSet/>
      <dgm:spPr/>
      <dgm:t>
        <a:bodyPr/>
        <a:lstStyle/>
        <a:p>
          <a:endParaRPr lang="en-US"/>
        </a:p>
      </dgm:t>
    </dgm:pt>
    <dgm:pt modelId="{B0A1916D-39EF-4B84-81F0-DC838BD85A6E}" type="sibTrans" cxnId="{FC5A0C17-EA0B-458A-8DD8-7C52B3C8C7A5}">
      <dgm:prSet phldrT="01"/>
      <dgm:spPr/>
      <dgm:t>
        <a:bodyPr/>
        <a:lstStyle/>
        <a:p>
          <a:endParaRPr lang="en-US"/>
        </a:p>
      </dgm:t>
    </dgm:pt>
    <dgm:pt modelId="{0BA07AFB-C19D-4CBB-9C39-5FB3DE8CB34B}">
      <dgm:prSet/>
      <dgm:spPr/>
      <dgm:t>
        <a:bodyPr/>
        <a:lstStyle/>
        <a:p>
          <a:r>
            <a:rPr lang="da-DK" dirty="0"/>
            <a:t>Også den pædagogiske faglighed</a:t>
          </a:r>
          <a:endParaRPr lang="en-US" dirty="0"/>
        </a:p>
      </dgm:t>
    </dgm:pt>
    <dgm:pt modelId="{7DC16D14-F776-4765-8903-40CFB7E22F06}" type="parTrans" cxnId="{5FDEEA50-082B-4169-B146-5901449F19A7}">
      <dgm:prSet/>
      <dgm:spPr/>
      <dgm:t>
        <a:bodyPr/>
        <a:lstStyle/>
        <a:p>
          <a:endParaRPr lang="en-US"/>
        </a:p>
      </dgm:t>
    </dgm:pt>
    <dgm:pt modelId="{05AB63D6-1376-455A-A193-579E717F5226}" type="sibTrans" cxnId="{5FDEEA50-082B-4169-B146-5901449F19A7}">
      <dgm:prSet phldrT="02"/>
      <dgm:spPr/>
      <dgm:t>
        <a:bodyPr/>
        <a:lstStyle/>
        <a:p>
          <a:endParaRPr lang="en-US"/>
        </a:p>
      </dgm:t>
    </dgm:pt>
    <dgm:pt modelId="{015974BB-60AA-49E7-82A7-85BD2D50F106}">
      <dgm:prSet/>
      <dgm:spPr/>
      <dgm:t>
        <a:bodyPr/>
        <a:lstStyle/>
        <a:p>
          <a:r>
            <a:rPr lang="da-DK" dirty="0"/>
            <a:t>MED DIDAKTISK FANTASI</a:t>
          </a:r>
          <a:endParaRPr lang="en-US" dirty="0"/>
        </a:p>
      </dgm:t>
    </dgm:pt>
    <dgm:pt modelId="{4B0E9893-3BBB-491F-AF73-3D5F3DD0BAFD}" type="parTrans" cxnId="{D2C975C1-2A9B-4C08-9BEF-B16D6E366422}">
      <dgm:prSet/>
      <dgm:spPr/>
      <dgm:t>
        <a:bodyPr/>
        <a:lstStyle/>
        <a:p>
          <a:endParaRPr lang="en-US"/>
        </a:p>
      </dgm:t>
    </dgm:pt>
    <dgm:pt modelId="{4FD5EF1E-A219-488E-A833-AE243F87A5A8}" type="sibTrans" cxnId="{D2C975C1-2A9B-4C08-9BEF-B16D6E366422}">
      <dgm:prSet phldrT="04"/>
      <dgm:spPr/>
      <dgm:t>
        <a:bodyPr/>
        <a:lstStyle/>
        <a:p>
          <a:endParaRPr lang="en-US"/>
        </a:p>
      </dgm:t>
    </dgm:pt>
    <dgm:pt modelId="{790F60A9-F3A1-4363-AECD-A7B9EDAF0C8E}">
      <dgm:prSet/>
      <dgm:spPr/>
      <dgm:t>
        <a:bodyPr/>
        <a:lstStyle/>
        <a:p>
          <a:r>
            <a:rPr lang="da-DK" dirty="0"/>
            <a:t>Altså sådan at vi kan skabe gode didaktiske design</a:t>
          </a:r>
          <a:endParaRPr lang="en-US" dirty="0"/>
        </a:p>
      </dgm:t>
    </dgm:pt>
    <dgm:pt modelId="{97DCB66A-8FA7-4580-9671-B329D66D67CF}" type="sibTrans" cxnId="{7E199359-66D5-4F5F-9D8D-A039491C6C12}">
      <dgm:prSet phldrT="03"/>
      <dgm:spPr/>
      <dgm:t>
        <a:bodyPr/>
        <a:lstStyle/>
        <a:p>
          <a:endParaRPr lang="en-US"/>
        </a:p>
      </dgm:t>
    </dgm:pt>
    <dgm:pt modelId="{C78C7BE6-0E62-4561-9F06-616C7480C4CB}" type="parTrans" cxnId="{7E199359-66D5-4F5F-9D8D-A039491C6C12}">
      <dgm:prSet/>
      <dgm:spPr/>
      <dgm:t>
        <a:bodyPr/>
        <a:lstStyle/>
        <a:p>
          <a:endParaRPr lang="en-US"/>
        </a:p>
      </dgm:t>
    </dgm:pt>
    <dgm:pt modelId="{5353C186-30D1-401F-A607-C4BFF38A9BFF}" type="pres">
      <dgm:prSet presAssocID="{5121AE1F-B783-45A7-9AAB-69873B3E3C76}" presName="vert0" presStyleCnt="0">
        <dgm:presLayoutVars>
          <dgm:dir/>
          <dgm:animOne val="branch"/>
          <dgm:animLvl val="lvl"/>
        </dgm:presLayoutVars>
      </dgm:prSet>
      <dgm:spPr/>
    </dgm:pt>
    <dgm:pt modelId="{3F99D479-9C8D-4984-9301-3E0E3137D230}" type="pres">
      <dgm:prSet presAssocID="{E9F206DA-EF16-4D66-BCC7-566384419746}" presName="thickLine" presStyleLbl="alignNode1" presStyleIdx="0" presStyleCnt="4"/>
      <dgm:spPr/>
    </dgm:pt>
    <dgm:pt modelId="{4D18DA94-C236-4434-AA69-39F272C2360A}" type="pres">
      <dgm:prSet presAssocID="{E9F206DA-EF16-4D66-BCC7-566384419746}" presName="horz1" presStyleCnt="0"/>
      <dgm:spPr/>
    </dgm:pt>
    <dgm:pt modelId="{B9756F10-5C06-4C76-9AAE-3149E01EF85E}" type="pres">
      <dgm:prSet presAssocID="{E9F206DA-EF16-4D66-BCC7-566384419746}" presName="tx1" presStyleLbl="revTx" presStyleIdx="0" presStyleCnt="4"/>
      <dgm:spPr/>
    </dgm:pt>
    <dgm:pt modelId="{138BC650-9FE7-4B16-BE63-A6EF796ABF03}" type="pres">
      <dgm:prSet presAssocID="{E9F206DA-EF16-4D66-BCC7-566384419746}" presName="vert1" presStyleCnt="0"/>
      <dgm:spPr/>
    </dgm:pt>
    <dgm:pt modelId="{60289C01-BA1B-4467-B457-87579C83DC6F}" type="pres">
      <dgm:prSet presAssocID="{0BA07AFB-C19D-4CBB-9C39-5FB3DE8CB34B}" presName="thickLine" presStyleLbl="alignNode1" presStyleIdx="1" presStyleCnt="4"/>
      <dgm:spPr/>
    </dgm:pt>
    <dgm:pt modelId="{2A647AA3-C423-45AB-AF23-F5755B281744}" type="pres">
      <dgm:prSet presAssocID="{0BA07AFB-C19D-4CBB-9C39-5FB3DE8CB34B}" presName="horz1" presStyleCnt="0"/>
      <dgm:spPr/>
    </dgm:pt>
    <dgm:pt modelId="{6BB7B188-0C9F-4B26-9933-42DD4B433058}" type="pres">
      <dgm:prSet presAssocID="{0BA07AFB-C19D-4CBB-9C39-5FB3DE8CB34B}" presName="tx1" presStyleLbl="revTx" presStyleIdx="1" presStyleCnt="4"/>
      <dgm:spPr/>
    </dgm:pt>
    <dgm:pt modelId="{E0CDCE21-6BF0-4AC6-9AC5-463F63A94031}" type="pres">
      <dgm:prSet presAssocID="{0BA07AFB-C19D-4CBB-9C39-5FB3DE8CB34B}" presName="vert1" presStyleCnt="0"/>
      <dgm:spPr/>
    </dgm:pt>
    <dgm:pt modelId="{FDB3B3EE-7082-4EE5-9ECA-AEA4F18EC799}" type="pres">
      <dgm:prSet presAssocID="{790F60A9-F3A1-4363-AECD-A7B9EDAF0C8E}" presName="thickLine" presStyleLbl="alignNode1" presStyleIdx="2" presStyleCnt="4"/>
      <dgm:spPr/>
    </dgm:pt>
    <dgm:pt modelId="{F484550E-27FD-4E40-AB23-690D551C767C}" type="pres">
      <dgm:prSet presAssocID="{790F60A9-F3A1-4363-AECD-A7B9EDAF0C8E}" presName="horz1" presStyleCnt="0"/>
      <dgm:spPr/>
    </dgm:pt>
    <dgm:pt modelId="{BB8EEB32-E25B-4523-8257-301D5BCF4562}" type="pres">
      <dgm:prSet presAssocID="{790F60A9-F3A1-4363-AECD-A7B9EDAF0C8E}" presName="tx1" presStyleLbl="revTx" presStyleIdx="2" presStyleCnt="4"/>
      <dgm:spPr/>
    </dgm:pt>
    <dgm:pt modelId="{D6A42F99-4334-466D-844C-0CD4E7E08E9F}" type="pres">
      <dgm:prSet presAssocID="{790F60A9-F3A1-4363-AECD-A7B9EDAF0C8E}" presName="vert1" presStyleCnt="0"/>
      <dgm:spPr/>
    </dgm:pt>
    <dgm:pt modelId="{185CDC6D-15C1-4479-A518-4B9D94CF7019}" type="pres">
      <dgm:prSet presAssocID="{015974BB-60AA-49E7-82A7-85BD2D50F106}" presName="thickLine" presStyleLbl="alignNode1" presStyleIdx="3" presStyleCnt="4"/>
      <dgm:spPr/>
    </dgm:pt>
    <dgm:pt modelId="{B37E09A9-9D67-451D-BF59-F73B997985B8}" type="pres">
      <dgm:prSet presAssocID="{015974BB-60AA-49E7-82A7-85BD2D50F106}" presName="horz1" presStyleCnt="0"/>
      <dgm:spPr/>
    </dgm:pt>
    <dgm:pt modelId="{4331ED10-285F-47E5-9010-738D02D46FBD}" type="pres">
      <dgm:prSet presAssocID="{015974BB-60AA-49E7-82A7-85BD2D50F106}" presName="tx1" presStyleLbl="revTx" presStyleIdx="3" presStyleCnt="4"/>
      <dgm:spPr/>
    </dgm:pt>
    <dgm:pt modelId="{2857C370-B312-461C-BBDF-FEC01651C3C3}" type="pres">
      <dgm:prSet presAssocID="{015974BB-60AA-49E7-82A7-85BD2D50F106}" presName="vert1" presStyleCnt="0"/>
      <dgm:spPr/>
    </dgm:pt>
  </dgm:ptLst>
  <dgm:cxnLst>
    <dgm:cxn modelId="{FC5A0C17-EA0B-458A-8DD8-7C52B3C8C7A5}" srcId="{5121AE1F-B783-45A7-9AAB-69873B3E3C76}" destId="{E9F206DA-EF16-4D66-BCC7-566384419746}" srcOrd="0" destOrd="0" parTransId="{7FE37BFC-AB4D-493B-A40D-411DFB9E28AA}" sibTransId="{B0A1916D-39EF-4B84-81F0-DC838BD85A6E}"/>
    <dgm:cxn modelId="{996FCF2E-DEF9-4C22-B0F1-59B0C309D08D}" type="presOf" srcId="{5121AE1F-B783-45A7-9AAB-69873B3E3C76}" destId="{5353C186-30D1-401F-A607-C4BFF38A9BFF}" srcOrd="0" destOrd="0" presId="urn:microsoft.com/office/officeart/2008/layout/LinedList"/>
    <dgm:cxn modelId="{028EF15B-476D-4CCF-ABD4-C6AAB9B4B4F6}" type="presOf" srcId="{015974BB-60AA-49E7-82A7-85BD2D50F106}" destId="{4331ED10-285F-47E5-9010-738D02D46FBD}" srcOrd="0" destOrd="0" presId="urn:microsoft.com/office/officeart/2008/layout/LinedList"/>
    <dgm:cxn modelId="{4991A75E-5839-4D23-993C-BE3E9B2A4B92}" type="presOf" srcId="{E9F206DA-EF16-4D66-BCC7-566384419746}" destId="{B9756F10-5C06-4C76-9AAE-3149E01EF85E}" srcOrd="0" destOrd="0" presId="urn:microsoft.com/office/officeart/2008/layout/LinedList"/>
    <dgm:cxn modelId="{5FDEEA50-082B-4169-B146-5901449F19A7}" srcId="{5121AE1F-B783-45A7-9AAB-69873B3E3C76}" destId="{0BA07AFB-C19D-4CBB-9C39-5FB3DE8CB34B}" srcOrd="1" destOrd="0" parTransId="{7DC16D14-F776-4765-8903-40CFB7E22F06}" sibTransId="{05AB63D6-1376-455A-A193-579E717F5226}"/>
    <dgm:cxn modelId="{7E199359-66D5-4F5F-9D8D-A039491C6C12}" srcId="{5121AE1F-B783-45A7-9AAB-69873B3E3C76}" destId="{790F60A9-F3A1-4363-AECD-A7B9EDAF0C8E}" srcOrd="2" destOrd="0" parTransId="{C78C7BE6-0E62-4561-9F06-616C7480C4CB}" sibTransId="{97DCB66A-8FA7-4580-9671-B329D66D67CF}"/>
    <dgm:cxn modelId="{D2C975C1-2A9B-4C08-9BEF-B16D6E366422}" srcId="{5121AE1F-B783-45A7-9AAB-69873B3E3C76}" destId="{015974BB-60AA-49E7-82A7-85BD2D50F106}" srcOrd="3" destOrd="0" parTransId="{4B0E9893-3BBB-491F-AF73-3D5F3DD0BAFD}" sibTransId="{4FD5EF1E-A219-488E-A833-AE243F87A5A8}"/>
    <dgm:cxn modelId="{F393B7D5-B3CE-4C47-8673-91FADAC6AA59}" type="presOf" srcId="{0BA07AFB-C19D-4CBB-9C39-5FB3DE8CB34B}" destId="{6BB7B188-0C9F-4B26-9933-42DD4B433058}" srcOrd="0" destOrd="0" presId="urn:microsoft.com/office/officeart/2008/layout/LinedList"/>
    <dgm:cxn modelId="{8C124CF6-F615-4814-A13F-68A562ED11D9}" type="presOf" srcId="{790F60A9-F3A1-4363-AECD-A7B9EDAF0C8E}" destId="{BB8EEB32-E25B-4523-8257-301D5BCF4562}" srcOrd="0" destOrd="0" presId="urn:microsoft.com/office/officeart/2008/layout/LinedList"/>
    <dgm:cxn modelId="{EAE7534A-7DBF-4BBD-AC26-386FB5B785C6}" type="presParOf" srcId="{5353C186-30D1-401F-A607-C4BFF38A9BFF}" destId="{3F99D479-9C8D-4984-9301-3E0E3137D230}" srcOrd="0" destOrd="0" presId="urn:microsoft.com/office/officeart/2008/layout/LinedList"/>
    <dgm:cxn modelId="{F37F3A10-C1D1-446C-9E2E-EA57A3870A67}" type="presParOf" srcId="{5353C186-30D1-401F-A607-C4BFF38A9BFF}" destId="{4D18DA94-C236-4434-AA69-39F272C2360A}" srcOrd="1" destOrd="0" presId="urn:microsoft.com/office/officeart/2008/layout/LinedList"/>
    <dgm:cxn modelId="{51CDF446-E453-46D4-9DE1-AAF2CB789591}" type="presParOf" srcId="{4D18DA94-C236-4434-AA69-39F272C2360A}" destId="{B9756F10-5C06-4C76-9AAE-3149E01EF85E}" srcOrd="0" destOrd="0" presId="urn:microsoft.com/office/officeart/2008/layout/LinedList"/>
    <dgm:cxn modelId="{0F61B95A-7BD1-48EC-AD0A-A2079DACC4FF}" type="presParOf" srcId="{4D18DA94-C236-4434-AA69-39F272C2360A}" destId="{138BC650-9FE7-4B16-BE63-A6EF796ABF03}" srcOrd="1" destOrd="0" presId="urn:microsoft.com/office/officeart/2008/layout/LinedList"/>
    <dgm:cxn modelId="{7FB466EB-71ED-4638-A5B6-14A242534AE6}" type="presParOf" srcId="{5353C186-30D1-401F-A607-C4BFF38A9BFF}" destId="{60289C01-BA1B-4467-B457-87579C83DC6F}" srcOrd="2" destOrd="0" presId="urn:microsoft.com/office/officeart/2008/layout/LinedList"/>
    <dgm:cxn modelId="{6FC5279E-D0E3-41B9-BCC3-9E9F79C13218}" type="presParOf" srcId="{5353C186-30D1-401F-A607-C4BFF38A9BFF}" destId="{2A647AA3-C423-45AB-AF23-F5755B281744}" srcOrd="3" destOrd="0" presId="urn:microsoft.com/office/officeart/2008/layout/LinedList"/>
    <dgm:cxn modelId="{2C6C9007-5317-4C60-8371-0097E48F4BA3}" type="presParOf" srcId="{2A647AA3-C423-45AB-AF23-F5755B281744}" destId="{6BB7B188-0C9F-4B26-9933-42DD4B433058}" srcOrd="0" destOrd="0" presId="urn:microsoft.com/office/officeart/2008/layout/LinedList"/>
    <dgm:cxn modelId="{2C528C25-FD3B-417A-AB0E-2F73DB86C289}" type="presParOf" srcId="{2A647AA3-C423-45AB-AF23-F5755B281744}" destId="{E0CDCE21-6BF0-4AC6-9AC5-463F63A94031}" srcOrd="1" destOrd="0" presId="urn:microsoft.com/office/officeart/2008/layout/LinedList"/>
    <dgm:cxn modelId="{634D8933-5416-475E-B940-C817F2254ABC}" type="presParOf" srcId="{5353C186-30D1-401F-A607-C4BFF38A9BFF}" destId="{FDB3B3EE-7082-4EE5-9ECA-AEA4F18EC799}" srcOrd="4" destOrd="0" presId="urn:microsoft.com/office/officeart/2008/layout/LinedList"/>
    <dgm:cxn modelId="{A284C85D-F2EE-4214-A559-15565FC5C3F8}" type="presParOf" srcId="{5353C186-30D1-401F-A607-C4BFF38A9BFF}" destId="{F484550E-27FD-4E40-AB23-690D551C767C}" srcOrd="5" destOrd="0" presId="urn:microsoft.com/office/officeart/2008/layout/LinedList"/>
    <dgm:cxn modelId="{FA257C9A-252C-448F-931F-D0CA923BEFF2}" type="presParOf" srcId="{F484550E-27FD-4E40-AB23-690D551C767C}" destId="{BB8EEB32-E25B-4523-8257-301D5BCF4562}" srcOrd="0" destOrd="0" presId="urn:microsoft.com/office/officeart/2008/layout/LinedList"/>
    <dgm:cxn modelId="{FECE6511-F253-4FD7-847E-C3ACCF14D6DF}" type="presParOf" srcId="{F484550E-27FD-4E40-AB23-690D551C767C}" destId="{D6A42F99-4334-466D-844C-0CD4E7E08E9F}" srcOrd="1" destOrd="0" presId="urn:microsoft.com/office/officeart/2008/layout/LinedList"/>
    <dgm:cxn modelId="{572AD135-0895-4DC7-AA70-006CF6892AFE}" type="presParOf" srcId="{5353C186-30D1-401F-A607-C4BFF38A9BFF}" destId="{185CDC6D-15C1-4479-A518-4B9D94CF7019}" srcOrd="6" destOrd="0" presId="urn:microsoft.com/office/officeart/2008/layout/LinedList"/>
    <dgm:cxn modelId="{B9FF8B1D-6B4B-4D25-A5FE-4E757633C31F}" type="presParOf" srcId="{5353C186-30D1-401F-A607-C4BFF38A9BFF}" destId="{B37E09A9-9D67-451D-BF59-F73B997985B8}" srcOrd="7" destOrd="0" presId="urn:microsoft.com/office/officeart/2008/layout/LinedList"/>
    <dgm:cxn modelId="{E97DCD87-76CD-4D8A-B28D-A148616CB015}" type="presParOf" srcId="{B37E09A9-9D67-451D-BF59-F73B997985B8}" destId="{4331ED10-285F-47E5-9010-738D02D46FBD}" srcOrd="0" destOrd="0" presId="urn:microsoft.com/office/officeart/2008/layout/LinedList"/>
    <dgm:cxn modelId="{12C786A8-4B46-49EE-8AAC-06FA4A25812E}" type="presParOf" srcId="{B37E09A9-9D67-451D-BF59-F73B997985B8}" destId="{2857C370-B312-461C-BBDF-FEC01651C3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F9A6E-3D12-4B3C-B334-BCA06CB061E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957B64-6439-4FE0-BBC1-246B39ADF351}">
      <dgm:prSet/>
      <dgm:spPr/>
      <dgm:t>
        <a:bodyPr/>
        <a:lstStyle/>
        <a:p>
          <a:r>
            <a:rPr lang="da-DK"/>
            <a:t>Den kuraterende dimension ( at vælge relevante aktiviteter og indhold ift deltagerforudsætninger og mål)</a:t>
          </a:r>
          <a:endParaRPr lang="en-US"/>
        </a:p>
      </dgm:t>
    </dgm:pt>
    <dgm:pt modelId="{1298B4E3-90DB-4BE1-AFDC-D9BF6C6E79E8}" type="parTrans" cxnId="{1DBD9867-9B83-4F3E-BB88-1134947B7EAE}">
      <dgm:prSet/>
      <dgm:spPr/>
      <dgm:t>
        <a:bodyPr/>
        <a:lstStyle/>
        <a:p>
          <a:endParaRPr lang="en-US"/>
        </a:p>
      </dgm:t>
    </dgm:pt>
    <dgm:pt modelId="{607546E0-464B-4D10-B4AF-2B566AD4D8AC}" type="sibTrans" cxnId="{1DBD9867-9B83-4F3E-BB88-1134947B7EAE}">
      <dgm:prSet/>
      <dgm:spPr/>
      <dgm:t>
        <a:bodyPr/>
        <a:lstStyle/>
        <a:p>
          <a:endParaRPr lang="en-US"/>
        </a:p>
      </dgm:t>
    </dgm:pt>
    <dgm:pt modelId="{8B4E6311-1CD3-48F9-835F-9404F5EBA40B}">
      <dgm:prSet/>
      <dgm:spPr/>
      <dgm:t>
        <a:bodyPr/>
        <a:lstStyle/>
        <a:p>
          <a:r>
            <a:rPr lang="da-DK" dirty="0"/>
            <a:t>Den narrative dimension (at skabe en fortælling med </a:t>
          </a:r>
          <a:r>
            <a:rPr lang="da-DK" dirty="0" err="1"/>
            <a:t>emplotment</a:t>
          </a:r>
          <a:r>
            <a:rPr lang="da-DK" dirty="0"/>
            <a:t>, som knytter an til deltageren)</a:t>
          </a:r>
          <a:endParaRPr lang="en-US" dirty="0"/>
        </a:p>
      </dgm:t>
    </dgm:pt>
    <dgm:pt modelId="{F7C392D6-12D8-4050-8E66-CA2A7A14D508}" type="parTrans" cxnId="{9375E085-12E0-42EB-B365-1EFE4711D628}">
      <dgm:prSet/>
      <dgm:spPr/>
      <dgm:t>
        <a:bodyPr/>
        <a:lstStyle/>
        <a:p>
          <a:endParaRPr lang="en-US"/>
        </a:p>
      </dgm:t>
    </dgm:pt>
    <dgm:pt modelId="{829F4146-0649-43ED-8590-04691B6D5C93}" type="sibTrans" cxnId="{9375E085-12E0-42EB-B365-1EFE4711D628}">
      <dgm:prSet/>
      <dgm:spPr/>
      <dgm:t>
        <a:bodyPr/>
        <a:lstStyle/>
        <a:p>
          <a:endParaRPr lang="en-US"/>
        </a:p>
      </dgm:t>
    </dgm:pt>
    <dgm:pt modelId="{C70C44F1-119A-4BFA-A676-E821C88FBD7B}">
      <dgm:prSet/>
      <dgm:spPr/>
      <dgm:t>
        <a:bodyPr/>
        <a:lstStyle/>
        <a:p>
          <a:r>
            <a:rPr lang="da-DK" dirty="0"/>
            <a:t>Den motiverende dimension (at kunne give den feedback, der bringer deltageren videre. – Dermed også at kunne identificere deltagerens nærmeste læringszone</a:t>
          </a:r>
          <a:endParaRPr lang="en-US" dirty="0"/>
        </a:p>
      </dgm:t>
    </dgm:pt>
    <dgm:pt modelId="{C1C92C03-76D0-4164-BD55-292BA0F93DC5}" type="parTrans" cxnId="{7D62DB24-1A6E-4AD3-8208-7EB57E69DF89}">
      <dgm:prSet/>
      <dgm:spPr/>
      <dgm:t>
        <a:bodyPr/>
        <a:lstStyle/>
        <a:p>
          <a:endParaRPr lang="en-US"/>
        </a:p>
      </dgm:t>
    </dgm:pt>
    <dgm:pt modelId="{65B73ABF-8CDB-4503-92AA-262C71FEC789}" type="sibTrans" cxnId="{7D62DB24-1A6E-4AD3-8208-7EB57E69DF89}">
      <dgm:prSet/>
      <dgm:spPr/>
      <dgm:t>
        <a:bodyPr/>
        <a:lstStyle/>
        <a:p>
          <a:endParaRPr lang="en-US"/>
        </a:p>
      </dgm:t>
    </dgm:pt>
    <dgm:pt modelId="{AD5A5AA6-2FFB-4D4F-AA2B-AE69E1E5D33C}">
      <dgm:prSet/>
      <dgm:spPr/>
      <dgm:t>
        <a:bodyPr/>
        <a:lstStyle/>
        <a:p>
          <a:r>
            <a:rPr lang="da-DK" dirty="0"/>
            <a:t>Den evaluerende dimension </a:t>
          </a:r>
          <a:r>
            <a:rPr lang="da-DK" dirty="0" err="1"/>
            <a:t>ift</a:t>
          </a:r>
          <a:r>
            <a:rPr lang="da-DK" dirty="0"/>
            <a:t> både elevens og uddannelsens læring</a:t>
          </a:r>
          <a:endParaRPr lang="en-US" dirty="0"/>
        </a:p>
      </dgm:t>
    </dgm:pt>
    <dgm:pt modelId="{CFCD8B8B-8417-40F0-A52A-477CFD64ABEB}" type="parTrans" cxnId="{A820411E-AA0D-45FA-BF82-C6B46646078F}">
      <dgm:prSet/>
      <dgm:spPr/>
      <dgm:t>
        <a:bodyPr/>
        <a:lstStyle/>
        <a:p>
          <a:endParaRPr lang="en-US"/>
        </a:p>
      </dgm:t>
    </dgm:pt>
    <dgm:pt modelId="{026C3ADC-CEFD-4F70-8F37-05DA83C56F64}" type="sibTrans" cxnId="{A820411E-AA0D-45FA-BF82-C6B46646078F}">
      <dgm:prSet/>
      <dgm:spPr/>
      <dgm:t>
        <a:bodyPr/>
        <a:lstStyle/>
        <a:p>
          <a:endParaRPr lang="en-US"/>
        </a:p>
      </dgm:t>
    </dgm:pt>
    <dgm:pt modelId="{64A2D7AB-C346-47D2-B04F-8B1FB63EF906}" type="pres">
      <dgm:prSet presAssocID="{A72F9A6E-3D12-4B3C-B334-BCA06CB061EA}" presName="linear" presStyleCnt="0">
        <dgm:presLayoutVars>
          <dgm:animLvl val="lvl"/>
          <dgm:resizeHandles val="exact"/>
        </dgm:presLayoutVars>
      </dgm:prSet>
      <dgm:spPr/>
    </dgm:pt>
    <dgm:pt modelId="{68B72298-4DC8-4CF7-9196-B7F5B18063BA}" type="pres">
      <dgm:prSet presAssocID="{88957B64-6439-4FE0-BBC1-246B39ADF3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EDD81F-5044-43C7-BAA5-013BAEB6C939}" type="pres">
      <dgm:prSet presAssocID="{607546E0-464B-4D10-B4AF-2B566AD4D8AC}" presName="spacer" presStyleCnt="0"/>
      <dgm:spPr/>
    </dgm:pt>
    <dgm:pt modelId="{94BD6EE3-440C-4CC4-94AA-08C4EAE417AD}" type="pres">
      <dgm:prSet presAssocID="{8B4E6311-1CD3-48F9-835F-9404F5EBA4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F68037-EB64-407C-8B2A-AB6B46D21846}" type="pres">
      <dgm:prSet presAssocID="{829F4146-0649-43ED-8590-04691B6D5C93}" presName="spacer" presStyleCnt="0"/>
      <dgm:spPr/>
    </dgm:pt>
    <dgm:pt modelId="{9B3BB3BF-F835-4841-8FD8-44A60A32AAE6}" type="pres">
      <dgm:prSet presAssocID="{C70C44F1-119A-4BFA-A676-E821C88FBD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B18C4C-4D96-4DDB-B18E-6E77A0B0D1CF}" type="pres">
      <dgm:prSet presAssocID="{65B73ABF-8CDB-4503-92AA-262C71FEC789}" presName="spacer" presStyleCnt="0"/>
      <dgm:spPr/>
    </dgm:pt>
    <dgm:pt modelId="{69F66C00-5811-4F15-BD85-908880D3D1F5}" type="pres">
      <dgm:prSet presAssocID="{AD5A5AA6-2FFB-4D4F-AA2B-AE69E1E5D33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20411E-AA0D-45FA-BF82-C6B46646078F}" srcId="{A72F9A6E-3D12-4B3C-B334-BCA06CB061EA}" destId="{AD5A5AA6-2FFB-4D4F-AA2B-AE69E1E5D33C}" srcOrd="3" destOrd="0" parTransId="{CFCD8B8B-8417-40F0-A52A-477CFD64ABEB}" sibTransId="{026C3ADC-CEFD-4F70-8F37-05DA83C56F64}"/>
    <dgm:cxn modelId="{7D62DB24-1A6E-4AD3-8208-7EB57E69DF89}" srcId="{A72F9A6E-3D12-4B3C-B334-BCA06CB061EA}" destId="{C70C44F1-119A-4BFA-A676-E821C88FBD7B}" srcOrd="2" destOrd="0" parTransId="{C1C92C03-76D0-4164-BD55-292BA0F93DC5}" sibTransId="{65B73ABF-8CDB-4503-92AA-262C71FEC789}"/>
    <dgm:cxn modelId="{1DBD9867-9B83-4F3E-BB88-1134947B7EAE}" srcId="{A72F9A6E-3D12-4B3C-B334-BCA06CB061EA}" destId="{88957B64-6439-4FE0-BBC1-246B39ADF351}" srcOrd="0" destOrd="0" parTransId="{1298B4E3-90DB-4BE1-AFDC-D9BF6C6E79E8}" sibTransId="{607546E0-464B-4D10-B4AF-2B566AD4D8AC}"/>
    <dgm:cxn modelId="{B1C43E54-4705-49E7-B29D-56EA1092C55E}" type="presOf" srcId="{8B4E6311-1CD3-48F9-835F-9404F5EBA40B}" destId="{94BD6EE3-440C-4CC4-94AA-08C4EAE417AD}" srcOrd="0" destOrd="0" presId="urn:microsoft.com/office/officeart/2005/8/layout/vList2"/>
    <dgm:cxn modelId="{9375E085-12E0-42EB-B365-1EFE4711D628}" srcId="{A72F9A6E-3D12-4B3C-B334-BCA06CB061EA}" destId="{8B4E6311-1CD3-48F9-835F-9404F5EBA40B}" srcOrd="1" destOrd="0" parTransId="{F7C392D6-12D8-4050-8E66-CA2A7A14D508}" sibTransId="{829F4146-0649-43ED-8590-04691B6D5C93}"/>
    <dgm:cxn modelId="{27275E90-97AD-4961-A6BD-EAEAA4B53AC2}" type="presOf" srcId="{AD5A5AA6-2FFB-4D4F-AA2B-AE69E1E5D33C}" destId="{69F66C00-5811-4F15-BD85-908880D3D1F5}" srcOrd="0" destOrd="0" presId="urn:microsoft.com/office/officeart/2005/8/layout/vList2"/>
    <dgm:cxn modelId="{EBC0B9A1-B2BE-4D94-BFAB-ED18ED0672CE}" type="presOf" srcId="{88957B64-6439-4FE0-BBC1-246B39ADF351}" destId="{68B72298-4DC8-4CF7-9196-B7F5B18063BA}" srcOrd="0" destOrd="0" presId="urn:microsoft.com/office/officeart/2005/8/layout/vList2"/>
    <dgm:cxn modelId="{9A83C9A5-4582-4E4F-B8EF-E82092E00545}" type="presOf" srcId="{A72F9A6E-3D12-4B3C-B334-BCA06CB061EA}" destId="{64A2D7AB-C346-47D2-B04F-8B1FB63EF906}" srcOrd="0" destOrd="0" presId="urn:microsoft.com/office/officeart/2005/8/layout/vList2"/>
    <dgm:cxn modelId="{11A4E5F5-A03F-44FA-8CDA-65C09205D5A6}" type="presOf" srcId="{C70C44F1-119A-4BFA-A676-E821C88FBD7B}" destId="{9B3BB3BF-F835-4841-8FD8-44A60A32AAE6}" srcOrd="0" destOrd="0" presId="urn:microsoft.com/office/officeart/2005/8/layout/vList2"/>
    <dgm:cxn modelId="{6562CDDE-24E2-4AE4-9CDF-2D1C230E630E}" type="presParOf" srcId="{64A2D7AB-C346-47D2-B04F-8B1FB63EF906}" destId="{68B72298-4DC8-4CF7-9196-B7F5B18063BA}" srcOrd="0" destOrd="0" presId="urn:microsoft.com/office/officeart/2005/8/layout/vList2"/>
    <dgm:cxn modelId="{5AB73DBB-F02D-4BA7-BFBD-5465D9AA32C2}" type="presParOf" srcId="{64A2D7AB-C346-47D2-B04F-8B1FB63EF906}" destId="{51EDD81F-5044-43C7-BAA5-013BAEB6C939}" srcOrd="1" destOrd="0" presId="urn:microsoft.com/office/officeart/2005/8/layout/vList2"/>
    <dgm:cxn modelId="{64BD7CEB-C768-464D-BA52-BCE95FB99FD0}" type="presParOf" srcId="{64A2D7AB-C346-47D2-B04F-8B1FB63EF906}" destId="{94BD6EE3-440C-4CC4-94AA-08C4EAE417AD}" srcOrd="2" destOrd="0" presId="urn:microsoft.com/office/officeart/2005/8/layout/vList2"/>
    <dgm:cxn modelId="{C5FDD908-7B63-42C6-9F44-AE65B945BCB3}" type="presParOf" srcId="{64A2D7AB-C346-47D2-B04F-8B1FB63EF906}" destId="{E9F68037-EB64-407C-8B2A-AB6B46D21846}" srcOrd="3" destOrd="0" presId="urn:microsoft.com/office/officeart/2005/8/layout/vList2"/>
    <dgm:cxn modelId="{AFA4AEB3-F940-49CA-AC34-8F0D70CA55CB}" type="presParOf" srcId="{64A2D7AB-C346-47D2-B04F-8B1FB63EF906}" destId="{9B3BB3BF-F835-4841-8FD8-44A60A32AAE6}" srcOrd="4" destOrd="0" presId="urn:microsoft.com/office/officeart/2005/8/layout/vList2"/>
    <dgm:cxn modelId="{BA92A729-8B2E-4581-8930-04059E4DD848}" type="presParOf" srcId="{64A2D7AB-C346-47D2-B04F-8B1FB63EF906}" destId="{BEB18C4C-4D96-4DDB-B18E-6E77A0B0D1CF}" srcOrd="5" destOrd="0" presId="urn:microsoft.com/office/officeart/2005/8/layout/vList2"/>
    <dgm:cxn modelId="{62CD4D50-641F-4C56-B6C4-B27B65F1CF06}" type="presParOf" srcId="{64A2D7AB-C346-47D2-B04F-8B1FB63EF906}" destId="{69F66C00-5811-4F15-BD85-908880D3D1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0C9A1-2F4C-414F-83FD-CBDB492AAD54}">
      <dsp:nvSpPr>
        <dsp:cNvPr id="0" name=""/>
        <dsp:cNvSpPr/>
      </dsp:nvSpPr>
      <dsp:spPr>
        <a:xfrm>
          <a:off x="0" y="905470"/>
          <a:ext cx="6269038" cy="1671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60B85-DD02-4A2D-AA48-1235D011E4BC}">
      <dsp:nvSpPr>
        <dsp:cNvPr id="0" name=""/>
        <dsp:cNvSpPr/>
      </dsp:nvSpPr>
      <dsp:spPr>
        <a:xfrm>
          <a:off x="505670" y="1281588"/>
          <a:ext cx="919400" cy="919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F4B2E-846F-4EC1-83D7-9B9AF68BEA6F}">
      <dsp:nvSpPr>
        <dsp:cNvPr id="0" name=""/>
        <dsp:cNvSpPr/>
      </dsp:nvSpPr>
      <dsp:spPr>
        <a:xfrm>
          <a:off x="1930741" y="905470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strike="noStrike" kern="1200" dirty="0"/>
            <a:t>e-læring (</a:t>
          </a:r>
          <a:r>
            <a:rPr lang="da-DK" sz="1800" strike="noStrike" kern="1200" dirty="0" err="1"/>
            <a:t>nu:digital</a:t>
          </a:r>
          <a:r>
            <a:rPr lang="da-DK" sz="1800" strike="noStrike" kern="1200" dirty="0"/>
            <a:t> læring) </a:t>
          </a:r>
          <a:r>
            <a:rPr lang="da-DK" sz="1800" kern="1200" dirty="0"/>
            <a:t>er </a:t>
          </a:r>
          <a:r>
            <a:rPr lang="da-DK" sz="1800" i="1" kern="1200" dirty="0"/>
            <a:t>læring, der er helt eller delvist medieret</a:t>
          </a:r>
          <a:r>
            <a:rPr lang="da-DK" sz="1800" kern="1200" dirty="0"/>
            <a:t> af </a:t>
          </a:r>
          <a:r>
            <a:rPr lang="da-DK" sz="1800" i="1" kern="1200" dirty="0"/>
            <a:t>digitale</a:t>
          </a:r>
          <a:r>
            <a:rPr lang="da-DK" sz="1800" kern="1200" dirty="0"/>
            <a:t> medier</a:t>
          </a:r>
          <a:endParaRPr lang="en-US" sz="1800" kern="1200" dirty="0"/>
        </a:p>
      </dsp:txBody>
      <dsp:txXfrm>
        <a:off x="1930741" y="905470"/>
        <a:ext cx="4338296" cy="1671637"/>
      </dsp:txXfrm>
    </dsp:sp>
    <dsp:sp modelId="{9ADF8B13-1642-4273-B544-C4349E681BCD}">
      <dsp:nvSpPr>
        <dsp:cNvPr id="0" name=""/>
        <dsp:cNvSpPr/>
      </dsp:nvSpPr>
      <dsp:spPr>
        <a:xfrm>
          <a:off x="0" y="2995017"/>
          <a:ext cx="6269038" cy="1671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49792-DB5A-4AC4-BDD3-C55C510B0CAE}">
      <dsp:nvSpPr>
        <dsp:cNvPr id="0" name=""/>
        <dsp:cNvSpPr/>
      </dsp:nvSpPr>
      <dsp:spPr>
        <a:xfrm>
          <a:off x="505670" y="3371135"/>
          <a:ext cx="919400" cy="919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C13BF-5D7F-46DB-8679-0F6B3573B99B}">
      <dsp:nvSpPr>
        <dsp:cNvPr id="0" name=""/>
        <dsp:cNvSpPr/>
      </dsp:nvSpPr>
      <dsp:spPr>
        <a:xfrm>
          <a:off x="1930741" y="2995017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i="1" kern="1200" dirty="0"/>
            <a:t>Ved digital læring forstås her planlagt læring, der er helt eller delvist digitalt medieret med det sigte at skabe en kvalitativ og/eller kvantitativ forbedring af en uddannelse/uddannelsesindsats</a:t>
          </a:r>
          <a:r>
            <a:rPr lang="da-DK" sz="1800" kern="1200" dirty="0"/>
            <a:t> </a:t>
          </a:r>
          <a:endParaRPr lang="en-US" sz="1800" kern="1200" dirty="0"/>
        </a:p>
      </dsp:txBody>
      <dsp:txXfrm>
        <a:off x="1930741" y="2995017"/>
        <a:ext cx="4338296" cy="167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FC4E8-2789-4325-B0DF-C15314C1803A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3050-7EED-4679-86F1-500140B0BEFC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3C57B-C9A6-40CC-BB8D-E457AB9592A0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gør vi? Hvad er det, der virker?</a:t>
          </a:r>
          <a:endParaRPr lang="en-US" sz="2000" kern="1200"/>
        </a:p>
      </dsp:txBody>
      <dsp:txXfrm>
        <a:off x="1374223" y="2347"/>
        <a:ext cx="4874176" cy="1189803"/>
      </dsp:txXfrm>
    </dsp:sp>
    <dsp:sp modelId="{FDCF888B-E3B5-4BD9-AC4B-43209F9F37C3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5EB8D-74F8-4317-B770-E6C2C65AC969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153AC-2336-43C1-B12A-133B29FF4522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kunne vi gøre? Hvem kunne vi lade os inspirere af? Hvad tror vi det ville føre til?</a:t>
          </a:r>
          <a:endParaRPr lang="en-US" sz="2000" kern="1200"/>
        </a:p>
      </dsp:txBody>
      <dsp:txXfrm>
        <a:off x="1374223" y="1489602"/>
        <a:ext cx="4874176" cy="1189803"/>
      </dsp:txXfrm>
    </dsp:sp>
    <dsp:sp modelId="{25EF3F52-39C9-4FC1-923D-8070D95D07A9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51E0C-38A9-4382-88B0-235D9C950205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62661-0CC2-4B8E-A044-F167E3561D13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Hvorfor skulle vi gøre det?</a:t>
          </a:r>
          <a:endParaRPr lang="en-US" sz="2000" kern="1200"/>
        </a:p>
      </dsp:txBody>
      <dsp:txXfrm>
        <a:off x="1374223" y="2976856"/>
        <a:ext cx="4874176" cy="1189803"/>
      </dsp:txXfrm>
    </dsp:sp>
    <dsp:sp modelId="{8EBB6E8F-631A-4245-A092-7C764F97B5A3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15942-2AB1-4156-BB7B-A01E23FB3617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0F698-E22D-4301-9971-54264F2E453A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er min rolle her?</a:t>
          </a:r>
          <a:endParaRPr lang="en-US" sz="2000" kern="1200"/>
        </a:p>
      </dsp:txBody>
      <dsp:txXfrm>
        <a:off x="1374223" y="4464111"/>
        <a:ext cx="4874176" cy="118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9D479-9C8D-4984-9301-3E0E3137D230}">
      <dsp:nvSpPr>
        <dsp:cNvPr id="0" name=""/>
        <dsp:cNvSpPr/>
      </dsp:nvSpPr>
      <dsp:spPr>
        <a:xfrm>
          <a:off x="0" y="0"/>
          <a:ext cx="40524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756F10-5C06-4C76-9AAE-3149E01EF85E}">
      <dsp:nvSpPr>
        <dsp:cNvPr id="0" name=""/>
        <dsp:cNvSpPr/>
      </dsp:nvSpPr>
      <dsp:spPr>
        <a:xfrm>
          <a:off x="0" y="0"/>
          <a:ext cx="4052499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Vi har selvfølgelig brug for faglighed</a:t>
          </a:r>
          <a:endParaRPr lang="en-US" sz="1900" kern="1200" dirty="0"/>
        </a:p>
      </dsp:txBody>
      <dsp:txXfrm>
        <a:off x="0" y="0"/>
        <a:ext cx="4052499" cy="705003"/>
      </dsp:txXfrm>
    </dsp:sp>
    <dsp:sp modelId="{60289C01-BA1B-4467-B457-87579C83DC6F}">
      <dsp:nvSpPr>
        <dsp:cNvPr id="0" name=""/>
        <dsp:cNvSpPr/>
      </dsp:nvSpPr>
      <dsp:spPr>
        <a:xfrm>
          <a:off x="0" y="705003"/>
          <a:ext cx="40524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B7B188-0C9F-4B26-9933-42DD4B433058}">
      <dsp:nvSpPr>
        <dsp:cNvPr id="0" name=""/>
        <dsp:cNvSpPr/>
      </dsp:nvSpPr>
      <dsp:spPr>
        <a:xfrm>
          <a:off x="0" y="705003"/>
          <a:ext cx="4052499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Også den pædagogiske faglighed</a:t>
          </a:r>
          <a:endParaRPr lang="en-US" sz="1900" kern="1200" dirty="0"/>
        </a:p>
      </dsp:txBody>
      <dsp:txXfrm>
        <a:off x="0" y="705003"/>
        <a:ext cx="4052499" cy="705003"/>
      </dsp:txXfrm>
    </dsp:sp>
    <dsp:sp modelId="{FDB3B3EE-7082-4EE5-9ECA-AEA4F18EC799}">
      <dsp:nvSpPr>
        <dsp:cNvPr id="0" name=""/>
        <dsp:cNvSpPr/>
      </dsp:nvSpPr>
      <dsp:spPr>
        <a:xfrm>
          <a:off x="0" y="1410006"/>
          <a:ext cx="40524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8EEB32-E25B-4523-8257-301D5BCF4562}">
      <dsp:nvSpPr>
        <dsp:cNvPr id="0" name=""/>
        <dsp:cNvSpPr/>
      </dsp:nvSpPr>
      <dsp:spPr>
        <a:xfrm>
          <a:off x="0" y="1410006"/>
          <a:ext cx="4052499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Altså sådan at vi kan skabe gode didaktiske design</a:t>
          </a:r>
          <a:endParaRPr lang="en-US" sz="1900" kern="1200" dirty="0"/>
        </a:p>
      </dsp:txBody>
      <dsp:txXfrm>
        <a:off x="0" y="1410006"/>
        <a:ext cx="4052499" cy="705003"/>
      </dsp:txXfrm>
    </dsp:sp>
    <dsp:sp modelId="{185CDC6D-15C1-4479-A518-4B9D94CF7019}">
      <dsp:nvSpPr>
        <dsp:cNvPr id="0" name=""/>
        <dsp:cNvSpPr/>
      </dsp:nvSpPr>
      <dsp:spPr>
        <a:xfrm>
          <a:off x="0" y="2115009"/>
          <a:ext cx="40524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1ED10-285F-47E5-9010-738D02D46FBD}">
      <dsp:nvSpPr>
        <dsp:cNvPr id="0" name=""/>
        <dsp:cNvSpPr/>
      </dsp:nvSpPr>
      <dsp:spPr>
        <a:xfrm>
          <a:off x="0" y="2115009"/>
          <a:ext cx="4052499" cy="70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MED DIDAKTISK FANTASI</a:t>
          </a:r>
          <a:endParaRPr lang="en-US" sz="1900" kern="1200" dirty="0"/>
        </a:p>
      </dsp:txBody>
      <dsp:txXfrm>
        <a:off x="0" y="2115009"/>
        <a:ext cx="4052499" cy="705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72298-4DC8-4CF7-9196-B7F5B18063BA}">
      <dsp:nvSpPr>
        <dsp:cNvPr id="0" name=""/>
        <dsp:cNvSpPr/>
      </dsp:nvSpPr>
      <dsp:spPr>
        <a:xfrm>
          <a:off x="0" y="162549"/>
          <a:ext cx="10515600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Den kuraterende dimension ( at vælge relevante aktiviteter og indhold ift deltagerforudsætninger og mål)</a:t>
          </a:r>
          <a:endParaRPr lang="en-US" sz="2400" kern="1200"/>
        </a:p>
      </dsp:txBody>
      <dsp:txXfrm>
        <a:off x="46606" y="209155"/>
        <a:ext cx="10422388" cy="861507"/>
      </dsp:txXfrm>
    </dsp:sp>
    <dsp:sp modelId="{94BD6EE3-440C-4CC4-94AA-08C4EAE417AD}">
      <dsp:nvSpPr>
        <dsp:cNvPr id="0" name=""/>
        <dsp:cNvSpPr/>
      </dsp:nvSpPr>
      <dsp:spPr>
        <a:xfrm>
          <a:off x="0" y="1186389"/>
          <a:ext cx="10515600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Den narrative dimension (at skabe en fortælling med </a:t>
          </a:r>
          <a:r>
            <a:rPr lang="da-DK" sz="2400" kern="1200" dirty="0" err="1"/>
            <a:t>emplotment</a:t>
          </a:r>
          <a:r>
            <a:rPr lang="da-DK" sz="2400" kern="1200" dirty="0"/>
            <a:t>, som knytter an til deltageren)</a:t>
          </a:r>
          <a:endParaRPr lang="en-US" sz="2400" kern="1200" dirty="0"/>
        </a:p>
      </dsp:txBody>
      <dsp:txXfrm>
        <a:off x="46606" y="1232995"/>
        <a:ext cx="10422388" cy="861507"/>
      </dsp:txXfrm>
    </dsp:sp>
    <dsp:sp modelId="{9B3BB3BF-F835-4841-8FD8-44A60A32AAE6}">
      <dsp:nvSpPr>
        <dsp:cNvPr id="0" name=""/>
        <dsp:cNvSpPr/>
      </dsp:nvSpPr>
      <dsp:spPr>
        <a:xfrm>
          <a:off x="0" y="2210229"/>
          <a:ext cx="10515600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Den motiverende dimension (at kunne give den feedback, der bringer deltageren videre. – Dermed også at kunne identificere deltagerens nærmeste læringszone</a:t>
          </a:r>
          <a:endParaRPr lang="en-US" sz="2400" kern="1200" dirty="0"/>
        </a:p>
      </dsp:txBody>
      <dsp:txXfrm>
        <a:off x="46606" y="2256835"/>
        <a:ext cx="10422388" cy="861507"/>
      </dsp:txXfrm>
    </dsp:sp>
    <dsp:sp modelId="{69F66C00-5811-4F15-BD85-908880D3D1F5}">
      <dsp:nvSpPr>
        <dsp:cNvPr id="0" name=""/>
        <dsp:cNvSpPr/>
      </dsp:nvSpPr>
      <dsp:spPr>
        <a:xfrm>
          <a:off x="0" y="3234069"/>
          <a:ext cx="10515600" cy="9547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Den evaluerende dimension </a:t>
          </a:r>
          <a:r>
            <a:rPr lang="da-DK" sz="2400" kern="1200" dirty="0" err="1"/>
            <a:t>ift</a:t>
          </a:r>
          <a:r>
            <a:rPr lang="da-DK" sz="2400" kern="1200" dirty="0"/>
            <a:t> både elevens og uddannelsens læring</a:t>
          </a:r>
          <a:endParaRPr lang="en-US" sz="2400" kern="1200" dirty="0"/>
        </a:p>
      </dsp:txBody>
      <dsp:txXfrm>
        <a:off x="46606" y="3280675"/>
        <a:ext cx="1042238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E3AE-6691-495E-B963-DDE2D31ADADB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AF7F-8F4D-4301-9947-B34018CD00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6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Goddag m.v. 15 min.</a:t>
            </a:r>
          </a:p>
          <a:p>
            <a:endParaRPr lang="da-DK" dirty="0"/>
          </a:p>
          <a:p>
            <a:r>
              <a:rPr lang="da-DK" dirty="0"/>
              <a:t>Kort præsentation af Jan, Jørgen og Hanne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Pladsholder til slidebillede 1">
            <a:extLst>
              <a:ext uri="{FF2B5EF4-FFF2-40B4-BE49-F238E27FC236}">
                <a16:creationId xmlns:a16="http://schemas.microsoft.com/office/drawing/2014/main" id="{B2990C96-8C14-EA43-ABBC-F542E4031B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Pladsholder til noter 2">
            <a:extLst>
              <a:ext uri="{FF2B5EF4-FFF2-40B4-BE49-F238E27FC236}">
                <a16:creationId xmlns:a16="http://schemas.microsoft.com/office/drawing/2014/main" id="{7F733373-417D-5743-A289-47E44212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Pladsholder til slidenummer 3">
            <a:extLst>
              <a:ext uri="{FF2B5EF4-FFF2-40B4-BE49-F238E27FC236}">
                <a16:creationId xmlns:a16="http://schemas.microsoft.com/office/drawing/2014/main" id="{B6A1C1D2-1F46-D848-BE63-4431CF24F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EB4868-598C-2648-93B1-F45911262AA1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Pladsholder til slidebillede 1">
            <a:extLst>
              <a:ext uri="{FF2B5EF4-FFF2-40B4-BE49-F238E27FC236}">
                <a16:creationId xmlns:a16="http://schemas.microsoft.com/office/drawing/2014/main" id="{7EF6B875-8587-5F4A-966A-14CFE7353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Pladsholder til noter 2">
            <a:extLst>
              <a:ext uri="{FF2B5EF4-FFF2-40B4-BE49-F238E27FC236}">
                <a16:creationId xmlns:a16="http://schemas.microsoft.com/office/drawing/2014/main" id="{6A27D13C-1B35-F144-B458-474F4DE97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Pladsholder til slidenummer 3">
            <a:extLst>
              <a:ext uri="{FF2B5EF4-FFF2-40B4-BE49-F238E27FC236}">
                <a16:creationId xmlns:a16="http://schemas.microsoft.com/office/drawing/2014/main" id="{7B0595AD-EA9E-7A46-AC75-2886A08E1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1CE3C6-CC55-6C47-8516-B7357D2312BC}" type="slidenum">
              <a:rPr lang="da-DK" altLang="da-DK"/>
              <a:pPr/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3846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SAMR-modellen kan være et godt og kraftfuldt afsæt til både planlægning, gennemførelse og evaluering af undervisnings- og læringsaktiviteter som inddrager digitale teknologier.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26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forbindelse med ”Maines Learning Technology </a:t>
            </a:r>
            <a:r>
              <a:rPr lang="da-DK" dirty="0" err="1"/>
              <a:t>Initative</a:t>
            </a:r>
            <a:r>
              <a:rPr lang="da-DK" dirty="0"/>
              <a:t>”, hvor den amerikanske stat Maine uddelte en bærbar computer til alle skoleelever og alle lærere, har den amerikanske skolekonsulent, Dr. Ruben R. </a:t>
            </a:r>
            <a:r>
              <a:rPr lang="da-DK" dirty="0" err="1"/>
              <a:t>Puentedura</a:t>
            </a:r>
            <a:r>
              <a:rPr lang="da-DK" dirty="0"/>
              <a:t>, udviklet en model, som flittigt er blevet brugt i forbindelse med pædagogiske it-projekter rundt omkring i verden – også i Danmark. </a:t>
            </a:r>
          </a:p>
          <a:p>
            <a:r>
              <a:rPr lang="da-DK" dirty="0"/>
              <a:t>Beskriver 4 anvendelsesfaser, man kan er i, når man arbejder med transformerende og udviklingsorienterende anvendelse af it i undervisning.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C548-B58F-4577-956A-A567C758940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41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385DD319-A58E-CE42-B7EB-1E9FB6D7D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27B2C3-E265-3E4D-B482-3B7D09DB6A07}" type="slidenum">
              <a:rPr lang="da-DK" altLang="da-DK">
                <a:latin typeface="Times New Roman" panose="02020603050405020304" pitchFamily="18" charset="0"/>
              </a:rPr>
              <a:pPr/>
              <a:t>25</a:t>
            </a:fld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926845C6-9D6D-5846-99FE-60C5674D9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C03B9D6-1F7E-484D-9616-81E95D1C9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62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92B3D-2AAC-408A-8384-B610B6F74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F4D7BC-EB95-4727-B0D9-AB57F29A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D8CBBD-F46F-41F1-A50E-C89C3E01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51B09F-D2D0-4BB5-BADD-57EAFF65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EFB7F7-9C40-44FD-9F03-50DD9C72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55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413D4-338E-481D-B0A6-583DE536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F91F19-6256-4061-A2CA-75DA08A20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434E2B-751F-4CBB-8EDB-BE1032F3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184594-09E0-4AFD-821D-C5C28D8B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2932B6-3C7A-4382-A605-6BA4B6E4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76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FB6FEC-157D-4EDC-A83C-A35917354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C36F21-3719-4C3A-83C2-1F936626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DFED51-CC79-43F2-91C5-5DE89CA0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17F0A5-4CD9-43BC-9BA5-43FE630A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0A4B90-8112-4F0E-A545-45DC243D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6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1018118" y="2421467"/>
            <a:ext cx="9984316" cy="345651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4416509" y="6367370"/>
            <a:ext cx="3407683" cy="18466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31. januar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12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1018116" y="2421467"/>
            <a:ext cx="4800000" cy="345651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239934" y="2421467"/>
            <a:ext cx="4762677" cy="3456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4416509" y="6367370"/>
            <a:ext cx="3407683" cy="18466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31. januar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35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99ED0-C153-44E2-93CF-94B59D4C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7AE745-72FB-46CD-8338-FA957C07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75F27C-BA60-4016-9209-1E3F3C7D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E3F149-E265-4448-B6BD-74E859C5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EC7B1-0CE7-4AED-8FE3-47B611DA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1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6BC88-D968-41B6-9D1B-C96C3715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94F29F-E7E7-4C3B-ACE8-B857587E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E7AA32-C8ED-4100-A94D-0A3A6BCC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63D84A-6EA3-482C-AC88-0893DAFF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86DF65-79FA-4701-9FA2-2B8B1270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C26C-5EF2-40E8-B25C-5430B867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071631-AACA-42D9-9770-4B6494940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B89CD6-BFFD-4085-9E77-15B400D5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C6D73F-23E6-4DC5-B33B-5AD3E438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68878D-7C96-4EBF-B74C-9704A72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58F075-D36C-4115-B6A0-22162E19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8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95125-56B7-408E-A3E6-1C8B1200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B9DFD7-FF3F-4A73-9A06-0BCB1D2EF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8306E9-3984-45F6-B266-A3618FA37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50454BC-0EA0-4FB1-9B45-96E568173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238B491-E4AE-4663-9566-1387852A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68A61DA-C31F-4ED6-91AD-FFF3051A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B6B36E0-59A8-47B6-A2B6-CE34C743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5705F8A-972C-46CC-B883-2FB302F2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19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8FCCB-CD77-439A-9196-4A23C660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ABB985-4364-4CC5-92B1-15C2EE8C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714F6E8-A5EC-473F-A93E-27211FB8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7A1BCBE-5C76-428D-B566-BDDFB812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6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C0B4C3C-0A8D-4CED-9DCA-D345862E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D50455-1D38-46B3-A1BC-1A649C54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917477-3207-4C6E-9D29-DC141CF8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1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84672-1F01-4782-8412-03F73751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7FD676-A46F-4D80-ADF1-FFBEFA37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0CCDF2-CFD4-4A35-87A5-951E41FE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C22B76-BDEE-46C8-B451-574C732A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0196A3-0689-4B6E-8C44-47CBE679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0F9D30-C4CA-4818-9A11-C4832AEC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52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830ED-D8CA-4365-980A-2BFD8C33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7C6080C-B6A0-40BB-B010-02802066C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DE7F4C6-FBAA-4A8A-8B3D-69F1D932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40C3AC-B768-400B-953E-FBAD315D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0B5CA9-2FF7-4492-A4F0-65C626BD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23CA08-F198-44B2-86F6-C77A5DAE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83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EB97597-F085-40A6-8824-6A10FB64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AB7564-3827-4CA6-A48A-F3D7C070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E5EF4F-58F0-4F0D-BF97-5CFBDB29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E25E-2376-4E40-93C1-79938D64EB6A}" type="datetimeFigureOut">
              <a:rPr lang="da-DK" smtClean="0"/>
              <a:t>31-01-2021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7DC4DA-E160-456D-97B8-A5495A714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06983B-F402-410A-852C-E79BA96B0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E1D6-0743-44B9-87A9-DF59EB91F6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01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youtu.be/_QOsz4AaZ2k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hyperlink" Target="http://hippasus.com/blog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j.ctt1xp3tm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u.dk/sites/default/files/2020-03/Inspirationskatalog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llabs.com/blog/video-conferencing-hardware" TargetMode="External"/><Relationship Id="rId2" Type="http://schemas.openxmlformats.org/officeDocument/2006/relationships/hyperlink" Target="https://ethinkeducation.com/blog/what-is-hybrid-learning-how-to-implement-a-hybrid-learning-strategy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wllabs.com/blog/best-meeting-app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1C6B85-2356-47A0-B0E4-12F582682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85" y="2570456"/>
            <a:ext cx="4375151" cy="2858363"/>
          </a:xfrm>
        </p:spPr>
        <p:txBody>
          <a:bodyPr>
            <a:normAutofit fontScale="90000"/>
          </a:bodyPr>
          <a:lstStyle/>
          <a:p>
            <a:pPr algn="l"/>
            <a:r>
              <a:rPr lang="da-DK" sz="6700" b="1" dirty="0">
                <a:solidFill>
                  <a:schemeClr val="bg1"/>
                </a:solidFill>
                <a:latin typeface="+mn-lt"/>
              </a:rPr>
              <a:t>Hybride formater: Pædagogik, ledelse og undervisere</a:t>
            </a:r>
          </a:p>
        </p:txBody>
      </p:sp>
      <p:pic>
        <p:nvPicPr>
          <p:cNvPr id="16" name="Content Placeholder 7" descr="Et billede, der indeholder tekst, linjetegning&#10;&#10;Automatisk genereret beskrivelse">
            <a:extLst>
              <a:ext uri="{FF2B5EF4-FFF2-40B4-BE49-F238E27FC236}">
                <a16:creationId xmlns:a16="http://schemas.microsoft.com/office/drawing/2014/main" id="{CDD8D7B7-12CE-4137-861E-6BE47482E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r="-2" b="10429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51" name="Freeform: Shape 2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EB43E3ED-A083-4F33-B146-1FB02483C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37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276D1-81F7-41B2-9A52-E6E26C4A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+mn-lt"/>
              </a:rPr>
              <a:t>I nødundervisningen ser vi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0B925F-80B7-4F82-A9F6-155B732E1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336206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At rammebetingelserne  skaber både skaber </a:t>
            </a:r>
            <a:r>
              <a:rPr lang="da-DK" u="sng" dirty="0"/>
              <a:t>didaktiske benspænd</a:t>
            </a:r>
            <a:r>
              <a:rPr lang="da-DK" dirty="0"/>
              <a:t>, der skaber spændende, inspirerende og engagerende hybride forløb ..</a:t>
            </a:r>
          </a:p>
          <a:p>
            <a:pPr marL="0" indent="0">
              <a:buNone/>
            </a:pPr>
            <a:r>
              <a:rPr lang="da-DK" dirty="0"/>
              <a:t>Vi ser også undervisning, der er </a:t>
            </a:r>
            <a:r>
              <a:rPr lang="da-DK" u="sng" dirty="0"/>
              <a:t>kedelig og </a:t>
            </a:r>
            <a:r>
              <a:rPr lang="da-DK" u="sng" dirty="0" err="1"/>
              <a:t>uengagerende</a:t>
            </a:r>
            <a:r>
              <a:rPr lang="da-DK" u="sng" dirty="0"/>
              <a:t> </a:t>
            </a:r>
            <a:r>
              <a:rPr lang="da-DK" dirty="0"/>
              <a:t>– især når der mangler variation, timing og nærvær (jf. brugerne)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076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592F99-22AD-4C87-A19F-116C24D8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Refleksions</a:t>
            </a:r>
            <a:r>
              <a:rPr lang="en-US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– </a:t>
            </a:r>
            <a:r>
              <a:rPr lang="en-US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og</a:t>
            </a:r>
            <a:r>
              <a:rPr lang="en-US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handlingsrum</a:t>
            </a:r>
            <a:endParaRPr lang="en-US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Pladsholder til tekst 2">
            <a:extLst>
              <a:ext uri="{FF2B5EF4-FFF2-40B4-BE49-F238E27FC236}">
                <a16:creationId xmlns:a16="http://schemas.microsoft.com/office/drawing/2014/main" id="{7D9CD3EC-3DE8-453B-9065-8C07F1774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118031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77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592F99-22AD-4C87-A19F-116C24D8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Fordi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3485C7-FDD2-4533-A966-2DFCFF05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" b="14580"/>
          <a:stretch/>
        </p:blipFill>
        <p:spPr>
          <a:xfrm>
            <a:off x="6152379" y="2962451"/>
            <a:ext cx="5013333" cy="2820012"/>
          </a:xfrm>
          <a:prstGeom prst="rect">
            <a:avLst/>
          </a:prstGeom>
        </p:spPr>
      </p:pic>
      <p:graphicFrame>
        <p:nvGraphicFramePr>
          <p:cNvPr id="7" name="Pladsholder til tekst 2">
            <a:extLst>
              <a:ext uri="{FF2B5EF4-FFF2-40B4-BE49-F238E27FC236}">
                <a16:creationId xmlns:a16="http://schemas.microsoft.com/office/drawing/2014/main" id="{7D9CD3EC-3DE8-453B-9065-8C07F1774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094975"/>
              </p:ext>
            </p:extLst>
          </p:nvPr>
        </p:nvGraphicFramePr>
        <p:xfrm>
          <a:off x="1286930" y="2962451"/>
          <a:ext cx="4052499" cy="28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48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el 1">
            <a:extLst>
              <a:ext uri="{FF2B5EF4-FFF2-40B4-BE49-F238E27FC236}">
                <a16:creationId xmlns:a16="http://schemas.microsoft.com/office/drawing/2014/main" id="{F6C95BF1-1896-7047-9BF9-26BD437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a-DK" altLang="da-DK" sz="5200" b="1">
                <a:latin typeface="+mn-lt"/>
              </a:rPr>
              <a:t>Lærerrollen har nu flere dimensioner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9549DA-DF15-CA41-8B1B-FA68FA3A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altLang="da-DK"/>
              <a:t>2. november 2016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9DE3B9D-CF13-9442-B94F-B5D28FFA6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da-DK" altLang="da-DK"/>
              <a:t>Slide </a:t>
            </a:r>
            <a:fld id="{92312E7B-CE12-DA45-BF3A-F5A3400291CD}" type="slidenum">
              <a:rPr lang="da-DK" altLang="da-DK"/>
              <a:pPr>
                <a:spcAft>
                  <a:spcPts val="600"/>
                </a:spcAft>
              </a:pPr>
              <a:t>13</a:t>
            </a:fld>
            <a:endParaRPr lang="da-DK" altLang="da-DK"/>
          </a:p>
        </p:txBody>
      </p:sp>
      <p:graphicFrame>
        <p:nvGraphicFramePr>
          <p:cNvPr id="97284" name="Pladsholder til indhold 2">
            <a:extLst>
              <a:ext uri="{FF2B5EF4-FFF2-40B4-BE49-F238E27FC236}">
                <a16:creationId xmlns:a16="http://schemas.microsoft.com/office/drawing/2014/main" id="{14F5E840-84D2-4A35-98A4-70A49649CB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305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50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5" name="Titel 1">
            <a:extLst>
              <a:ext uri="{FF2B5EF4-FFF2-40B4-BE49-F238E27FC236}">
                <a16:creationId xmlns:a16="http://schemas.microsoft.com/office/drawing/2014/main" id="{1FF298A6-2985-8C4D-A304-A820BD13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a-DK" sz="31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Dermed</a:t>
            </a:r>
            <a:r>
              <a:rPr lang="en-US" altLang="da-DK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da-DK" sz="31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også</a:t>
            </a:r>
            <a:r>
              <a:rPr lang="en-US" altLang="da-DK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da-DK" sz="31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en</a:t>
            </a:r>
            <a:r>
              <a:rPr lang="en-US" altLang="da-DK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da-DK" sz="31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ny</a:t>
            </a:r>
            <a:r>
              <a:rPr lang="en-US" altLang="da-DK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da-DK" sz="31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arbejdsdeling</a:t>
            </a:r>
            <a:r>
              <a:rPr lang="en-US" altLang="da-DK" sz="3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…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669221-2829-6D4C-BECE-3798ADC0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42248" y="6356350"/>
            <a:ext cx="199720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216D394E-3239-AB46-BD00-E41B3CD6AE06}" type="datetime3">
              <a:rPr lang="en-US" altLang="da-DK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31 January 2021</a:t>
            </a:fld>
            <a:endParaRPr lang="en-US" altLang="da-DK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59637A-9422-1548-839A-BB8366F35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altLang="da-DK" sz="9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t>Slide </a:t>
            </a:r>
            <a:fld id="{EA5F50C6-1BC2-0A41-91F6-DB047FBD4FD0}" type="slidenum">
              <a:rPr lang="en-US" altLang="da-DK" sz="9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altLang="da-DK" sz="900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98308" name="Pladsholder til indhold 5">
            <a:extLst>
              <a:ext uri="{FF2B5EF4-FFF2-40B4-BE49-F238E27FC236}">
                <a16:creationId xmlns:a16="http://schemas.microsoft.com/office/drawing/2014/main" id="{E09F8D0E-D408-1D49-9B21-E28CC4C72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312556"/>
              </p:ext>
            </p:extLst>
          </p:nvPr>
        </p:nvGraphicFramePr>
        <p:xfrm>
          <a:off x="4777316" y="1697090"/>
          <a:ext cx="6780701" cy="346149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1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8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da-DK" sz="3200" b="0" i="0" u="none" strike="noStrike" cap="none" spc="6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3200" b="0" u="none" strike="noStrike" cap="none" spc="6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Kompetence</a:t>
                      </a:r>
                      <a:endParaRPr kumimoji="0" lang="da-DK" altLang="da-DK" sz="3200" b="0" i="0" u="none" strike="noStrike" cap="none" spc="6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3200" b="0" u="none" strike="noStrike" cap="none" spc="6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Organisering</a:t>
                      </a:r>
                      <a:endParaRPr kumimoji="0" lang="da-DK" altLang="da-DK" sz="3200" b="0" i="0" u="none" strike="noStrike" cap="none" spc="6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6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7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Før</a:t>
                      </a:r>
                      <a:endParaRPr kumimoji="0" lang="da-DK" altLang="da-DK" sz="27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7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Det ”samme”</a:t>
                      </a:r>
                      <a:endParaRPr kumimoji="0" lang="da-DK" altLang="da-DK" sz="27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7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Hver for sig</a:t>
                      </a:r>
                      <a:endParaRPr kumimoji="0" lang="da-DK" altLang="da-DK" sz="27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89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7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</a:t>
                      </a:r>
                      <a:endParaRPr kumimoji="0" lang="da-DK" altLang="da-DK" sz="27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7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Specialiseret og forskelligt, men med gensidig forståelse</a:t>
                      </a:r>
                      <a:endParaRPr kumimoji="0" lang="da-DK" altLang="da-DK" sz="27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da-DK" sz="27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Sammen konstitueret af forskellighed</a:t>
                      </a:r>
                      <a:endParaRPr kumimoji="0" lang="da-DK" altLang="da-DK" sz="27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166511" marR="166511" marT="178975" marB="8949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63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35033-754E-4D84-87D9-C2266CB7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2B7D97-54F3-4D6C-BBD7-419653F0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da-DK" sz="34400" dirty="0">
                <a:solidFill>
                  <a:schemeClr val="bg1">
                    <a:lumMod val="95000"/>
                  </a:schemeClr>
                </a:solidFill>
              </a:rPr>
              <a:t>Didaktisk Ledelse??</a:t>
            </a:r>
          </a:p>
        </p:txBody>
      </p:sp>
    </p:spTree>
    <p:extLst>
      <p:ext uri="{BB962C8B-B14F-4D97-AF65-F5344CB8AC3E}">
        <p14:creationId xmlns:p14="http://schemas.microsoft.com/office/powerpoint/2010/main" val="156107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AA09D7-D07B-4F7E-9FDD-FA44D730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chemeClr val="bg1"/>
                </a:solidFill>
                <a:latin typeface="+mn-lt"/>
              </a:rPr>
              <a:t>Ledelse</a:t>
            </a:r>
            <a:r>
              <a:rPr lang="en-US" sz="3800" b="1" dirty="0">
                <a:solidFill>
                  <a:schemeClr val="bg1"/>
                </a:solidFill>
                <a:latin typeface="+mn-lt"/>
              </a:rPr>
              <a:t> - </a:t>
            </a:r>
            <a:r>
              <a:rPr lang="en-US" sz="3800" b="1" dirty="0" err="1">
                <a:solidFill>
                  <a:schemeClr val="bg1"/>
                </a:solidFill>
                <a:latin typeface="+mn-lt"/>
              </a:rPr>
              <a:t>Fokus</a:t>
            </a:r>
            <a:endParaRPr lang="en-US" sz="3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6D2934-B32D-415F-B509-08CC46E9F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>
                <a:solidFill>
                  <a:schemeClr val="bg1"/>
                </a:solidFill>
              </a:rPr>
              <a:t>Fælles anliggende – Vision</a:t>
            </a:r>
          </a:p>
          <a:p>
            <a:pPr marL="0"/>
            <a:r>
              <a:rPr lang="en-US" sz="2000" b="1">
                <a:solidFill>
                  <a:schemeClr val="bg1"/>
                </a:solidFill>
              </a:rPr>
              <a:t>Referenceramme sprogliggørelse</a:t>
            </a:r>
          </a:p>
          <a:p>
            <a:pPr marL="0"/>
            <a:r>
              <a:rPr lang="en-US" sz="2000" b="1">
                <a:solidFill>
                  <a:schemeClr val="bg1"/>
                </a:solidFill>
              </a:rPr>
              <a:t>Fra generalisering til operationalisering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0A1878E-5869-4C48-8D1E-C88957B62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5" r="9410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229DCA-1F40-4B53-94B0-0CCF9752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Robinson, V. (2011). </a:t>
            </a:r>
            <a:r>
              <a:rPr lang="en-US" sz="3700" b="0" i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Student-Centered Leadership</a:t>
            </a:r>
            <a:r>
              <a:rPr lang="en-US" sz="37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. Hoboken, NJ: Jossey-Bass</a:t>
            </a: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4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7815AA-D33F-4720-BCD4-97144BDD7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Viviane Robinsons </a:t>
            </a:r>
            <a:r>
              <a:rPr lang="en-US" b="1" dirty="0" err="1">
                <a:solidFill>
                  <a:schemeClr val="bg1"/>
                </a:solidFill>
              </a:rPr>
              <a:t>forskning</a:t>
            </a:r>
            <a:r>
              <a:rPr lang="en-US" b="1" dirty="0">
                <a:solidFill>
                  <a:schemeClr val="bg1"/>
                </a:solidFill>
              </a:rPr>
              <a:t> er der </a:t>
            </a:r>
            <a:r>
              <a:rPr lang="en-US" b="1" dirty="0" err="1">
                <a:solidFill>
                  <a:schemeClr val="bg1"/>
                </a:solidFill>
              </a:rPr>
              <a:t>kommet</a:t>
            </a:r>
            <a:r>
              <a:rPr lang="en-US" b="1" dirty="0">
                <a:solidFill>
                  <a:schemeClr val="bg1"/>
                </a:solidFill>
              </a:rPr>
              <a:t> et </a:t>
            </a:r>
            <a:r>
              <a:rPr lang="en-US" b="1" dirty="0" err="1">
                <a:solidFill>
                  <a:schemeClr val="bg1"/>
                </a:solidFill>
              </a:rPr>
              <a:t>øget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fokus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på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forbindelsen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mellem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ledelse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og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effekter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på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elevernes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lærin</a:t>
            </a:r>
            <a:r>
              <a:rPr lang="en-US" b="1" dirty="0" err="1">
                <a:solidFill>
                  <a:schemeClr val="bg1"/>
                </a:solidFill>
              </a:rPr>
              <a:t>g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og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opstiller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konkret</a:t>
            </a:r>
            <a:r>
              <a:rPr lang="en-US" b="1" dirty="0">
                <a:solidFill>
                  <a:schemeClr val="bg1"/>
                </a:solidFill>
              </a:rPr>
              <a:t> fem </a:t>
            </a:r>
            <a:r>
              <a:rPr lang="en-US" b="1" dirty="0" err="1">
                <a:solidFill>
                  <a:schemeClr val="bg1"/>
                </a:solidFill>
              </a:rPr>
              <a:t>dimensioner</a:t>
            </a:r>
            <a:r>
              <a:rPr lang="en-US" b="1" dirty="0">
                <a:solidFill>
                  <a:schemeClr val="bg1"/>
                </a:solidFill>
              </a:rPr>
              <a:t> for, </a:t>
            </a:r>
            <a:r>
              <a:rPr lang="en-US" b="1" dirty="0" err="1">
                <a:solidFill>
                  <a:schemeClr val="bg1"/>
                </a:solidFill>
              </a:rPr>
              <a:t>hvad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ledelse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skal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fokusere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på</a:t>
            </a:r>
            <a:r>
              <a:rPr lang="en-US" b="1" dirty="0">
                <a:solidFill>
                  <a:schemeClr val="bg1"/>
                </a:solidFill>
              </a:rPr>
              <a:t> (Robinson, 2011).</a:t>
            </a:r>
          </a:p>
        </p:txBody>
      </p: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563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0C030C0-0E5D-42A7-BF5C-DD47860A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Pædagogisk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ledelses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fem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dimensioner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0C460F-5058-439A-8CC6-A02BAC174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9175" y="1311088"/>
            <a:ext cx="5276850" cy="43272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Fastsæt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mål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forventninger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Kommuniker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tydeligt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hvilke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mål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der,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gensidig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forventningsafklaring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involvering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lærerkollegiet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så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der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skabes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ejerskab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Strategisk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ressourceanvendelse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Allokering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nødvendige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ressourcer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herunder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også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fx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faglig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ekspertise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Sikring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høj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kvalitet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undervisningen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Deltagelse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udvikling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undervisning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evaluering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klasserumsobservationer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Deltagelse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ledelse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af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undervisernes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læring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kompetenceudvikling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At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sikre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et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velordnet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trygt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undervisnings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og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læringsmiljø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Beskytte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undervisningen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mod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uhensigtsmæssige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interventioner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og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bg1">
                    <a:alpha val="80000"/>
                  </a:schemeClr>
                </a:solidFill>
              </a:rPr>
              <a:t>forstyrrelser</a:t>
            </a:r>
            <a:r>
              <a:rPr lang="en-US" sz="17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77B991DB-2733-4A04-879F-839CF4F6E55D}"/>
              </a:ext>
            </a:extLst>
          </p:cNvPr>
          <p:cNvSpPr txBox="1">
            <a:spLocks/>
          </p:cNvSpPr>
          <p:nvPr/>
        </p:nvSpPr>
        <p:spPr>
          <a:xfrm>
            <a:off x="1102367" y="5938838"/>
            <a:ext cx="8655996" cy="58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da-DK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Robinson, V. (2011). </a:t>
            </a:r>
            <a:r>
              <a:rPr lang="da-DK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Student-</a:t>
            </a:r>
            <a:r>
              <a:rPr lang="da-DK" sz="20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Centered</a:t>
            </a:r>
            <a:r>
              <a:rPr lang="da-DK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da-DK" sz="20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Leadership</a:t>
            </a:r>
            <a:r>
              <a:rPr lang="da-DK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da-DK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Hoboken</a:t>
            </a:r>
            <a:r>
              <a:rPr lang="da-DK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, NJ: </a:t>
            </a:r>
            <a:r>
              <a:rPr lang="da-DK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Jossey</a:t>
            </a:r>
            <a:r>
              <a:rPr lang="da-DK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-Bass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C3B05-D55D-49D8-B9E3-A5896F6BC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340" b="70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1F84FA-8173-47BF-AE8C-3DECF914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+mn-lt"/>
              </a:rPr>
              <a:t>Det med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målene</a:t>
            </a: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53A15A-F8FD-462E-BEA1-3793E6C2BF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Specifikt</a:t>
            </a:r>
            <a:r>
              <a:rPr lang="en-US" sz="2000" b="1" dirty="0">
                <a:solidFill>
                  <a:srgbClr val="FFFFFF"/>
                </a:solidFill>
              </a:rPr>
              <a:t>: </a:t>
            </a:r>
            <a:r>
              <a:rPr lang="en-US" sz="2000" b="1" dirty="0" err="1">
                <a:solidFill>
                  <a:srgbClr val="FFFFFF"/>
                </a:solidFill>
              </a:rPr>
              <a:t>Hvad</a:t>
            </a:r>
            <a:r>
              <a:rPr lang="en-US" sz="2000" b="1" dirty="0">
                <a:solidFill>
                  <a:srgbClr val="FFFFFF"/>
                </a:solidFill>
              </a:rPr>
              <a:t> er det </a:t>
            </a:r>
            <a:r>
              <a:rPr lang="en-US" sz="2000" b="1" dirty="0" err="1">
                <a:solidFill>
                  <a:srgbClr val="FFFFFF"/>
                </a:solidFill>
              </a:rPr>
              <a:t>helt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præcist</a:t>
            </a:r>
            <a:r>
              <a:rPr lang="en-US" sz="2000" b="1" dirty="0">
                <a:solidFill>
                  <a:srgbClr val="FFFFFF"/>
                </a:solidFill>
              </a:rPr>
              <a:t>, I </a:t>
            </a:r>
            <a:r>
              <a:rPr lang="en-US" sz="2000" b="1" dirty="0" err="1">
                <a:solidFill>
                  <a:srgbClr val="FFFFFF"/>
                </a:solidFill>
              </a:rPr>
              <a:t>vil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opnå</a:t>
            </a:r>
            <a:r>
              <a:rPr lang="en-US" sz="2000" b="1" dirty="0">
                <a:solidFill>
                  <a:srgbClr val="FFFFFF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Målbart</a:t>
            </a:r>
            <a:r>
              <a:rPr lang="en-US" sz="2000" b="1" dirty="0">
                <a:solidFill>
                  <a:srgbClr val="FFFFFF"/>
                </a:solidFill>
              </a:rPr>
              <a:t>: </a:t>
            </a:r>
            <a:r>
              <a:rPr lang="en-US" sz="2000" b="1" dirty="0" err="1">
                <a:solidFill>
                  <a:srgbClr val="FFFFFF"/>
                </a:solidFill>
              </a:rPr>
              <a:t>Hvor</a:t>
            </a:r>
            <a:r>
              <a:rPr lang="en-US" sz="2000" b="1" dirty="0">
                <a:solidFill>
                  <a:srgbClr val="FFFFFF"/>
                </a:solidFill>
              </a:rPr>
              <a:t> mange? </a:t>
            </a:r>
            <a:r>
              <a:rPr lang="en-US" sz="2000" b="1" dirty="0" err="1">
                <a:solidFill>
                  <a:srgbClr val="FFFFFF"/>
                </a:solidFill>
              </a:rPr>
              <a:t>Hvor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meget</a:t>
            </a:r>
            <a:r>
              <a:rPr lang="en-US" sz="2000" b="1" dirty="0">
                <a:solidFill>
                  <a:srgbClr val="FFFFFF"/>
                </a:solidFill>
              </a:rPr>
              <a:t>? </a:t>
            </a:r>
            <a:r>
              <a:rPr lang="en-US" sz="2000" b="1" dirty="0" err="1">
                <a:solidFill>
                  <a:srgbClr val="FFFFFF"/>
                </a:solidFill>
              </a:rPr>
              <a:t>Hvordan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måler</a:t>
            </a:r>
            <a:r>
              <a:rPr lang="en-US" sz="2000" b="1" dirty="0">
                <a:solidFill>
                  <a:srgbClr val="FFFFFF"/>
                </a:solidFill>
              </a:rPr>
              <a:t> I, om I har </a:t>
            </a:r>
            <a:r>
              <a:rPr lang="en-US" sz="2000" b="1" dirty="0" err="1">
                <a:solidFill>
                  <a:srgbClr val="FFFFFF"/>
                </a:solidFill>
              </a:rPr>
              <a:t>opnået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dit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mål</a:t>
            </a:r>
            <a:r>
              <a:rPr lang="en-US" sz="2000" b="1" dirty="0">
                <a:solidFill>
                  <a:srgbClr val="FFFFFF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Attraktivt</a:t>
            </a:r>
            <a:r>
              <a:rPr lang="en-US" sz="2000" b="1" dirty="0">
                <a:solidFill>
                  <a:srgbClr val="FFFFFF"/>
                </a:solidFill>
              </a:rPr>
              <a:t>: </a:t>
            </a:r>
            <a:r>
              <a:rPr lang="en-US" sz="2000" b="1" dirty="0" err="1">
                <a:solidFill>
                  <a:srgbClr val="FFFFFF"/>
                </a:solidFill>
              </a:rPr>
              <a:t>Hvorfor</a:t>
            </a:r>
            <a:r>
              <a:rPr lang="en-US" sz="2000" b="1" dirty="0">
                <a:solidFill>
                  <a:srgbClr val="FFFFFF"/>
                </a:solidFill>
              </a:rPr>
              <a:t> er </a:t>
            </a:r>
            <a:r>
              <a:rPr lang="en-US" sz="2000" b="1" dirty="0" err="1">
                <a:solidFill>
                  <a:srgbClr val="FFFFFF"/>
                </a:solidFill>
              </a:rPr>
              <a:t>målet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interessant</a:t>
            </a:r>
            <a:r>
              <a:rPr lang="en-US" sz="2000" b="1" dirty="0">
                <a:solidFill>
                  <a:srgbClr val="FFFFFF"/>
                </a:solidFill>
              </a:rPr>
              <a:t> for </a:t>
            </a:r>
            <a:r>
              <a:rPr lang="en-US" sz="2000" b="1" dirty="0" err="1">
                <a:solidFill>
                  <a:srgbClr val="FFFFFF"/>
                </a:solidFill>
              </a:rPr>
              <a:t>jer</a:t>
            </a:r>
            <a:r>
              <a:rPr lang="en-US" sz="2000" b="1" dirty="0">
                <a:solidFill>
                  <a:srgbClr val="FFFFFF"/>
                </a:solidFill>
              </a:rPr>
              <a:t>? </a:t>
            </a:r>
            <a:r>
              <a:rPr lang="en-US" sz="2000" b="1" dirty="0" err="1">
                <a:solidFill>
                  <a:srgbClr val="FFFFFF"/>
                </a:solidFill>
              </a:rPr>
              <a:t>Opfylder</a:t>
            </a:r>
            <a:r>
              <a:rPr lang="en-US" sz="2000" b="1" dirty="0">
                <a:solidFill>
                  <a:srgbClr val="FFFFFF"/>
                </a:solidFill>
              </a:rPr>
              <a:t> det </a:t>
            </a:r>
            <a:r>
              <a:rPr lang="en-US" sz="2000" b="1" dirty="0" err="1">
                <a:solidFill>
                  <a:srgbClr val="FFFFFF"/>
                </a:solidFill>
              </a:rPr>
              <a:t>jeres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behov</a:t>
            </a:r>
            <a:r>
              <a:rPr lang="en-US" sz="2000" b="1" dirty="0">
                <a:solidFill>
                  <a:srgbClr val="FFFFFF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Realistisk</a:t>
            </a:r>
            <a:r>
              <a:rPr lang="en-US" sz="2000" b="1" dirty="0">
                <a:solidFill>
                  <a:srgbClr val="FFFFFF"/>
                </a:solidFill>
              </a:rPr>
              <a:t>: Er </a:t>
            </a:r>
            <a:r>
              <a:rPr lang="en-US" sz="2000" b="1" dirty="0" err="1">
                <a:solidFill>
                  <a:srgbClr val="FFFFFF"/>
                </a:solidFill>
              </a:rPr>
              <a:t>målet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realistisk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og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opnåeligt</a:t>
            </a:r>
            <a:r>
              <a:rPr lang="en-US" sz="2000" b="1" dirty="0">
                <a:solidFill>
                  <a:srgbClr val="FFFFFF"/>
                </a:solidFill>
              </a:rPr>
              <a:t> med de </a:t>
            </a:r>
            <a:r>
              <a:rPr lang="en-US" sz="2000" b="1" dirty="0" err="1">
                <a:solidFill>
                  <a:srgbClr val="FFFFFF"/>
                </a:solidFill>
              </a:rPr>
              <a:t>ressourcer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som</a:t>
            </a:r>
            <a:r>
              <a:rPr lang="en-US" sz="2000" b="1" dirty="0">
                <a:solidFill>
                  <a:srgbClr val="FFFFFF"/>
                </a:solidFill>
              </a:rPr>
              <a:t> I har?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Tidsbestemt</a:t>
            </a:r>
            <a:r>
              <a:rPr lang="en-US" sz="2000" b="1" dirty="0">
                <a:solidFill>
                  <a:srgbClr val="FFFFFF"/>
                </a:solidFill>
              </a:rPr>
              <a:t>: </a:t>
            </a:r>
            <a:r>
              <a:rPr lang="en-US" sz="2000" b="1" dirty="0" err="1">
                <a:solidFill>
                  <a:srgbClr val="FFFFFF"/>
                </a:solidFill>
              </a:rPr>
              <a:t>Hvornår</a:t>
            </a:r>
            <a:r>
              <a:rPr lang="en-US" sz="2000" b="1" dirty="0">
                <a:solidFill>
                  <a:srgbClr val="FFFFFF"/>
                </a:solidFill>
              </a:rPr>
              <a:t> er </a:t>
            </a:r>
            <a:r>
              <a:rPr lang="en-US" sz="2000" b="1" dirty="0" err="1">
                <a:solidFill>
                  <a:srgbClr val="FFFFFF"/>
                </a:solidFill>
              </a:rPr>
              <a:t>jeres</a:t>
            </a:r>
            <a:r>
              <a:rPr lang="en-US" sz="2000" b="1" dirty="0">
                <a:solidFill>
                  <a:srgbClr val="FFFFFF"/>
                </a:solidFill>
              </a:rPr>
              <a:t> deadline?</a:t>
            </a:r>
          </a:p>
        </p:txBody>
      </p:sp>
    </p:spTree>
    <p:extLst>
      <p:ext uri="{BB962C8B-B14F-4D97-AF65-F5344CB8AC3E}">
        <p14:creationId xmlns:p14="http://schemas.microsoft.com/office/powerpoint/2010/main" val="371841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48" y="1111678"/>
            <a:ext cx="9554096" cy="4634644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1847528" y="3545632"/>
            <a:ext cx="4343400" cy="189959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Niels Henrik Helms, har arbejdet udviklings- og forskningsmæssigt med læring, medier og ledelse siden 1980’erne. Tidligere lektor på SDU, </a:t>
            </a:r>
            <a:r>
              <a:rPr lang="da-DK" sz="18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a-DK" sz="18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irektør Knowledge Lab, forskningsleder Absalon, docent Absalon og KP - </a:t>
            </a:r>
            <a:r>
              <a:rPr lang="da-DK" sz="18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a-DK" sz="18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eniorforsker og konsulent</a:t>
            </a:r>
            <a:r>
              <a:rPr lang="da-DK" sz="18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6972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Lærer smiler og skriver på whiteboard">
            <a:extLst>
              <a:ext uri="{FF2B5EF4-FFF2-40B4-BE49-F238E27FC236}">
                <a16:creationId xmlns:a16="http://schemas.microsoft.com/office/drawing/2014/main" id="{2F53B3E7-F2BB-41DA-BAC6-8636CB520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539A57-2C1D-461C-A4EF-AAA9B54A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Elsk dine undervisere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74F804-F1D6-43FC-9707-C737564A3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600" b="1" dirty="0">
                <a:solidFill>
                  <a:schemeClr val="tx1"/>
                </a:solidFill>
              </a:rPr>
              <a:t>The best way you can love teachers is to create the conditions under which they can become successful.</a:t>
            </a:r>
          </a:p>
          <a:p>
            <a:pPr marL="0"/>
            <a:r>
              <a:rPr lang="en-US" sz="1600" dirty="0">
                <a:solidFill>
                  <a:schemeClr val="tx1"/>
                </a:solidFill>
              </a:rPr>
              <a:t>Indre motivation,  </a:t>
            </a:r>
            <a:r>
              <a:rPr lang="en-US" sz="1600" dirty="0" err="1">
                <a:solidFill>
                  <a:schemeClr val="tx1"/>
                </a:solidFill>
              </a:rPr>
              <a:t>som</a:t>
            </a:r>
            <a:r>
              <a:rPr lang="en-US" sz="1600" dirty="0">
                <a:solidFill>
                  <a:schemeClr val="tx1"/>
                </a:solidFill>
              </a:rPr>
              <a:t> handler om </a:t>
            </a:r>
            <a:r>
              <a:rPr lang="en-US" sz="1600" b="1" dirty="0" err="1">
                <a:solidFill>
                  <a:schemeClr val="tx1"/>
                </a:solidFill>
              </a:rPr>
              <a:t>formål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mestring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kapacitet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arbejde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sammen</a:t>
            </a:r>
            <a:r>
              <a:rPr lang="en-US" sz="1600" b="1" dirty="0">
                <a:solidFill>
                  <a:schemeClr val="tx1"/>
                </a:solidFill>
              </a:rPr>
              <a:t>, working with others, </a:t>
            </a:r>
            <a:r>
              <a:rPr lang="en-US" sz="1600" b="1" dirty="0" err="1">
                <a:solidFill>
                  <a:schemeClr val="tx1"/>
                </a:solidFill>
              </a:rPr>
              <a:t>og</a:t>
            </a:r>
            <a:r>
              <a:rPr lang="en-US" sz="1600" b="1" dirty="0">
                <a:solidFill>
                  <a:schemeClr val="tx1"/>
                </a:solidFill>
              </a:rPr>
              <a:t> med </a:t>
            </a:r>
            <a:r>
              <a:rPr lang="en-US" sz="1600" b="1" dirty="0" err="1">
                <a:solidFill>
                  <a:schemeClr val="tx1"/>
                </a:solidFill>
              </a:rPr>
              <a:t>en</a:t>
            </a:r>
            <a:r>
              <a:rPr lang="en-US" sz="1600" b="1" dirty="0">
                <a:solidFill>
                  <a:schemeClr val="tx1"/>
                </a:solidFill>
              </a:rPr>
              <a:t> vis relevant  </a:t>
            </a:r>
            <a:r>
              <a:rPr lang="en-US" sz="1600" b="1" dirty="0" err="1">
                <a:solidFill>
                  <a:schemeClr val="tx1"/>
                </a:solidFill>
              </a:rPr>
              <a:t>autonomi</a:t>
            </a:r>
            <a:endParaRPr lang="en-US" sz="1600" b="1" dirty="0">
              <a:solidFill>
                <a:schemeClr val="tx1"/>
              </a:solidFill>
            </a:endParaRPr>
          </a:p>
          <a:p>
            <a:pPr marL="0"/>
            <a:r>
              <a:rPr lang="en-US" sz="1600" dirty="0" err="1">
                <a:solidFill>
                  <a:schemeClr val="tx1"/>
                </a:solidFill>
              </a:rPr>
              <a:t>Samarbejdskulturer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en-US" sz="1600" dirty="0" err="1">
                <a:solidFill>
                  <a:schemeClr val="tx1"/>
                </a:solidFill>
              </a:rPr>
              <a:t>Ændre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gruppen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gennem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gruppen</a:t>
            </a:r>
            <a:endParaRPr lang="en-US" sz="1600" dirty="0">
              <a:solidFill>
                <a:schemeClr val="tx1"/>
              </a:solidFill>
            </a:endParaRPr>
          </a:p>
          <a:p>
            <a:pPr marL="0"/>
            <a:r>
              <a:rPr lang="en-US" sz="1600" dirty="0" err="1">
                <a:solidFill>
                  <a:schemeClr val="tx1"/>
                </a:solidFill>
              </a:rPr>
              <a:t>Lede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midten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7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52FDFF-46A9-48F7-A3CF-D50A840E6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240" y="753042"/>
            <a:ext cx="7977118" cy="5172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3200" dirty="0">
                <a:solidFill>
                  <a:schemeClr val="bg1"/>
                </a:solidFill>
              </a:rPr>
              <a:t>Digitalisering tilbyder sig som en mulighed og et påbud</a:t>
            </a:r>
          </a:p>
          <a:p>
            <a:pPr marL="0" indent="0">
              <a:buNone/>
            </a:pPr>
            <a:r>
              <a:rPr lang="da-DK" sz="3200" dirty="0">
                <a:solidFill>
                  <a:schemeClr val="bg1"/>
                </a:solidFill>
              </a:rPr>
              <a:t>Ledelse skal skabe refleksions- og handlingsrum </a:t>
            </a:r>
            <a:r>
              <a:rPr lang="da-DK" sz="3200" dirty="0" err="1">
                <a:solidFill>
                  <a:schemeClr val="bg1"/>
                </a:solidFill>
              </a:rPr>
              <a:t>ift</a:t>
            </a:r>
            <a:r>
              <a:rPr lang="da-DK" sz="3200" dirty="0">
                <a:solidFill>
                  <a:schemeClr val="bg1"/>
                </a:solidFill>
              </a:rPr>
              <a:t> de ændringer digitalisering både skaber mulighed for og kræver</a:t>
            </a:r>
          </a:p>
          <a:p>
            <a:pPr marL="0" indent="0">
              <a:buNone/>
            </a:pPr>
            <a:r>
              <a:rPr lang="da-DK" sz="3200" dirty="0">
                <a:solidFill>
                  <a:schemeClr val="bg1"/>
                </a:solidFill>
              </a:rPr>
              <a:t>Fokus på lærer og team</a:t>
            </a:r>
          </a:p>
          <a:p>
            <a:pPr marL="0" indent="0">
              <a:buNone/>
            </a:pPr>
            <a:r>
              <a:rPr lang="da-DK" sz="3200" dirty="0">
                <a:solidFill>
                  <a:schemeClr val="bg1"/>
                </a:solidFill>
              </a:rPr>
              <a:t>Ledelse er kritisk </a:t>
            </a:r>
            <a:r>
              <a:rPr lang="da-DK" sz="3200" dirty="0" err="1">
                <a:solidFill>
                  <a:schemeClr val="bg1"/>
                </a:solidFill>
              </a:rPr>
              <a:t>ift</a:t>
            </a:r>
            <a:r>
              <a:rPr lang="da-DK" sz="3200" dirty="0">
                <a:solidFill>
                  <a:schemeClr val="bg1"/>
                </a:solidFill>
              </a:rPr>
              <a:t> elevernes læring og dannelse</a:t>
            </a:r>
          </a:p>
          <a:p>
            <a:pPr marL="0" indent="0">
              <a:buNone/>
            </a:pPr>
            <a:r>
              <a:rPr lang="da-DK" sz="4000" dirty="0">
                <a:solidFill>
                  <a:schemeClr val="accent2"/>
                </a:solidFill>
              </a:rPr>
              <a:t>Kræv radikale løsninger!!!</a:t>
            </a:r>
          </a:p>
          <a:p>
            <a:pPr marL="0" indent="0">
              <a:buNone/>
            </a:pPr>
            <a:endParaRPr lang="da-DK" sz="20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7454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17600" y="884718"/>
            <a:ext cx="9985011" cy="1314909"/>
          </a:xfrm>
        </p:spPr>
        <p:txBody>
          <a:bodyPr anchor="t">
            <a:normAutofit/>
          </a:bodyPr>
          <a:lstStyle/>
          <a:p>
            <a:r>
              <a:rPr lang="da-DK" dirty="0">
                <a:solidFill>
                  <a:schemeClr val="tx1"/>
                </a:solidFill>
                <a:latin typeface="+mn-lt"/>
              </a:rPr>
              <a:t>Anslag – SAMR-modellen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44B3102-BF4C-441F-8357-949B74EDB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117" y="2199627"/>
            <a:ext cx="2827906" cy="377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Hvorfor SAMR?</a:t>
            </a:r>
            <a:br>
              <a:rPr lang="da-DK" sz="2200" dirty="0"/>
            </a:br>
            <a:r>
              <a:rPr lang="da-DK" sz="2200" dirty="0"/>
              <a:t>Hvor er vi nu?</a:t>
            </a:r>
            <a:br>
              <a:rPr lang="da-DK" sz="2200" dirty="0"/>
            </a:br>
            <a:r>
              <a:rPr lang="da-DK" sz="2200" dirty="0"/>
              <a:t>Hvor vil vi gerne bevæge os hen?	</a:t>
            </a:r>
            <a:br>
              <a:rPr lang="da-DK" sz="2200" dirty="0"/>
            </a:br>
            <a:r>
              <a:rPr lang="da-DK" sz="2200" dirty="0"/>
              <a:t>SAMR-modellen et afsæt til både planlægning, gennemførelse og evaluering af undervisnings- og læringsaktiviteter som inddrager digitale teknologier</a:t>
            </a:r>
            <a:r>
              <a:rPr lang="da-DK" dirty="0"/>
              <a:t>.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9A204C-C828-48B9-BCDB-82BD06C6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13019" y="2095128"/>
            <a:ext cx="7550058" cy="39826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dato 2"/>
          <p:cNvSpPr>
            <a:spLocks noGrp="1"/>
          </p:cNvSpPr>
          <p:nvPr>
            <p:ph type="dt" sz="half" idx="2"/>
          </p:nvPr>
        </p:nvSpPr>
        <p:spPr>
          <a:xfrm>
            <a:off x="4416509" y="6367370"/>
            <a:ext cx="3407683" cy="18466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fld id="{4255902C-8C1A-4DAD-A8E7-D33067E00D87}" type="datetime2">
              <a:rPr lang="da-DK" smtClean="0"/>
              <a:pPr>
                <a:spcAft>
                  <a:spcPts val="800"/>
                </a:spcAft>
              </a:pPr>
              <a:t>31. januar 2021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78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indendørs, person, mand, hylde&#10;&#10;Automatisk genereret beskrivelse">
            <a:extLst>
              <a:ext uri="{FF2B5EF4-FFF2-40B4-BE49-F238E27FC236}">
                <a16:creationId xmlns:a16="http://schemas.microsoft.com/office/drawing/2014/main" id="{F4B54BA1-18FE-4D69-9025-8BE2D99E4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00" t="6601" r="4501" b="14291"/>
          <a:stretch/>
        </p:blipFill>
        <p:spPr>
          <a:xfrm>
            <a:off x="1151459" y="2199627"/>
            <a:ext cx="1526005" cy="177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17600" y="884718"/>
            <a:ext cx="9985011" cy="1314909"/>
          </a:xfrm>
        </p:spPr>
        <p:txBody>
          <a:bodyPr anchor="t"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Anslag – SAMR-modellen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44B3102-BF4C-441F-8357-949B74EDB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1637" y="2424000"/>
            <a:ext cx="3024336" cy="1778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Amerikansk skolekonsulent</a:t>
            </a:r>
            <a:br>
              <a:rPr lang="en-US" dirty="0"/>
            </a:br>
            <a:r>
              <a:rPr lang="da-DK" dirty="0"/>
              <a:t>Dr. Ruben R. </a:t>
            </a:r>
            <a:r>
              <a:rPr lang="da-DK" dirty="0" err="1"/>
              <a:t>Puentedura</a:t>
            </a:r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9A204C-C828-48B9-BCDB-82BD06C6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240000" y="2424000"/>
            <a:ext cx="4762677" cy="2512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dato 2"/>
          <p:cNvSpPr>
            <a:spLocks noGrp="1"/>
          </p:cNvSpPr>
          <p:nvPr>
            <p:ph type="dt" sz="half" idx="2"/>
          </p:nvPr>
        </p:nvSpPr>
        <p:spPr>
          <a:xfrm>
            <a:off x="4416509" y="6367370"/>
            <a:ext cx="3407683" cy="18466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fld id="{4255902C-8C1A-4DAD-A8E7-D33067E00D87}" type="datetime2">
              <a:rPr lang="da-DK" smtClean="0"/>
              <a:pPr>
                <a:spcAft>
                  <a:spcPts val="800"/>
                </a:spcAft>
              </a:pPr>
              <a:t>31. januar 2021</a:t>
            </a:fld>
            <a:endParaRPr lang="en-GB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598076B-0E67-431D-9504-42EC45F18BCB}"/>
              </a:ext>
            </a:extLst>
          </p:cNvPr>
          <p:cNvSpPr txBox="1"/>
          <p:nvPr/>
        </p:nvSpPr>
        <p:spPr>
          <a:xfrm>
            <a:off x="997285" y="4149081"/>
            <a:ext cx="4858688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67" dirty="0"/>
              <a:t>Blog: </a:t>
            </a:r>
            <a:r>
              <a:rPr lang="da-DK" sz="1867" dirty="0">
                <a:hlinkClick r:id="rId6"/>
              </a:rPr>
              <a:t>http://hippasus.com/blog/</a:t>
            </a:r>
            <a:endParaRPr lang="da-DK" sz="1867" dirty="0"/>
          </a:p>
          <a:p>
            <a:r>
              <a:rPr lang="da-DK" sz="1867" dirty="0"/>
              <a:t>SAMR Model </a:t>
            </a:r>
            <a:r>
              <a:rPr lang="da-DK" sz="1867" dirty="0" err="1"/>
              <a:t>Explained</a:t>
            </a:r>
            <a:r>
              <a:rPr lang="da-DK" sz="1867" dirty="0"/>
              <a:t> by </a:t>
            </a:r>
            <a:r>
              <a:rPr lang="da-DK" sz="1867" dirty="0" err="1"/>
              <a:t>Puentedura</a:t>
            </a:r>
            <a:r>
              <a:rPr lang="da-DK" sz="1867" dirty="0"/>
              <a:t>:</a:t>
            </a:r>
            <a:r>
              <a:rPr lang="en-US" sz="1867" dirty="0">
                <a:hlinkClick r:id="rId7"/>
              </a:rPr>
              <a:t>https://youtu.be/_QOsz4AaZ2k</a:t>
            </a:r>
            <a:endParaRPr lang="en-US" sz="186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81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B3D2E37F-8571-4900-9CF5-56AC95E0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da-DK" sz="4000" b="1">
                <a:solidFill>
                  <a:schemeClr val="bg1"/>
                </a:solidFill>
              </a:rPr>
              <a:t>Referencer: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B52A481-854F-4676-A3C8-D7A21CE0C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Fuller, T. (Ed.). (1989). </a:t>
            </a:r>
            <a:r>
              <a:rPr lang="en-US" sz="2200" i="1" dirty="0">
                <a:solidFill>
                  <a:schemeClr val="bg1">
                    <a:alpha val="80000"/>
                  </a:schemeClr>
                </a:solidFill>
              </a:rPr>
              <a:t>The Voice of Liberal Learning: Michael Oakeshott on Education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. New Haven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; London: 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Yale University Press. Retrieved January 31, 2021, from 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http://www.jstor.org/stable/j.ctt1xp3tm1</a:t>
            </a:r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200" b="0" i="0" kern="1200" dirty="0">
              <a:solidFill>
                <a:schemeClr val="bg1">
                  <a:alpha val="80000"/>
                </a:schemeClr>
              </a:solidFill>
              <a:effectLst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200" b="0" i="0" kern="1200" dirty="0">
                <a:solidFill>
                  <a:schemeClr val="bg1">
                    <a:alpha val="80000"/>
                  </a:schemeClr>
                </a:solidFill>
                <a:effectLst/>
                <a:ea typeface="+mj-ea"/>
                <a:cs typeface="+mj-cs"/>
              </a:rPr>
              <a:t>Robinson, V. (2011). </a:t>
            </a:r>
            <a:r>
              <a:rPr lang="en-US" sz="2200" b="0" i="1" kern="1200" dirty="0">
                <a:solidFill>
                  <a:schemeClr val="bg1">
                    <a:alpha val="80000"/>
                  </a:schemeClr>
                </a:solidFill>
                <a:effectLst/>
                <a:ea typeface="+mj-ea"/>
                <a:cs typeface="+mj-cs"/>
              </a:rPr>
              <a:t>Student-Centered Leadership</a:t>
            </a:r>
            <a:r>
              <a:rPr lang="en-US" sz="2200" b="0" i="0" kern="1200" dirty="0">
                <a:solidFill>
                  <a:schemeClr val="bg1">
                    <a:alpha val="80000"/>
                  </a:schemeClr>
                </a:solidFill>
                <a:effectLst/>
                <a:ea typeface="+mj-ea"/>
                <a:cs typeface="+mj-cs"/>
              </a:rPr>
              <a:t>. Hoboken, NJ: Jossey-Bass</a:t>
            </a:r>
          </a:p>
          <a:p>
            <a:pPr marL="0" indent="0">
              <a:buNone/>
            </a:pPr>
            <a:endParaRPr lang="en-US" sz="2200" dirty="0">
              <a:solidFill>
                <a:schemeClr val="bg1">
                  <a:alpha val="8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200" b="0" i="0" kern="1200" dirty="0" err="1">
                <a:solidFill>
                  <a:schemeClr val="bg1">
                    <a:alpha val="80000"/>
                  </a:schemeClr>
                </a:solidFill>
                <a:effectLst/>
                <a:ea typeface="+mj-ea"/>
                <a:cs typeface="+mj-cs"/>
              </a:rPr>
              <a:t>Inspirationskatalog</a:t>
            </a:r>
            <a:r>
              <a:rPr lang="en-US" sz="2200" b="0" i="0" kern="1200" dirty="0">
                <a:solidFill>
                  <a:schemeClr val="bg1">
                    <a:alpha val="80000"/>
                  </a:schemeClr>
                </a:solidFill>
                <a:effectLst/>
                <a:ea typeface="+mj-ea"/>
                <a:cs typeface="+mj-cs"/>
              </a:rPr>
              <a:t>: </a:t>
            </a:r>
            <a:r>
              <a:rPr lang="da-DK" sz="2200" dirty="0">
                <a:solidFill>
                  <a:schemeClr val="bg1">
                    <a:alpha val="80000"/>
                  </a:schemeClr>
                </a:solidFill>
                <a:hlinkClick r:id="rId4"/>
              </a:rPr>
              <a:t>Inspirationskatalog.pdf (emu.dk)</a:t>
            </a:r>
            <a:endParaRPr lang="en-US" sz="2200" dirty="0">
              <a:solidFill>
                <a:schemeClr val="bg1">
                  <a:alpha val="8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US" sz="2200" b="0" i="0" kern="1200" dirty="0">
              <a:solidFill>
                <a:schemeClr val="bg1">
                  <a:alpha val="80000"/>
                </a:schemeClr>
              </a:solidFill>
              <a:effectLst/>
              <a:ea typeface="+mj-ea"/>
              <a:cs typeface="+mj-cs"/>
            </a:endParaRPr>
          </a:p>
          <a:p>
            <a:pPr marL="0" indent="0">
              <a:buNone/>
            </a:pPr>
            <a:endParaRPr lang="en-US" sz="2200" dirty="0">
              <a:solidFill>
                <a:schemeClr val="bg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da-DK" sz="2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4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64AF3280-E06E-344C-9821-06050F029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>
              <a:latin typeface="Courier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60418" name="Picture 4" descr="anette">
            <a:extLst>
              <a:ext uri="{FF2B5EF4-FFF2-40B4-BE49-F238E27FC236}">
                <a16:creationId xmlns:a16="http://schemas.microsoft.com/office/drawing/2014/main" id="{2BC88B0F-5977-EC4E-8A64-6C65FEDF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1" y="-714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A75166F4-D4CA-45D1-90C6-0C1FB3C729BF}"/>
              </a:ext>
            </a:extLst>
          </p:cNvPr>
          <p:cNvSpPr txBox="1">
            <a:spLocks/>
          </p:cNvSpPr>
          <p:nvPr/>
        </p:nvSpPr>
        <p:spPr>
          <a:xfrm>
            <a:off x="1008591" y="4887119"/>
            <a:ext cx="9984316" cy="10081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 os se på hvad vi har af god praksis!!!</a:t>
            </a:r>
          </a:p>
        </p:txBody>
      </p:sp>
    </p:spTree>
    <p:extLst>
      <p:ext uri="{BB962C8B-B14F-4D97-AF65-F5344CB8AC3E}">
        <p14:creationId xmlns:p14="http://schemas.microsoft.com/office/powerpoint/2010/main" val="282049480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C6189A-A9B5-4AE2-B432-DBB58CD4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algn="ctr"/>
            <a:r>
              <a:rPr lang="da-DK" sz="34400" b="1" dirty="0">
                <a:latin typeface="+mn-lt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662E5CC-9C42-42F6-92E0-606C8AD6C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8857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128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el 1">
            <a:extLst>
              <a:ext uri="{FF2B5EF4-FFF2-40B4-BE49-F238E27FC236}">
                <a16:creationId xmlns:a16="http://schemas.microsoft.com/office/drawing/2014/main" id="{CE5CC434-7023-9F42-8BE5-5491A10A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altLang="da-DK" sz="6600" b="1">
                <a:latin typeface="+mn-lt"/>
                <a:ea typeface="ＭＳ Ｐゴシック" panose="020B0600070205080204" pitchFamily="34" charset="-128"/>
              </a:rPr>
              <a:t>Med forskellige hensigter</a:t>
            </a:r>
          </a:p>
        </p:txBody>
      </p:sp>
      <p:sp>
        <p:nvSpPr>
          <p:cNvPr id="86024" name="Rectangle 74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19" name="Pladsholder til dato 3">
            <a:extLst>
              <a:ext uri="{FF2B5EF4-FFF2-40B4-BE49-F238E27FC236}">
                <a16:creationId xmlns:a16="http://schemas.microsoft.com/office/drawing/2014/main" id="{6BE14CFC-5F79-AD42-97E1-26B6FBF4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50E1204E-D209-0D42-A543-77588E42D31F}" type="datetime3">
              <a:rPr lang="da-DK" altLang="da-DK" sz="1800">
                <a:latin typeface="Verdana" panose="020B060403050404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31.01.2021</a:t>
            </a:fld>
            <a:endParaRPr lang="da-DK" altLang="da-DK" sz="18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Pladsholder til diasnummer 4">
            <a:extLst>
              <a:ext uri="{FF2B5EF4-FFF2-40B4-BE49-F238E27FC236}">
                <a16:creationId xmlns:a16="http://schemas.microsoft.com/office/drawing/2014/main" id="{953F9F1A-C841-4940-B578-BC641B35D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a-DK" altLang="da-DK" sz="1800">
                <a:latin typeface="Verdana" panose="020B0604030504040204" pitchFamily="34" charset="0"/>
              </a:rPr>
              <a:t>Slide </a:t>
            </a:r>
            <a:fld id="{AC865509-3B8E-334C-A268-0257839A2576}" type="slidenum">
              <a:rPr lang="da-DK" altLang="da-DK" sz="18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</a:t>
            </a:fld>
            <a:endParaRPr lang="da-DK" altLang="da-DK" sz="1800">
              <a:latin typeface="Verdana" panose="020B0604030504040204" pitchFamily="34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BF4ABA78-3574-4020-9E94-5783D17D21B3}"/>
              </a:ext>
            </a:extLst>
          </p:cNvPr>
          <p:cNvGrpSpPr/>
          <p:nvPr/>
        </p:nvGrpSpPr>
        <p:grpSpPr>
          <a:xfrm>
            <a:off x="913968" y="1997320"/>
            <a:ext cx="10364063" cy="4015502"/>
            <a:chOff x="913968" y="1997320"/>
            <a:chExt cx="10364063" cy="4015502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6D892AF-20A3-4D11-92B0-D69058C46EFD}"/>
                </a:ext>
              </a:extLst>
            </p:cNvPr>
            <p:cNvSpPr/>
            <p:nvPr/>
          </p:nvSpPr>
          <p:spPr>
            <a:xfrm>
              <a:off x="5152406" y="1997320"/>
              <a:ext cx="1887187" cy="1887187"/>
            </a:xfrm>
            <a:prstGeom prst="ellipse">
              <a:avLst/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C0F9B976-8C89-4D90-8142-F4FDDC4DFA5C}"/>
                </a:ext>
              </a:extLst>
            </p:cNvPr>
            <p:cNvSpPr/>
            <p:nvPr/>
          </p:nvSpPr>
          <p:spPr>
            <a:xfrm>
              <a:off x="1517250" y="1997320"/>
              <a:ext cx="1887187" cy="1887187"/>
            </a:xfrm>
            <a:prstGeom prst="ellipse">
              <a:avLst/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ktangel 3" descr="Klasseværelse">
              <a:extLst>
                <a:ext uri="{FF2B5EF4-FFF2-40B4-BE49-F238E27FC236}">
                  <a16:creationId xmlns:a16="http://schemas.microsoft.com/office/drawing/2014/main" id="{784BB255-257F-4291-BB77-F7F881A598D8}"/>
                </a:ext>
              </a:extLst>
            </p:cNvPr>
            <p:cNvSpPr/>
            <p:nvPr/>
          </p:nvSpPr>
          <p:spPr>
            <a:xfrm>
              <a:off x="5554590" y="2454926"/>
              <a:ext cx="1082812" cy="108281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Kombinationstegning: figur 4">
              <a:extLst>
                <a:ext uri="{FF2B5EF4-FFF2-40B4-BE49-F238E27FC236}">
                  <a16:creationId xmlns:a16="http://schemas.microsoft.com/office/drawing/2014/main" id="{62AA13E3-817E-41C3-9BD4-8F1E7CD53FD4}"/>
                </a:ext>
              </a:extLst>
            </p:cNvPr>
            <p:cNvSpPr/>
            <p:nvPr/>
          </p:nvSpPr>
          <p:spPr>
            <a:xfrm>
              <a:off x="913968" y="4472320"/>
              <a:ext cx="3093750" cy="1540502"/>
            </a:xfrm>
            <a:custGeom>
              <a:avLst/>
              <a:gdLst>
                <a:gd name="connsiteX0" fmla="*/ 0 w 3093750"/>
                <a:gd name="connsiteY0" fmla="*/ 0 h 1540502"/>
                <a:gd name="connsiteX1" fmla="*/ 3093750 w 3093750"/>
                <a:gd name="connsiteY1" fmla="*/ 0 h 1540502"/>
                <a:gd name="connsiteX2" fmla="*/ 3093750 w 3093750"/>
                <a:gd name="connsiteY2" fmla="*/ 1540502 h 1540502"/>
                <a:gd name="connsiteX3" fmla="*/ 0 w 3093750"/>
                <a:gd name="connsiteY3" fmla="*/ 1540502 h 1540502"/>
                <a:gd name="connsiteX4" fmla="*/ 0 w 3093750"/>
                <a:gd name="connsiteY4" fmla="*/ 0 h 154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1540502">
                  <a:moveTo>
                    <a:pt x="0" y="0"/>
                  </a:moveTo>
                  <a:lnTo>
                    <a:pt x="3093750" y="0"/>
                  </a:lnTo>
                  <a:lnTo>
                    <a:pt x="3093750" y="1540502"/>
                  </a:lnTo>
                  <a:lnTo>
                    <a:pt x="0" y="1540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da-DK" sz="1100" kern="1200"/>
                <a:t>Digital læring formodes at skabe ”</a:t>
              </a:r>
              <a:r>
                <a:rPr lang="da-DK" sz="1100" u="sng" kern="1200"/>
                <a:t>bedre” læring</a:t>
              </a:r>
              <a:r>
                <a:rPr lang="da-DK" sz="1100" kern="1200"/>
                <a:t>. Det vil sige, at deltagerne fx lærer på måder, der giver større udbytte i forhold til indsatsen med større overensstemmelse med omverdenens krav og/eller den måde de i øvrigt tilegner sig verden .</a:t>
              </a:r>
              <a:endParaRPr lang="en-US" sz="1100" kern="1200"/>
            </a:p>
          </p:txBody>
        </p:sp>
        <p:sp>
          <p:nvSpPr>
            <p:cNvPr id="7" name="Rektangel 6" descr="Forbindelser">
              <a:extLst>
                <a:ext uri="{FF2B5EF4-FFF2-40B4-BE49-F238E27FC236}">
                  <a16:creationId xmlns:a16="http://schemas.microsoft.com/office/drawing/2014/main" id="{44A72023-47F6-4048-A6D1-65A68C122182}"/>
                </a:ext>
              </a:extLst>
            </p:cNvPr>
            <p:cNvSpPr/>
            <p:nvPr/>
          </p:nvSpPr>
          <p:spPr>
            <a:xfrm>
              <a:off x="1963500" y="2405052"/>
              <a:ext cx="1082812" cy="1082812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83DA89C1-F32B-4A99-BDB9-BE948A37D6EE}"/>
                </a:ext>
              </a:extLst>
            </p:cNvPr>
            <p:cNvSpPr/>
            <p:nvPr/>
          </p:nvSpPr>
          <p:spPr>
            <a:xfrm>
              <a:off x="4549125" y="4472320"/>
              <a:ext cx="3093750" cy="1540502"/>
            </a:xfrm>
            <a:custGeom>
              <a:avLst/>
              <a:gdLst>
                <a:gd name="connsiteX0" fmla="*/ 0 w 3093750"/>
                <a:gd name="connsiteY0" fmla="*/ 0 h 1540502"/>
                <a:gd name="connsiteX1" fmla="*/ 3093750 w 3093750"/>
                <a:gd name="connsiteY1" fmla="*/ 0 h 1540502"/>
                <a:gd name="connsiteX2" fmla="*/ 3093750 w 3093750"/>
                <a:gd name="connsiteY2" fmla="*/ 1540502 h 1540502"/>
                <a:gd name="connsiteX3" fmla="*/ 0 w 3093750"/>
                <a:gd name="connsiteY3" fmla="*/ 1540502 h 1540502"/>
                <a:gd name="connsiteX4" fmla="*/ 0 w 3093750"/>
                <a:gd name="connsiteY4" fmla="*/ 0 h 154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1540502">
                  <a:moveTo>
                    <a:pt x="0" y="0"/>
                  </a:moveTo>
                  <a:lnTo>
                    <a:pt x="3093750" y="0"/>
                  </a:lnTo>
                  <a:lnTo>
                    <a:pt x="3093750" y="1540502"/>
                  </a:lnTo>
                  <a:lnTo>
                    <a:pt x="0" y="1540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da-DK" sz="1100" kern="1200"/>
                <a:t>Digital læring giver mulighed for </a:t>
              </a:r>
              <a:r>
                <a:rPr lang="da-DK" sz="1100" u="sng" kern="1200"/>
                <a:t>”mere” læring</a:t>
              </a:r>
              <a:r>
                <a:rPr lang="da-DK" sz="1100" kern="1200"/>
                <a:t>. (+ fokus på differentiering i forhold det deltageren kan i forvejen og deres individuelle læringsproces = de kan nå længere) Nye muligheder for deltagere får adgang til læring, både 24/7 og geografisk det kan fx være deltagere, der tidligere ikke har haft adgang pga. geografi, social eller kulturel distance mv.. </a:t>
              </a:r>
              <a:endParaRPr lang="en-US" sz="1100" kern="12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A86B39F-0B40-4C8C-9FD0-C0DF3747A66B}"/>
                </a:ext>
              </a:extLst>
            </p:cNvPr>
            <p:cNvSpPr/>
            <p:nvPr/>
          </p:nvSpPr>
          <p:spPr>
            <a:xfrm>
              <a:off x="8787562" y="1997320"/>
              <a:ext cx="1887187" cy="1887187"/>
            </a:xfrm>
            <a:prstGeom prst="ellipse">
              <a:avLst/>
            </a:pr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ktangel 9" descr="Afkrydsning">
              <a:extLst>
                <a:ext uri="{FF2B5EF4-FFF2-40B4-BE49-F238E27FC236}">
                  <a16:creationId xmlns:a16="http://schemas.microsoft.com/office/drawing/2014/main" id="{3C2EE4B0-BBE9-4ED0-9F8E-FB2296AFECA1}"/>
                </a:ext>
              </a:extLst>
            </p:cNvPr>
            <p:cNvSpPr/>
            <p:nvPr/>
          </p:nvSpPr>
          <p:spPr>
            <a:xfrm>
              <a:off x="9189750" y="2399508"/>
              <a:ext cx="1082812" cy="1082812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ombinationstegning: figur 10">
              <a:extLst>
                <a:ext uri="{FF2B5EF4-FFF2-40B4-BE49-F238E27FC236}">
                  <a16:creationId xmlns:a16="http://schemas.microsoft.com/office/drawing/2014/main" id="{702B40B2-DE28-4F86-BF08-D25F618836AD}"/>
                </a:ext>
              </a:extLst>
            </p:cNvPr>
            <p:cNvSpPr/>
            <p:nvPr/>
          </p:nvSpPr>
          <p:spPr>
            <a:xfrm>
              <a:off x="8184281" y="4472320"/>
              <a:ext cx="3093750" cy="1540502"/>
            </a:xfrm>
            <a:custGeom>
              <a:avLst/>
              <a:gdLst>
                <a:gd name="connsiteX0" fmla="*/ 0 w 3093750"/>
                <a:gd name="connsiteY0" fmla="*/ 0 h 1540502"/>
                <a:gd name="connsiteX1" fmla="*/ 3093750 w 3093750"/>
                <a:gd name="connsiteY1" fmla="*/ 0 h 1540502"/>
                <a:gd name="connsiteX2" fmla="*/ 3093750 w 3093750"/>
                <a:gd name="connsiteY2" fmla="*/ 1540502 h 1540502"/>
                <a:gd name="connsiteX3" fmla="*/ 0 w 3093750"/>
                <a:gd name="connsiteY3" fmla="*/ 1540502 h 1540502"/>
                <a:gd name="connsiteX4" fmla="*/ 0 w 3093750"/>
                <a:gd name="connsiteY4" fmla="*/ 0 h 154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1540502">
                  <a:moveTo>
                    <a:pt x="0" y="0"/>
                  </a:moveTo>
                  <a:lnTo>
                    <a:pt x="3093750" y="0"/>
                  </a:lnTo>
                  <a:lnTo>
                    <a:pt x="3093750" y="1540502"/>
                  </a:lnTo>
                  <a:lnTo>
                    <a:pt x="0" y="15405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da-DK" sz="1100" kern="1200" dirty="0"/>
                <a:t>Digital læring  indføres for give mulighed for at </a:t>
              </a:r>
              <a:r>
                <a:rPr lang="da-DK" sz="1100" u="sng" kern="1200" dirty="0"/>
                <a:t>effektivisere</a:t>
              </a:r>
              <a:r>
                <a:rPr lang="da-DK" sz="1100" kern="1200" dirty="0"/>
                <a:t> og optimere  - både deltagernes læringsproces (kan arbejde selvstændigt, skal ikke vente på læreren) samt i gennemførelsen, optimeret genbrug,  og driften af uddannelsesinstitutionerne (mv).</a:t>
              </a:r>
              <a:endParaRPr lang="en-US" sz="1100" kern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35033-754E-4D84-87D9-C2266CB7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2B7D97-54F3-4D6C-BBD7-419653F0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da-DK" sz="34400" dirty="0">
                <a:solidFill>
                  <a:schemeClr val="bg1">
                    <a:lumMod val="95000"/>
                  </a:schemeClr>
                </a:solidFill>
              </a:rPr>
              <a:t>Hybrid?: Hvad snakker vi nu om??</a:t>
            </a:r>
          </a:p>
        </p:txBody>
      </p:sp>
    </p:spTree>
    <p:extLst>
      <p:ext uri="{BB962C8B-B14F-4D97-AF65-F5344CB8AC3E}">
        <p14:creationId xmlns:p14="http://schemas.microsoft.com/office/powerpoint/2010/main" val="130801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6189A-A9B5-4AE2-B432-DBB58CD4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 sz="5000" b="1" dirty="0">
                <a:latin typeface="+mn-lt"/>
              </a:rPr>
              <a:t>Definitorisk uklarhed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AA1C68-E506-4403-B982-628469C53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887" y="1690688"/>
            <a:ext cx="4805149" cy="3742661"/>
          </a:xfrm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 hybrid tilgang til </a:t>
            </a:r>
            <a:r>
              <a:rPr lang="da-DK" sz="2200" b="1" u="sng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kombinerer ansigt-til-ansigt klasseundervisning med online aktiviteter. Denne tilgang reducerer mængden af traditionel tilstedeværelsesundervisning og flytter mere online</a:t>
            </a:r>
            <a:r>
              <a:rPr lang="da-DK" sz="2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 I klasseværelset er eleverne engageret i autentiske, </a:t>
            </a:r>
            <a:r>
              <a:rPr lang="da-DK" sz="22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kollaborative</a:t>
            </a:r>
            <a:r>
              <a:rPr lang="da-DK" sz="2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læringsoplevelser. Onlinekomponenterne kan indeholde indhold, der er forbedret med flere multimedier, og fora til løbende drøftelser (Penn State: https://sites.psu.edu/hybridlearning/what-is-hybrid/.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BF75A30-553B-4614-875E-91E27253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537" y="1825625"/>
            <a:ext cx="5485263" cy="31626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Hybrid læring er en måde at kombinere traditionelle klasseundervisning, erfaringsbaseret læring og digitale kursuselementer kursuslevering, </a:t>
            </a:r>
            <a:r>
              <a:rPr lang="da-DK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der lægger vægt på at bruge den bedste løsning ift.  læringsmål.</a:t>
            </a:r>
            <a:r>
              <a:rPr lang="da-DK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Det betyder i  modsætning til ”Blended Learning” , som søger at skabe balance mellem ansigt-til-ansigt og online aspekter inden for et forløb, hybrid læring varierer meget alt efter emnet underviste og behovene hos specifikke grupper af elever.</a:t>
            </a:r>
            <a:r>
              <a:rPr lang="da-DK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https://ethinkeducation.com/blog/what-is-hybrid-learning-how-to-implement-a-hybrid-learning-strategy/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a-DK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466EE297-8042-44FA-B34C-256EFFA85500}"/>
              </a:ext>
            </a:extLst>
          </p:cNvPr>
          <p:cNvSpPr txBox="1">
            <a:spLocks/>
          </p:cNvSpPr>
          <p:nvPr/>
        </p:nvSpPr>
        <p:spPr>
          <a:xfrm>
            <a:off x="1003112" y="4612943"/>
            <a:ext cx="5334000" cy="179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spc="15" dirty="0">
                <a:solidFill>
                  <a:srgbClr val="373E4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Hybrid læring er en pædagogisk model, hvor nogle elever er tilstede  i klassen, mens andre deltager i klassen hjemmefra. Undervisere på samme tid ved hjælp af værktøjer som </a:t>
            </a:r>
            <a:r>
              <a:rPr lang="da-DK" sz="1800" b="1" u="sng" spc="15" dirty="0">
                <a:solidFill>
                  <a:srgbClr val="0191BD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hlinkClick r:id="rId3"/>
              </a:rPr>
              <a:t>videokonferencehardware</a:t>
            </a:r>
            <a:r>
              <a:rPr lang="da-DK" sz="18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da-DK" sz="1800" b="1" spc="15" dirty="0">
                <a:solidFill>
                  <a:srgbClr val="373E4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og </a:t>
            </a:r>
            <a:r>
              <a:rPr lang="da-DK" sz="18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da-DK" sz="1800" b="1" u="sng" spc="15" dirty="0">
                <a:solidFill>
                  <a:srgbClr val="0191BD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  <a:hlinkClick r:id="rId4"/>
              </a:rPr>
              <a:t>software.</a:t>
            </a:r>
            <a:r>
              <a:rPr lang="da-DK" sz="1800" b="1" u="sng" spc="15" dirty="0">
                <a:solidFill>
                  <a:srgbClr val="0191BD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https://www.owllabs.com/blog/hybrid-learning</a:t>
            </a:r>
            <a:endParaRPr lang="da-DK" sz="1800" b="1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302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EADE6-8C5B-4812-8EB2-BA146E6A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+mn-lt"/>
              </a:rPr>
              <a:t>Og nogen siger:</a:t>
            </a:r>
            <a:endParaRPr lang="da-DK" b="1" dirty="0">
              <a:latin typeface="+mn-l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5E1DC4-2DB3-41C8-80DB-46B2E4EC9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i="0" dirty="0">
                <a:solidFill>
                  <a:srgbClr val="4E4E4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Det er skolens opgave at ruste eleverne til at blive fremtidens livsduelige voksne i et digitaliseret og demokratisk samfund. Men de forandringer, vi ser realisere sig allerede nu og i den nærmeste fremtid, betyder, at denne opgave kommer til at blive anderledes end hidtil antaget og praktiseret. </a:t>
            </a:r>
            <a:r>
              <a:rPr lang="da-DK" b="1" i="0" u="sng" dirty="0">
                <a:solidFill>
                  <a:srgbClr val="4E4E4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 af de væsentlige forandringer er, at eleverne ikke opfatter det fysiske og det virtuelle som adskilte størrelser, men som flydende rum, på én gang fysiske og digitale – hybride rum</a:t>
            </a:r>
            <a:r>
              <a:rPr lang="da-DK" b="0" i="0" u="sng" dirty="0">
                <a:solidFill>
                  <a:srgbClr val="4E4E4E"/>
                </a:solidFill>
                <a:effectLst/>
                <a:latin typeface="Lato"/>
              </a:rPr>
              <a:t>.</a:t>
            </a:r>
            <a:endParaRPr lang="da-DK" u="sng" dirty="0"/>
          </a:p>
        </p:txBody>
      </p:sp>
      <p:pic>
        <p:nvPicPr>
          <p:cNvPr id="6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6BB543-3E46-44BD-90FA-4915A0899B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34" y="2124855"/>
            <a:ext cx="2652732" cy="3752877"/>
          </a:xfrm>
        </p:spPr>
      </p:pic>
    </p:spTree>
    <p:extLst>
      <p:ext uri="{BB962C8B-B14F-4D97-AF65-F5344CB8AC3E}">
        <p14:creationId xmlns:p14="http://schemas.microsoft.com/office/powerpoint/2010/main" val="199504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282ADE-BA3B-4A62-A790-0C4C851D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1821"/>
            <a:ext cx="3801581" cy="4674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Tentativ</a:t>
            </a:r>
            <a:r>
              <a:rPr lang="en-US" sz="6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 definition: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472F09-8E00-4E02-9034-0A382CF6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5915" y="727306"/>
            <a:ext cx="4639824" cy="4639824"/>
          </a:xfrm>
          <a:custGeom>
            <a:avLst/>
            <a:gdLst>
              <a:gd name="connsiteX0" fmla="*/ 2319912 w 4639824"/>
              <a:gd name="connsiteY0" fmla="*/ 0 h 4639824"/>
              <a:gd name="connsiteX1" fmla="*/ 4639824 w 4639824"/>
              <a:gd name="connsiteY1" fmla="*/ 2319912 h 4639824"/>
              <a:gd name="connsiteX2" fmla="*/ 2319912 w 4639824"/>
              <a:gd name="connsiteY2" fmla="*/ 4639824 h 4639824"/>
              <a:gd name="connsiteX3" fmla="*/ 0 w 4639824"/>
              <a:gd name="connsiteY3" fmla="*/ 2319912 h 4639824"/>
              <a:gd name="connsiteX4" fmla="*/ 2319912 w 4639824"/>
              <a:gd name="connsiteY4" fmla="*/ 0 h 46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A077B8-7326-4434-87ED-77DF3CF3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7227" y="1253852"/>
            <a:ext cx="457200" cy="457200"/>
          </a:xfrm>
          <a:prstGeom prst="ellipse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9CDED1-AC9C-4A80-B334-1309DEAD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480791" y="0"/>
            <a:ext cx="2229415" cy="1711051"/>
          </a:xfrm>
          <a:custGeom>
            <a:avLst/>
            <a:gdLst>
              <a:gd name="connsiteX0" fmla="*/ 1731031 w 2229415"/>
              <a:gd name="connsiteY0" fmla="*/ 1711051 h 1711051"/>
              <a:gd name="connsiteX1" fmla="*/ 2229415 w 2229415"/>
              <a:gd name="connsiteY1" fmla="*/ 1711051 h 1711051"/>
              <a:gd name="connsiteX2" fmla="*/ 2220570 w 2229415"/>
              <a:gd name="connsiteY2" fmla="*/ 1665525 h 1711051"/>
              <a:gd name="connsiteX3" fmla="*/ 118985 w 2229415"/>
              <a:gd name="connsiteY3" fmla="*/ 3008 h 1711051"/>
              <a:gd name="connsiteX4" fmla="*/ 0 w 2229415"/>
              <a:gd name="connsiteY4" fmla="*/ 0 h 1711051"/>
              <a:gd name="connsiteX5" fmla="*/ 0 w 2229415"/>
              <a:gd name="connsiteY5" fmla="*/ 474250 h 1711051"/>
              <a:gd name="connsiteX6" fmla="*/ 187921 w 2229415"/>
              <a:gd name="connsiteY6" fmla="*/ 483739 h 1711051"/>
              <a:gd name="connsiteX7" fmla="*/ 1656728 w 2229415"/>
              <a:gd name="connsiteY7" fmla="*/ 1515386 h 17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415" h="1711051">
                <a:moveTo>
                  <a:pt x="1731031" y="1711051"/>
                </a:moveTo>
                <a:lnTo>
                  <a:pt x="2229415" y="1711051"/>
                </a:lnTo>
                <a:lnTo>
                  <a:pt x="2220570" y="1665525"/>
                </a:lnTo>
                <a:cubicBezTo>
                  <a:pt x="1951414" y="739745"/>
                  <a:pt x="1119014" y="53700"/>
                  <a:pt x="118985" y="3008"/>
                </a:cubicBezTo>
                <a:lnTo>
                  <a:pt x="0" y="0"/>
                </a:lnTo>
                <a:lnTo>
                  <a:pt x="0" y="474250"/>
                </a:lnTo>
                <a:lnTo>
                  <a:pt x="187921" y="483739"/>
                </a:lnTo>
                <a:cubicBezTo>
                  <a:pt x="836687" y="549625"/>
                  <a:pt x="1385706" y="952924"/>
                  <a:pt x="1656728" y="1515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61BDC-5B67-481B-B628-6C15F4724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8704" y="381951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CC263E-5CD3-42BB-99F8-3C062C4B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0573" y="4944229"/>
            <a:ext cx="1645920" cy="1645920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953F66-C864-44D5-B895-073BF4C3E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4793" y="1760562"/>
            <a:ext cx="3582537" cy="3336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I </a:t>
            </a:r>
            <a:r>
              <a:rPr lang="en-US" sz="1800" dirty="0" err="1">
                <a:solidFill>
                  <a:srgbClr val="FFFFFF"/>
                </a:solidFill>
              </a:rPr>
              <a:t>hybride</a:t>
            </a:r>
            <a:r>
              <a:rPr lang="en-US" sz="1800" dirty="0">
                <a:solidFill>
                  <a:srgbClr val="FFFFFF"/>
                </a:solidFill>
              </a:rPr>
              <a:t>  </a:t>
            </a:r>
            <a:r>
              <a:rPr lang="en-US" sz="1800" dirty="0" err="1">
                <a:solidFill>
                  <a:srgbClr val="FFFFFF"/>
                </a:solidFill>
              </a:rPr>
              <a:t>formater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sammensættes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bruges</a:t>
            </a:r>
            <a:r>
              <a:rPr lang="en-US" sz="1800" dirty="0">
                <a:solidFill>
                  <a:srgbClr val="FFFFFF"/>
                </a:solidFill>
              </a:rPr>
              <a:t>  </a:t>
            </a:r>
            <a:r>
              <a:rPr lang="en-US" sz="1800" dirty="0" err="1">
                <a:solidFill>
                  <a:srgbClr val="FFFFFF"/>
                </a:solidFill>
              </a:rPr>
              <a:t>læringsaktiviteter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medier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på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måder</a:t>
            </a:r>
            <a:r>
              <a:rPr lang="en-US" sz="1800" dirty="0">
                <a:solidFill>
                  <a:srgbClr val="FFFFFF"/>
                </a:solidFill>
              </a:rPr>
              <a:t>, der </a:t>
            </a:r>
            <a:r>
              <a:rPr lang="en-US" sz="1800" dirty="0" err="1">
                <a:solidFill>
                  <a:srgbClr val="FFFFFF"/>
                </a:solidFill>
              </a:rPr>
              <a:t>optimerer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læring</a:t>
            </a:r>
            <a:r>
              <a:rPr lang="en-US" sz="1800" dirty="0">
                <a:solidFill>
                  <a:srgbClr val="FFFFFF"/>
                </a:solidFill>
              </a:rPr>
              <a:t> i forhold </a:t>
            </a:r>
            <a:r>
              <a:rPr lang="en-US" sz="1800" dirty="0" err="1">
                <a:solidFill>
                  <a:srgbClr val="FFFFFF"/>
                </a:solidFill>
              </a:rPr>
              <a:t>til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deltagerforudsætninger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læringsmål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rammebetingelser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35033-754E-4D84-87D9-C2266CB7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2B7D97-54F3-4D6C-BBD7-419653F0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da-DK" sz="34400" dirty="0">
                <a:solidFill>
                  <a:schemeClr val="bg1">
                    <a:lumMod val="95000"/>
                  </a:schemeClr>
                </a:solidFill>
              </a:rPr>
              <a:t>Undervisning og undervisere</a:t>
            </a:r>
          </a:p>
        </p:txBody>
      </p:sp>
    </p:spTree>
    <p:extLst>
      <p:ext uri="{BB962C8B-B14F-4D97-AF65-F5344CB8AC3E}">
        <p14:creationId xmlns:p14="http://schemas.microsoft.com/office/powerpoint/2010/main" val="1983585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85584988892559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1441</Words>
  <Application>Microsoft Office PowerPoint</Application>
  <PresentationFormat>Widescreen</PresentationFormat>
  <Paragraphs>113</Paragraphs>
  <Slides>25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</vt:lpstr>
      <vt:lpstr>Courier New</vt:lpstr>
      <vt:lpstr>Georgia</vt:lpstr>
      <vt:lpstr>Lato</vt:lpstr>
      <vt:lpstr>Times New Roman</vt:lpstr>
      <vt:lpstr>Verdana</vt:lpstr>
      <vt:lpstr>Office-tema</vt:lpstr>
      <vt:lpstr>Hybride formater: Pædagogik, ledelse og undervisere</vt:lpstr>
      <vt:lpstr>PowerPoint-præsentation</vt:lpstr>
      <vt:lpstr>?</vt:lpstr>
      <vt:lpstr>Med forskellige hensigter</vt:lpstr>
      <vt:lpstr>PowerPoint-præsentation</vt:lpstr>
      <vt:lpstr>Definitorisk uklarhed</vt:lpstr>
      <vt:lpstr>Og nogen siger:</vt:lpstr>
      <vt:lpstr>Tentativ definition:</vt:lpstr>
      <vt:lpstr>PowerPoint-præsentation</vt:lpstr>
      <vt:lpstr>I nødundervisningen ser vi</vt:lpstr>
      <vt:lpstr>Refleksions – og handlingsrum</vt:lpstr>
      <vt:lpstr>Fordi:</vt:lpstr>
      <vt:lpstr>Lærerrollen har nu flere dimensioner</vt:lpstr>
      <vt:lpstr>Dermed også en ny arbejdsdeling…</vt:lpstr>
      <vt:lpstr>PowerPoint-præsentation</vt:lpstr>
      <vt:lpstr>Ledelse - Fokus</vt:lpstr>
      <vt:lpstr>Robinson, V. (2011). Student-Centered Leadership. Hoboken, NJ: Jossey-Bass</vt:lpstr>
      <vt:lpstr>Pædagogisk ledelses fem dimensioner </vt:lpstr>
      <vt:lpstr>Det med målene</vt:lpstr>
      <vt:lpstr>Elsk dine undervisere</vt:lpstr>
      <vt:lpstr>PowerPoint-præsentation</vt:lpstr>
      <vt:lpstr>Anslag – SAMR-modellen</vt:lpstr>
      <vt:lpstr>Anslag – SAMR-modellen</vt:lpstr>
      <vt:lpstr>Referencer: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Hybride formater: Pædagogik, ledelse og undervisere</dc:title>
  <dc:creator>Niels Henrik Helms</dc:creator>
  <cp:lastModifiedBy>Niels Henrik Helms</cp:lastModifiedBy>
  <cp:revision>3</cp:revision>
  <dcterms:created xsi:type="dcterms:W3CDTF">2021-01-26T11:00:44Z</dcterms:created>
  <dcterms:modified xsi:type="dcterms:W3CDTF">2021-01-31T13:36:31Z</dcterms:modified>
</cp:coreProperties>
</file>