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394" r:id="rId5"/>
    <p:sldId id="396" r:id="rId6"/>
    <p:sldId id="397" r:id="rId7"/>
    <p:sldId id="406" r:id="rId8"/>
    <p:sldId id="407" r:id="rId9"/>
    <p:sldId id="398" r:id="rId10"/>
    <p:sldId id="399" r:id="rId11"/>
    <p:sldId id="400" r:id="rId12"/>
    <p:sldId id="403" r:id="rId13"/>
    <p:sldId id="405" r:id="rId1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394"/>
            <p14:sldId id="396"/>
            <p14:sldId id="397"/>
            <p14:sldId id="406"/>
            <p14:sldId id="407"/>
            <p14:sldId id="398"/>
            <p14:sldId id="399"/>
            <p14:sldId id="400"/>
            <p14:sldId id="403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695"/>
    <a:srgbClr val="DF6752"/>
    <a:srgbClr val="9DB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9683" autoAdjust="0"/>
  </p:normalViewPr>
  <p:slideViewPr>
    <p:cSldViewPr snapToGrid="0" snapToObjects="1">
      <p:cViewPr>
        <p:scale>
          <a:sx n="76" d="100"/>
          <a:sy n="76" d="100"/>
        </p:scale>
        <p:origin x="450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6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sign.aau.dk/skabeloner/powerpoin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505731" y="1155050"/>
            <a:ext cx="1017315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dirty="0">
                <a:solidFill>
                  <a:srgbClr val="DF6752"/>
                </a:solidFill>
              </a:rPr>
              <a:t>- REMEMBER TO DELETE THIS SLIDE BEFORE YOU FINISH YOUR PRESENTATION</a:t>
            </a:r>
            <a:endParaRPr lang="da-DK" dirty="0">
              <a:solidFill>
                <a:srgbClr val="DF6752"/>
              </a:solidFill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 userDrawn="1"/>
        </p:nvSpPr>
        <p:spPr bwMode="auto">
          <a:xfrm>
            <a:off x="587375" y="1960595"/>
            <a:ext cx="2327618" cy="36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AAU POWERPOINT TEMPLATES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PowerPoint, you can choose between two templates in widescreen (16:9) with the AAU logo in either Danish or English.</a:t>
            </a:r>
            <a:endParaRPr lang="da-DK" sz="900" b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1000"/>
              </a:spcAft>
            </a:pP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can also download the templates at: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www.design.aau.dk/skabeloner/powerpoint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 also download the AAU PowerPoint presentation for inspiration. We will make sure that the AAU PowerPoint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presentation available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download is updated with the latest figures and information. When you download the AAU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PowerPoint presentation,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can simply delete the slides you do not wish to use in your own presentation. </a:t>
            </a:r>
          </a:p>
          <a:p>
            <a:pPr marL="0" marR="0" lvl="0" indent="0" algn="l" defTabSz="91433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FONTS</a:t>
            </a:r>
            <a:r>
              <a:rPr lang="da-DK" sz="1000" b="1" kern="1200" spc="3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000" b="1" kern="1200" spc="3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da-DK" sz="105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05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 PowerPoint </a:t>
            </a:r>
            <a:r>
              <a:rPr lang="en-gb" sz="9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presentations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we use AAU’s secondary font Arial.</a:t>
            </a: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endParaRPr lang="da-DK" sz="900" b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 userDrawn="1"/>
        </p:nvSpPr>
        <p:spPr bwMode="auto">
          <a:xfrm>
            <a:off x="6269374" y="1960595"/>
            <a:ext cx="2327618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TEMPLATE COLOURS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You can choose from a range of colours for your backgrounds and graphs.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Right-click the shape you wish to fill with colour and select the paint bucket (Shape fill)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da-DK" sz="1000" b="1" spc="300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SIZE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Remember to use high-quality images for your layouts. Avoid making small images larger, the images become very poor quality and appear grainy and unprofessional.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You can search for and download high-quality AAU images in Skyfish.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Naturally, many high-quality images will increase the overall size of your PowerPoint file. If your PowerPoint file becomes too big, you can resize it when you save your presentation,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Save as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a destination folder by clicking Browse, </a:t>
            </a:r>
            <a:r>
              <a:rPr lang="en-gb" sz="9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Tools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and select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Compress pictures.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Always select Screen (150 ppi) or above. </a:t>
            </a:r>
          </a:p>
        </p:txBody>
      </p:sp>
      <p:sp>
        <p:nvSpPr>
          <p:cNvPr id="25" name="Text Box 48"/>
          <p:cNvSpPr txBox="1">
            <a:spLocks noChangeArrowheads="1"/>
          </p:cNvSpPr>
          <p:nvPr userDrawn="1"/>
        </p:nvSpPr>
        <p:spPr bwMode="auto">
          <a:xfrm>
            <a:off x="9116078" y="1959811"/>
            <a:ext cx="2285301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INSERT IMAGES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For layouts containing picture placeholders: Click on the icon in the placeholder or 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Insert </a:t>
            </a:r>
            <a:r>
              <a:rPr lang="en-gb" sz="90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and click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Pictures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The text in the placeholder will not appear in your final presentation 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da-DK" sz="1000" b="1" noProof="1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IMAGES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Select the image you want to crop,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(rightclick</a:t>
            </a:r>
            <a:r>
              <a:rPr lang="en-gb" sz="900" b="0" i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image and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sz="900" b="1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icon)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scale the image (resize the image proportionally), hold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key while you drag one of the four corner handles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the image and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Quick tip: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image and replace it with a new image, this image may appear in front of the text and graphics. If this happens, right-click the image and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6" name="Text Box 48"/>
          <p:cNvSpPr txBox="1">
            <a:spLocks noChangeArrowheads="1"/>
          </p:cNvSpPr>
          <p:nvPr userDrawn="1"/>
        </p:nvSpPr>
        <p:spPr bwMode="auto">
          <a:xfrm>
            <a:off x="9116078" y="5949864"/>
            <a:ext cx="2517848" cy="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MORE INFORMATION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You’ll find more information at</a:t>
            </a:r>
            <a:r>
              <a:rPr 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www.design.aau.dk/skabeloner/powerpoint</a:t>
            </a:r>
            <a:endParaRPr lang="da-DK" sz="9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 userDrawn="1"/>
        </p:nvSpPr>
        <p:spPr bwMode="auto">
          <a:xfrm>
            <a:off x="3428374" y="1959811"/>
            <a:ext cx="2327618" cy="34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INSERT A NEW SLIDE</a:t>
            </a:r>
            <a:r>
              <a:rPr lang="en-gb" sz="900" b="0" kern="1200" spc="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spc="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1. </a:t>
            </a:r>
            <a:r>
              <a:rPr lang="en-gb" sz="90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Click </a:t>
            </a:r>
            <a:r>
              <a:rPr lang="en-gb" sz="9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Home</a:t>
            </a:r>
            <a:endParaRPr lang="en-gb" sz="900" b="1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duplicate a slide layout, select the slide you wish to duplicate and click the top half of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button.  Click the bottom half of the New slide button to view the selection of layouts available with the AAU design. 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aseline="0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GRIDLINES AND GUIDES</a:t>
            </a:r>
          </a:p>
          <a:p>
            <a:pPr rtl="0" eaLnBrk="1" hangingPunct="1">
              <a:lnSpc>
                <a:spcPct val="90000"/>
              </a:lnSpc>
              <a:spcAft>
                <a:spcPts val="0"/>
              </a:spcAft>
              <a:defRPr/>
            </a:pPr>
            <a:endParaRPr lang="da-DK" sz="1000" b="1" kern="1200" spc="3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You can use gridlines and guides to help you align and place objects and improve the overall design and layout of your presentation.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To view gridlines and guides: </a:t>
            </a:r>
            <a:endParaRPr lang="da-DK" sz="900" b="0" kern="12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1.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View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2.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Gridlines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and/or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Guides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Quick tip: </a:t>
            </a:r>
            <a:r>
              <a:rPr lang="en-gb" sz="900" b="0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gb" sz="900" b="1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Alt + F9 </a:t>
            </a:r>
            <a:r>
              <a:rPr lang="en-gb" sz="900" b="0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to show gridlines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8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3427" y="2241762"/>
            <a:ext cx="368254" cy="393946"/>
          </a:xfrm>
          <a:prstGeom prst="rect">
            <a:avLst/>
          </a:prstGeom>
        </p:spPr>
      </p:pic>
      <p:pic>
        <p:nvPicPr>
          <p:cNvPr id="29" name="Billede 3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672" y="3797099"/>
            <a:ext cx="416717" cy="397335"/>
          </a:xfrm>
          <a:prstGeom prst="rect">
            <a:avLst/>
          </a:prstGeom>
        </p:spPr>
      </p:pic>
      <p:sp>
        <p:nvSpPr>
          <p:cNvPr id="31" name="Rektangel 30"/>
          <p:cNvSpPr/>
          <p:nvPr userDrawn="1"/>
        </p:nvSpPr>
        <p:spPr>
          <a:xfrm>
            <a:off x="509551" y="510317"/>
            <a:ext cx="60960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en-gb" sz="3600" b="1" spc="300"/>
              <a:t>USER GUIDE</a:t>
            </a:r>
            <a:r>
              <a:rPr lang="en-US" sz="3600" b="1" spc="300" dirty="0" smtClean="0"/>
              <a:t/>
            </a:r>
            <a:br>
              <a:rPr lang="en-US" sz="3600" b="1" spc="300" dirty="0" smtClean="0"/>
            </a:br>
            <a:endParaRPr lang="da-DK" sz="3600" b="1" spc="3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01" y="2300596"/>
            <a:ext cx="307151" cy="5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2791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8031879" y="957753"/>
            <a:ext cx="3588621" cy="127225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1879" y="2584598"/>
            <a:ext cx="3588621" cy="3500008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7427913" y="1288619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9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427912" y="3492500"/>
            <a:ext cx="4764087" cy="33601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57948"/>
            <a:ext cx="4229100" cy="148672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27154"/>
            <a:ext cx="4229100" cy="3575409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27912" y="0"/>
            <a:ext cx="4764087" cy="33601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/>
          <p:nvPr userDrawn="1"/>
        </p:nvSpPr>
        <p:spPr>
          <a:xfrm>
            <a:off x="7427913" y="0"/>
            <a:ext cx="476408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027662" y="2804344"/>
            <a:ext cx="3592838" cy="3222624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5" name="Gruppe 4"/>
          <p:cNvGrpSpPr/>
          <p:nvPr userDrawn="1"/>
        </p:nvGrpSpPr>
        <p:grpSpPr>
          <a:xfrm>
            <a:off x="7427914" y="1288619"/>
            <a:ext cx="405154" cy="1182460"/>
            <a:chOff x="320675" y="2816225"/>
            <a:chExt cx="350838" cy="1023938"/>
          </a:xfrm>
          <a:solidFill>
            <a:schemeClr val="bg1"/>
          </a:solidFill>
        </p:grpSpPr>
        <p:sp>
          <p:nvSpPr>
            <p:cNvPr id="6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3" name="Title 4"/>
          <p:cNvSpPr>
            <a:spLocks noGrp="1"/>
          </p:cNvSpPr>
          <p:nvPr>
            <p:ph type="title" hasCustomPrompt="1"/>
          </p:nvPr>
        </p:nvSpPr>
        <p:spPr>
          <a:xfrm>
            <a:off x="8027664" y="943460"/>
            <a:ext cx="3592836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54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5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5843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54" name="Gruppe 53"/>
          <p:cNvGrpSpPr/>
          <p:nvPr userDrawn="1"/>
        </p:nvGrpSpPr>
        <p:grpSpPr>
          <a:xfrm>
            <a:off x="4740131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7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75" name="Title 4"/>
          <p:cNvSpPr>
            <a:spLocks noGrp="1"/>
          </p:cNvSpPr>
          <p:nvPr>
            <p:ph type="title" hasCustomPrompt="1"/>
          </p:nvPr>
        </p:nvSpPr>
        <p:spPr>
          <a:xfrm>
            <a:off x="5331007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6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31008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grpSp>
        <p:nvGrpSpPr>
          <p:cNvPr id="77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9870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x billede højr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38768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KLIK HER FOR AT ÆNDRE TITEL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smtClean="0"/>
              <a:t>Indsæt 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8668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41575" y="2676493"/>
            <a:ext cx="7341129" cy="1036319"/>
          </a:xfrm>
          <a:solidFill>
            <a:schemeClr val="bg1"/>
          </a:solidFill>
        </p:spPr>
        <p:txBody>
          <a:bodyPr tIns="108000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AALBORG UNIVERSITY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441575" y="3827463"/>
            <a:ext cx="7341129" cy="4127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300" baseline="0"/>
            </a:lvl1pPr>
          </a:lstStyle>
          <a:p>
            <a:pPr lvl="0"/>
            <a:r>
              <a:rPr lang="da-DK" dirty="0" smtClean="0"/>
              <a:t>BY NAVN NAVNESEN</a:t>
            </a:r>
            <a:endParaRPr lang="da-DK" dirty="0"/>
          </a:p>
        </p:txBody>
      </p:sp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41575" y="2676493"/>
            <a:ext cx="7341129" cy="1036319"/>
          </a:xfrm>
          <a:solidFill>
            <a:schemeClr val="bg1"/>
          </a:solidFill>
        </p:spPr>
        <p:txBody>
          <a:bodyPr tIns="108000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BREAK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35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70290"/>
            <a:ext cx="5108575" cy="147438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065337"/>
            <a:ext cx="10752512" cy="3703696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da-DK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30" name="Gruppe 29"/>
          <p:cNvGrpSpPr/>
          <p:nvPr userDrawn="1"/>
        </p:nvGrpSpPr>
        <p:grpSpPr>
          <a:xfrm>
            <a:off x="0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31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70764"/>
            <a:ext cx="4516438" cy="14739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792" y="820387"/>
            <a:ext cx="6943368" cy="5825654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53820" y="1240418"/>
            <a:ext cx="6238180" cy="35030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9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065337"/>
            <a:ext cx="4516438" cy="3243263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a-DK" dirty="0" smtClean="0"/>
              <a:t>INSERT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67628"/>
            <a:ext cx="4886993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Pladsholder til diagram 10"/>
          <p:cNvSpPr>
            <a:spLocks noGrp="1"/>
          </p:cNvSpPr>
          <p:nvPr>
            <p:ph type="chart" sz="quarter" idx="12"/>
          </p:nvPr>
        </p:nvSpPr>
        <p:spPr>
          <a:xfrm>
            <a:off x="6096000" y="2262579"/>
            <a:ext cx="5524500" cy="3572737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262579"/>
            <a:ext cx="4886992" cy="3572737"/>
          </a:xfrm>
        </p:spPr>
        <p:txBody>
          <a:bodyPr>
            <a:normAutofit/>
          </a:bodyPr>
          <a:lstStyle>
            <a:lvl2pPr marL="285750" indent="-285750">
              <a:buFontTx/>
              <a:buBlip>
                <a:blip r:embed="rId2"/>
              </a:buBlip>
              <a:defRPr sz="1600" baseline="0"/>
            </a:lvl2pPr>
          </a:lstStyle>
          <a:p>
            <a:pPr lvl="1"/>
            <a:r>
              <a:rPr lang="da-DK" dirty="0" smtClean="0"/>
              <a:t>INSERT TEXT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Picture righ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38768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4279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7913" y="0"/>
            <a:ext cx="4764087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73446"/>
            <a:ext cx="4683125" cy="147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3406" y="2101809"/>
            <a:ext cx="4687094" cy="3765591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3502" y="657225"/>
            <a:ext cx="405154" cy="1182460"/>
            <a:chOff x="-3502" y="657225"/>
            <a:chExt cx="405154" cy="1182460"/>
          </a:xfrm>
          <a:solidFill>
            <a:schemeClr val="bg1"/>
          </a:solidFill>
        </p:grpSpPr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328321" y="1768187"/>
              <a:ext cx="73331" cy="7149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236657" y="1685690"/>
              <a:ext cx="164995" cy="153995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24827" y="1605026"/>
              <a:ext cx="276825" cy="234659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-3502" y="1526195"/>
              <a:ext cx="405154" cy="302490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-3502" y="1454698"/>
              <a:ext cx="405154" cy="287824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-3502" y="1379534"/>
              <a:ext cx="405154" cy="278657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-3502" y="1311703"/>
              <a:ext cx="405154" cy="263991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-3502" y="1243872"/>
              <a:ext cx="405154" cy="252991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-3502" y="1174207"/>
              <a:ext cx="405154" cy="245658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>
              <a:off x="-3502" y="1110043"/>
              <a:ext cx="405154" cy="230992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>
              <a:off x="-3502" y="1049545"/>
              <a:ext cx="405154" cy="219992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>
              <a:off x="-3502" y="989048"/>
              <a:ext cx="405154" cy="205326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-3502" y="934049"/>
              <a:ext cx="405154" cy="188827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-3502" y="873551"/>
              <a:ext cx="405154" cy="175994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>
              <a:off x="-3502" y="820387"/>
              <a:ext cx="405154" cy="161328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-3502" y="767221"/>
              <a:ext cx="405154" cy="146662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-3502" y="714057"/>
              <a:ext cx="405154" cy="131995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-3502" y="660892"/>
              <a:ext cx="405154" cy="124662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3502" y="657225"/>
              <a:ext cx="328157" cy="64165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</p:grpSp>
      <p:pic>
        <p:nvPicPr>
          <p:cNvPr id="55" name="Billede 5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013" y="5803019"/>
            <a:ext cx="1452866" cy="10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52704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73446"/>
            <a:ext cx="4454526" cy="147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5466450" y="6027162"/>
            <a:ext cx="1272706" cy="669100"/>
            <a:chOff x="5387975" y="5659438"/>
            <a:chExt cx="1573213" cy="827087"/>
          </a:xfrm>
          <a:solidFill>
            <a:schemeClr val="tx1"/>
          </a:solidFill>
        </p:grpSpPr>
        <p:grpSp>
          <p:nvGrpSpPr>
            <p:cNvPr id="32" name="Gruppe 31"/>
            <p:cNvGrpSpPr/>
            <p:nvPr userDrawn="1"/>
          </p:nvGrpSpPr>
          <p:grpSpPr>
            <a:xfrm>
              <a:off x="5387975" y="6407150"/>
              <a:ext cx="1573213" cy="79375"/>
              <a:chOff x="5387975" y="6407150"/>
              <a:chExt cx="1573213" cy="79375"/>
            </a:xfrm>
            <a:grpFill/>
          </p:grpSpPr>
          <p:sp>
            <p:nvSpPr>
              <p:cNvPr id="37" name="Freeform 29"/>
              <p:cNvSpPr>
                <a:spLocks noEditPoints="1"/>
              </p:cNvSpPr>
              <p:nvPr userDrawn="1"/>
            </p:nvSpPr>
            <p:spPr bwMode="auto">
              <a:xfrm>
                <a:off x="5387975" y="6407150"/>
                <a:ext cx="71438" cy="76200"/>
              </a:xfrm>
              <a:custGeom>
                <a:avLst/>
                <a:gdLst>
                  <a:gd name="T0" fmla="*/ 8 w 22"/>
                  <a:gd name="T1" fmla="*/ 0 h 23"/>
                  <a:gd name="T2" fmla="*/ 8 w 22"/>
                  <a:gd name="T3" fmla="*/ 0 h 23"/>
                  <a:gd name="T4" fmla="*/ 14 w 22"/>
                  <a:gd name="T5" fmla="*/ 0 h 23"/>
                  <a:gd name="T6" fmla="*/ 14 w 22"/>
                  <a:gd name="T7" fmla="*/ 0 h 23"/>
                  <a:gd name="T8" fmla="*/ 22 w 22"/>
                  <a:gd name="T9" fmla="*/ 23 h 23"/>
                  <a:gd name="T10" fmla="*/ 22 w 22"/>
                  <a:gd name="T11" fmla="*/ 23 h 23"/>
                  <a:gd name="T12" fmla="*/ 16 w 22"/>
                  <a:gd name="T13" fmla="*/ 23 h 23"/>
                  <a:gd name="T14" fmla="*/ 16 w 22"/>
                  <a:gd name="T15" fmla="*/ 23 h 23"/>
                  <a:gd name="T16" fmla="*/ 15 w 22"/>
                  <a:gd name="T17" fmla="*/ 19 h 23"/>
                  <a:gd name="T18" fmla="*/ 7 w 22"/>
                  <a:gd name="T19" fmla="*/ 19 h 23"/>
                  <a:gd name="T20" fmla="*/ 6 w 22"/>
                  <a:gd name="T21" fmla="*/ 23 h 23"/>
                  <a:gd name="T22" fmla="*/ 6 w 22"/>
                  <a:gd name="T23" fmla="*/ 23 h 23"/>
                  <a:gd name="T24" fmla="*/ 0 w 22"/>
                  <a:gd name="T25" fmla="*/ 23 h 23"/>
                  <a:gd name="T26" fmla="*/ 0 w 22"/>
                  <a:gd name="T27" fmla="*/ 23 h 23"/>
                  <a:gd name="T28" fmla="*/ 8 w 22"/>
                  <a:gd name="T29" fmla="*/ 0 h 23"/>
                  <a:gd name="T30" fmla="*/ 13 w 22"/>
                  <a:gd name="T31" fmla="*/ 14 h 23"/>
                  <a:gd name="T32" fmla="*/ 11 w 22"/>
                  <a:gd name="T33" fmla="*/ 7 h 23"/>
                  <a:gd name="T34" fmla="*/ 11 w 22"/>
                  <a:gd name="T35" fmla="*/ 7 h 23"/>
                  <a:gd name="T36" fmla="*/ 9 w 22"/>
                  <a:gd name="T37" fmla="*/ 14 h 23"/>
                  <a:gd name="T38" fmla="*/ 13 w 22"/>
                  <a:gd name="T3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3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8" y="0"/>
                    </a:lnTo>
                    <a:close/>
                    <a:moveTo>
                      <a:pt x="13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8" name="Freeform 30"/>
              <p:cNvSpPr>
                <a:spLocks noEditPoints="1"/>
              </p:cNvSpPr>
              <p:nvPr userDrawn="1"/>
            </p:nvSpPr>
            <p:spPr bwMode="auto">
              <a:xfrm>
                <a:off x="5484813" y="6407150"/>
                <a:ext cx="73025" cy="76200"/>
              </a:xfrm>
              <a:custGeom>
                <a:avLst/>
                <a:gdLst>
                  <a:gd name="T0" fmla="*/ 8 w 22"/>
                  <a:gd name="T1" fmla="*/ 0 h 23"/>
                  <a:gd name="T2" fmla="*/ 8 w 22"/>
                  <a:gd name="T3" fmla="*/ 0 h 23"/>
                  <a:gd name="T4" fmla="*/ 14 w 22"/>
                  <a:gd name="T5" fmla="*/ 0 h 23"/>
                  <a:gd name="T6" fmla="*/ 14 w 22"/>
                  <a:gd name="T7" fmla="*/ 0 h 23"/>
                  <a:gd name="T8" fmla="*/ 22 w 22"/>
                  <a:gd name="T9" fmla="*/ 23 h 23"/>
                  <a:gd name="T10" fmla="*/ 22 w 22"/>
                  <a:gd name="T11" fmla="*/ 23 h 23"/>
                  <a:gd name="T12" fmla="*/ 16 w 22"/>
                  <a:gd name="T13" fmla="*/ 23 h 23"/>
                  <a:gd name="T14" fmla="*/ 16 w 22"/>
                  <a:gd name="T15" fmla="*/ 23 h 23"/>
                  <a:gd name="T16" fmla="*/ 15 w 22"/>
                  <a:gd name="T17" fmla="*/ 19 h 23"/>
                  <a:gd name="T18" fmla="*/ 7 w 22"/>
                  <a:gd name="T19" fmla="*/ 19 h 23"/>
                  <a:gd name="T20" fmla="*/ 6 w 22"/>
                  <a:gd name="T21" fmla="*/ 23 h 23"/>
                  <a:gd name="T22" fmla="*/ 6 w 22"/>
                  <a:gd name="T23" fmla="*/ 23 h 23"/>
                  <a:gd name="T24" fmla="*/ 0 w 22"/>
                  <a:gd name="T25" fmla="*/ 23 h 23"/>
                  <a:gd name="T26" fmla="*/ 0 w 22"/>
                  <a:gd name="T27" fmla="*/ 23 h 23"/>
                  <a:gd name="T28" fmla="*/ 8 w 22"/>
                  <a:gd name="T29" fmla="*/ 0 h 23"/>
                  <a:gd name="T30" fmla="*/ 13 w 22"/>
                  <a:gd name="T31" fmla="*/ 14 h 23"/>
                  <a:gd name="T32" fmla="*/ 11 w 22"/>
                  <a:gd name="T33" fmla="*/ 7 h 23"/>
                  <a:gd name="T34" fmla="*/ 11 w 22"/>
                  <a:gd name="T35" fmla="*/ 7 h 23"/>
                  <a:gd name="T36" fmla="*/ 9 w 22"/>
                  <a:gd name="T37" fmla="*/ 14 h 23"/>
                  <a:gd name="T38" fmla="*/ 13 w 22"/>
                  <a:gd name="T3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3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8" y="0"/>
                    </a:lnTo>
                    <a:close/>
                    <a:moveTo>
                      <a:pt x="13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9" name="Freeform 31"/>
              <p:cNvSpPr>
                <a:spLocks/>
              </p:cNvSpPr>
              <p:nvPr userDrawn="1"/>
            </p:nvSpPr>
            <p:spPr bwMode="auto">
              <a:xfrm>
                <a:off x="5586413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6 w 16"/>
                  <a:gd name="T5" fmla="*/ 0 h 23"/>
                  <a:gd name="T6" fmla="*/ 6 w 16"/>
                  <a:gd name="T7" fmla="*/ 0 h 23"/>
                  <a:gd name="T8" fmla="*/ 6 w 16"/>
                  <a:gd name="T9" fmla="*/ 18 h 23"/>
                  <a:gd name="T10" fmla="*/ 6 w 16"/>
                  <a:gd name="T11" fmla="*/ 18 h 23"/>
                  <a:gd name="T12" fmla="*/ 16 w 16"/>
                  <a:gd name="T13" fmla="*/ 18 h 23"/>
                  <a:gd name="T14" fmla="*/ 16 w 16"/>
                  <a:gd name="T15" fmla="*/ 18 h 23"/>
                  <a:gd name="T16" fmla="*/ 16 w 16"/>
                  <a:gd name="T17" fmla="*/ 23 h 23"/>
                  <a:gd name="T18" fmla="*/ 16 w 16"/>
                  <a:gd name="T19" fmla="*/ 23 h 23"/>
                  <a:gd name="T20" fmla="*/ 0 w 16"/>
                  <a:gd name="T21" fmla="*/ 23 h 23"/>
                  <a:gd name="T22" fmla="*/ 0 w 16"/>
                  <a:gd name="T23" fmla="*/ 23 h 23"/>
                  <a:gd name="T24" fmla="*/ 0 w 16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0" name="Freeform 32"/>
              <p:cNvSpPr>
                <a:spLocks noEditPoints="1"/>
              </p:cNvSpPr>
              <p:nvPr userDrawn="1"/>
            </p:nvSpPr>
            <p:spPr bwMode="auto">
              <a:xfrm>
                <a:off x="5670550" y="6407150"/>
                <a:ext cx="55563" cy="76200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9 w 17"/>
                  <a:gd name="T5" fmla="*/ 0 h 23"/>
                  <a:gd name="T6" fmla="*/ 17 w 17"/>
                  <a:gd name="T7" fmla="*/ 6 h 23"/>
                  <a:gd name="T8" fmla="*/ 14 w 17"/>
                  <a:gd name="T9" fmla="*/ 11 h 23"/>
                  <a:gd name="T10" fmla="*/ 14 w 17"/>
                  <a:gd name="T11" fmla="*/ 11 h 23"/>
                  <a:gd name="T12" fmla="*/ 17 w 17"/>
                  <a:gd name="T13" fmla="*/ 17 h 23"/>
                  <a:gd name="T14" fmla="*/ 9 w 17"/>
                  <a:gd name="T15" fmla="*/ 23 h 23"/>
                  <a:gd name="T16" fmla="*/ 0 w 17"/>
                  <a:gd name="T17" fmla="*/ 23 h 23"/>
                  <a:gd name="T18" fmla="*/ 0 w 17"/>
                  <a:gd name="T19" fmla="*/ 23 h 23"/>
                  <a:gd name="T20" fmla="*/ 0 w 17"/>
                  <a:gd name="T21" fmla="*/ 0 h 23"/>
                  <a:gd name="T22" fmla="*/ 8 w 17"/>
                  <a:gd name="T23" fmla="*/ 9 h 23"/>
                  <a:gd name="T24" fmla="*/ 11 w 17"/>
                  <a:gd name="T25" fmla="*/ 7 h 23"/>
                  <a:gd name="T26" fmla="*/ 8 w 17"/>
                  <a:gd name="T27" fmla="*/ 5 h 23"/>
                  <a:gd name="T28" fmla="*/ 6 w 17"/>
                  <a:gd name="T29" fmla="*/ 5 h 23"/>
                  <a:gd name="T30" fmla="*/ 6 w 17"/>
                  <a:gd name="T31" fmla="*/ 5 h 23"/>
                  <a:gd name="T32" fmla="*/ 6 w 17"/>
                  <a:gd name="T33" fmla="*/ 9 h 23"/>
                  <a:gd name="T34" fmla="*/ 6 w 17"/>
                  <a:gd name="T35" fmla="*/ 9 h 23"/>
                  <a:gd name="T36" fmla="*/ 8 w 17"/>
                  <a:gd name="T37" fmla="*/ 9 h 23"/>
                  <a:gd name="T38" fmla="*/ 6 w 17"/>
                  <a:gd name="T39" fmla="*/ 19 h 23"/>
                  <a:gd name="T40" fmla="*/ 9 w 17"/>
                  <a:gd name="T41" fmla="*/ 19 h 23"/>
                  <a:gd name="T42" fmla="*/ 11 w 17"/>
                  <a:gd name="T43" fmla="*/ 16 h 23"/>
                  <a:gd name="T44" fmla="*/ 9 w 17"/>
                  <a:gd name="T45" fmla="*/ 14 h 23"/>
                  <a:gd name="T46" fmla="*/ 6 w 17"/>
                  <a:gd name="T47" fmla="*/ 14 h 23"/>
                  <a:gd name="T48" fmla="*/ 6 w 17"/>
                  <a:gd name="T49" fmla="*/ 14 h 23"/>
                  <a:gd name="T50" fmla="*/ 6 w 17"/>
                  <a:gd name="T51" fmla="*/ 19 h 23"/>
                  <a:gd name="T52" fmla="*/ 6 w 17"/>
                  <a:gd name="T5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7" y="3"/>
                      <a:pt x="17" y="6"/>
                    </a:cubicBezTo>
                    <a:cubicBezTo>
                      <a:pt x="17" y="9"/>
                      <a:pt x="16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2"/>
                      <a:pt x="17" y="14"/>
                      <a:pt x="17" y="17"/>
                    </a:cubicBezTo>
                    <a:cubicBezTo>
                      <a:pt x="17" y="21"/>
                      <a:pt x="14" y="23"/>
                      <a:pt x="9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8" y="9"/>
                    </a:moveTo>
                    <a:cubicBezTo>
                      <a:pt x="10" y="9"/>
                      <a:pt x="11" y="9"/>
                      <a:pt x="11" y="7"/>
                    </a:cubicBezTo>
                    <a:cubicBezTo>
                      <a:pt x="11" y="5"/>
                      <a:pt x="10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lnTo>
                      <a:pt x="8" y="9"/>
                    </a:lnTo>
                    <a:close/>
                    <a:moveTo>
                      <a:pt x="6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1" y="18"/>
                      <a:pt x="11" y="16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1" name="Freeform 33"/>
              <p:cNvSpPr>
                <a:spLocks noEditPoints="1"/>
              </p:cNvSpPr>
              <p:nvPr userDrawn="1"/>
            </p:nvSpPr>
            <p:spPr bwMode="auto">
              <a:xfrm>
                <a:off x="5759450" y="6407150"/>
                <a:ext cx="58738" cy="79375"/>
              </a:xfrm>
              <a:custGeom>
                <a:avLst/>
                <a:gdLst>
                  <a:gd name="T0" fmla="*/ 0 w 18"/>
                  <a:gd name="T1" fmla="*/ 18 h 24"/>
                  <a:gd name="T2" fmla="*/ 0 w 18"/>
                  <a:gd name="T3" fmla="*/ 12 h 24"/>
                  <a:gd name="T4" fmla="*/ 0 w 18"/>
                  <a:gd name="T5" fmla="*/ 5 h 24"/>
                  <a:gd name="T6" fmla="*/ 9 w 18"/>
                  <a:gd name="T7" fmla="*/ 0 h 24"/>
                  <a:gd name="T8" fmla="*/ 18 w 18"/>
                  <a:gd name="T9" fmla="*/ 5 h 24"/>
                  <a:gd name="T10" fmla="*/ 18 w 18"/>
                  <a:gd name="T11" fmla="*/ 12 h 24"/>
                  <a:gd name="T12" fmla="*/ 18 w 18"/>
                  <a:gd name="T13" fmla="*/ 18 h 24"/>
                  <a:gd name="T14" fmla="*/ 9 w 18"/>
                  <a:gd name="T15" fmla="*/ 24 h 24"/>
                  <a:gd name="T16" fmla="*/ 0 w 18"/>
                  <a:gd name="T17" fmla="*/ 18 h 24"/>
                  <a:gd name="T18" fmla="*/ 12 w 18"/>
                  <a:gd name="T19" fmla="*/ 16 h 24"/>
                  <a:gd name="T20" fmla="*/ 12 w 18"/>
                  <a:gd name="T21" fmla="*/ 12 h 24"/>
                  <a:gd name="T22" fmla="*/ 12 w 18"/>
                  <a:gd name="T23" fmla="*/ 7 h 24"/>
                  <a:gd name="T24" fmla="*/ 9 w 18"/>
                  <a:gd name="T25" fmla="*/ 5 h 24"/>
                  <a:gd name="T26" fmla="*/ 6 w 18"/>
                  <a:gd name="T27" fmla="*/ 7 h 24"/>
                  <a:gd name="T28" fmla="*/ 6 w 18"/>
                  <a:gd name="T29" fmla="*/ 12 h 24"/>
                  <a:gd name="T30" fmla="*/ 6 w 18"/>
                  <a:gd name="T31" fmla="*/ 16 h 24"/>
                  <a:gd name="T32" fmla="*/ 9 w 18"/>
                  <a:gd name="T33" fmla="*/ 18 h 24"/>
                  <a:gd name="T34" fmla="*/ 12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0" y="18"/>
                    </a:moveTo>
                    <a:cubicBezTo>
                      <a:pt x="0" y="16"/>
                      <a:pt x="0" y="15"/>
                      <a:pt x="0" y="12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3" y="0"/>
                      <a:pt x="17" y="2"/>
                      <a:pt x="18" y="5"/>
                    </a:cubicBezTo>
                    <a:cubicBezTo>
                      <a:pt x="18" y="7"/>
                      <a:pt x="18" y="9"/>
                      <a:pt x="18" y="12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7" y="22"/>
                      <a:pt x="13" y="24"/>
                      <a:pt x="9" y="24"/>
                    </a:cubicBezTo>
                    <a:cubicBezTo>
                      <a:pt x="5" y="24"/>
                      <a:pt x="2" y="22"/>
                      <a:pt x="0" y="18"/>
                    </a:cubicBezTo>
                    <a:close/>
                    <a:moveTo>
                      <a:pt x="12" y="16"/>
                    </a:moveTo>
                    <a:cubicBezTo>
                      <a:pt x="12" y="16"/>
                      <a:pt x="12" y="14"/>
                      <a:pt x="12" y="12"/>
                    </a:cubicBezTo>
                    <a:cubicBezTo>
                      <a:pt x="12" y="9"/>
                      <a:pt x="12" y="8"/>
                      <a:pt x="12" y="7"/>
                    </a:cubicBezTo>
                    <a:cubicBezTo>
                      <a:pt x="12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8"/>
                      <a:pt x="6" y="9"/>
                      <a:pt x="6" y="12"/>
                    </a:cubicBezTo>
                    <a:cubicBezTo>
                      <a:pt x="6" y="14"/>
                      <a:pt x="6" y="16"/>
                      <a:pt x="6" y="16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8"/>
                      <a:pt x="12" y="18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2" name="Freeform 34"/>
              <p:cNvSpPr>
                <a:spLocks noEditPoints="1"/>
              </p:cNvSpPr>
              <p:nvPr userDrawn="1"/>
            </p:nvSpPr>
            <p:spPr bwMode="auto">
              <a:xfrm>
                <a:off x="5849938" y="6407150"/>
                <a:ext cx="61913" cy="76200"/>
              </a:xfrm>
              <a:custGeom>
                <a:avLst/>
                <a:gdLst>
                  <a:gd name="T0" fmla="*/ 13 w 19"/>
                  <a:gd name="T1" fmla="*/ 23 h 23"/>
                  <a:gd name="T2" fmla="*/ 12 w 19"/>
                  <a:gd name="T3" fmla="*/ 23 h 23"/>
                  <a:gd name="T4" fmla="*/ 9 w 19"/>
                  <a:gd name="T5" fmla="*/ 15 h 23"/>
                  <a:gd name="T6" fmla="*/ 7 w 19"/>
                  <a:gd name="T7" fmla="*/ 15 h 23"/>
                  <a:gd name="T8" fmla="*/ 6 w 19"/>
                  <a:gd name="T9" fmla="*/ 15 h 23"/>
                  <a:gd name="T10" fmla="*/ 6 w 19"/>
                  <a:gd name="T11" fmla="*/ 23 h 23"/>
                  <a:gd name="T12" fmla="*/ 6 w 19"/>
                  <a:gd name="T13" fmla="*/ 23 h 23"/>
                  <a:gd name="T14" fmla="*/ 1 w 19"/>
                  <a:gd name="T15" fmla="*/ 23 h 23"/>
                  <a:gd name="T16" fmla="*/ 0 w 19"/>
                  <a:gd name="T17" fmla="*/ 23 h 23"/>
                  <a:gd name="T18" fmla="*/ 0 w 19"/>
                  <a:gd name="T19" fmla="*/ 0 h 23"/>
                  <a:gd name="T20" fmla="*/ 1 w 19"/>
                  <a:gd name="T21" fmla="*/ 0 h 23"/>
                  <a:gd name="T22" fmla="*/ 10 w 19"/>
                  <a:gd name="T23" fmla="*/ 0 h 23"/>
                  <a:gd name="T24" fmla="*/ 19 w 19"/>
                  <a:gd name="T25" fmla="*/ 8 h 23"/>
                  <a:gd name="T26" fmla="*/ 15 w 19"/>
                  <a:gd name="T27" fmla="*/ 14 h 23"/>
                  <a:gd name="T28" fmla="*/ 19 w 19"/>
                  <a:gd name="T29" fmla="*/ 23 h 23"/>
                  <a:gd name="T30" fmla="*/ 19 w 19"/>
                  <a:gd name="T31" fmla="*/ 23 h 23"/>
                  <a:gd name="T32" fmla="*/ 13 w 19"/>
                  <a:gd name="T33" fmla="*/ 23 h 23"/>
                  <a:gd name="T34" fmla="*/ 13 w 19"/>
                  <a:gd name="T35" fmla="*/ 8 h 23"/>
                  <a:gd name="T36" fmla="*/ 10 w 19"/>
                  <a:gd name="T37" fmla="*/ 5 h 23"/>
                  <a:gd name="T38" fmla="*/ 7 w 19"/>
                  <a:gd name="T39" fmla="*/ 5 h 23"/>
                  <a:gd name="T40" fmla="*/ 6 w 19"/>
                  <a:gd name="T41" fmla="*/ 5 h 23"/>
                  <a:gd name="T42" fmla="*/ 6 w 19"/>
                  <a:gd name="T43" fmla="*/ 10 h 23"/>
                  <a:gd name="T44" fmla="*/ 7 w 19"/>
                  <a:gd name="T45" fmla="*/ 10 h 23"/>
                  <a:gd name="T46" fmla="*/ 10 w 19"/>
                  <a:gd name="T47" fmla="*/ 10 h 23"/>
                  <a:gd name="T48" fmla="*/ 13 w 19"/>
                  <a:gd name="T4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23">
                    <a:moveTo>
                      <a:pt x="13" y="23"/>
                    </a:moveTo>
                    <a:cubicBezTo>
                      <a:pt x="13" y="23"/>
                      <a:pt x="12" y="23"/>
                      <a:pt x="12" y="2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9" y="3"/>
                      <a:pt x="19" y="8"/>
                    </a:cubicBezTo>
                    <a:cubicBezTo>
                      <a:pt x="19" y="10"/>
                      <a:pt x="17" y="13"/>
                      <a:pt x="15" y="1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13" y="23"/>
                    </a:lnTo>
                    <a:close/>
                    <a:moveTo>
                      <a:pt x="13" y="8"/>
                    </a:moveTo>
                    <a:cubicBezTo>
                      <a:pt x="13" y="6"/>
                      <a:pt x="12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3" name="Freeform 35"/>
              <p:cNvSpPr>
                <a:spLocks/>
              </p:cNvSpPr>
              <p:nvPr userDrawn="1"/>
            </p:nvSpPr>
            <p:spPr bwMode="auto">
              <a:xfrm>
                <a:off x="5942013" y="6407150"/>
                <a:ext cx="61913" cy="79375"/>
              </a:xfrm>
              <a:custGeom>
                <a:avLst/>
                <a:gdLst>
                  <a:gd name="T0" fmla="*/ 0 w 19"/>
                  <a:gd name="T1" fmla="*/ 12 h 24"/>
                  <a:gd name="T2" fmla="*/ 1 w 19"/>
                  <a:gd name="T3" fmla="*/ 5 h 24"/>
                  <a:gd name="T4" fmla="*/ 9 w 19"/>
                  <a:gd name="T5" fmla="*/ 0 h 24"/>
                  <a:gd name="T6" fmla="*/ 18 w 19"/>
                  <a:gd name="T7" fmla="*/ 5 h 24"/>
                  <a:gd name="T8" fmla="*/ 18 w 19"/>
                  <a:gd name="T9" fmla="*/ 5 h 24"/>
                  <a:gd name="T10" fmla="*/ 13 w 19"/>
                  <a:gd name="T11" fmla="*/ 7 h 24"/>
                  <a:gd name="T12" fmla="*/ 13 w 19"/>
                  <a:gd name="T13" fmla="*/ 7 h 24"/>
                  <a:gd name="T14" fmla="*/ 9 w 19"/>
                  <a:gd name="T15" fmla="*/ 5 h 24"/>
                  <a:gd name="T16" fmla="*/ 6 w 19"/>
                  <a:gd name="T17" fmla="*/ 7 h 24"/>
                  <a:gd name="T18" fmla="*/ 6 w 19"/>
                  <a:gd name="T19" fmla="*/ 12 h 24"/>
                  <a:gd name="T20" fmla="*/ 6 w 19"/>
                  <a:gd name="T21" fmla="*/ 16 h 24"/>
                  <a:gd name="T22" fmla="*/ 9 w 19"/>
                  <a:gd name="T23" fmla="*/ 18 h 24"/>
                  <a:gd name="T24" fmla="*/ 13 w 19"/>
                  <a:gd name="T25" fmla="*/ 17 h 24"/>
                  <a:gd name="T26" fmla="*/ 13 w 19"/>
                  <a:gd name="T27" fmla="*/ 15 h 24"/>
                  <a:gd name="T28" fmla="*/ 13 w 19"/>
                  <a:gd name="T29" fmla="*/ 15 h 24"/>
                  <a:gd name="T30" fmla="*/ 10 w 19"/>
                  <a:gd name="T31" fmla="*/ 15 h 24"/>
                  <a:gd name="T32" fmla="*/ 10 w 19"/>
                  <a:gd name="T33" fmla="*/ 14 h 24"/>
                  <a:gd name="T34" fmla="*/ 10 w 19"/>
                  <a:gd name="T35" fmla="*/ 11 h 24"/>
                  <a:gd name="T36" fmla="*/ 10 w 19"/>
                  <a:gd name="T37" fmla="*/ 10 h 24"/>
                  <a:gd name="T38" fmla="*/ 18 w 19"/>
                  <a:gd name="T39" fmla="*/ 10 h 24"/>
                  <a:gd name="T40" fmla="*/ 19 w 19"/>
                  <a:gd name="T41" fmla="*/ 11 h 24"/>
                  <a:gd name="T42" fmla="*/ 19 w 19"/>
                  <a:gd name="T43" fmla="*/ 12 h 24"/>
                  <a:gd name="T44" fmla="*/ 18 w 19"/>
                  <a:gd name="T45" fmla="*/ 18 h 24"/>
                  <a:gd name="T46" fmla="*/ 9 w 19"/>
                  <a:gd name="T47" fmla="*/ 24 h 24"/>
                  <a:gd name="T48" fmla="*/ 1 w 19"/>
                  <a:gd name="T49" fmla="*/ 18 h 24"/>
                  <a:gd name="T50" fmla="*/ 0 w 19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4">
                    <a:moveTo>
                      <a:pt x="0" y="12"/>
                    </a:moveTo>
                    <a:cubicBezTo>
                      <a:pt x="0" y="9"/>
                      <a:pt x="0" y="7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4" y="0"/>
                      <a:pt x="16" y="2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8"/>
                      <a:pt x="6" y="9"/>
                      <a:pt x="6" y="12"/>
                    </a:cubicBezTo>
                    <a:cubicBezTo>
                      <a:pt x="6" y="14"/>
                      <a:pt x="6" y="16"/>
                      <a:pt x="6" y="16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8"/>
                      <a:pt x="12" y="18"/>
                      <a:pt x="13" y="17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9" y="10"/>
                      <a:pt x="19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5"/>
                      <a:pt x="18" y="16"/>
                      <a:pt x="18" y="18"/>
                    </a:cubicBezTo>
                    <a:cubicBezTo>
                      <a:pt x="17" y="22"/>
                      <a:pt x="14" y="24"/>
                      <a:pt x="9" y="24"/>
                    </a:cubicBezTo>
                    <a:cubicBezTo>
                      <a:pt x="5" y="24"/>
                      <a:pt x="2" y="22"/>
                      <a:pt x="1" y="18"/>
                    </a:cubicBezTo>
                    <a:cubicBezTo>
                      <a:pt x="0" y="16"/>
                      <a:pt x="0" y="1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4" name="Freeform 36"/>
              <p:cNvSpPr>
                <a:spLocks/>
              </p:cNvSpPr>
              <p:nvPr userDrawn="1"/>
            </p:nvSpPr>
            <p:spPr bwMode="auto">
              <a:xfrm>
                <a:off x="6081713" y="6407150"/>
                <a:ext cx="61913" cy="79375"/>
              </a:xfrm>
              <a:custGeom>
                <a:avLst/>
                <a:gdLst>
                  <a:gd name="T0" fmla="*/ 0 w 19"/>
                  <a:gd name="T1" fmla="*/ 14 h 24"/>
                  <a:gd name="T2" fmla="*/ 0 w 19"/>
                  <a:gd name="T3" fmla="*/ 0 h 24"/>
                  <a:gd name="T4" fmla="*/ 1 w 19"/>
                  <a:gd name="T5" fmla="*/ 0 h 24"/>
                  <a:gd name="T6" fmla="*/ 6 w 19"/>
                  <a:gd name="T7" fmla="*/ 0 h 24"/>
                  <a:gd name="T8" fmla="*/ 6 w 19"/>
                  <a:gd name="T9" fmla="*/ 0 h 24"/>
                  <a:gd name="T10" fmla="*/ 6 w 19"/>
                  <a:gd name="T11" fmla="*/ 15 h 24"/>
                  <a:gd name="T12" fmla="*/ 10 w 19"/>
                  <a:gd name="T13" fmla="*/ 18 h 24"/>
                  <a:gd name="T14" fmla="*/ 13 w 19"/>
                  <a:gd name="T15" fmla="*/ 15 h 24"/>
                  <a:gd name="T16" fmla="*/ 13 w 19"/>
                  <a:gd name="T17" fmla="*/ 0 h 24"/>
                  <a:gd name="T18" fmla="*/ 13 w 19"/>
                  <a:gd name="T19" fmla="*/ 0 h 24"/>
                  <a:gd name="T20" fmla="*/ 19 w 19"/>
                  <a:gd name="T21" fmla="*/ 0 h 24"/>
                  <a:gd name="T22" fmla="*/ 19 w 19"/>
                  <a:gd name="T23" fmla="*/ 0 h 24"/>
                  <a:gd name="T24" fmla="*/ 19 w 19"/>
                  <a:gd name="T25" fmla="*/ 14 h 24"/>
                  <a:gd name="T26" fmla="*/ 10 w 19"/>
                  <a:gd name="T27" fmla="*/ 24 h 24"/>
                  <a:gd name="T28" fmla="*/ 0 w 19"/>
                  <a:gd name="T2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0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2" y="18"/>
                      <a:pt x="13" y="17"/>
                      <a:pt x="13" y="1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20"/>
                      <a:pt x="15" y="24"/>
                      <a:pt x="10" y="24"/>
                    </a:cubicBezTo>
                    <a:cubicBezTo>
                      <a:pt x="4" y="24"/>
                      <a:pt x="0" y="2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5" name="Freeform 37"/>
              <p:cNvSpPr>
                <a:spLocks/>
              </p:cNvSpPr>
              <p:nvPr userDrawn="1"/>
            </p:nvSpPr>
            <p:spPr bwMode="auto">
              <a:xfrm>
                <a:off x="6175375" y="6407150"/>
                <a:ext cx="61913" cy="76200"/>
              </a:xfrm>
              <a:custGeom>
                <a:avLst/>
                <a:gdLst>
                  <a:gd name="T0" fmla="*/ 0 w 19"/>
                  <a:gd name="T1" fmla="*/ 0 h 23"/>
                  <a:gd name="T2" fmla="*/ 1 w 19"/>
                  <a:gd name="T3" fmla="*/ 0 h 23"/>
                  <a:gd name="T4" fmla="*/ 6 w 19"/>
                  <a:gd name="T5" fmla="*/ 0 h 23"/>
                  <a:gd name="T6" fmla="*/ 6 w 19"/>
                  <a:gd name="T7" fmla="*/ 0 h 23"/>
                  <a:gd name="T8" fmla="*/ 13 w 19"/>
                  <a:gd name="T9" fmla="*/ 14 h 23"/>
                  <a:gd name="T10" fmla="*/ 13 w 19"/>
                  <a:gd name="T11" fmla="*/ 14 h 23"/>
                  <a:gd name="T12" fmla="*/ 13 w 19"/>
                  <a:gd name="T13" fmla="*/ 0 h 23"/>
                  <a:gd name="T14" fmla="*/ 14 w 19"/>
                  <a:gd name="T15" fmla="*/ 0 h 23"/>
                  <a:gd name="T16" fmla="*/ 18 w 19"/>
                  <a:gd name="T17" fmla="*/ 0 h 23"/>
                  <a:gd name="T18" fmla="*/ 19 w 19"/>
                  <a:gd name="T19" fmla="*/ 0 h 23"/>
                  <a:gd name="T20" fmla="*/ 19 w 19"/>
                  <a:gd name="T21" fmla="*/ 23 h 23"/>
                  <a:gd name="T22" fmla="*/ 18 w 19"/>
                  <a:gd name="T23" fmla="*/ 23 h 23"/>
                  <a:gd name="T24" fmla="*/ 13 w 19"/>
                  <a:gd name="T25" fmla="*/ 23 h 23"/>
                  <a:gd name="T26" fmla="*/ 13 w 19"/>
                  <a:gd name="T27" fmla="*/ 23 h 23"/>
                  <a:gd name="T28" fmla="*/ 6 w 19"/>
                  <a:gd name="T29" fmla="*/ 10 h 23"/>
                  <a:gd name="T30" fmla="*/ 6 w 19"/>
                  <a:gd name="T31" fmla="*/ 10 h 23"/>
                  <a:gd name="T32" fmla="*/ 6 w 19"/>
                  <a:gd name="T33" fmla="*/ 23 h 23"/>
                  <a:gd name="T34" fmla="*/ 5 w 19"/>
                  <a:gd name="T35" fmla="*/ 23 h 23"/>
                  <a:gd name="T36" fmla="*/ 1 w 19"/>
                  <a:gd name="T37" fmla="*/ 23 h 23"/>
                  <a:gd name="T38" fmla="*/ 0 w 19"/>
                  <a:gd name="T39" fmla="*/ 23 h 23"/>
                  <a:gd name="T40" fmla="*/ 0 w 19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8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6" name="Freeform 38"/>
              <p:cNvSpPr>
                <a:spLocks/>
              </p:cNvSpPr>
              <p:nvPr userDrawn="1"/>
            </p:nvSpPr>
            <p:spPr bwMode="auto">
              <a:xfrm>
                <a:off x="6270625" y="6407150"/>
                <a:ext cx="19050" cy="76200"/>
              </a:xfrm>
              <a:custGeom>
                <a:avLst/>
                <a:gdLst>
                  <a:gd name="T0" fmla="*/ 0 w 6"/>
                  <a:gd name="T1" fmla="*/ 0 h 23"/>
                  <a:gd name="T2" fmla="*/ 1 w 6"/>
                  <a:gd name="T3" fmla="*/ 0 h 23"/>
                  <a:gd name="T4" fmla="*/ 6 w 6"/>
                  <a:gd name="T5" fmla="*/ 0 h 23"/>
                  <a:gd name="T6" fmla="*/ 6 w 6"/>
                  <a:gd name="T7" fmla="*/ 0 h 23"/>
                  <a:gd name="T8" fmla="*/ 6 w 6"/>
                  <a:gd name="T9" fmla="*/ 23 h 23"/>
                  <a:gd name="T10" fmla="*/ 6 w 6"/>
                  <a:gd name="T11" fmla="*/ 23 h 23"/>
                  <a:gd name="T12" fmla="*/ 1 w 6"/>
                  <a:gd name="T13" fmla="*/ 23 h 23"/>
                  <a:gd name="T14" fmla="*/ 0 w 6"/>
                  <a:gd name="T15" fmla="*/ 23 h 23"/>
                  <a:gd name="T16" fmla="*/ 0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7" name="Freeform 39"/>
              <p:cNvSpPr>
                <a:spLocks/>
              </p:cNvSpPr>
              <p:nvPr userDrawn="1"/>
            </p:nvSpPr>
            <p:spPr bwMode="auto">
              <a:xfrm>
                <a:off x="6319838" y="6407150"/>
                <a:ext cx="68263" cy="76200"/>
              </a:xfrm>
              <a:custGeom>
                <a:avLst/>
                <a:gdLst>
                  <a:gd name="T0" fmla="*/ 8 w 21"/>
                  <a:gd name="T1" fmla="*/ 23 h 23"/>
                  <a:gd name="T2" fmla="*/ 8 w 21"/>
                  <a:gd name="T3" fmla="*/ 23 h 23"/>
                  <a:gd name="T4" fmla="*/ 0 w 21"/>
                  <a:gd name="T5" fmla="*/ 1 h 23"/>
                  <a:gd name="T6" fmla="*/ 1 w 21"/>
                  <a:gd name="T7" fmla="*/ 0 h 23"/>
                  <a:gd name="T8" fmla="*/ 6 w 21"/>
                  <a:gd name="T9" fmla="*/ 0 h 23"/>
                  <a:gd name="T10" fmla="*/ 7 w 21"/>
                  <a:gd name="T11" fmla="*/ 0 h 23"/>
                  <a:gd name="T12" fmla="*/ 11 w 21"/>
                  <a:gd name="T13" fmla="*/ 14 h 23"/>
                  <a:gd name="T14" fmla="*/ 11 w 21"/>
                  <a:gd name="T15" fmla="*/ 14 h 23"/>
                  <a:gd name="T16" fmla="*/ 15 w 21"/>
                  <a:gd name="T17" fmla="*/ 0 h 23"/>
                  <a:gd name="T18" fmla="*/ 15 w 21"/>
                  <a:gd name="T19" fmla="*/ 0 h 23"/>
                  <a:gd name="T20" fmla="*/ 21 w 21"/>
                  <a:gd name="T21" fmla="*/ 0 h 23"/>
                  <a:gd name="T22" fmla="*/ 21 w 21"/>
                  <a:gd name="T23" fmla="*/ 1 h 23"/>
                  <a:gd name="T24" fmla="*/ 14 w 21"/>
                  <a:gd name="T25" fmla="*/ 23 h 23"/>
                  <a:gd name="T26" fmla="*/ 13 w 21"/>
                  <a:gd name="T27" fmla="*/ 23 h 23"/>
                  <a:gd name="T28" fmla="*/ 8 w 21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3">
                    <a:moveTo>
                      <a:pt x="8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lnTo>
                      <a:pt x="8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8" name="Freeform 40"/>
              <p:cNvSpPr>
                <a:spLocks/>
              </p:cNvSpPr>
              <p:nvPr userDrawn="1"/>
            </p:nvSpPr>
            <p:spPr bwMode="auto">
              <a:xfrm>
                <a:off x="6416675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16 w 16"/>
                  <a:gd name="T5" fmla="*/ 0 h 23"/>
                  <a:gd name="T6" fmla="*/ 16 w 16"/>
                  <a:gd name="T7" fmla="*/ 0 h 23"/>
                  <a:gd name="T8" fmla="*/ 16 w 16"/>
                  <a:gd name="T9" fmla="*/ 5 h 23"/>
                  <a:gd name="T10" fmla="*/ 16 w 16"/>
                  <a:gd name="T11" fmla="*/ 5 h 23"/>
                  <a:gd name="T12" fmla="*/ 6 w 16"/>
                  <a:gd name="T13" fmla="*/ 5 h 23"/>
                  <a:gd name="T14" fmla="*/ 6 w 16"/>
                  <a:gd name="T15" fmla="*/ 5 h 23"/>
                  <a:gd name="T16" fmla="*/ 6 w 16"/>
                  <a:gd name="T17" fmla="*/ 9 h 23"/>
                  <a:gd name="T18" fmla="*/ 6 w 16"/>
                  <a:gd name="T19" fmla="*/ 9 h 23"/>
                  <a:gd name="T20" fmla="*/ 14 w 16"/>
                  <a:gd name="T21" fmla="*/ 9 h 23"/>
                  <a:gd name="T22" fmla="*/ 14 w 16"/>
                  <a:gd name="T23" fmla="*/ 9 h 23"/>
                  <a:gd name="T24" fmla="*/ 14 w 16"/>
                  <a:gd name="T25" fmla="*/ 14 h 23"/>
                  <a:gd name="T26" fmla="*/ 14 w 16"/>
                  <a:gd name="T27" fmla="*/ 14 h 23"/>
                  <a:gd name="T28" fmla="*/ 6 w 16"/>
                  <a:gd name="T29" fmla="*/ 14 h 23"/>
                  <a:gd name="T30" fmla="*/ 6 w 16"/>
                  <a:gd name="T31" fmla="*/ 14 h 23"/>
                  <a:gd name="T32" fmla="*/ 6 w 16"/>
                  <a:gd name="T33" fmla="*/ 18 h 23"/>
                  <a:gd name="T34" fmla="*/ 6 w 16"/>
                  <a:gd name="T35" fmla="*/ 18 h 23"/>
                  <a:gd name="T36" fmla="*/ 16 w 16"/>
                  <a:gd name="T37" fmla="*/ 18 h 23"/>
                  <a:gd name="T38" fmla="*/ 16 w 16"/>
                  <a:gd name="T39" fmla="*/ 19 h 23"/>
                  <a:gd name="T40" fmla="*/ 16 w 16"/>
                  <a:gd name="T41" fmla="*/ 23 h 23"/>
                  <a:gd name="T42" fmla="*/ 16 w 16"/>
                  <a:gd name="T43" fmla="*/ 23 h 23"/>
                  <a:gd name="T44" fmla="*/ 0 w 16"/>
                  <a:gd name="T45" fmla="*/ 23 h 23"/>
                  <a:gd name="T46" fmla="*/ 0 w 16"/>
                  <a:gd name="T47" fmla="*/ 23 h 23"/>
                  <a:gd name="T48" fmla="*/ 0 w 16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9" name="Freeform 41"/>
              <p:cNvSpPr>
                <a:spLocks noEditPoints="1"/>
              </p:cNvSpPr>
              <p:nvPr userDrawn="1"/>
            </p:nvSpPr>
            <p:spPr bwMode="auto">
              <a:xfrm>
                <a:off x="6502400" y="6407150"/>
                <a:ext cx="58738" cy="76200"/>
              </a:xfrm>
              <a:custGeom>
                <a:avLst/>
                <a:gdLst>
                  <a:gd name="T0" fmla="*/ 12 w 18"/>
                  <a:gd name="T1" fmla="*/ 23 h 23"/>
                  <a:gd name="T2" fmla="*/ 12 w 18"/>
                  <a:gd name="T3" fmla="*/ 23 h 23"/>
                  <a:gd name="T4" fmla="*/ 8 w 18"/>
                  <a:gd name="T5" fmla="*/ 15 h 23"/>
                  <a:gd name="T6" fmla="*/ 6 w 18"/>
                  <a:gd name="T7" fmla="*/ 15 h 23"/>
                  <a:gd name="T8" fmla="*/ 6 w 18"/>
                  <a:gd name="T9" fmla="*/ 15 h 23"/>
                  <a:gd name="T10" fmla="*/ 6 w 18"/>
                  <a:gd name="T11" fmla="*/ 23 h 23"/>
                  <a:gd name="T12" fmla="*/ 5 w 18"/>
                  <a:gd name="T13" fmla="*/ 23 h 23"/>
                  <a:gd name="T14" fmla="*/ 0 w 18"/>
                  <a:gd name="T15" fmla="*/ 23 h 23"/>
                  <a:gd name="T16" fmla="*/ 0 w 18"/>
                  <a:gd name="T17" fmla="*/ 23 h 23"/>
                  <a:gd name="T18" fmla="*/ 0 w 18"/>
                  <a:gd name="T19" fmla="*/ 0 h 23"/>
                  <a:gd name="T20" fmla="*/ 0 w 18"/>
                  <a:gd name="T21" fmla="*/ 0 h 23"/>
                  <a:gd name="T22" fmla="*/ 10 w 18"/>
                  <a:gd name="T23" fmla="*/ 0 h 23"/>
                  <a:gd name="T24" fmla="*/ 18 w 18"/>
                  <a:gd name="T25" fmla="*/ 8 h 23"/>
                  <a:gd name="T26" fmla="*/ 14 w 18"/>
                  <a:gd name="T27" fmla="*/ 14 h 23"/>
                  <a:gd name="T28" fmla="*/ 18 w 18"/>
                  <a:gd name="T29" fmla="*/ 23 h 23"/>
                  <a:gd name="T30" fmla="*/ 18 w 18"/>
                  <a:gd name="T31" fmla="*/ 23 h 23"/>
                  <a:gd name="T32" fmla="*/ 12 w 18"/>
                  <a:gd name="T33" fmla="*/ 23 h 23"/>
                  <a:gd name="T34" fmla="*/ 12 w 18"/>
                  <a:gd name="T35" fmla="*/ 8 h 23"/>
                  <a:gd name="T36" fmla="*/ 9 w 18"/>
                  <a:gd name="T37" fmla="*/ 5 h 23"/>
                  <a:gd name="T38" fmla="*/ 6 w 18"/>
                  <a:gd name="T39" fmla="*/ 5 h 23"/>
                  <a:gd name="T40" fmla="*/ 6 w 18"/>
                  <a:gd name="T41" fmla="*/ 5 h 23"/>
                  <a:gd name="T42" fmla="*/ 6 w 18"/>
                  <a:gd name="T43" fmla="*/ 10 h 23"/>
                  <a:gd name="T44" fmla="*/ 6 w 18"/>
                  <a:gd name="T45" fmla="*/ 10 h 23"/>
                  <a:gd name="T46" fmla="*/ 9 w 18"/>
                  <a:gd name="T47" fmla="*/ 10 h 23"/>
                  <a:gd name="T48" fmla="*/ 12 w 18"/>
                  <a:gd name="T4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23">
                    <a:moveTo>
                      <a:pt x="12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8"/>
                    </a:cubicBezTo>
                    <a:cubicBezTo>
                      <a:pt x="18" y="10"/>
                      <a:pt x="16" y="13"/>
                      <a:pt x="14" y="1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12" y="23"/>
                    </a:lnTo>
                    <a:close/>
                    <a:moveTo>
                      <a:pt x="12" y="8"/>
                    </a:moveTo>
                    <a:cubicBezTo>
                      <a:pt x="12" y="6"/>
                      <a:pt x="11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10"/>
                      <a:pt x="12" y="9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0" name="Freeform 42"/>
              <p:cNvSpPr>
                <a:spLocks/>
              </p:cNvSpPr>
              <p:nvPr userDrawn="1"/>
            </p:nvSpPr>
            <p:spPr bwMode="auto">
              <a:xfrm>
                <a:off x="6589713" y="6407150"/>
                <a:ext cx="61913" cy="79375"/>
              </a:xfrm>
              <a:custGeom>
                <a:avLst/>
                <a:gdLst>
                  <a:gd name="T0" fmla="*/ 0 w 19"/>
                  <a:gd name="T1" fmla="*/ 20 h 24"/>
                  <a:gd name="T2" fmla="*/ 0 w 19"/>
                  <a:gd name="T3" fmla="*/ 20 h 24"/>
                  <a:gd name="T4" fmla="*/ 3 w 19"/>
                  <a:gd name="T5" fmla="*/ 16 h 24"/>
                  <a:gd name="T6" fmla="*/ 3 w 19"/>
                  <a:gd name="T7" fmla="*/ 16 h 24"/>
                  <a:gd name="T8" fmla="*/ 9 w 19"/>
                  <a:gd name="T9" fmla="*/ 19 h 24"/>
                  <a:gd name="T10" fmla="*/ 13 w 19"/>
                  <a:gd name="T11" fmla="*/ 16 h 24"/>
                  <a:gd name="T12" fmla="*/ 10 w 19"/>
                  <a:gd name="T13" fmla="*/ 14 h 24"/>
                  <a:gd name="T14" fmla="*/ 8 w 19"/>
                  <a:gd name="T15" fmla="*/ 14 h 24"/>
                  <a:gd name="T16" fmla="*/ 1 w 19"/>
                  <a:gd name="T17" fmla="*/ 7 h 24"/>
                  <a:gd name="T18" fmla="*/ 9 w 19"/>
                  <a:gd name="T19" fmla="*/ 0 h 24"/>
                  <a:gd name="T20" fmla="*/ 18 w 19"/>
                  <a:gd name="T21" fmla="*/ 2 h 24"/>
                  <a:gd name="T22" fmla="*/ 18 w 19"/>
                  <a:gd name="T23" fmla="*/ 3 h 24"/>
                  <a:gd name="T24" fmla="*/ 15 w 19"/>
                  <a:gd name="T25" fmla="*/ 7 h 24"/>
                  <a:gd name="T26" fmla="*/ 15 w 19"/>
                  <a:gd name="T27" fmla="*/ 7 h 24"/>
                  <a:gd name="T28" fmla="*/ 9 w 19"/>
                  <a:gd name="T29" fmla="*/ 5 h 24"/>
                  <a:gd name="T30" fmla="*/ 7 w 19"/>
                  <a:gd name="T31" fmla="*/ 7 h 24"/>
                  <a:gd name="T32" fmla="*/ 10 w 19"/>
                  <a:gd name="T33" fmla="*/ 9 h 24"/>
                  <a:gd name="T34" fmla="*/ 11 w 19"/>
                  <a:gd name="T35" fmla="*/ 9 h 24"/>
                  <a:gd name="T36" fmla="*/ 19 w 19"/>
                  <a:gd name="T37" fmla="*/ 16 h 24"/>
                  <a:gd name="T38" fmla="*/ 9 w 19"/>
                  <a:gd name="T39" fmla="*/ 24 h 24"/>
                  <a:gd name="T40" fmla="*/ 0 w 19"/>
                  <a:gd name="T4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4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7"/>
                      <a:pt x="7" y="19"/>
                      <a:pt x="9" y="19"/>
                    </a:cubicBezTo>
                    <a:cubicBezTo>
                      <a:pt x="11" y="19"/>
                      <a:pt x="13" y="18"/>
                      <a:pt x="13" y="16"/>
                    </a:cubicBezTo>
                    <a:cubicBezTo>
                      <a:pt x="13" y="15"/>
                      <a:pt x="12" y="15"/>
                      <a:pt x="10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1" y="3"/>
                      <a:pt x="4" y="0"/>
                      <a:pt x="9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18" y="2"/>
                      <a:pt x="18" y="3"/>
                      <a:pt x="18" y="3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8"/>
                      <a:pt x="8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0"/>
                      <a:pt x="19" y="12"/>
                      <a:pt x="19" y="16"/>
                    </a:cubicBezTo>
                    <a:cubicBezTo>
                      <a:pt x="19" y="21"/>
                      <a:pt x="15" y="24"/>
                      <a:pt x="9" y="24"/>
                    </a:cubicBezTo>
                    <a:cubicBezTo>
                      <a:pt x="6" y="24"/>
                      <a:pt x="2" y="2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1" name="Freeform 43"/>
              <p:cNvSpPr>
                <a:spLocks/>
              </p:cNvSpPr>
              <p:nvPr userDrawn="1"/>
            </p:nvSpPr>
            <p:spPr bwMode="auto">
              <a:xfrm>
                <a:off x="6681788" y="6407150"/>
                <a:ext cx="19050" cy="76200"/>
              </a:xfrm>
              <a:custGeom>
                <a:avLst/>
                <a:gdLst>
                  <a:gd name="T0" fmla="*/ 0 w 6"/>
                  <a:gd name="T1" fmla="*/ 0 h 23"/>
                  <a:gd name="T2" fmla="*/ 1 w 6"/>
                  <a:gd name="T3" fmla="*/ 0 h 23"/>
                  <a:gd name="T4" fmla="*/ 6 w 6"/>
                  <a:gd name="T5" fmla="*/ 0 h 23"/>
                  <a:gd name="T6" fmla="*/ 6 w 6"/>
                  <a:gd name="T7" fmla="*/ 0 h 23"/>
                  <a:gd name="T8" fmla="*/ 6 w 6"/>
                  <a:gd name="T9" fmla="*/ 23 h 23"/>
                  <a:gd name="T10" fmla="*/ 6 w 6"/>
                  <a:gd name="T11" fmla="*/ 23 h 23"/>
                  <a:gd name="T12" fmla="*/ 1 w 6"/>
                  <a:gd name="T13" fmla="*/ 23 h 23"/>
                  <a:gd name="T14" fmla="*/ 0 w 6"/>
                  <a:gd name="T15" fmla="*/ 23 h 23"/>
                  <a:gd name="T16" fmla="*/ 0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2" name="Freeform 44"/>
              <p:cNvSpPr>
                <a:spLocks/>
              </p:cNvSpPr>
              <p:nvPr userDrawn="1"/>
            </p:nvSpPr>
            <p:spPr bwMode="auto">
              <a:xfrm>
                <a:off x="6729413" y="6407150"/>
                <a:ext cx="61913" cy="76200"/>
              </a:xfrm>
              <a:custGeom>
                <a:avLst/>
                <a:gdLst>
                  <a:gd name="T0" fmla="*/ 7 w 19"/>
                  <a:gd name="T1" fmla="*/ 23 h 23"/>
                  <a:gd name="T2" fmla="*/ 7 w 19"/>
                  <a:gd name="T3" fmla="*/ 23 h 23"/>
                  <a:gd name="T4" fmla="*/ 7 w 19"/>
                  <a:gd name="T5" fmla="*/ 23 h 23"/>
                  <a:gd name="T6" fmla="*/ 7 w 19"/>
                  <a:gd name="T7" fmla="*/ 23 h 23"/>
                  <a:gd name="T8" fmla="*/ 7 w 19"/>
                  <a:gd name="T9" fmla="*/ 23 h 23"/>
                  <a:gd name="T10" fmla="*/ 7 w 19"/>
                  <a:gd name="T11" fmla="*/ 6 h 23"/>
                  <a:gd name="T12" fmla="*/ 6 w 19"/>
                  <a:gd name="T13" fmla="*/ 5 h 23"/>
                  <a:gd name="T14" fmla="*/ 6 w 19"/>
                  <a:gd name="T15" fmla="*/ 5 h 23"/>
                  <a:gd name="T16" fmla="*/ 1 w 19"/>
                  <a:gd name="T17" fmla="*/ 5 h 23"/>
                  <a:gd name="T18" fmla="*/ 1 w 19"/>
                  <a:gd name="T19" fmla="*/ 5 h 23"/>
                  <a:gd name="T20" fmla="*/ 0 w 19"/>
                  <a:gd name="T21" fmla="*/ 5 h 23"/>
                  <a:gd name="T22" fmla="*/ 0 w 19"/>
                  <a:gd name="T23" fmla="*/ 5 h 23"/>
                  <a:gd name="T24" fmla="*/ 0 w 19"/>
                  <a:gd name="T25" fmla="*/ 5 h 23"/>
                  <a:gd name="T26" fmla="*/ 0 w 19"/>
                  <a:gd name="T27" fmla="*/ 5 h 23"/>
                  <a:gd name="T28" fmla="*/ 0 w 19"/>
                  <a:gd name="T29" fmla="*/ 0 h 23"/>
                  <a:gd name="T30" fmla="*/ 1 w 19"/>
                  <a:gd name="T31" fmla="*/ 0 h 23"/>
                  <a:gd name="T32" fmla="*/ 1 w 19"/>
                  <a:gd name="T33" fmla="*/ 0 h 23"/>
                  <a:gd name="T34" fmla="*/ 18 w 19"/>
                  <a:gd name="T35" fmla="*/ 0 h 23"/>
                  <a:gd name="T36" fmla="*/ 19 w 19"/>
                  <a:gd name="T37" fmla="*/ 0 h 23"/>
                  <a:gd name="T38" fmla="*/ 19 w 19"/>
                  <a:gd name="T39" fmla="*/ 0 h 23"/>
                  <a:gd name="T40" fmla="*/ 19 w 19"/>
                  <a:gd name="T41" fmla="*/ 0 h 23"/>
                  <a:gd name="T42" fmla="*/ 19 w 19"/>
                  <a:gd name="T43" fmla="*/ 5 h 23"/>
                  <a:gd name="T44" fmla="*/ 19 w 19"/>
                  <a:gd name="T45" fmla="*/ 5 h 23"/>
                  <a:gd name="T46" fmla="*/ 19 w 19"/>
                  <a:gd name="T47" fmla="*/ 5 h 23"/>
                  <a:gd name="T48" fmla="*/ 18 w 19"/>
                  <a:gd name="T49" fmla="*/ 5 h 23"/>
                  <a:gd name="T50" fmla="*/ 13 w 19"/>
                  <a:gd name="T51" fmla="*/ 5 h 23"/>
                  <a:gd name="T52" fmla="*/ 13 w 19"/>
                  <a:gd name="T53" fmla="*/ 5 h 23"/>
                  <a:gd name="T54" fmla="*/ 13 w 19"/>
                  <a:gd name="T55" fmla="*/ 6 h 23"/>
                  <a:gd name="T56" fmla="*/ 13 w 19"/>
                  <a:gd name="T57" fmla="*/ 6 h 23"/>
                  <a:gd name="T58" fmla="*/ 13 w 19"/>
                  <a:gd name="T59" fmla="*/ 23 h 23"/>
                  <a:gd name="T60" fmla="*/ 13 w 19"/>
                  <a:gd name="T61" fmla="*/ 23 h 23"/>
                  <a:gd name="T62" fmla="*/ 12 w 19"/>
                  <a:gd name="T63" fmla="*/ 23 h 23"/>
                  <a:gd name="T64" fmla="*/ 12 w 19"/>
                  <a:gd name="T65" fmla="*/ 23 h 23"/>
                  <a:gd name="T66" fmla="*/ 7 w 19"/>
                  <a:gd name="T6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3" name="Freeform 45"/>
              <p:cNvSpPr>
                <a:spLocks/>
              </p:cNvSpPr>
              <p:nvPr userDrawn="1"/>
            </p:nvSpPr>
            <p:spPr bwMode="auto">
              <a:xfrm>
                <a:off x="6821488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15 w 16"/>
                  <a:gd name="T5" fmla="*/ 0 h 23"/>
                  <a:gd name="T6" fmla="*/ 16 w 16"/>
                  <a:gd name="T7" fmla="*/ 0 h 23"/>
                  <a:gd name="T8" fmla="*/ 16 w 16"/>
                  <a:gd name="T9" fmla="*/ 5 h 23"/>
                  <a:gd name="T10" fmla="*/ 15 w 16"/>
                  <a:gd name="T11" fmla="*/ 5 h 23"/>
                  <a:gd name="T12" fmla="*/ 6 w 16"/>
                  <a:gd name="T13" fmla="*/ 5 h 23"/>
                  <a:gd name="T14" fmla="*/ 6 w 16"/>
                  <a:gd name="T15" fmla="*/ 5 h 23"/>
                  <a:gd name="T16" fmla="*/ 6 w 16"/>
                  <a:gd name="T17" fmla="*/ 9 h 23"/>
                  <a:gd name="T18" fmla="*/ 6 w 16"/>
                  <a:gd name="T19" fmla="*/ 9 h 23"/>
                  <a:gd name="T20" fmla="*/ 14 w 16"/>
                  <a:gd name="T21" fmla="*/ 9 h 23"/>
                  <a:gd name="T22" fmla="*/ 14 w 16"/>
                  <a:gd name="T23" fmla="*/ 9 h 23"/>
                  <a:gd name="T24" fmla="*/ 14 w 16"/>
                  <a:gd name="T25" fmla="*/ 14 h 23"/>
                  <a:gd name="T26" fmla="*/ 14 w 16"/>
                  <a:gd name="T27" fmla="*/ 14 h 23"/>
                  <a:gd name="T28" fmla="*/ 6 w 16"/>
                  <a:gd name="T29" fmla="*/ 14 h 23"/>
                  <a:gd name="T30" fmla="*/ 6 w 16"/>
                  <a:gd name="T31" fmla="*/ 14 h 23"/>
                  <a:gd name="T32" fmla="*/ 6 w 16"/>
                  <a:gd name="T33" fmla="*/ 18 h 23"/>
                  <a:gd name="T34" fmla="*/ 6 w 16"/>
                  <a:gd name="T35" fmla="*/ 18 h 23"/>
                  <a:gd name="T36" fmla="*/ 15 w 16"/>
                  <a:gd name="T37" fmla="*/ 18 h 23"/>
                  <a:gd name="T38" fmla="*/ 16 w 16"/>
                  <a:gd name="T39" fmla="*/ 19 h 23"/>
                  <a:gd name="T40" fmla="*/ 16 w 16"/>
                  <a:gd name="T41" fmla="*/ 23 h 23"/>
                  <a:gd name="T42" fmla="*/ 15 w 16"/>
                  <a:gd name="T43" fmla="*/ 23 h 23"/>
                  <a:gd name="T44" fmla="*/ 0 w 16"/>
                  <a:gd name="T45" fmla="*/ 23 h 23"/>
                  <a:gd name="T46" fmla="*/ 0 w 16"/>
                  <a:gd name="T47" fmla="*/ 23 h 23"/>
                  <a:gd name="T48" fmla="*/ 0 w 16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4" name="Freeform 46"/>
              <p:cNvSpPr>
                <a:spLocks/>
              </p:cNvSpPr>
              <p:nvPr userDrawn="1"/>
            </p:nvSpPr>
            <p:spPr bwMode="auto">
              <a:xfrm>
                <a:off x="6899275" y="6407150"/>
                <a:ext cx="61913" cy="76200"/>
              </a:xfrm>
              <a:custGeom>
                <a:avLst/>
                <a:gdLst>
                  <a:gd name="T0" fmla="*/ 7 w 19"/>
                  <a:gd name="T1" fmla="*/ 23 h 23"/>
                  <a:gd name="T2" fmla="*/ 7 w 19"/>
                  <a:gd name="T3" fmla="*/ 23 h 23"/>
                  <a:gd name="T4" fmla="*/ 6 w 19"/>
                  <a:gd name="T5" fmla="*/ 23 h 23"/>
                  <a:gd name="T6" fmla="*/ 6 w 19"/>
                  <a:gd name="T7" fmla="*/ 23 h 23"/>
                  <a:gd name="T8" fmla="*/ 6 w 19"/>
                  <a:gd name="T9" fmla="*/ 23 h 23"/>
                  <a:gd name="T10" fmla="*/ 6 w 19"/>
                  <a:gd name="T11" fmla="*/ 6 h 23"/>
                  <a:gd name="T12" fmla="*/ 6 w 19"/>
                  <a:gd name="T13" fmla="*/ 5 h 23"/>
                  <a:gd name="T14" fmla="*/ 6 w 19"/>
                  <a:gd name="T15" fmla="*/ 5 h 23"/>
                  <a:gd name="T16" fmla="*/ 1 w 19"/>
                  <a:gd name="T17" fmla="*/ 5 h 23"/>
                  <a:gd name="T18" fmla="*/ 0 w 19"/>
                  <a:gd name="T19" fmla="*/ 5 h 23"/>
                  <a:gd name="T20" fmla="*/ 0 w 19"/>
                  <a:gd name="T21" fmla="*/ 5 h 23"/>
                  <a:gd name="T22" fmla="*/ 0 w 19"/>
                  <a:gd name="T23" fmla="*/ 5 h 23"/>
                  <a:gd name="T24" fmla="*/ 0 w 19"/>
                  <a:gd name="T25" fmla="*/ 5 h 23"/>
                  <a:gd name="T26" fmla="*/ 0 w 19"/>
                  <a:gd name="T27" fmla="*/ 5 h 23"/>
                  <a:gd name="T28" fmla="*/ 0 w 19"/>
                  <a:gd name="T29" fmla="*/ 0 h 23"/>
                  <a:gd name="T30" fmla="*/ 0 w 19"/>
                  <a:gd name="T31" fmla="*/ 0 h 23"/>
                  <a:gd name="T32" fmla="*/ 1 w 19"/>
                  <a:gd name="T33" fmla="*/ 0 h 23"/>
                  <a:gd name="T34" fmla="*/ 18 w 19"/>
                  <a:gd name="T35" fmla="*/ 0 h 23"/>
                  <a:gd name="T36" fmla="*/ 18 w 19"/>
                  <a:gd name="T37" fmla="*/ 0 h 23"/>
                  <a:gd name="T38" fmla="*/ 19 w 19"/>
                  <a:gd name="T39" fmla="*/ 0 h 23"/>
                  <a:gd name="T40" fmla="*/ 19 w 19"/>
                  <a:gd name="T41" fmla="*/ 0 h 23"/>
                  <a:gd name="T42" fmla="*/ 19 w 19"/>
                  <a:gd name="T43" fmla="*/ 5 h 23"/>
                  <a:gd name="T44" fmla="*/ 18 w 19"/>
                  <a:gd name="T45" fmla="*/ 5 h 23"/>
                  <a:gd name="T46" fmla="*/ 18 w 19"/>
                  <a:gd name="T47" fmla="*/ 5 h 23"/>
                  <a:gd name="T48" fmla="*/ 18 w 19"/>
                  <a:gd name="T49" fmla="*/ 5 h 23"/>
                  <a:gd name="T50" fmla="*/ 13 w 19"/>
                  <a:gd name="T51" fmla="*/ 5 h 23"/>
                  <a:gd name="T52" fmla="*/ 12 w 19"/>
                  <a:gd name="T53" fmla="*/ 5 h 23"/>
                  <a:gd name="T54" fmla="*/ 12 w 19"/>
                  <a:gd name="T55" fmla="*/ 6 h 23"/>
                  <a:gd name="T56" fmla="*/ 12 w 19"/>
                  <a:gd name="T57" fmla="*/ 6 h 23"/>
                  <a:gd name="T58" fmla="*/ 12 w 19"/>
                  <a:gd name="T59" fmla="*/ 23 h 23"/>
                  <a:gd name="T60" fmla="*/ 12 w 19"/>
                  <a:gd name="T61" fmla="*/ 23 h 23"/>
                  <a:gd name="T62" fmla="*/ 12 w 19"/>
                  <a:gd name="T63" fmla="*/ 23 h 23"/>
                  <a:gd name="T64" fmla="*/ 12 w 19"/>
                  <a:gd name="T65" fmla="*/ 23 h 23"/>
                  <a:gd name="T66" fmla="*/ 7 w 19"/>
                  <a:gd name="T6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grpSp>
          <p:nvGrpSpPr>
            <p:cNvPr id="33" name="Gruppe 32"/>
            <p:cNvGrpSpPr/>
            <p:nvPr userDrawn="1"/>
          </p:nvGrpSpPr>
          <p:grpSpPr>
            <a:xfrm>
              <a:off x="5880100" y="5659438"/>
              <a:ext cx="511175" cy="544512"/>
              <a:chOff x="5880100" y="5659438"/>
              <a:chExt cx="511175" cy="544512"/>
            </a:xfrm>
            <a:grpFill/>
          </p:grpSpPr>
          <p:sp>
            <p:nvSpPr>
              <p:cNvPr id="34" name="Freeform 47"/>
              <p:cNvSpPr>
                <a:spLocks/>
              </p:cNvSpPr>
              <p:nvPr userDrawn="1"/>
            </p:nvSpPr>
            <p:spPr bwMode="auto">
              <a:xfrm>
                <a:off x="6143625" y="5678488"/>
                <a:ext cx="247650" cy="496887"/>
              </a:xfrm>
              <a:custGeom>
                <a:avLst/>
                <a:gdLst>
                  <a:gd name="T0" fmla="*/ 76 w 76"/>
                  <a:gd name="T1" fmla="*/ 123 h 151"/>
                  <a:gd name="T2" fmla="*/ 60 w 76"/>
                  <a:gd name="T3" fmla="*/ 115 h 151"/>
                  <a:gd name="T4" fmla="*/ 45 w 76"/>
                  <a:gd name="T5" fmla="*/ 52 h 151"/>
                  <a:gd name="T6" fmla="*/ 53 w 76"/>
                  <a:gd name="T7" fmla="*/ 0 h 151"/>
                  <a:gd name="T8" fmla="*/ 53 w 76"/>
                  <a:gd name="T9" fmla="*/ 0 h 151"/>
                  <a:gd name="T10" fmla="*/ 30 w 76"/>
                  <a:gd name="T11" fmla="*/ 57 h 151"/>
                  <a:gd name="T12" fmla="*/ 44 w 76"/>
                  <a:gd name="T13" fmla="*/ 151 h 151"/>
                  <a:gd name="T14" fmla="*/ 76 w 76"/>
                  <a:gd name="T15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51">
                    <a:moveTo>
                      <a:pt x="76" y="123"/>
                    </a:moveTo>
                    <a:cubicBezTo>
                      <a:pt x="72" y="121"/>
                      <a:pt x="68" y="119"/>
                      <a:pt x="60" y="115"/>
                    </a:cubicBezTo>
                    <a:cubicBezTo>
                      <a:pt x="40" y="103"/>
                      <a:pt x="34" y="84"/>
                      <a:pt x="45" y="52"/>
                    </a:cubicBezTo>
                    <a:cubicBezTo>
                      <a:pt x="52" y="33"/>
                      <a:pt x="55" y="17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21"/>
                      <a:pt x="44" y="34"/>
                      <a:pt x="30" y="57"/>
                    </a:cubicBezTo>
                    <a:cubicBezTo>
                      <a:pt x="0" y="105"/>
                      <a:pt x="30" y="140"/>
                      <a:pt x="44" y="151"/>
                    </a:cubicBezTo>
                    <a:cubicBezTo>
                      <a:pt x="57" y="144"/>
                      <a:pt x="68" y="135"/>
                      <a:pt x="76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5" name="Freeform 48"/>
              <p:cNvSpPr>
                <a:spLocks/>
              </p:cNvSpPr>
              <p:nvPr userDrawn="1"/>
            </p:nvSpPr>
            <p:spPr bwMode="auto">
              <a:xfrm>
                <a:off x="5997575" y="5665788"/>
                <a:ext cx="301625" cy="538162"/>
              </a:xfrm>
              <a:custGeom>
                <a:avLst/>
                <a:gdLst>
                  <a:gd name="T0" fmla="*/ 61 w 93"/>
                  <a:gd name="T1" fmla="*/ 59 h 164"/>
                  <a:gd name="T2" fmla="*/ 93 w 93"/>
                  <a:gd name="T3" fmla="*/ 1 h 164"/>
                  <a:gd name="T4" fmla="*/ 92 w 93"/>
                  <a:gd name="T5" fmla="*/ 0 h 164"/>
                  <a:gd name="T6" fmla="*/ 38 w 93"/>
                  <a:gd name="T7" fmla="*/ 58 h 164"/>
                  <a:gd name="T8" fmla="*/ 11 w 93"/>
                  <a:gd name="T9" fmla="*/ 154 h 164"/>
                  <a:gd name="T10" fmla="*/ 51 w 93"/>
                  <a:gd name="T11" fmla="*/ 164 h 164"/>
                  <a:gd name="T12" fmla="*/ 60 w 93"/>
                  <a:gd name="T13" fmla="*/ 163 h 164"/>
                  <a:gd name="T14" fmla="*/ 61 w 93"/>
                  <a:gd name="T15" fmla="*/ 5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64">
                    <a:moveTo>
                      <a:pt x="61" y="59"/>
                    </a:moveTo>
                    <a:cubicBezTo>
                      <a:pt x="84" y="32"/>
                      <a:pt x="91" y="19"/>
                      <a:pt x="93" y="1"/>
                    </a:cubicBezTo>
                    <a:cubicBezTo>
                      <a:pt x="93" y="0"/>
                      <a:pt x="92" y="0"/>
                      <a:pt x="92" y="0"/>
                    </a:cubicBezTo>
                    <a:cubicBezTo>
                      <a:pt x="87" y="23"/>
                      <a:pt x="73" y="34"/>
                      <a:pt x="38" y="58"/>
                    </a:cubicBezTo>
                    <a:cubicBezTo>
                      <a:pt x="0" y="83"/>
                      <a:pt x="2" y="127"/>
                      <a:pt x="11" y="154"/>
                    </a:cubicBezTo>
                    <a:cubicBezTo>
                      <a:pt x="23" y="160"/>
                      <a:pt x="36" y="164"/>
                      <a:pt x="51" y="164"/>
                    </a:cubicBezTo>
                    <a:cubicBezTo>
                      <a:pt x="54" y="164"/>
                      <a:pt x="57" y="164"/>
                      <a:pt x="60" y="163"/>
                    </a:cubicBezTo>
                    <a:cubicBezTo>
                      <a:pt x="32" y="122"/>
                      <a:pt x="34" y="90"/>
                      <a:pt x="6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6" name="Freeform 49"/>
              <p:cNvSpPr>
                <a:spLocks/>
              </p:cNvSpPr>
              <p:nvPr userDrawn="1"/>
            </p:nvSpPr>
            <p:spPr bwMode="auto">
              <a:xfrm>
                <a:off x="5880100" y="5659438"/>
                <a:ext cx="403225" cy="436562"/>
              </a:xfrm>
              <a:custGeom>
                <a:avLst/>
                <a:gdLst>
                  <a:gd name="T0" fmla="*/ 83 w 124"/>
                  <a:gd name="T1" fmla="*/ 41 h 133"/>
                  <a:gd name="T2" fmla="*/ 124 w 124"/>
                  <a:gd name="T3" fmla="*/ 0 h 133"/>
                  <a:gd name="T4" fmla="*/ 123 w 124"/>
                  <a:gd name="T5" fmla="*/ 0 h 133"/>
                  <a:gd name="T6" fmla="*/ 52 w 124"/>
                  <a:gd name="T7" fmla="*/ 32 h 133"/>
                  <a:gd name="T8" fmla="*/ 1 w 124"/>
                  <a:gd name="T9" fmla="*/ 64 h 133"/>
                  <a:gd name="T10" fmla="*/ 0 w 124"/>
                  <a:gd name="T11" fmla="*/ 79 h 133"/>
                  <a:gd name="T12" fmla="*/ 19 w 124"/>
                  <a:gd name="T13" fmla="*/ 133 h 133"/>
                  <a:gd name="T14" fmla="*/ 83 w 124"/>
                  <a:gd name="T15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33">
                    <a:moveTo>
                      <a:pt x="83" y="41"/>
                    </a:moveTo>
                    <a:cubicBezTo>
                      <a:pt x="108" y="30"/>
                      <a:pt x="120" y="13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2" y="23"/>
                      <a:pt x="90" y="27"/>
                      <a:pt x="52" y="32"/>
                    </a:cubicBezTo>
                    <a:cubicBezTo>
                      <a:pt x="29" y="35"/>
                      <a:pt x="12" y="48"/>
                      <a:pt x="1" y="64"/>
                    </a:cubicBezTo>
                    <a:cubicBezTo>
                      <a:pt x="0" y="69"/>
                      <a:pt x="0" y="74"/>
                      <a:pt x="0" y="79"/>
                    </a:cubicBezTo>
                    <a:cubicBezTo>
                      <a:pt x="0" y="99"/>
                      <a:pt x="7" y="118"/>
                      <a:pt x="19" y="133"/>
                    </a:cubicBezTo>
                    <a:cubicBezTo>
                      <a:pt x="18" y="68"/>
                      <a:pt x="52" y="54"/>
                      <a:pt x="8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3406" y="2101809"/>
            <a:ext cx="4458495" cy="3600491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3502" y="657225"/>
            <a:ext cx="405154" cy="1182460"/>
            <a:chOff x="-3502" y="657225"/>
            <a:chExt cx="405154" cy="1182460"/>
          </a:xfrm>
          <a:solidFill>
            <a:schemeClr val="bg1"/>
          </a:solidFill>
        </p:grpSpPr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328321" y="1768187"/>
              <a:ext cx="73331" cy="7149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236657" y="1685690"/>
              <a:ext cx="164995" cy="153995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24827" y="1605026"/>
              <a:ext cx="276825" cy="234659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-3502" y="1526195"/>
              <a:ext cx="405154" cy="302490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-3502" y="1454698"/>
              <a:ext cx="405154" cy="287824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-3502" y="1379534"/>
              <a:ext cx="405154" cy="278657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-3502" y="1311703"/>
              <a:ext cx="405154" cy="263991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-3502" y="1243872"/>
              <a:ext cx="405154" cy="252991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-3502" y="1174207"/>
              <a:ext cx="405154" cy="245658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>
              <a:off x="-3502" y="1110043"/>
              <a:ext cx="405154" cy="230992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>
              <a:off x="-3502" y="1049545"/>
              <a:ext cx="405154" cy="219992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>
              <a:off x="-3502" y="989048"/>
              <a:ext cx="405154" cy="205326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-3502" y="934049"/>
              <a:ext cx="405154" cy="188827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-3502" y="873551"/>
              <a:ext cx="405154" cy="175994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>
              <a:off x="-3502" y="820387"/>
              <a:ext cx="405154" cy="161328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-3502" y="767221"/>
              <a:ext cx="405154" cy="146662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-3502" y="714057"/>
              <a:ext cx="405154" cy="131995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-3502" y="660892"/>
              <a:ext cx="405154" cy="124662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3502" y="657225"/>
              <a:ext cx="328157" cy="64165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</p:grpSp>
      <p:sp>
        <p:nvSpPr>
          <p:cNvPr id="7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270500" y="0"/>
            <a:ext cx="69215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458583"/>
            <a:ext cx="9753600" cy="138609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89650" y="2032831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/>
          </a:p>
        </p:txBody>
      </p:sp>
      <p:grpSp>
        <p:nvGrpSpPr>
          <p:cNvPr id="81" name="Gruppe 80"/>
          <p:cNvGrpSpPr/>
          <p:nvPr userDrawn="1"/>
        </p:nvGrpSpPr>
        <p:grpSpPr>
          <a:xfrm>
            <a:off x="-3502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19" r:id="rId2"/>
    <p:sldLayoutId id="2147484053" r:id="rId3"/>
    <p:sldLayoutId id="2147484008" r:id="rId4"/>
    <p:sldLayoutId id="2147484022" r:id="rId5"/>
    <p:sldLayoutId id="2147484011" r:id="rId6"/>
    <p:sldLayoutId id="2147484014" r:id="rId7"/>
    <p:sldLayoutId id="2147484020" r:id="rId8"/>
    <p:sldLayoutId id="2147484051" r:id="rId9"/>
    <p:sldLayoutId id="2147484028" r:id="rId10"/>
    <p:sldLayoutId id="2147484032" r:id="rId11"/>
    <p:sldLayoutId id="2147484052" r:id="rId12"/>
    <p:sldLayoutId id="2147484054" r:id="rId13"/>
    <p:sldLayoutId id="214748405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600" b="1" kern="1200" spc="3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318" rtl="0" eaLnBrk="1" latinLnBrk="0" hangingPunct="1">
        <a:lnSpc>
          <a:spcPct val="120000"/>
        </a:lnSpc>
        <a:spcBef>
          <a:spcPts val="1000"/>
        </a:spcBef>
        <a:buFontTx/>
        <a:buBlip>
          <a:blip r:embed="rId16"/>
        </a:buBlip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857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7"/>
        </a:buBlip>
        <a:tabLst>
          <a:tab pos="1163638" algn="l"/>
        </a:tabLst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163638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7"/>
        </a:buBlip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162" userDrawn="1">
          <p15:clr>
            <a:srgbClr val="F26B43"/>
          </p15:clr>
        </p15:guide>
        <p15:guide id="28" pos="370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41" userDrawn="1">
          <p15:clr>
            <a:srgbClr val="F26B43"/>
          </p15:clr>
        </p15:guide>
        <p15:guide id="51" orient="horz" pos="414" userDrawn="1">
          <p15:clr>
            <a:srgbClr val="F26B43"/>
          </p15:clr>
        </p15:guide>
        <p15:guide id="52" pos="4339" userDrawn="1">
          <p15:clr>
            <a:srgbClr val="F26B43"/>
          </p15:clr>
        </p15:guide>
        <p15:guide id="53" pos="4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berg@hum.aau.d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thomasryberg_jeg-t%C3%A6nkte-jeg-ville-kommentere-p%C3%A5-nogle-activity-6684344404938944512-adcu" TargetMode="External"/><Relationship Id="rId2" Type="http://schemas.openxmlformats.org/officeDocument/2006/relationships/hyperlink" Target="https://www.youtube.com/watch?v=Pgd2w0SQEY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.com/journal/4243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ladsholder til billede 3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Fra </a:t>
            </a:r>
            <a:r>
              <a:rPr lang="da-DK" b="0" dirty="0" err="1" smtClean="0"/>
              <a:t>kødhed</a:t>
            </a:r>
            <a:r>
              <a:rPr lang="da-DK" b="0" dirty="0" smtClean="0"/>
              <a:t> til nærhed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/>
          </p:nvPr>
        </p:nvSpPr>
        <p:spPr>
          <a:xfrm>
            <a:off x="2441575" y="3827464"/>
            <a:ext cx="7341129" cy="713314"/>
          </a:xfrm>
        </p:spPr>
        <p:txBody>
          <a:bodyPr/>
          <a:lstStyle/>
          <a:p>
            <a:r>
              <a:rPr lang="da-DK" dirty="0" smtClean="0"/>
              <a:t>Thomas Ryberg (</a:t>
            </a:r>
            <a:r>
              <a:rPr lang="da-DK" dirty="0" smtClean="0">
                <a:hlinkClick r:id="rId3"/>
              </a:rPr>
              <a:t>ryberg@hum.aau.dk</a:t>
            </a:r>
            <a:r>
              <a:rPr lang="da-DK" dirty="0" smtClean="0"/>
              <a:t> | @</a:t>
            </a:r>
            <a:r>
              <a:rPr lang="da-DK" dirty="0" err="1" smtClean="0"/>
              <a:t>tryberg</a:t>
            </a:r>
            <a:r>
              <a:rPr lang="da-DK" dirty="0" smtClean="0"/>
              <a:t>)</a:t>
            </a:r>
            <a:endParaRPr lang="da-DK" dirty="0"/>
          </a:p>
        </p:txBody>
      </p:sp>
      <p:grpSp>
        <p:nvGrpSpPr>
          <p:cNvPr id="35" name="Gruppe 34"/>
          <p:cNvGrpSpPr/>
          <p:nvPr/>
        </p:nvGrpSpPr>
        <p:grpSpPr>
          <a:xfrm>
            <a:off x="5489575" y="5903913"/>
            <a:ext cx="1243013" cy="815976"/>
            <a:chOff x="5489575" y="5903913"/>
            <a:chExt cx="1243013" cy="815976"/>
          </a:xfrm>
        </p:grpSpPr>
        <p:sp>
          <p:nvSpPr>
            <p:cNvPr id="36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5492750" y="5903913"/>
              <a:ext cx="1236663" cy="8159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67"/>
            <p:cNvSpPr>
              <a:spLocks noEditPoints="1"/>
            </p:cNvSpPr>
            <p:nvPr/>
          </p:nvSpPr>
          <p:spPr bwMode="auto">
            <a:xfrm>
              <a:off x="5489575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68"/>
            <p:cNvSpPr>
              <a:spLocks noEditPoints="1"/>
            </p:cNvSpPr>
            <p:nvPr/>
          </p:nvSpPr>
          <p:spPr bwMode="auto">
            <a:xfrm>
              <a:off x="5570538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5654675" y="6526213"/>
              <a:ext cx="44450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70"/>
            <p:cNvSpPr>
              <a:spLocks noEditPoints="1"/>
            </p:cNvSpPr>
            <p:nvPr/>
          </p:nvSpPr>
          <p:spPr bwMode="auto">
            <a:xfrm>
              <a:off x="5726113" y="6526213"/>
              <a:ext cx="46038" cy="6350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71"/>
            <p:cNvSpPr>
              <a:spLocks noEditPoints="1"/>
            </p:cNvSpPr>
            <p:nvPr/>
          </p:nvSpPr>
          <p:spPr bwMode="auto">
            <a:xfrm>
              <a:off x="5799138" y="6526213"/>
              <a:ext cx="50800" cy="65088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72"/>
            <p:cNvSpPr>
              <a:spLocks noEditPoints="1"/>
            </p:cNvSpPr>
            <p:nvPr/>
          </p:nvSpPr>
          <p:spPr bwMode="auto">
            <a:xfrm>
              <a:off x="5878513" y="6526213"/>
              <a:ext cx="47625" cy="6350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73"/>
            <p:cNvSpPr>
              <a:spLocks/>
            </p:cNvSpPr>
            <p:nvPr/>
          </p:nvSpPr>
          <p:spPr bwMode="auto">
            <a:xfrm>
              <a:off x="5951538" y="6526213"/>
              <a:ext cx="50800" cy="65088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74"/>
            <p:cNvSpPr>
              <a:spLocks/>
            </p:cNvSpPr>
            <p:nvPr/>
          </p:nvSpPr>
          <p:spPr bwMode="auto">
            <a:xfrm>
              <a:off x="6070600" y="6526213"/>
              <a:ext cx="49213" cy="65088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75"/>
            <p:cNvSpPr>
              <a:spLocks/>
            </p:cNvSpPr>
            <p:nvPr/>
          </p:nvSpPr>
          <p:spPr bwMode="auto">
            <a:xfrm>
              <a:off x="6146800" y="6526213"/>
              <a:ext cx="50800" cy="6350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176"/>
            <p:cNvSpPr>
              <a:spLocks/>
            </p:cNvSpPr>
            <p:nvPr/>
          </p:nvSpPr>
          <p:spPr bwMode="auto">
            <a:xfrm>
              <a:off x="6224588" y="6526213"/>
              <a:ext cx="15875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177"/>
            <p:cNvSpPr>
              <a:spLocks/>
            </p:cNvSpPr>
            <p:nvPr/>
          </p:nvSpPr>
          <p:spPr bwMode="auto">
            <a:xfrm>
              <a:off x="6265863" y="6526213"/>
              <a:ext cx="57150" cy="6350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178"/>
            <p:cNvSpPr>
              <a:spLocks/>
            </p:cNvSpPr>
            <p:nvPr/>
          </p:nvSpPr>
          <p:spPr bwMode="auto">
            <a:xfrm>
              <a:off x="6346825" y="6526213"/>
              <a:ext cx="42863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179"/>
            <p:cNvSpPr>
              <a:spLocks noEditPoints="1"/>
            </p:cNvSpPr>
            <p:nvPr/>
          </p:nvSpPr>
          <p:spPr bwMode="auto">
            <a:xfrm>
              <a:off x="6416675" y="6526213"/>
              <a:ext cx="52388" cy="6350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180"/>
            <p:cNvSpPr>
              <a:spLocks/>
            </p:cNvSpPr>
            <p:nvPr/>
          </p:nvSpPr>
          <p:spPr bwMode="auto">
            <a:xfrm>
              <a:off x="6491288" y="6526213"/>
              <a:ext cx="50800" cy="65088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181"/>
            <p:cNvSpPr>
              <a:spLocks/>
            </p:cNvSpPr>
            <p:nvPr/>
          </p:nvSpPr>
          <p:spPr bwMode="auto">
            <a:xfrm>
              <a:off x="6565900" y="6526213"/>
              <a:ext cx="17463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82"/>
            <p:cNvSpPr>
              <a:spLocks/>
            </p:cNvSpPr>
            <p:nvPr/>
          </p:nvSpPr>
          <p:spPr bwMode="auto">
            <a:xfrm>
              <a:off x="6610350" y="6526213"/>
              <a:ext cx="49213" cy="6350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83"/>
            <p:cNvSpPr>
              <a:spLocks/>
            </p:cNvSpPr>
            <p:nvPr/>
          </p:nvSpPr>
          <p:spPr bwMode="auto">
            <a:xfrm>
              <a:off x="6677025" y="6526213"/>
              <a:ext cx="55563" cy="6350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84"/>
            <p:cNvSpPr>
              <a:spLocks noEditPoints="1"/>
            </p:cNvSpPr>
            <p:nvPr/>
          </p:nvSpPr>
          <p:spPr bwMode="auto">
            <a:xfrm>
              <a:off x="5861050" y="6657976"/>
              <a:ext cx="41275" cy="61913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85"/>
            <p:cNvSpPr>
              <a:spLocks/>
            </p:cNvSpPr>
            <p:nvPr/>
          </p:nvSpPr>
          <p:spPr bwMode="auto">
            <a:xfrm>
              <a:off x="5937250" y="6657976"/>
              <a:ext cx="38100" cy="61913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86"/>
            <p:cNvSpPr>
              <a:spLocks/>
            </p:cNvSpPr>
            <p:nvPr/>
          </p:nvSpPr>
          <p:spPr bwMode="auto">
            <a:xfrm>
              <a:off x="60055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87"/>
            <p:cNvSpPr>
              <a:spLocks/>
            </p:cNvSpPr>
            <p:nvPr/>
          </p:nvSpPr>
          <p:spPr bwMode="auto">
            <a:xfrm>
              <a:off x="6083300" y="6657976"/>
              <a:ext cx="55563" cy="61913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88"/>
            <p:cNvSpPr>
              <a:spLocks noEditPoints="1"/>
            </p:cNvSpPr>
            <p:nvPr/>
          </p:nvSpPr>
          <p:spPr bwMode="auto">
            <a:xfrm>
              <a:off x="6167438" y="6657976"/>
              <a:ext cx="49213" cy="61913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89"/>
            <p:cNvSpPr>
              <a:spLocks noEditPoints="1"/>
            </p:cNvSpPr>
            <p:nvPr/>
          </p:nvSpPr>
          <p:spPr bwMode="auto">
            <a:xfrm>
              <a:off x="6246813" y="6657976"/>
              <a:ext cx="42863" cy="61913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63230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91"/>
            <p:cNvSpPr>
              <a:spLocks noEditPoints="1"/>
            </p:cNvSpPr>
            <p:nvPr/>
          </p:nvSpPr>
          <p:spPr bwMode="auto">
            <a:xfrm>
              <a:off x="5489575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92"/>
            <p:cNvSpPr>
              <a:spLocks noEditPoints="1"/>
            </p:cNvSpPr>
            <p:nvPr/>
          </p:nvSpPr>
          <p:spPr bwMode="auto">
            <a:xfrm>
              <a:off x="5570538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93"/>
            <p:cNvSpPr>
              <a:spLocks/>
            </p:cNvSpPr>
            <p:nvPr/>
          </p:nvSpPr>
          <p:spPr bwMode="auto">
            <a:xfrm>
              <a:off x="5654675" y="6526213"/>
              <a:ext cx="44450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194"/>
            <p:cNvSpPr>
              <a:spLocks noEditPoints="1"/>
            </p:cNvSpPr>
            <p:nvPr/>
          </p:nvSpPr>
          <p:spPr bwMode="auto">
            <a:xfrm>
              <a:off x="5726113" y="6526213"/>
              <a:ext cx="46038" cy="6350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195"/>
            <p:cNvSpPr>
              <a:spLocks noEditPoints="1"/>
            </p:cNvSpPr>
            <p:nvPr/>
          </p:nvSpPr>
          <p:spPr bwMode="auto">
            <a:xfrm>
              <a:off x="5799138" y="6526213"/>
              <a:ext cx="50800" cy="65088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196"/>
            <p:cNvSpPr>
              <a:spLocks noEditPoints="1"/>
            </p:cNvSpPr>
            <p:nvPr/>
          </p:nvSpPr>
          <p:spPr bwMode="auto">
            <a:xfrm>
              <a:off x="5878513" y="6526213"/>
              <a:ext cx="47625" cy="6350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197"/>
            <p:cNvSpPr>
              <a:spLocks/>
            </p:cNvSpPr>
            <p:nvPr/>
          </p:nvSpPr>
          <p:spPr bwMode="auto">
            <a:xfrm>
              <a:off x="5951538" y="6526213"/>
              <a:ext cx="50800" cy="65088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198"/>
            <p:cNvSpPr>
              <a:spLocks/>
            </p:cNvSpPr>
            <p:nvPr/>
          </p:nvSpPr>
          <p:spPr bwMode="auto">
            <a:xfrm>
              <a:off x="6070600" y="6526213"/>
              <a:ext cx="49213" cy="65088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199"/>
            <p:cNvSpPr>
              <a:spLocks/>
            </p:cNvSpPr>
            <p:nvPr/>
          </p:nvSpPr>
          <p:spPr bwMode="auto">
            <a:xfrm>
              <a:off x="6146800" y="6526213"/>
              <a:ext cx="50800" cy="6350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00"/>
            <p:cNvSpPr>
              <a:spLocks/>
            </p:cNvSpPr>
            <p:nvPr/>
          </p:nvSpPr>
          <p:spPr bwMode="auto">
            <a:xfrm>
              <a:off x="6224588" y="6526213"/>
              <a:ext cx="15875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01"/>
            <p:cNvSpPr>
              <a:spLocks/>
            </p:cNvSpPr>
            <p:nvPr/>
          </p:nvSpPr>
          <p:spPr bwMode="auto">
            <a:xfrm>
              <a:off x="6265863" y="6526213"/>
              <a:ext cx="57150" cy="6350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6346825" y="6526213"/>
              <a:ext cx="42863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03"/>
            <p:cNvSpPr>
              <a:spLocks noEditPoints="1"/>
            </p:cNvSpPr>
            <p:nvPr/>
          </p:nvSpPr>
          <p:spPr bwMode="auto">
            <a:xfrm>
              <a:off x="6416675" y="6526213"/>
              <a:ext cx="52388" cy="6350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04"/>
            <p:cNvSpPr>
              <a:spLocks/>
            </p:cNvSpPr>
            <p:nvPr/>
          </p:nvSpPr>
          <p:spPr bwMode="auto">
            <a:xfrm>
              <a:off x="6491288" y="6526213"/>
              <a:ext cx="50800" cy="65088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05"/>
            <p:cNvSpPr>
              <a:spLocks/>
            </p:cNvSpPr>
            <p:nvPr/>
          </p:nvSpPr>
          <p:spPr bwMode="auto">
            <a:xfrm>
              <a:off x="6565900" y="6526213"/>
              <a:ext cx="17463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06"/>
            <p:cNvSpPr>
              <a:spLocks/>
            </p:cNvSpPr>
            <p:nvPr/>
          </p:nvSpPr>
          <p:spPr bwMode="auto">
            <a:xfrm>
              <a:off x="6610350" y="6526213"/>
              <a:ext cx="49213" cy="6350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07"/>
            <p:cNvSpPr>
              <a:spLocks/>
            </p:cNvSpPr>
            <p:nvPr/>
          </p:nvSpPr>
          <p:spPr bwMode="auto">
            <a:xfrm>
              <a:off x="6677025" y="6526213"/>
              <a:ext cx="55563" cy="6350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08"/>
            <p:cNvSpPr>
              <a:spLocks noEditPoints="1"/>
            </p:cNvSpPr>
            <p:nvPr/>
          </p:nvSpPr>
          <p:spPr bwMode="auto">
            <a:xfrm>
              <a:off x="5861050" y="6657976"/>
              <a:ext cx="41275" cy="61913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09"/>
            <p:cNvSpPr>
              <a:spLocks/>
            </p:cNvSpPr>
            <p:nvPr/>
          </p:nvSpPr>
          <p:spPr bwMode="auto">
            <a:xfrm>
              <a:off x="5937250" y="6657976"/>
              <a:ext cx="38100" cy="61913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10"/>
            <p:cNvSpPr>
              <a:spLocks/>
            </p:cNvSpPr>
            <p:nvPr/>
          </p:nvSpPr>
          <p:spPr bwMode="auto">
            <a:xfrm>
              <a:off x="60055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211"/>
            <p:cNvSpPr>
              <a:spLocks/>
            </p:cNvSpPr>
            <p:nvPr/>
          </p:nvSpPr>
          <p:spPr bwMode="auto">
            <a:xfrm>
              <a:off x="6083300" y="6657976"/>
              <a:ext cx="55563" cy="61913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212"/>
            <p:cNvSpPr>
              <a:spLocks noEditPoints="1"/>
            </p:cNvSpPr>
            <p:nvPr/>
          </p:nvSpPr>
          <p:spPr bwMode="auto">
            <a:xfrm>
              <a:off x="6167438" y="6657976"/>
              <a:ext cx="49213" cy="61913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13"/>
            <p:cNvSpPr>
              <a:spLocks noEditPoints="1"/>
            </p:cNvSpPr>
            <p:nvPr/>
          </p:nvSpPr>
          <p:spPr bwMode="auto">
            <a:xfrm>
              <a:off x="6246813" y="6657976"/>
              <a:ext cx="42863" cy="61913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214"/>
            <p:cNvSpPr>
              <a:spLocks/>
            </p:cNvSpPr>
            <p:nvPr/>
          </p:nvSpPr>
          <p:spPr bwMode="auto">
            <a:xfrm>
              <a:off x="63230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215"/>
            <p:cNvSpPr>
              <a:spLocks/>
            </p:cNvSpPr>
            <p:nvPr/>
          </p:nvSpPr>
          <p:spPr bwMode="auto">
            <a:xfrm>
              <a:off x="6083300" y="5922963"/>
              <a:ext cx="209550" cy="411163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216"/>
            <p:cNvSpPr>
              <a:spLocks/>
            </p:cNvSpPr>
            <p:nvPr/>
          </p:nvSpPr>
          <p:spPr bwMode="auto">
            <a:xfrm>
              <a:off x="5961063" y="5911851"/>
              <a:ext cx="252413" cy="446088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217"/>
            <p:cNvSpPr>
              <a:spLocks/>
            </p:cNvSpPr>
            <p:nvPr/>
          </p:nvSpPr>
          <p:spPr bwMode="auto">
            <a:xfrm>
              <a:off x="5864225" y="5907088"/>
              <a:ext cx="336550" cy="361950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815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4" y="359273"/>
            <a:ext cx="5638614" cy="1621619"/>
          </a:xfrm>
        </p:spPr>
        <p:txBody>
          <a:bodyPr/>
          <a:lstStyle/>
          <a:p>
            <a:r>
              <a:rPr lang="da-DK" dirty="0" smtClean="0"/>
              <a:t>Livet mellem bygningerne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587375" y="2143359"/>
            <a:ext cx="6417122" cy="3752115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Vi siger ‘online er ikke så godt til det sociale’, ‘det digitale gør det sværere at undervise’</a:t>
            </a:r>
          </a:p>
          <a:p>
            <a:r>
              <a:rPr lang="da-DK" dirty="0" smtClean="0"/>
              <a:t>Alternativ udlægning –er ‘det digitale’ problemet?: </a:t>
            </a:r>
          </a:p>
          <a:p>
            <a:pPr lvl="1"/>
            <a:r>
              <a:rPr lang="da-DK" dirty="0" smtClean="0"/>
              <a:t>I </a:t>
            </a:r>
            <a:r>
              <a:rPr lang="da-DK" dirty="0" err="1" smtClean="0"/>
              <a:t>onsite</a:t>
            </a:r>
            <a:r>
              <a:rPr lang="da-DK" dirty="0" smtClean="0"/>
              <a:t> undervisning får vi meget socialt foræret, som vi ikke skal gøre en indsats for (og ofte gør vi på </a:t>
            </a:r>
            <a:r>
              <a:rPr lang="da-DK" dirty="0" err="1" smtClean="0"/>
              <a:t>uni</a:t>
            </a:r>
            <a:r>
              <a:rPr lang="da-DK" dirty="0" smtClean="0"/>
              <a:t> sgu ikke så meget for det…)</a:t>
            </a:r>
          </a:p>
          <a:p>
            <a:pPr lvl="1"/>
            <a:r>
              <a:rPr lang="da-DK" dirty="0" smtClean="0"/>
              <a:t>Vi har en masse infrastruktur – kantine, bibliotek, drysse ind fem minutter før, grupperum, studenterhus etc. der gør en masse arbejde for os</a:t>
            </a:r>
          </a:p>
          <a:p>
            <a:pPr lvl="1"/>
            <a:r>
              <a:rPr lang="da-DK" dirty="0" smtClean="0"/>
              <a:t>Krykker </a:t>
            </a:r>
            <a:r>
              <a:rPr lang="da-DK" dirty="0" err="1" smtClean="0"/>
              <a:t>Corona</a:t>
            </a:r>
            <a:r>
              <a:rPr lang="da-DK" dirty="0" smtClean="0"/>
              <a:t> har sparket væk og nu opdager vi at vi ikke er så gode til at gå</a:t>
            </a:r>
          </a:p>
          <a:p>
            <a:r>
              <a:rPr lang="da-DK" dirty="0" smtClean="0"/>
              <a:t>Så hvad gør vi online for at genskabe den sociale lim – eller livet mellem bygningerne?</a:t>
            </a:r>
          </a:p>
          <a:p>
            <a:r>
              <a:rPr lang="da-DK" dirty="0" smtClean="0"/>
              <a:t>Eksempler fra 2.sem grupper på Mekanik og Produktion (AAU) ‘Trivselstorsdag’ og ‘Følsom fredag’</a:t>
            </a:r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316" y="497540"/>
            <a:ext cx="4967865" cy="62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Præsentation som en </a:t>
            </a:r>
            <a:r>
              <a:rPr lang="da-DK" dirty="0" smtClean="0"/>
              <a:t>invitation </a:t>
            </a:r>
            <a:r>
              <a:rPr lang="da-DK" dirty="0" smtClean="0"/>
              <a:t>til refleksion</a:t>
            </a:r>
          </a:p>
          <a:p>
            <a:r>
              <a:rPr lang="da-DK" dirty="0" smtClean="0"/>
              <a:t>Ikke så meget om konkrete </a:t>
            </a:r>
            <a:r>
              <a:rPr lang="da-DK" dirty="0" smtClean="0"/>
              <a:t>erfaringer og data </a:t>
            </a:r>
            <a:r>
              <a:rPr lang="da-DK" dirty="0" smtClean="0"/>
              <a:t>– men mere hvad vi konceptuelt kan tage med</a:t>
            </a:r>
          </a:p>
          <a:p>
            <a:endParaRPr lang="da-DK" dirty="0"/>
          </a:p>
          <a:p>
            <a:r>
              <a:rPr lang="da-DK" dirty="0" smtClean="0"/>
              <a:t>Nødundervisning vs onlineundervisning</a:t>
            </a:r>
          </a:p>
          <a:p>
            <a:r>
              <a:rPr lang="da-DK" dirty="0" err="1"/>
              <a:t>Hybriditet</a:t>
            </a:r>
            <a:r>
              <a:rPr lang="da-DK" dirty="0"/>
              <a:t> og kreativitet</a:t>
            </a:r>
          </a:p>
          <a:p>
            <a:r>
              <a:rPr lang="da-DK" dirty="0" err="1"/>
              <a:t>Tinkering</a:t>
            </a:r>
            <a:r>
              <a:rPr lang="da-DK" dirty="0"/>
              <a:t> vs. institutionalisering</a:t>
            </a:r>
          </a:p>
          <a:p>
            <a:r>
              <a:rPr lang="da-DK" dirty="0" smtClean="0"/>
              <a:t>Fra </a:t>
            </a:r>
            <a:r>
              <a:rPr lang="da-DK" dirty="0" err="1" smtClean="0"/>
              <a:t>kødhed</a:t>
            </a:r>
            <a:r>
              <a:rPr lang="da-DK" dirty="0" smtClean="0"/>
              <a:t> til nærhed</a:t>
            </a:r>
          </a:p>
          <a:p>
            <a:r>
              <a:rPr lang="da-DK" dirty="0" err="1" smtClean="0"/>
              <a:t>Flæskibilitet</a:t>
            </a:r>
            <a:r>
              <a:rPr lang="da-DK" dirty="0" smtClean="0"/>
              <a:t> </a:t>
            </a:r>
            <a:r>
              <a:rPr lang="da-DK" dirty="0" smtClean="0"/>
              <a:t>- flere deltagelsesformer</a:t>
            </a:r>
          </a:p>
          <a:p>
            <a:r>
              <a:rPr lang="da-DK" dirty="0" smtClean="0"/>
              <a:t>The </a:t>
            </a:r>
            <a:r>
              <a:rPr lang="da-DK" dirty="0" smtClean="0"/>
              <a:t>long </a:t>
            </a:r>
            <a:r>
              <a:rPr lang="da-DK" dirty="0" err="1" smtClean="0"/>
              <a:t>tail</a:t>
            </a:r>
            <a:r>
              <a:rPr lang="da-DK" dirty="0" smtClean="0"/>
              <a:t> of participation</a:t>
            </a:r>
          </a:p>
          <a:p>
            <a:r>
              <a:rPr lang="da-DK" dirty="0" smtClean="0"/>
              <a:t>Online eller </a:t>
            </a:r>
            <a:r>
              <a:rPr lang="da-DK" dirty="0" err="1" smtClean="0"/>
              <a:t>hyper</a:t>
            </a:r>
            <a:r>
              <a:rPr lang="da-DK" dirty="0" smtClean="0"/>
              <a:t>-lokalt</a:t>
            </a:r>
          </a:p>
          <a:p>
            <a:r>
              <a:rPr lang="da-DK" dirty="0" smtClean="0"/>
              <a:t>Livet mellem bygningerne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6239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4" y="359273"/>
            <a:ext cx="6851394" cy="1621619"/>
          </a:xfrm>
        </p:spPr>
        <p:txBody>
          <a:bodyPr/>
          <a:lstStyle/>
          <a:p>
            <a:r>
              <a:rPr lang="da-DK" dirty="0"/>
              <a:t>Nødundervisning vs </a:t>
            </a:r>
            <a:r>
              <a:rPr lang="da-DK" dirty="0" smtClean="0"/>
              <a:t>onlineundervisning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De færreste har oplevet onlineundervisning</a:t>
            </a:r>
          </a:p>
          <a:p>
            <a:r>
              <a:rPr lang="da-DK" dirty="0" smtClean="0"/>
              <a:t>Foråret har været nødundervisning!</a:t>
            </a:r>
          </a:p>
          <a:p>
            <a:endParaRPr lang="da-DK" dirty="0"/>
          </a:p>
          <a:p>
            <a:r>
              <a:rPr lang="da-DK" dirty="0"/>
              <a:t>Undersøgelser af nødundervisning fortæller os ikke </a:t>
            </a:r>
            <a:r>
              <a:rPr lang="da-DK" dirty="0" smtClean="0"/>
              <a:t>nødvendigvis meget </a:t>
            </a:r>
            <a:r>
              <a:rPr lang="da-DK" dirty="0"/>
              <a:t>om </a:t>
            </a:r>
            <a:r>
              <a:rPr lang="da-DK" dirty="0" smtClean="0"/>
              <a:t>onlineundervisning</a:t>
            </a:r>
          </a:p>
          <a:p>
            <a:endParaRPr lang="da-DK" dirty="0"/>
          </a:p>
          <a:p>
            <a:r>
              <a:rPr lang="da-DK" dirty="0" smtClean="0"/>
              <a:t>Det betyder ikke, at vi ikke kan eller skal lære af det – men vi skal skelne mellem</a:t>
            </a:r>
          </a:p>
          <a:p>
            <a:pPr lvl="1"/>
            <a:r>
              <a:rPr lang="da-DK" dirty="0" smtClean="0"/>
              <a:t>”designet og planlagt onlineundervisning”</a:t>
            </a:r>
          </a:p>
          <a:p>
            <a:pPr lvl="1"/>
            <a:r>
              <a:rPr lang="da-DK" dirty="0" smtClean="0"/>
              <a:t>”improviseret og hastig nødundervisning”</a:t>
            </a:r>
          </a:p>
          <a:p>
            <a:pPr lvl="1"/>
            <a:endParaRPr lang="da-DK" dirty="0"/>
          </a:p>
          <a:p>
            <a:r>
              <a:rPr lang="da-DK" dirty="0" err="1" smtClean="0">
                <a:hlinkClick r:id="rId2"/>
              </a:rPr>
              <a:t>Having</a:t>
            </a:r>
            <a:r>
              <a:rPr lang="da-DK" dirty="0" smtClean="0">
                <a:hlinkClick r:id="rId2"/>
              </a:rPr>
              <a:t> </a:t>
            </a:r>
            <a:r>
              <a:rPr lang="da-DK" dirty="0" err="1" smtClean="0">
                <a:hlinkClick r:id="rId2"/>
              </a:rPr>
              <a:t>said</a:t>
            </a:r>
            <a:r>
              <a:rPr lang="da-DK" dirty="0" smtClean="0">
                <a:hlinkClick r:id="rId2"/>
              </a:rPr>
              <a:t> </a:t>
            </a:r>
            <a:r>
              <a:rPr lang="da-DK" dirty="0" err="1" smtClean="0">
                <a:hlinkClick r:id="rId2"/>
              </a:rPr>
              <a:t>that</a:t>
            </a:r>
            <a:r>
              <a:rPr lang="da-DK" dirty="0" smtClean="0"/>
              <a:t>…så er der noget at lære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6" name="Rektangel 5"/>
          <p:cNvSpPr/>
          <p:nvPr/>
        </p:nvSpPr>
        <p:spPr>
          <a:xfrm rot="21021472">
            <a:off x="6170340" y="109657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dirty="0" smtClean="0"/>
              <a:t>”Onlineundervisning </a:t>
            </a:r>
            <a:r>
              <a:rPr lang="da-DK" sz="1200" dirty="0"/>
              <a:t>er undervisning, der er tilrettelagt og planlagt efter online eller hybride miljøer, og der er tænkt over hvordan man skaber relationer og </a:t>
            </a:r>
            <a:r>
              <a:rPr lang="da-DK" sz="1200" dirty="0" smtClean="0"/>
              <a:t>nærhed”</a:t>
            </a:r>
          </a:p>
          <a:p>
            <a:r>
              <a:rPr lang="da-DK" sz="1200" i="1" dirty="0" smtClean="0"/>
              <a:t>(Mig selv på </a:t>
            </a:r>
            <a:r>
              <a:rPr lang="da-DK" sz="1200" i="1" dirty="0" err="1" smtClean="0"/>
              <a:t>LinkeSkinke</a:t>
            </a:r>
            <a:r>
              <a:rPr lang="da-DK" sz="1200" i="1" dirty="0" smtClean="0"/>
              <a:t>: </a:t>
            </a:r>
            <a:r>
              <a:rPr lang="da-DK" sz="1200" i="1" dirty="0"/>
              <a:t>)</a:t>
            </a:r>
            <a:r>
              <a:rPr lang="da-DK" sz="1200" dirty="0"/>
              <a:t> </a:t>
            </a:r>
            <a:r>
              <a:rPr lang="da-DK" sz="1200" dirty="0">
                <a:hlinkClick r:id="rId3"/>
              </a:rPr>
              <a:t>https://</a:t>
            </a:r>
            <a:r>
              <a:rPr lang="da-DK" sz="1200" dirty="0" smtClean="0">
                <a:hlinkClick r:id="rId3"/>
              </a:rPr>
              <a:t>www.linkedin.com/posts/thomasryberg_jeg-t%C3%A6nkte-jeg-ville-kommentere-p%C3%A5-nogle-activity-6684344404938944512-adcu</a:t>
            </a:r>
            <a:r>
              <a:rPr lang="da-DK" sz="1200" dirty="0" smtClean="0"/>
              <a:t>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54314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" b="3796"/>
          <a:stretch>
            <a:fillRect/>
          </a:stretch>
        </p:blipFill>
        <p:spPr>
          <a:xfrm rot="5400000">
            <a:off x="6386513" y="1052513"/>
            <a:ext cx="6858000" cy="4752975"/>
          </a:xfr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4" y="359273"/>
            <a:ext cx="6851394" cy="1621619"/>
          </a:xfrm>
        </p:spPr>
        <p:txBody>
          <a:bodyPr/>
          <a:lstStyle/>
          <a:p>
            <a:r>
              <a:rPr lang="da-DK" dirty="0" err="1"/>
              <a:t>Hybriditet</a:t>
            </a:r>
            <a:r>
              <a:rPr lang="da-DK" dirty="0"/>
              <a:t> og kreativitet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587375" y="2143359"/>
            <a:ext cx="5876487" cy="4206991"/>
          </a:xfrm>
        </p:spPr>
        <p:txBody>
          <a:bodyPr>
            <a:normAutofit/>
          </a:bodyPr>
          <a:lstStyle/>
          <a:p>
            <a:r>
              <a:rPr lang="da-DK" dirty="0" smtClean="0"/>
              <a:t>Perioden har lært os meget om kreativitet og </a:t>
            </a:r>
            <a:r>
              <a:rPr lang="da-DK" dirty="0" err="1" smtClean="0"/>
              <a:t>hybriditet</a:t>
            </a:r>
            <a:endParaRPr lang="da-DK" dirty="0" smtClean="0"/>
          </a:p>
          <a:p>
            <a:r>
              <a:rPr lang="da-DK" dirty="0" smtClean="0"/>
              <a:t>Billedet opsummerer det så fint:</a:t>
            </a:r>
          </a:p>
          <a:p>
            <a:r>
              <a:rPr lang="da-DK" dirty="0" smtClean="0"/>
              <a:t>Medlem med via videoopkald og bliver ført henover storyboard</a:t>
            </a:r>
          </a:p>
          <a:p>
            <a:r>
              <a:rPr lang="da-DK" dirty="0" smtClean="0"/>
              <a:t>Kreativ og improviseret brug af teknologi – både fra studerende og undervisere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Opløsning af dikotomier som online / </a:t>
            </a:r>
            <a:r>
              <a:rPr lang="da-DK" dirty="0" err="1" smtClean="0"/>
              <a:t>onsite</a:t>
            </a:r>
            <a:r>
              <a:rPr lang="da-DK" dirty="0" smtClean="0"/>
              <a:t>, digitalt / fysisk, digitalt / analogt</a:t>
            </a:r>
          </a:p>
          <a:p>
            <a:r>
              <a:rPr lang="da-DK" dirty="0" smtClean="0"/>
              <a:t>Postdigital: </a:t>
            </a:r>
          </a:p>
          <a:p>
            <a:pPr lvl="1"/>
            <a:r>
              <a:rPr lang="da-DK" i="1" dirty="0" smtClean="0"/>
              <a:t>”</a:t>
            </a:r>
            <a:r>
              <a:rPr lang="en-US" i="1" dirty="0" smtClean="0"/>
              <a:t>We </a:t>
            </a:r>
            <a:r>
              <a:rPr lang="en-US" i="1" dirty="0"/>
              <a:t>are increasingly no longer in a world where digital technology and media is separate, virtual, 'other' to a 'natural' human and social life</a:t>
            </a:r>
            <a:r>
              <a:rPr lang="da-DK" i="1" dirty="0" smtClean="0"/>
              <a:t>” </a:t>
            </a:r>
            <a:r>
              <a:rPr lang="da-DK" i="1" dirty="0" smtClean="0">
                <a:hlinkClick r:id="rId3"/>
              </a:rPr>
              <a:t>Journal of postdigital science and </a:t>
            </a:r>
            <a:r>
              <a:rPr lang="da-DK" i="1" dirty="0" err="1" smtClean="0">
                <a:hlinkClick r:id="rId3"/>
              </a:rPr>
              <a:t>education</a:t>
            </a:r>
            <a:endParaRPr lang="da-DK" i="1" dirty="0"/>
          </a:p>
        </p:txBody>
      </p:sp>
      <p:sp>
        <p:nvSpPr>
          <p:cNvPr id="7" name="Rektangel 6"/>
          <p:cNvSpPr/>
          <p:nvPr/>
        </p:nvSpPr>
        <p:spPr>
          <a:xfrm>
            <a:off x="7518775" y="5729337"/>
            <a:ext cx="4593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hard to define; messy; unpredictable; digital and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technological and non-technological; biological and informational. The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postdigital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both a rupture in our existing theories and their continuation. However, such messiness seems to be inherent to the contemporary human condition.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(Jandrić, Knox, et al. 2018, p. 895)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07" r="26907"/>
          <a:stretch>
            <a:fillRect/>
          </a:stretch>
        </p:blipFill>
        <p:spPr/>
      </p:pic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4" y="359273"/>
            <a:ext cx="6851394" cy="1621619"/>
          </a:xfrm>
        </p:spPr>
        <p:txBody>
          <a:bodyPr/>
          <a:lstStyle/>
          <a:p>
            <a:r>
              <a:rPr lang="da-DK" dirty="0" err="1"/>
              <a:t>Tinkering</a:t>
            </a:r>
            <a:r>
              <a:rPr lang="da-DK" dirty="0"/>
              <a:t> vs. </a:t>
            </a:r>
            <a:r>
              <a:rPr lang="da-DK" dirty="0" smtClean="0"/>
              <a:t>institutionalisering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587375" y="2143359"/>
            <a:ext cx="6071979" cy="3752115"/>
          </a:xfrm>
        </p:spPr>
        <p:txBody>
          <a:bodyPr/>
          <a:lstStyle/>
          <a:p>
            <a:r>
              <a:rPr lang="da-DK" dirty="0" smtClean="0"/>
              <a:t>Perioden har medført en produktiv dans mellem ‘kreativt kaos’ og ‘institutionel support’</a:t>
            </a:r>
          </a:p>
          <a:p>
            <a:r>
              <a:rPr lang="da-DK" dirty="0" smtClean="0"/>
              <a:t>Tøjlerne er sluppet lidt på begge sider og vi har mødt hinanden ‘på midten’</a:t>
            </a:r>
          </a:p>
          <a:p>
            <a:r>
              <a:rPr lang="da-DK" dirty="0" smtClean="0"/>
              <a:t>Forsøg fra praksis er hurtigt blevet omsat til guides for andre</a:t>
            </a:r>
          </a:p>
          <a:p>
            <a:r>
              <a:rPr lang="da-DK" dirty="0" smtClean="0"/>
              <a:t>Værktøjer der virker godt i praksis er hurtigere kommet ud som institutionel teknologi (Zoom)</a:t>
            </a:r>
          </a:p>
          <a:p>
            <a:r>
              <a:rPr lang="da-DK" dirty="0" smtClean="0"/>
              <a:t>Hvordan kan vi videreføre de gode erfaringer som organisation?</a:t>
            </a:r>
          </a:p>
          <a:p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7542223" y="6488668"/>
            <a:ext cx="4494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/>
              <a:t>https://www.needpix.com/photo/1796099/dance-elegance-couple-man-woman-dancer-style-silhouette-passion</a:t>
            </a:r>
          </a:p>
        </p:txBody>
      </p:sp>
    </p:spTree>
    <p:extLst>
      <p:ext uri="{BB962C8B-B14F-4D97-AF65-F5344CB8AC3E}">
        <p14:creationId xmlns:p14="http://schemas.microsoft.com/office/powerpoint/2010/main" val="229599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4" y="359273"/>
            <a:ext cx="6851394" cy="1621619"/>
          </a:xfrm>
        </p:spPr>
        <p:txBody>
          <a:bodyPr/>
          <a:lstStyle/>
          <a:p>
            <a:r>
              <a:rPr lang="da-DK" dirty="0" smtClean="0"/>
              <a:t>Fra </a:t>
            </a:r>
            <a:r>
              <a:rPr lang="da-DK" dirty="0" err="1" smtClean="0"/>
              <a:t>kødhed</a:t>
            </a:r>
            <a:r>
              <a:rPr lang="da-DK" dirty="0" smtClean="0"/>
              <a:t> til nærhed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587374" y="2143359"/>
            <a:ext cx="6620619" cy="3752115"/>
          </a:xfrm>
        </p:spPr>
        <p:txBody>
          <a:bodyPr>
            <a:normAutofit/>
          </a:bodyPr>
          <a:lstStyle/>
          <a:p>
            <a:r>
              <a:rPr lang="da-DK" dirty="0" smtClean="0"/>
              <a:t>”Nu skal vi tilbage til virkelig at ses og mødes med de studerende”</a:t>
            </a:r>
          </a:p>
          <a:p>
            <a:r>
              <a:rPr lang="da-DK" dirty="0" smtClean="0"/>
              <a:t>Stort fokus på ”</a:t>
            </a:r>
            <a:r>
              <a:rPr lang="da-DK" dirty="0" err="1" smtClean="0"/>
              <a:t>kødhed</a:t>
            </a:r>
            <a:r>
              <a:rPr lang="da-DK" dirty="0" smtClean="0"/>
              <a:t>” – men er vi altid nær med de studerende?</a:t>
            </a:r>
          </a:p>
          <a:p>
            <a:r>
              <a:rPr lang="da-DK" dirty="0" smtClean="0"/>
              <a:t>Med 70-100 til en forelæsning…har vi en dialog eller en </a:t>
            </a:r>
            <a:r>
              <a:rPr lang="da-DK" dirty="0" err="1" smtClean="0"/>
              <a:t>kvasi</a:t>
            </a:r>
            <a:r>
              <a:rPr lang="da-DK" dirty="0" smtClean="0"/>
              <a:t>-medieret dialog (mest for underviser føler der er en dialog)</a:t>
            </a:r>
          </a:p>
          <a:p>
            <a:r>
              <a:rPr lang="da-DK" dirty="0" smtClean="0"/>
              <a:t>Fysisk tæthed (</a:t>
            </a:r>
            <a:r>
              <a:rPr lang="da-DK" dirty="0" err="1" smtClean="0"/>
              <a:t>kødhed</a:t>
            </a:r>
            <a:r>
              <a:rPr lang="da-DK" dirty="0" smtClean="0"/>
              <a:t>) er ikke nødvendigvis </a:t>
            </a:r>
            <a:r>
              <a:rPr lang="da-DK" dirty="0" smtClean="0"/>
              <a:t>nærhed eller nærvær – I busser og elevatorer hader vi derimod andres </a:t>
            </a:r>
            <a:r>
              <a:rPr lang="da-DK" dirty="0" err="1" smtClean="0"/>
              <a:t>kødvær</a:t>
            </a:r>
            <a:endParaRPr lang="da-DK" dirty="0" smtClean="0"/>
          </a:p>
          <a:p>
            <a:r>
              <a:rPr lang="da-DK" dirty="0" smtClean="0"/>
              <a:t>Fundet nye måder at være nære med de studerende</a:t>
            </a:r>
          </a:p>
          <a:p>
            <a:pPr lvl="1"/>
            <a:r>
              <a:rPr lang="da-DK" dirty="0" smtClean="0"/>
              <a:t>Være opmærksomme, læse og give feedback på tekster, ringe om mandagen</a:t>
            </a:r>
          </a:p>
          <a:p>
            <a:r>
              <a:rPr lang="da-DK" dirty="0" smtClean="0"/>
              <a:t>Nærvær og opmærksomhed er vigtigt!!! Hvordan kan vi blive bedre til det – og tage noget med vi lærte om nærvær i fravær af </a:t>
            </a:r>
            <a:r>
              <a:rPr lang="da-DK" dirty="0" err="1" smtClean="0"/>
              <a:t>kødhed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 rot="617999">
            <a:off x="7572950" y="1820193"/>
            <a:ext cx="60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 that this too </a:t>
            </a:r>
            <a:r>
              <a:rPr lang="en-US" dirty="0" err="1"/>
              <a:t>too</a:t>
            </a:r>
            <a:r>
              <a:rPr lang="en-US" dirty="0"/>
              <a:t> solid flesh would melt,</a:t>
            </a:r>
            <a:br>
              <a:rPr lang="en-US" dirty="0"/>
            </a:br>
            <a:r>
              <a:rPr lang="en-US" dirty="0"/>
              <a:t>Thaw, and resolve itself into a dew!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 rot="760907">
            <a:off x="7423506" y="2140110"/>
            <a:ext cx="263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Ham</a:t>
            </a:r>
            <a:r>
              <a:rPr lang="en-US" dirty="0"/>
              <a:t>let, Act 1 Scene 2</a:t>
            </a:r>
          </a:p>
        </p:txBody>
      </p:sp>
    </p:spTree>
    <p:extLst>
      <p:ext uri="{BB962C8B-B14F-4D97-AF65-F5344CB8AC3E}">
        <p14:creationId xmlns:p14="http://schemas.microsoft.com/office/powerpoint/2010/main" val="300535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7374" y="359273"/>
            <a:ext cx="6851394" cy="1621619"/>
          </a:xfrm>
        </p:spPr>
        <p:txBody>
          <a:bodyPr/>
          <a:lstStyle/>
          <a:p>
            <a:r>
              <a:rPr lang="da-DK" dirty="0" err="1" smtClean="0"/>
              <a:t>Flæskibilitet</a:t>
            </a:r>
            <a:r>
              <a:rPr lang="da-DK" dirty="0" smtClean="0"/>
              <a:t> </a:t>
            </a:r>
            <a:r>
              <a:rPr lang="da-DK" dirty="0"/>
              <a:t>- flere deltagelsesformer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587375" y="2143359"/>
            <a:ext cx="6071979" cy="3752115"/>
          </a:xfrm>
        </p:spPr>
        <p:txBody>
          <a:bodyPr>
            <a:normAutofit/>
          </a:bodyPr>
          <a:lstStyle/>
          <a:p>
            <a:r>
              <a:rPr lang="da-DK" dirty="0" smtClean="0"/>
              <a:t>At vi ikke altid behøver at </a:t>
            </a:r>
            <a:r>
              <a:rPr lang="da-DK" dirty="0" err="1" smtClean="0"/>
              <a:t>kødes</a:t>
            </a:r>
            <a:r>
              <a:rPr lang="da-DK" dirty="0" smtClean="0"/>
              <a:t> giver noget fleksibilitet - </a:t>
            </a:r>
            <a:r>
              <a:rPr lang="da-DK" dirty="0" err="1" smtClean="0"/>
              <a:t>flæskibilitet</a:t>
            </a:r>
            <a:endParaRPr lang="da-DK" dirty="0" smtClean="0"/>
          </a:p>
          <a:p>
            <a:r>
              <a:rPr lang="da-DK" dirty="0" smtClean="0"/>
              <a:t>Måske det faktisk er fint at have et medarbejdermøde på terrassen…</a:t>
            </a:r>
          </a:p>
          <a:p>
            <a:r>
              <a:rPr lang="da-DK" dirty="0" smtClean="0"/>
              <a:t>Man kan lægge møder tættere </a:t>
            </a:r>
            <a:r>
              <a:rPr lang="da-DK" dirty="0" smtClean="0"/>
              <a:t>på </a:t>
            </a:r>
            <a:r>
              <a:rPr lang="da-DK" dirty="0" smtClean="0"/>
              <a:t>hinanden og skal ikke transportere sig mellem møder…</a:t>
            </a:r>
          </a:p>
          <a:p>
            <a:r>
              <a:rPr lang="da-DK" dirty="0" smtClean="0"/>
              <a:t>Vi har måske fundet ud af vi trives forskelligt med forskellige typer af mødeformer</a:t>
            </a:r>
            <a:endParaRPr lang="da-DK" dirty="0"/>
          </a:p>
          <a:p>
            <a:r>
              <a:rPr lang="da-DK" dirty="0" smtClean="0"/>
              <a:t>Nogle har nydt hjemmearbejde, online møder, fysisk distance</a:t>
            </a:r>
          </a:p>
          <a:p>
            <a:r>
              <a:rPr lang="da-DK" dirty="0" smtClean="0"/>
              <a:t>Vi har opdaget større diversitet?</a:t>
            </a:r>
          </a:p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2215">
            <a:off x="6616882" y="1629176"/>
            <a:ext cx="5746224" cy="359964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20856364">
            <a:off x="6930982" y="52334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000" dirty="0"/>
              <a:t>https://pixabay.com/da/photos/belly-k%C3%B8d-korea-bulpan-svinek%C3%B8d-1010004/</a:t>
            </a:r>
          </a:p>
        </p:txBody>
      </p:sp>
    </p:spTree>
    <p:extLst>
      <p:ext uri="{BB962C8B-B14F-4D97-AF65-F5344CB8AC3E}">
        <p14:creationId xmlns:p14="http://schemas.microsoft.com/office/powerpoint/2010/main" val="249440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long </a:t>
            </a:r>
            <a:r>
              <a:rPr lang="da-DK" dirty="0" err="1"/>
              <a:t>tail</a:t>
            </a:r>
            <a:r>
              <a:rPr lang="da-DK" dirty="0"/>
              <a:t> of </a:t>
            </a:r>
            <a:r>
              <a:rPr lang="da-DK" dirty="0" smtClean="0"/>
              <a:t>participation</a:t>
            </a:r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err="1" smtClean="0"/>
              <a:t>Flæskibilitet</a:t>
            </a:r>
            <a:r>
              <a:rPr lang="da-DK" dirty="0" smtClean="0"/>
              <a:t> </a:t>
            </a:r>
            <a:r>
              <a:rPr lang="da-DK" dirty="0" smtClean="0"/>
              <a:t>– har vi erfaret – fører måske også til større og mere varieret deltagelse</a:t>
            </a:r>
          </a:p>
          <a:p>
            <a:r>
              <a:rPr lang="da-DK" dirty="0" smtClean="0"/>
              <a:t>Konferencer, seminarer, </a:t>
            </a:r>
            <a:r>
              <a:rPr lang="da-DK" dirty="0" err="1" smtClean="0"/>
              <a:t>erfa</a:t>
            </a:r>
            <a:r>
              <a:rPr lang="da-DK" dirty="0" smtClean="0"/>
              <a:t>-møder</a:t>
            </a:r>
          </a:p>
          <a:p>
            <a:r>
              <a:rPr lang="da-DK" dirty="0" smtClean="0"/>
              <a:t>Giver muligheder for de som ikke før kunne deltage</a:t>
            </a:r>
          </a:p>
          <a:p>
            <a:r>
              <a:rPr lang="da-DK" dirty="0" smtClean="0"/>
              <a:t>Diversitet og inklusion</a:t>
            </a:r>
          </a:p>
          <a:p>
            <a:r>
              <a:rPr lang="da-DK" dirty="0" smtClean="0"/>
              <a:t>Hvordan fastholder vi de stemmer i vores netværk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897" y="2352867"/>
            <a:ext cx="4138974" cy="21522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7751655" y="4445876"/>
            <a:ext cx="3588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/>
              <a:t>https://commons.wikimedia.org/wiki/File:Long_tail.svg</a:t>
            </a:r>
          </a:p>
        </p:txBody>
      </p:sp>
    </p:spTree>
    <p:extLst>
      <p:ext uri="{BB962C8B-B14F-4D97-AF65-F5344CB8AC3E}">
        <p14:creationId xmlns:p14="http://schemas.microsoft.com/office/powerpoint/2010/main" val="355799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Online eller </a:t>
            </a:r>
            <a:r>
              <a:rPr lang="da-DK" dirty="0" err="1" smtClean="0"/>
              <a:t>hyper</a:t>
            </a:r>
            <a:r>
              <a:rPr lang="da-DK" dirty="0" smtClean="0"/>
              <a:t>-lokalt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”Vi mødes online”, ”Vi mødes i Zoom/Teams”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…Men ofte mødes vi </a:t>
            </a:r>
            <a:r>
              <a:rPr lang="da-DK" dirty="0" err="1" smtClean="0"/>
              <a:t>hyper</a:t>
            </a:r>
            <a:r>
              <a:rPr lang="da-DK" dirty="0" smtClean="0"/>
              <a:t>-lokalt og </a:t>
            </a:r>
            <a:r>
              <a:rPr lang="da-DK" dirty="0" err="1" smtClean="0"/>
              <a:t>hyper</a:t>
            </a:r>
            <a:r>
              <a:rPr lang="da-DK" dirty="0" smtClean="0"/>
              <a:t>-intimt – i folks soveværelser, stuer, køkkener osv.</a:t>
            </a:r>
          </a:p>
          <a:p>
            <a:r>
              <a:rPr lang="da-DK" dirty="0" smtClean="0"/>
              <a:t>På mange måder mere intime (og sårbare) rum end arbejdspladsens møderum</a:t>
            </a:r>
          </a:p>
          <a:p>
            <a:r>
              <a:rPr lang="da-DK" dirty="0" smtClean="0"/>
              <a:t>Privatheden får lov at ‘bløde igennem’  - når zoom-slørede baggrund brydes af børn, katte, partnere og andre dyr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8339">
            <a:off x="7267148" y="609887"/>
            <a:ext cx="4576792" cy="230209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833" y="3336934"/>
            <a:ext cx="3462785" cy="32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1451"/>
      </p:ext>
    </p:extLst>
  </p:cSld>
  <p:clrMapOvr>
    <a:masterClrMapping/>
  </p:clrMapOvr>
</p:sld>
</file>

<file path=ppt/theme/theme1.xml><?xml version="1.0" encoding="utf-8"?>
<a:theme xmlns:a="http://schemas.openxmlformats.org/drawingml/2006/main" name="AAU PowerPoint">
  <a:themeElements>
    <a:clrScheme name="AAU">
      <a:dk1>
        <a:srgbClr val="211A52"/>
      </a:dk1>
      <a:lt1>
        <a:srgbClr val="FFFFFF"/>
      </a:lt1>
      <a:dk2>
        <a:srgbClr val="76818B"/>
      </a:dk2>
      <a:lt2>
        <a:srgbClr val="BBC0C5"/>
      </a:lt2>
      <a:accent1>
        <a:srgbClr val="4D4875"/>
      </a:accent1>
      <a:accent2>
        <a:srgbClr val="A6A3BA"/>
      </a:accent2>
      <a:accent3>
        <a:srgbClr val="7A72CC"/>
      </a:accent3>
      <a:accent4>
        <a:srgbClr val="DF6752"/>
      </a:accent4>
      <a:accent5>
        <a:srgbClr val="BDB9E5"/>
      </a:accent5>
      <a:accent6>
        <a:srgbClr val="594FBF"/>
      </a:accent6>
      <a:hlink>
        <a:srgbClr val="9B95D9"/>
      </a:hlink>
      <a:folHlink>
        <a:srgbClr val="DEDCF2"/>
      </a:folHlink>
    </a:clrScheme>
    <a:fontScheme name="AA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AU 16_9 (EN)" id="{5E8AD2F3-63DB-428D-8DAB-A06FACC8B5E8}" vid="{08F8F28F-18B8-46ED-82D7-96E1459C25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0558F238722E4A87858A261B385A9A" ma:contentTypeVersion="13" ma:contentTypeDescription="Opret et nyt dokument." ma:contentTypeScope="" ma:versionID="2abf82948fea46195f571b62bd0bafdc">
  <xsd:schema xmlns:xsd="http://www.w3.org/2001/XMLSchema" xmlns:xs="http://www.w3.org/2001/XMLSchema" xmlns:p="http://schemas.microsoft.com/office/2006/metadata/properties" xmlns:ns3="5d1b4fd4-c07b-4c84-89e3-bdde29d7bf6f" xmlns:ns4="93de73cf-449c-470b-a45d-fc882adeee99" targetNamespace="http://schemas.microsoft.com/office/2006/metadata/properties" ma:root="true" ma:fieldsID="4481730a10c58cd093c4a404c110923c" ns3:_="" ns4:_="">
    <xsd:import namespace="5d1b4fd4-c07b-4c84-89e3-bdde29d7bf6f"/>
    <xsd:import namespace="93de73cf-449c-470b-a45d-fc882adeee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b4fd4-c07b-4c84-89e3-bdde29d7bf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e73cf-449c-470b-a45d-fc882adee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ED49AB-59DE-4FF7-9348-60B6F5ACD27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3de73cf-449c-470b-a45d-fc882adeee99"/>
    <ds:schemaRef ds:uri="5d1b4fd4-c07b-4c84-89e3-bdde29d7bf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9A716B-F112-4342-9772-085DD1DD8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b4fd4-c07b-4c84-89e3-bdde29d7bf6f"/>
    <ds:schemaRef ds:uri="93de73cf-449c-470b-a45d-fc882adee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09AFFA-FBAB-43F9-B3E8-292900A833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AAU 16_9 (EN)</Template>
  <TotalTime>367</TotalTime>
  <Words>901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Montserrat Medium</vt:lpstr>
      <vt:lpstr>Times New Roman</vt:lpstr>
      <vt:lpstr>Wingdings</vt:lpstr>
      <vt:lpstr>AAU PowerPoint</vt:lpstr>
      <vt:lpstr>Fra kødhed til nærhed</vt:lpstr>
      <vt:lpstr>Agenda</vt:lpstr>
      <vt:lpstr>Nødundervisning vs onlineundervisning</vt:lpstr>
      <vt:lpstr>Hybriditet og kreativitet </vt:lpstr>
      <vt:lpstr>Tinkering vs. institutionalisering</vt:lpstr>
      <vt:lpstr>Fra kødhed til nærhed</vt:lpstr>
      <vt:lpstr>Flæskibilitet - flere deltagelsesformer </vt:lpstr>
      <vt:lpstr>The long tail of participation</vt:lpstr>
      <vt:lpstr>Online eller hyper-lokalt</vt:lpstr>
      <vt:lpstr>Livet mellem bygningerne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Emil Søe Degn</dc:creator>
  <cp:lastModifiedBy>Thomas Ryberg</cp:lastModifiedBy>
  <cp:revision>25</cp:revision>
  <cp:lastPrinted>2017-03-09T03:48:56Z</cp:lastPrinted>
  <dcterms:created xsi:type="dcterms:W3CDTF">2018-05-15T12:21:02Z</dcterms:created>
  <dcterms:modified xsi:type="dcterms:W3CDTF">2021-03-15T13:46:46Z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0x0101001A0558F238722E4A87858A261B385A9A</vt:lpwstr>
  </property>
</Properties>
</file>