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61" r:id="rId5"/>
  </p:sldMasterIdLst>
  <p:notesMasterIdLst>
    <p:notesMasterId r:id="rId24"/>
  </p:notesMasterIdLst>
  <p:sldIdLst>
    <p:sldId id="256" r:id="rId6"/>
    <p:sldId id="257" r:id="rId7"/>
    <p:sldId id="258" r:id="rId8"/>
    <p:sldId id="260" r:id="rId9"/>
    <p:sldId id="259" r:id="rId10"/>
    <p:sldId id="261" r:id="rId11"/>
    <p:sldId id="266" r:id="rId12"/>
    <p:sldId id="267" r:id="rId13"/>
    <p:sldId id="268" r:id="rId14"/>
    <p:sldId id="263" r:id="rId15"/>
    <p:sldId id="262" r:id="rId16"/>
    <p:sldId id="269" r:id="rId17"/>
    <p:sldId id="264" r:id="rId18"/>
    <p:sldId id="271" r:id="rId19"/>
    <p:sldId id="272" r:id="rId20"/>
    <p:sldId id="270" r:id="rId21"/>
    <p:sldId id="273" r:id="rId22"/>
    <p:sldId id="265" r:id="rId2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43" autoAdjust="0"/>
  </p:normalViewPr>
  <p:slideViewPr>
    <p:cSldViewPr snapToGrid="0">
      <p:cViewPr varScale="1">
        <p:scale>
          <a:sx n="90" d="100"/>
          <a:sy n="90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0088D-15E7-4268-8642-AF391B88438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69639E3-F991-45DD-BCB7-BE117DD1684C}">
      <dgm:prSet/>
      <dgm:spPr/>
      <dgm:t>
        <a:bodyPr/>
        <a:lstStyle/>
        <a:p>
          <a:r>
            <a:rPr lang="da-DK" dirty="0" err="1"/>
            <a:t>Flipped</a:t>
          </a:r>
          <a:r>
            <a:rPr lang="da-DK" dirty="0"/>
            <a:t> </a:t>
          </a:r>
          <a:r>
            <a:rPr lang="da-DK" dirty="0" err="1"/>
            <a:t>classroom</a:t>
          </a:r>
          <a:r>
            <a:rPr lang="da-DK" dirty="0"/>
            <a:t> giver mulighed for at eleverne hurtigt kan komme i gang med noget praktisk</a:t>
          </a:r>
          <a:endParaRPr lang="en-US" dirty="0"/>
        </a:p>
      </dgm:t>
    </dgm:pt>
    <dgm:pt modelId="{30E02BB9-6B08-4510-948A-E02F2CC14D47}" type="parTrans" cxnId="{A8FA59ED-CA77-4FDC-B5AB-E7706FBF7C62}">
      <dgm:prSet/>
      <dgm:spPr/>
      <dgm:t>
        <a:bodyPr/>
        <a:lstStyle/>
        <a:p>
          <a:endParaRPr lang="en-US"/>
        </a:p>
      </dgm:t>
    </dgm:pt>
    <dgm:pt modelId="{7AB01D8E-3B60-44CA-9661-8D9A2879EBAC}" type="sibTrans" cxnId="{A8FA59ED-CA77-4FDC-B5AB-E7706FBF7C62}">
      <dgm:prSet/>
      <dgm:spPr/>
      <dgm:t>
        <a:bodyPr/>
        <a:lstStyle/>
        <a:p>
          <a:endParaRPr lang="en-US"/>
        </a:p>
      </dgm:t>
    </dgm:pt>
    <dgm:pt modelId="{5167430A-DF79-47F3-8923-F6482AAC29E5}">
      <dgm:prSet/>
      <dgm:spPr/>
      <dgm:t>
        <a:bodyPr/>
        <a:lstStyle/>
        <a:p>
          <a:r>
            <a:rPr lang="da-DK"/>
            <a:t>Jeg havde/har stor succes med grupper, når undervisningen går online.</a:t>
          </a:r>
          <a:endParaRPr lang="en-US"/>
        </a:p>
      </dgm:t>
    </dgm:pt>
    <dgm:pt modelId="{D1AD3737-8F36-485B-A3B8-D2BAB8723C6C}" type="parTrans" cxnId="{2A6D0DCC-D998-42C4-9FDB-ABBBCB4210B7}">
      <dgm:prSet/>
      <dgm:spPr/>
      <dgm:t>
        <a:bodyPr/>
        <a:lstStyle/>
        <a:p>
          <a:endParaRPr lang="en-US"/>
        </a:p>
      </dgm:t>
    </dgm:pt>
    <dgm:pt modelId="{62A8820E-CD17-495A-9638-B3FFD0692A5D}" type="sibTrans" cxnId="{2A6D0DCC-D998-42C4-9FDB-ABBBCB4210B7}">
      <dgm:prSet/>
      <dgm:spPr/>
      <dgm:t>
        <a:bodyPr/>
        <a:lstStyle/>
        <a:p>
          <a:endParaRPr lang="en-US"/>
        </a:p>
      </dgm:t>
    </dgm:pt>
    <dgm:pt modelId="{513D9249-E37F-4F9E-91FF-904781D7AF53}">
      <dgm:prSet/>
      <dgm:spPr/>
      <dgm:t>
        <a:bodyPr/>
        <a:lstStyle/>
        <a:p>
          <a:r>
            <a:rPr lang="da-DK"/>
            <a:t>Sørg for at eleverne har kamera på i deres små grupper. (Her betyder den stabile forbindelse meget mindre end før)</a:t>
          </a:r>
          <a:endParaRPr lang="en-US"/>
        </a:p>
      </dgm:t>
    </dgm:pt>
    <dgm:pt modelId="{2632B166-EC57-495D-A0F3-5DC06DD27A74}" type="parTrans" cxnId="{4AF0285B-19CF-45F8-8D90-66F0E3FB99E3}">
      <dgm:prSet/>
      <dgm:spPr/>
      <dgm:t>
        <a:bodyPr/>
        <a:lstStyle/>
        <a:p>
          <a:endParaRPr lang="en-US"/>
        </a:p>
      </dgm:t>
    </dgm:pt>
    <dgm:pt modelId="{B665577B-B68F-4888-8CC7-4165991DCF35}" type="sibTrans" cxnId="{4AF0285B-19CF-45F8-8D90-66F0E3FB99E3}">
      <dgm:prSet/>
      <dgm:spPr/>
      <dgm:t>
        <a:bodyPr/>
        <a:lstStyle/>
        <a:p>
          <a:endParaRPr lang="en-US"/>
        </a:p>
      </dgm:t>
    </dgm:pt>
    <dgm:pt modelId="{7999F791-1171-4FA8-8518-F80E9D6D41BD}">
      <dgm:prSet/>
      <dgm:spPr/>
      <dgm:t>
        <a:bodyPr/>
        <a:lstStyle/>
        <a:p>
          <a:r>
            <a:rPr lang="da-DK"/>
            <a:t>Det styrker relationen at kunne se hinanden.</a:t>
          </a:r>
          <a:endParaRPr lang="en-US"/>
        </a:p>
      </dgm:t>
    </dgm:pt>
    <dgm:pt modelId="{754F96F7-6E10-475C-A187-E2E1CD306C99}" type="parTrans" cxnId="{4515A59B-7CEB-4500-9E08-241605994889}">
      <dgm:prSet/>
      <dgm:spPr/>
      <dgm:t>
        <a:bodyPr/>
        <a:lstStyle/>
        <a:p>
          <a:endParaRPr lang="en-US"/>
        </a:p>
      </dgm:t>
    </dgm:pt>
    <dgm:pt modelId="{B34013E6-145B-4DFB-99A5-BD683B04F35A}" type="sibTrans" cxnId="{4515A59B-7CEB-4500-9E08-241605994889}">
      <dgm:prSet/>
      <dgm:spPr/>
      <dgm:t>
        <a:bodyPr/>
        <a:lstStyle/>
        <a:p>
          <a:endParaRPr lang="en-US"/>
        </a:p>
      </dgm:t>
    </dgm:pt>
    <dgm:pt modelId="{7B2C6A34-B26F-49DD-9AAC-D9EF96AE82EF}" type="pres">
      <dgm:prSet presAssocID="{A9D0088D-15E7-4268-8642-AF391B884381}" presName="root" presStyleCnt="0">
        <dgm:presLayoutVars>
          <dgm:dir/>
          <dgm:resizeHandles val="exact"/>
        </dgm:presLayoutVars>
      </dgm:prSet>
      <dgm:spPr/>
    </dgm:pt>
    <dgm:pt modelId="{24D18473-538B-4509-A216-17AE4D385FE1}" type="pres">
      <dgm:prSet presAssocID="{569639E3-F991-45DD-BCB7-BE117DD1684C}" presName="compNode" presStyleCnt="0"/>
      <dgm:spPr/>
    </dgm:pt>
    <dgm:pt modelId="{3A883FEC-5BAB-4AEE-9ADE-E1750E755F57}" type="pres">
      <dgm:prSet presAssocID="{569639E3-F991-45DD-BCB7-BE117DD1684C}" presName="bgRect" presStyleLbl="bgShp" presStyleIdx="0" presStyleCnt="4"/>
      <dgm:spPr/>
    </dgm:pt>
    <dgm:pt modelId="{B78F737C-F5C2-4095-BB14-4164134D1293}" type="pres">
      <dgm:prSet presAssocID="{569639E3-F991-45DD-BCB7-BE117DD1684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seværelse"/>
        </a:ext>
      </dgm:extLst>
    </dgm:pt>
    <dgm:pt modelId="{DF54D250-AD52-4D98-8EB1-E7A71916BBFB}" type="pres">
      <dgm:prSet presAssocID="{569639E3-F991-45DD-BCB7-BE117DD1684C}" presName="spaceRect" presStyleCnt="0"/>
      <dgm:spPr/>
    </dgm:pt>
    <dgm:pt modelId="{979091F7-F874-4A96-B0BD-80AF9480A067}" type="pres">
      <dgm:prSet presAssocID="{569639E3-F991-45DD-BCB7-BE117DD1684C}" presName="parTx" presStyleLbl="revTx" presStyleIdx="0" presStyleCnt="4">
        <dgm:presLayoutVars>
          <dgm:chMax val="0"/>
          <dgm:chPref val="0"/>
        </dgm:presLayoutVars>
      </dgm:prSet>
      <dgm:spPr/>
    </dgm:pt>
    <dgm:pt modelId="{9EBE9802-2921-4D62-88E1-1404288A9589}" type="pres">
      <dgm:prSet presAssocID="{7AB01D8E-3B60-44CA-9661-8D9A2879EBAC}" presName="sibTrans" presStyleCnt="0"/>
      <dgm:spPr/>
    </dgm:pt>
    <dgm:pt modelId="{B646111F-602F-4A35-ABB5-24EF399CAF95}" type="pres">
      <dgm:prSet presAssocID="{5167430A-DF79-47F3-8923-F6482AAC29E5}" presName="compNode" presStyleCnt="0"/>
      <dgm:spPr/>
    </dgm:pt>
    <dgm:pt modelId="{AF243FFF-4933-49EB-8A74-4EA80EDC278C}" type="pres">
      <dgm:prSet presAssocID="{5167430A-DF79-47F3-8923-F6482AAC29E5}" presName="bgRect" presStyleLbl="bgShp" presStyleIdx="1" presStyleCnt="4"/>
      <dgm:spPr/>
    </dgm:pt>
    <dgm:pt modelId="{EE6FB5A5-C6EE-41F9-9D1C-268EA0146769}" type="pres">
      <dgm:prSet presAssocID="{5167430A-DF79-47F3-8923-F6482AAC29E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CD4FDF95-416A-4B04-85E3-0E8C91A7785F}" type="pres">
      <dgm:prSet presAssocID="{5167430A-DF79-47F3-8923-F6482AAC29E5}" presName="spaceRect" presStyleCnt="0"/>
      <dgm:spPr/>
    </dgm:pt>
    <dgm:pt modelId="{A22A3D10-2498-4EEA-AC5C-212C652F366F}" type="pres">
      <dgm:prSet presAssocID="{5167430A-DF79-47F3-8923-F6482AAC29E5}" presName="parTx" presStyleLbl="revTx" presStyleIdx="1" presStyleCnt="4">
        <dgm:presLayoutVars>
          <dgm:chMax val="0"/>
          <dgm:chPref val="0"/>
        </dgm:presLayoutVars>
      </dgm:prSet>
      <dgm:spPr/>
    </dgm:pt>
    <dgm:pt modelId="{254D40A7-FF43-4CD0-BA1F-98CA86CA06BF}" type="pres">
      <dgm:prSet presAssocID="{62A8820E-CD17-495A-9638-B3FFD0692A5D}" presName="sibTrans" presStyleCnt="0"/>
      <dgm:spPr/>
    </dgm:pt>
    <dgm:pt modelId="{B025297E-EF4E-4579-9B25-D79A13B4F3E8}" type="pres">
      <dgm:prSet presAssocID="{513D9249-E37F-4F9E-91FF-904781D7AF53}" presName="compNode" presStyleCnt="0"/>
      <dgm:spPr/>
    </dgm:pt>
    <dgm:pt modelId="{1C217F95-C79F-4B57-92A6-31272DF0B7DC}" type="pres">
      <dgm:prSet presAssocID="{513D9249-E37F-4F9E-91FF-904781D7AF53}" presName="bgRect" presStyleLbl="bgShp" presStyleIdx="2" presStyleCnt="4"/>
      <dgm:spPr/>
    </dgm:pt>
    <dgm:pt modelId="{9880257A-F0CF-4B7B-9283-0D24C927AC31}" type="pres">
      <dgm:prSet presAssocID="{513D9249-E37F-4F9E-91FF-904781D7AF5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cam"/>
        </a:ext>
      </dgm:extLst>
    </dgm:pt>
    <dgm:pt modelId="{DE09EFBE-FFA9-49DA-9D64-5F7890EDA1D2}" type="pres">
      <dgm:prSet presAssocID="{513D9249-E37F-4F9E-91FF-904781D7AF53}" presName="spaceRect" presStyleCnt="0"/>
      <dgm:spPr/>
    </dgm:pt>
    <dgm:pt modelId="{1A3D82B7-A7D4-4D78-9D9E-ECE6E2CC31DD}" type="pres">
      <dgm:prSet presAssocID="{513D9249-E37F-4F9E-91FF-904781D7AF53}" presName="parTx" presStyleLbl="revTx" presStyleIdx="2" presStyleCnt="4">
        <dgm:presLayoutVars>
          <dgm:chMax val="0"/>
          <dgm:chPref val="0"/>
        </dgm:presLayoutVars>
      </dgm:prSet>
      <dgm:spPr/>
    </dgm:pt>
    <dgm:pt modelId="{2FFE7F30-2635-4F52-A957-31CAFE449D1F}" type="pres">
      <dgm:prSet presAssocID="{B665577B-B68F-4888-8CC7-4165991DCF35}" presName="sibTrans" presStyleCnt="0"/>
      <dgm:spPr/>
    </dgm:pt>
    <dgm:pt modelId="{7B8884BF-3E0D-4413-A71D-E3B97F0674C1}" type="pres">
      <dgm:prSet presAssocID="{7999F791-1171-4FA8-8518-F80E9D6D41BD}" presName="compNode" presStyleCnt="0"/>
      <dgm:spPr/>
    </dgm:pt>
    <dgm:pt modelId="{5B3843A1-D419-4F73-9513-4FA26AACA260}" type="pres">
      <dgm:prSet presAssocID="{7999F791-1171-4FA8-8518-F80E9D6D41BD}" presName="bgRect" presStyleLbl="bgShp" presStyleIdx="3" presStyleCnt="4"/>
      <dgm:spPr/>
    </dgm:pt>
    <dgm:pt modelId="{DF6CA959-74EF-4992-BA75-D7ECF80D8CB1}" type="pres">
      <dgm:prSet presAssocID="{7999F791-1171-4FA8-8518-F80E9D6D41B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åndvægt"/>
        </a:ext>
      </dgm:extLst>
    </dgm:pt>
    <dgm:pt modelId="{522F6290-BD98-4BBC-9F11-ECBBA6867548}" type="pres">
      <dgm:prSet presAssocID="{7999F791-1171-4FA8-8518-F80E9D6D41BD}" presName="spaceRect" presStyleCnt="0"/>
      <dgm:spPr/>
    </dgm:pt>
    <dgm:pt modelId="{25BF3AE1-9438-4159-AE3B-FB9B6DB5B01A}" type="pres">
      <dgm:prSet presAssocID="{7999F791-1171-4FA8-8518-F80E9D6D41B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CC45227-257D-4D53-8EF7-2A3BF4A56CEE}" type="presOf" srcId="{5167430A-DF79-47F3-8923-F6482AAC29E5}" destId="{A22A3D10-2498-4EEA-AC5C-212C652F366F}" srcOrd="0" destOrd="0" presId="urn:microsoft.com/office/officeart/2018/2/layout/IconVerticalSolidList"/>
    <dgm:cxn modelId="{B709573D-7A44-49EE-BE6F-FC3AEADE3F9C}" type="presOf" srcId="{7999F791-1171-4FA8-8518-F80E9D6D41BD}" destId="{25BF3AE1-9438-4159-AE3B-FB9B6DB5B01A}" srcOrd="0" destOrd="0" presId="urn:microsoft.com/office/officeart/2018/2/layout/IconVerticalSolidList"/>
    <dgm:cxn modelId="{4AF0285B-19CF-45F8-8D90-66F0E3FB99E3}" srcId="{A9D0088D-15E7-4268-8642-AF391B884381}" destId="{513D9249-E37F-4F9E-91FF-904781D7AF53}" srcOrd="2" destOrd="0" parTransId="{2632B166-EC57-495D-A0F3-5DC06DD27A74}" sibTransId="{B665577B-B68F-4888-8CC7-4165991DCF35}"/>
    <dgm:cxn modelId="{4515A59B-7CEB-4500-9E08-241605994889}" srcId="{A9D0088D-15E7-4268-8642-AF391B884381}" destId="{7999F791-1171-4FA8-8518-F80E9D6D41BD}" srcOrd="3" destOrd="0" parTransId="{754F96F7-6E10-475C-A187-E2E1CD306C99}" sibTransId="{B34013E6-145B-4DFB-99A5-BD683B04F35A}"/>
    <dgm:cxn modelId="{90570AAE-A212-4B22-97D6-0C34A946485A}" type="presOf" srcId="{513D9249-E37F-4F9E-91FF-904781D7AF53}" destId="{1A3D82B7-A7D4-4D78-9D9E-ECE6E2CC31DD}" srcOrd="0" destOrd="0" presId="urn:microsoft.com/office/officeart/2018/2/layout/IconVerticalSolidList"/>
    <dgm:cxn modelId="{2A6D0DCC-D998-42C4-9FDB-ABBBCB4210B7}" srcId="{A9D0088D-15E7-4268-8642-AF391B884381}" destId="{5167430A-DF79-47F3-8923-F6482AAC29E5}" srcOrd="1" destOrd="0" parTransId="{D1AD3737-8F36-485B-A3B8-D2BAB8723C6C}" sibTransId="{62A8820E-CD17-495A-9638-B3FFD0692A5D}"/>
    <dgm:cxn modelId="{42587CDB-1E91-4B64-A915-4E671FB15574}" type="presOf" srcId="{A9D0088D-15E7-4268-8642-AF391B884381}" destId="{7B2C6A34-B26F-49DD-9AAC-D9EF96AE82EF}" srcOrd="0" destOrd="0" presId="urn:microsoft.com/office/officeart/2018/2/layout/IconVerticalSolidList"/>
    <dgm:cxn modelId="{02D299EB-E76A-439A-A176-233F49169D95}" type="presOf" srcId="{569639E3-F991-45DD-BCB7-BE117DD1684C}" destId="{979091F7-F874-4A96-B0BD-80AF9480A067}" srcOrd="0" destOrd="0" presId="urn:microsoft.com/office/officeart/2018/2/layout/IconVerticalSolidList"/>
    <dgm:cxn modelId="{A8FA59ED-CA77-4FDC-B5AB-E7706FBF7C62}" srcId="{A9D0088D-15E7-4268-8642-AF391B884381}" destId="{569639E3-F991-45DD-BCB7-BE117DD1684C}" srcOrd="0" destOrd="0" parTransId="{30E02BB9-6B08-4510-948A-E02F2CC14D47}" sibTransId="{7AB01D8E-3B60-44CA-9661-8D9A2879EBAC}"/>
    <dgm:cxn modelId="{38DE4B0D-49D3-4B91-A0F0-CBA315489E9F}" type="presParOf" srcId="{7B2C6A34-B26F-49DD-9AAC-D9EF96AE82EF}" destId="{24D18473-538B-4509-A216-17AE4D385FE1}" srcOrd="0" destOrd="0" presId="urn:microsoft.com/office/officeart/2018/2/layout/IconVerticalSolidList"/>
    <dgm:cxn modelId="{C966D528-76FF-4829-8F3F-2B47BB94BE7F}" type="presParOf" srcId="{24D18473-538B-4509-A216-17AE4D385FE1}" destId="{3A883FEC-5BAB-4AEE-9ADE-E1750E755F57}" srcOrd="0" destOrd="0" presId="urn:microsoft.com/office/officeart/2018/2/layout/IconVerticalSolidList"/>
    <dgm:cxn modelId="{C8123F77-5776-4CCC-B072-CBDC4013E573}" type="presParOf" srcId="{24D18473-538B-4509-A216-17AE4D385FE1}" destId="{B78F737C-F5C2-4095-BB14-4164134D1293}" srcOrd="1" destOrd="0" presId="urn:microsoft.com/office/officeart/2018/2/layout/IconVerticalSolidList"/>
    <dgm:cxn modelId="{9A1C25E8-52F8-497D-82E9-9DB1D7F0F80A}" type="presParOf" srcId="{24D18473-538B-4509-A216-17AE4D385FE1}" destId="{DF54D250-AD52-4D98-8EB1-E7A71916BBFB}" srcOrd="2" destOrd="0" presId="urn:microsoft.com/office/officeart/2018/2/layout/IconVerticalSolidList"/>
    <dgm:cxn modelId="{A1900234-83CE-4CE4-A186-67358A334A60}" type="presParOf" srcId="{24D18473-538B-4509-A216-17AE4D385FE1}" destId="{979091F7-F874-4A96-B0BD-80AF9480A067}" srcOrd="3" destOrd="0" presId="urn:microsoft.com/office/officeart/2018/2/layout/IconVerticalSolidList"/>
    <dgm:cxn modelId="{A976B6E7-90A4-40D2-B1E6-17BEF83C1129}" type="presParOf" srcId="{7B2C6A34-B26F-49DD-9AAC-D9EF96AE82EF}" destId="{9EBE9802-2921-4D62-88E1-1404288A9589}" srcOrd="1" destOrd="0" presId="urn:microsoft.com/office/officeart/2018/2/layout/IconVerticalSolidList"/>
    <dgm:cxn modelId="{59B1E4B3-F74D-4508-9940-BF7EF7F6146C}" type="presParOf" srcId="{7B2C6A34-B26F-49DD-9AAC-D9EF96AE82EF}" destId="{B646111F-602F-4A35-ABB5-24EF399CAF95}" srcOrd="2" destOrd="0" presId="urn:microsoft.com/office/officeart/2018/2/layout/IconVerticalSolidList"/>
    <dgm:cxn modelId="{56505F40-8985-4F38-820F-28B3980D33DB}" type="presParOf" srcId="{B646111F-602F-4A35-ABB5-24EF399CAF95}" destId="{AF243FFF-4933-49EB-8A74-4EA80EDC278C}" srcOrd="0" destOrd="0" presId="urn:microsoft.com/office/officeart/2018/2/layout/IconVerticalSolidList"/>
    <dgm:cxn modelId="{EDEE43D6-12BA-459D-B8E6-5081F5331BA9}" type="presParOf" srcId="{B646111F-602F-4A35-ABB5-24EF399CAF95}" destId="{EE6FB5A5-C6EE-41F9-9D1C-268EA0146769}" srcOrd="1" destOrd="0" presId="urn:microsoft.com/office/officeart/2018/2/layout/IconVerticalSolidList"/>
    <dgm:cxn modelId="{4A2DD098-DA82-4DCF-AE0E-0EA22D7A477B}" type="presParOf" srcId="{B646111F-602F-4A35-ABB5-24EF399CAF95}" destId="{CD4FDF95-416A-4B04-85E3-0E8C91A7785F}" srcOrd="2" destOrd="0" presId="urn:microsoft.com/office/officeart/2018/2/layout/IconVerticalSolidList"/>
    <dgm:cxn modelId="{A95F2A2A-8F15-4F83-9FAE-CC2BAE85B56A}" type="presParOf" srcId="{B646111F-602F-4A35-ABB5-24EF399CAF95}" destId="{A22A3D10-2498-4EEA-AC5C-212C652F366F}" srcOrd="3" destOrd="0" presId="urn:microsoft.com/office/officeart/2018/2/layout/IconVerticalSolidList"/>
    <dgm:cxn modelId="{A2C2B83C-889E-4901-AD0B-38FBE004FA87}" type="presParOf" srcId="{7B2C6A34-B26F-49DD-9AAC-D9EF96AE82EF}" destId="{254D40A7-FF43-4CD0-BA1F-98CA86CA06BF}" srcOrd="3" destOrd="0" presId="urn:microsoft.com/office/officeart/2018/2/layout/IconVerticalSolidList"/>
    <dgm:cxn modelId="{774C1624-A632-4BA6-A84B-1BD0E7DE05D5}" type="presParOf" srcId="{7B2C6A34-B26F-49DD-9AAC-D9EF96AE82EF}" destId="{B025297E-EF4E-4579-9B25-D79A13B4F3E8}" srcOrd="4" destOrd="0" presId="urn:microsoft.com/office/officeart/2018/2/layout/IconVerticalSolidList"/>
    <dgm:cxn modelId="{DCBC8A30-A88B-42EB-94A6-A54E7C97F1F5}" type="presParOf" srcId="{B025297E-EF4E-4579-9B25-D79A13B4F3E8}" destId="{1C217F95-C79F-4B57-92A6-31272DF0B7DC}" srcOrd="0" destOrd="0" presId="urn:microsoft.com/office/officeart/2018/2/layout/IconVerticalSolidList"/>
    <dgm:cxn modelId="{3F26CC8D-58F5-4BCA-A95C-EDC9F7D7A370}" type="presParOf" srcId="{B025297E-EF4E-4579-9B25-D79A13B4F3E8}" destId="{9880257A-F0CF-4B7B-9283-0D24C927AC31}" srcOrd="1" destOrd="0" presId="urn:microsoft.com/office/officeart/2018/2/layout/IconVerticalSolidList"/>
    <dgm:cxn modelId="{76E88608-28BA-4839-B85A-3EF1592E8A38}" type="presParOf" srcId="{B025297E-EF4E-4579-9B25-D79A13B4F3E8}" destId="{DE09EFBE-FFA9-49DA-9D64-5F7890EDA1D2}" srcOrd="2" destOrd="0" presId="urn:microsoft.com/office/officeart/2018/2/layout/IconVerticalSolidList"/>
    <dgm:cxn modelId="{9D1DFE45-D1D3-4863-A48C-C270D494F790}" type="presParOf" srcId="{B025297E-EF4E-4579-9B25-D79A13B4F3E8}" destId="{1A3D82B7-A7D4-4D78-9D9E-ECE6E2CC31DD}" srcOrd="3" destOrd="0" presId="urn:microsoft.com/office/officeart/2018/2/layout/IconVerticalSolidList"/>
    <dgm:cxn modelId="{76026263-1FFD-437C-9B1B-921C2692C4DD}" type="presParOf" srcId="{7B2C6A34-B26F-49DD-9AAC-D9EF96AE82EF}" destId="{2FFE7F30-2635-4F52-A957-31CAFE449D1F}" srcOrd="5" destOrd="0" presId="urn:microsoft.com/office/officeart/2018/2/layout/IconVerticalSolidList"/>
    <dgm:cxn modelId="{BD3FE923-4EDD-4A90-8EBA-3B2F073AFDE8}" type="presParOf" srcId="{7B2C6A34-B26F-49DD-9AAC-D9EF96AE82EF}" destId="{7B8884BF-3E0D-4413-A71D-E3B97F0674C1}" srcOrd="6" destOrd="0" presId="urn:microsoft.com/office/officeart/2018/2/layout/IconVerticalSolidList"/>
    <dgm:cxn modelId="{99B1C89F-A303-4457-A29B-E6B4837E0A03}" type="presParOf" srcId="{7B8884BF-3E0D-4413-A71D-E3B97F0674C1}" destId="{5B3843A1-D419-4F73-9513-4FA26AACA260}" srcOrd="0" destOrd="0" presId="urn:microsoft.com/office/officeart/2018/2/layout/IconVerticalSolidList"/>
    <dgm:cxn modelId="{BF2C4231-5015-4737-8A54-5DCF4CCB3715}" type="presParOf" srcId="{7B8884BF-3E0D-4413-A71D-E3B97F0674C1}" destId="{DF6CA959-74EF-4992-BA75-D7ECF80D8CB1}" srcOrd="1" destOrd="0" presId="urn:microsoft.com/office/officeart/2018/2/layout/IconVerticalSolidList"/>
    <dgm:cxn modelId="{043CFD14-4F86-407F-9686-C7A93BA98737}" type="presParOf" srcId="{7B8884BF-3E0D-4413-A71D-E3B97F0674C1}" destId="{522F6290-BD98-4BBC-9F11-ECBBA6867548}" srcOrd="2" destOrd="0" presId="urn:microsoft.com/office/officeart/2018/2/layout/IconVerticalSolidList"/>
    <dgm:cxn modelId="{8DB2D84F-060B-48C7-824B-E7F0FF51477E}" type="presParOf" srcId="{7B8884BF-3E0D-4413-A71D-E3B97F0674C1}" destId="{25BF3AE1-9438-4159-AE3B-FB9B6DB5B0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83FEC-5BAB-4AEE-9ADE-E1750E755F57}">
      <dsp:nvSpPr>
        <dsp:cNvPr id="0" name=""/>
        <dsp:cNvSpPr/>
      </dsp:nvSpPr>
      <dsp:spPr>
        <a:xfrm>
          <a:off x="0" y="1927"/>
          <a:ext cx="11135783" cy="97675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F737C-F5C2-4095-BB14-4164134D1293}">
      <dsp:nvSpPr>
        <dsp:cNvPr id="0" name=""/>
        <dsp:cNvSpPr/>
      </dsp:nvSpPr>
      <dsp:spPr>
        <a:xfrm>
          <a:off x="295468" y="221696"/>
          <a:ext cx="537214" cy="537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091F7-F874-4A96-B0BD-80AF9480A067}">
      <dsp:nvSpPr>
        <dsp:cNvPr id="0" name=""/>
        <dsp:cNvSpPr/>
      </dsp:nvSpPr>
      <dsp:spPr>
        <a:xfrm>
          <a:off x="1128151" y="1927"/>
          <a:ext cx="10007631" cy="976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73" tIns="103373" rIns="103373" bIns="10337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 err="1"/>
            <a:t>Flipped</a:t>
          </a:r>
          <a:r>
            <a:rPr lang="da-DK" sz="2200" kern="1200" dirty="0"/>
            <a:t> </a:t>
          </a:r>
          <a:r>
            <a:rPr lang="da-DK" sz="2200" kern="1200" dirty="0" err="1"/>
            <a:t>classroom</a:t>
          </a:r>
          <a:r>
            <a:rPr lang="da-DK" sz="2200" kern="1200" dirty="0"/>
            <a:t> giver mulighed for at eleverne hurtigt kan komme i gang med noget praktisk</a:t>
          </a:r>
          <a:endParaRPr lang="en-US" sz="2200" kern="1200" dirty="0"/>
        </a:p>
      </dsp:txBody>
      <dsp:txXfrm>
        <a:off x="1128151" y="1927"/>
        <a:ext cx="10007631" cy="976754"/>
      </dsp:txXfrm>
    </dsp:sp>
    <dsp:sp modelId="{AF243FFF-4933-49EB-8A74-4EA80EDC278C}">
      <dsp:nvSpPr>
        <dsp:cNvPr id="0" name=""/>
        <dsp:cNvSpPr/>
      </dsp:nvSpPr>
      <dsp:spPr>
        <a:xfrm>
          <a:off x="0" y="1222869"/>
          <a:ext cx="11135783" cy="97675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FB5A5-C6EE-41F9-9D1C-268EA0146769}">
      <dsp:nvSpPr>
        <dsp:cNvPr id="0" name=""/>
        <dsp:cNvSpPr/>
      </dsp:nvSpPr>
      <dsp:spPr>
        <a:xfrm>
          <a:off x="295468" y="1442639"/>
          <a:ext cx="537214" cy="537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A3D10-2498-4EEA-AC5C-212C652F366F}">
      <dsp:nvSpPr>
        <dsp:cNvPr id="0" name=""/>
        <dsp:cNvSpPr/>
      </dsp:nvSpPr>
      <dsp:spPr>
        <a:xfrm>
          <a:off x="1128151" y="1222869"/>
          <a:ext cx="10007631" cy="976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73" tIns="103373" rIns="103373" bIns="10337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/>
            <a:t>Jeg havde/har stor succes med grupper, når undervisningen går online.</a:t>
          </a:r>
          <a:endParaRPr lang="en-US" sz="2200" kern="1200"/>
        </a:p>
      </dsp:txBody>
      <dsp:txXfrm>
        <a:off x="1128151" y="1222869"/>
        <a:ext cx="10007631" cy="976754"/>
      </dsp:txXfrm>
    </dsp:sp>
    <dsp:sp modelId="{1C217F95-C79F-4B57-92A6-31272DF0B7DC}">
      <dsp:nvSpPr>
        <dsp:cNvPr id="0" name=""/>
        <dsp:cNvSpPr/>
      </dsp:nvSpPr>
      <dsp:spPr>
        <a:xfrm>
          <a:off x="0" y="2443812"/>
          <a:ext cx="11135783" cy="97675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0257A-F0CF-4B7B-9283-0D24C927AC31}">
      <dsp:nvSpPr>
        <dsp:cNvPr id="0" name=""/>
        <dsp:cNvSpPr/>
      </dsp:nvSpPr>
      <dsp:spPr>
        <a:xfrm>
          <a:off x="295468" y="2663582"/>
          <a:ext cx="537214" cy="537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D82B7-A7D4-4D78-9D9E-ECE6E2CC31DD}">
      <dsp:nvSpPr>
        <dsp:cNvPr id="0" name=""/>
        <dsp:cNvSpPr/>
      </dsp:nvSpPr>
      <dsp:spPr>
        <a:xfrm>
          <a:off x="1128151" y="2443812"/>
          <a:ext cx="10007631" cy="976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73" tIns="103373" rIns="103373" bIns="10337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/>
            <a:t>Sørg for at eleverne har kamera på i deres små grupper. (Her betyder den stabile forbindelse meget mindre end før)</a:t>
          </a:r>
          <a:endParaRPr lang="en-US" sz="2200" kern="1200"/>
        </a:p>
      </dsp:txBody>
      <dsp:txXfrm>
        <a:off x="1128151" y="2443812"/>
        <a:ext cx="10007631" cy="976754"/>
      </dsp:txXfrm>
    </dsp:sp>
    <dsp:sp modelId="{5B3843A1-D419-4F73-9513-4FA26AACA260}">
      <dsp:nvSpPr>
        <dsp:cNvPr id="0" name=""/>
        <dsp:cNvSpPr/>
      </dsp:nvSpPr>
      <dsp:spPr>
        <a:xfrm>
          <a:off x="0" y="3664755"/>
          <a:ext cx="11135783" cy="97675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CA959-74EF-4992-BA75-D7ECF80D8CB1}">
      <dsp:nvSpPr>
        <dsp:cNvPr id="0" name=""/>
        <dsp:cNvSpPr/>
      </dsp:nvSpPr>
      <dsp:spPr>
        <a:xfrm>
          <a:off x="295468" y="3884525"/>
          <a:ext cx="537214" cy="537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F3AE1-9438-4159-AE3B-FB9B6DB5B01A}">
      <dsp:nvSpPr>
        <dsp:cNvPr id="0" name=""/>
        <dsp:cNvSpPr/>
      </dsp:nvSpPr>
      <dsp:spPr>
        <a:xfrm>
          <a:off x="1128151" y="3664755"/>
          <a:ext cx="10007631" cy="976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73" tIns="103373" rIns="103373" bIns="10337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/>
            <a:t>Det styrker relationen at kunne se hinanden.</a:t>
          </a:r>
          <a:endParaRPr lang="en-US" sz="2200" kern="1200"/>
        </a:p>
      </dsp:txBody>
      <dsp:txXfrm>
        <a:off x="1128151" y="3664755"/>
        <a:ext cx="10007631" cy="976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5DAA4-C53E-45D8-856B-0C2C14EDE115}" type="datetimeFigureOut">
              <a:rPr lang="da-DK" smtClean="0"/>
              <a:t>15-11-2021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29538-0C8A-4A6E-8BA8-6551867A95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29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handler det om mine egne erfaringer:</a:t>
            </a:r>
          </a:p>
          <a:p>
            <a:pPr marL="171450" indent="-171450">
              <a:buFontTx/>
              <a:buChar char="-"/>
            </a:pPr>
            <a:r>
              <a:rPr lang="da-DK" dirty="0"/>
              <a:t>Hvor har jeg mine erfaringer fra</a:t>
            </a:r>
          </a:p>
          <a:p>
            <a:pPr marL="171450" indent="-171450">
              <a:buFontTx/>
              <a:buChar char="-"/>
            </a:pPr>
            <a:r>
              <a:rPr lang="da-DK" dirty="0"/>
              <a:t>Forskellen på tvang (COVID-19) &amp; frivillig (GSK), her giver det mening at perspektivere til bogen ”Er du på”</a:t>
            </a:r>
          </a:p>
          <a:p>
            <a:pPr marL="171450" indent="-171450">
              <a:buFontTx/>
              <a:buChar char="-"/>
            </a:pPr>
            <a:r>
              <a:rPr lang="da-DK" dirty="0"/>
              <a:t>Har prøvet forskellige platforme: Google </a:t>
            </a:r>
            <a:r>
              <a:rPr lang="da-DK" dirty="0" err="1"/>
              <a:t>Meet</a:t>
            </a:r>
            <a:r>
              <a:rPr lang="da-DK" dirty="0"/>
              <a:t>, Zoom, LMS konference (</a:t>
            </a:r>
            <a:r>
              <a:rPr lang="da-DK" dirty="0" err="1"/>
              <a:t>BigBluebotton</a:t>
            </a:r>
            <a:r>
              <a:rPr lang="da-DK" dirty="0"/>
              <a:t>) – Dette er primært til virtuel realtime streaming.</a:t>
            </a:r>
          </a:p>
          <a:p>
            <a:pPr marL="628650" lvl="1" indent="-171450">
              <a:buFontTx/>
              <a:buChar char="-"/>
            </a:pPr>
            <a:r>
              <a:rPr lang="da-DK" dirty="0"/>
              <a:t>Forum kan bidrage, mest til </a:t>
            </a:r>
            <a:r>
              <a:rPr lang="da-DK"/>
              <a:t>voksen kursister.</a:t>
            </a:r>
            <a:endParaRPr lang="da-DK" dirty="0"/>
          </a:p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29538-0C8A-4A6E-8BA8-6551867A954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474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16483" y="1459130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16483" y="3153651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412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1780674"/>
            <a:ext cx="7315200" cy="2946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2B21-6EE8-4C97-87A8-A47FE14FA9BA}" type="datetime1">
              <a:rPr lang="da-DK" smtClean="0">
                <a:solidFill>
                  <a:prstClr val="white"/>
                </a:solidFill>
              </a:rPr>
              <a:pPr/>
              <a:t>15-11-2021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9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16483" y="1459130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16483" y="3153651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6857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6CB3-B0F0-4FE0-A4BA-E76AEC447DD5}" type="datetime1">
              <a:rPr lang="da-DK" smtClean="0">
                <a:solidFill>
                  <a:prstClr val="white"/>
                </a:solidFill>
              </a:rPr>
              <a:pPr/>
              <a:t>15-11-2021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13"/>
          </p:nvPr>
        </p:nvSpPr>
        <p:spPr>
          <a:xfrm>
            <a:off x="623394" y="1628803"/>
            <a:ext cx="11135783" cy="464343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935734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9804" y="5068452"/>
            <a:ext cx="10134597" cy="1132856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27463" y="3518187"/>
            <a:ext cx="10134597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42F8-62C7-4F45-99A6-84922F99B10B}" type="datetime1">
              <a:rPr lang="da-DK" smtClean="0">
                <a:solidFill>
                  <a:prstClr val="white"/>
                </a:solidFill>
              </a:rPr>
              <a:pPr/>
              <a:t>15-11-2021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8" name="Pladsholder til dato 3"/>
          <p:cNvSpPr txBox="1">
            <a:spLocks/>
          </p:cNvSpPr>
          <p:nvPr userDrawn="1"/>
        </p:nvSpPr>
        <p:spPr>
          <a:xfrm>
            <a:off x="1357276" y="651162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000" dirty="0">
                <a:solidFill>
                  <a:prstClr val="white"/>
                </a:solidFill>
              </a:rPr>
              <a:t>www.tietgen.dk/tkc</a:t>
            </a:r>
          </a:p>
        </p:txBody>
      </p:sp>
    </p:spTree>
    <p:extLst>
      <p:ext uri="{BB962C8B-B14F-4D97-AF65-F5344CB8AC3E}">
        <p14:creationId xmlns:p14="http://schemas.microsoft.com/office/powerpoint/2010/main" val="2388437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3524" y="5068452"/>
            <a:ext cx="11033385" cy="116886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3524" y="3518187"/>
            <a:ext cx="11033385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0EC3-5A8D-4640-AAAC-F3841030E49B}" type="datetime1">
              <a:rPr lang="da-DK" smtClean="0">
                <a:solidFill>
                  <a:prstClr val="white"/>
                </a:solidFill>
              </a:rPr>
              <a:pPr/>
              <a:t>15-11-2021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52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77516" y="1648330"/>
            <a:ext cx="5384800" cy="46609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65516" y="1648330"/>
            <a:ext cx="5384800" cy="46609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9586-F220-4C29-AC2B-984132C20CCB}" type="datetime1">
              <a:rPr lang="da-DK" smtClean="0">
                <a:solidFill>
                  <a:prstClr val="white"/>
                </a:solidFill>
              </a:rPr>
              <a:pPr/>
              <a:t>15-11-2021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8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625652" y="279166"/>
            <a:ext cx="8558741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da-DK" i="0" dirty="0"/>
              <a:t>K</a:t>
            </a:r>
            <a:r>
              <a:rPr lang="da-DK" dirty="0"/>
              <a:t>lik for at redigere titeltypografi i master</a:t>
            </a:r>
          </a:p>
        </p:txBody>
      </p:sp>
    </p:spTree>
    <p:extLst>
      <p:ext uri="{BB962C8B-B14F-4D97-AF65-F5344CB8AC3E}">
        <p14:creationId xmlns:p14="http://schemas.microsoft.com/office/powerpoint/2010/main" val="4165552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512" y="1664807"/>
            <a:ext cx="5386917" cy="80158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3512" y="2466394"/>
            <a:ext cx="5386917" cy="38429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207284" y="1664807"/>
            <a:ext cx="5389033" cy="80158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207284" y="2466394"/>
            <a:ext cx="5389033" cy="38429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D957-7DF9-4AA4-8669-E8F0C59B16B6}" type="datetime1">
              <a:rPr lang="da-DK" smtClean="0">
                <a:solidFill>
                  <a:prstClr val="white"/>
                </a:solidFill>
              </a:rPr>
              <a:pPr/>
              <a:t>15-11-2021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85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7686-8842-49AB-920A-44DA525E4BA7}" type="datetime1">
              <a:rPr lang="da-DK" smtClean="0">
                <a:solidFill>
                  <a:prstClr val="white"/>
                </a:solidFill>
              </a:rPr>
              <a:pPr/>
              <a:t>15-11-2021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96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2C12-D351-4549-937F-B3948EB6BD1E}" type="datetime1">
              <a:rPr lang="da-DK" smtClean="0">
                <a:solidFill>
                  <a:prstClr val="white"/>
                </a:solidFill>
              </a:rPr>
              <a:pPr/>
              <a:t>15-11-2021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59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002" y="261018"/>
            <a:ext cx="4011084" cy="99571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9" y="1628800"/>
            <a:ext cx="6815668" cy="44973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24002" y="1676837"/>
            <a:ext cx="4011084" cy="444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767F-7E8E-4031-A880-94834AB4AA06}" type="datetime1">
              <a:rPr lang="da-DK" smtClean="0">
                <a:solidFill>
                  <a:prstClr val="white"/>
                </a:solidFill>
              </a:rPr>
              <a:pPr/>
              <a:t>15-11-2021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6CB3-B0F0-4FE0-A4BA-E76AEC447DD5}" type="datetime1">
              <a:rPr lang="da-DK" smtClean="0">
                <a:solidFill>
                  <a:prstClr val="white"/>
                </a:solidFill>
              </a:rPr>
              <a:pPr/>
              <a:t>15-11-2021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13"/>
          </p:nvPr>
        </p:nvSpPr>
        <p:spPr>
          <a:xfrm>
            <a:off x="623394" y="1628803"/>
            <a:ext cx="11135783" cy="464343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639854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1780674"/>
            <a:ext cx="7315200" cy="2946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2B21-6EE8-4C97-87A8-A47FE14FA9BA}" type="datetime1">
              <a:rPr lang="da-DK" smtClean="0">
                <a:solidFill>
                  <a:prstClr val="white"/>
                </a:solidFill>
              </a:rPr>
              <a:pPr/>
              <a:t>15-11-2021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9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9804" y="5068452"/>
            <a:ext cx="10134597" cy="1132856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27463" y="3518187"/>
            <a:ext cx="10134597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42F8-62C7-4F45-99A6-84922F99B10B}" type="datetime1">
              <a:rPr lang="da-DK" smtClean="0">
                <a:solidFill>
                  <a:prstClr val="white"/>
                </a:solidFill>
              </a:rPr>
              <a:pPr/>
              <a:t>15-11-2021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8" name="Pladsholder til dato 3"/>
          <p:cNvSpPr txBox="1">
            <a:spLocks/>
          </p:cNvSpPr>
          <p:nvPr/>
        </p:nvSpPr>
        <p:spPr>
          <a:xfrm>
            <a:off x="1357276" y="651162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000" dirty="0">
                <a:solidFill>
                  <a:prstClr val="white"/>
                </a:solidFill>
              </a:rPr>
              <a:t>www.tietgen.dk/tkc</a:t>
            </a:r>
          </a:p>
        </p:txBody>
      </p:sp>
    </p:spTree>
    <p:extLst>
      <p:ext uri="{BB962C8B-B14F-4D97-AF65-F5344CB8AC3E}">
        <p14:creationId xmlns:p14="http://schemas.microsoft.com/office/powerpoint/2010/main" val="3704857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3524" y="5068452"/>
            <a:ext cx="11033385" cy="1168860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3524" y="3518187"/>
            <a:ext cx="11033385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70EC3-5A8D-4640-AAAC-F3841030E49B}" type="datetime1">
              <a:rPr lang="da-DK" smtClean="0">
                <a:solidFill>
                  <a:prstClr val="white"/>
                </a:solidFill>
              </a:rPr>
              <a:pPr/>
              <a:t>15-11-2021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9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77516" y="1648330"/>
            <a:ext cx="5384800" cy="46609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65516" y="1648330"/>
            <a:ext cx="5384800" cy="46609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9586-F220-4C29-AC2B-984132C20CCB}" type="datetime1">
              <a:rPr lang="da-DK" smtClean="0">
                <a:solidFill>
                  <a:prstClr val="white"/>
                </a:solidFill>
              </a:rPr>
              <a:pPr/>
              <a:t>15-11-2021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8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625652" y="279166"/>
            <a:ext cx="8558741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da-DK" i="0" dirty="0"/>
              <a:t>K</a:t>
            </a:r>
            <a:r>
              <a:rPr lang="da-DK" dirty="0"/>
              <a:t>lik for at redigere titeltypografi i master</a:t>
            </a:r>
          </a:p>
        </p:txBody>
      </p:sp>
    </p:spTree>
    <p:extLst>
      <p:ext uri="{BB962C8B-B14F-4D97-AF65-F5344CB8AC3E}">
        <p14:creationId xmlns:p14="http://schemas.microsoft.com/office/powerpoint/2010/main" val="364715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512" y="1664807"/>
            <a:ext cx="5386917" cy="80158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3512" y="2466394"/>
            <a:ext cx="5386917" cy="38429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207284" y="1664807"/>
            <a:ext cx="5389033" cy="80158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207284" y="2466394"/>
            <a:ext cx="5389033" cy="38429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D957-7DF9-4AA4-8669-E8F0C59B16B6}" type="datetime1">
              <a:rPr lang="da-DK" smtClean="0">
                <a:solidFill>
                  <a:prstClr val="white"/>
                </a:solidFill>
              </a:rPr>
              <a:pPr/>
              <a:t>15-11-2021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7686-8842-49AB-920A-44DA525E4BA7}" type="datetime1">
              <a:rPr lang="da-DK" smtClean="0">
                <a:solidFill>
                  <a:prstClr val="white"/>
                </a:solidFill>
              </a:rPr>
              <a:pPr/>
              <a:t>15-11-2021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5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2C12-D351-4549-937F-B3948EB6BD1E}" type="datetime1">
              <a:rPr lang="da-DK" smtClean="0">
                <a:solidFill>
                  <a:prstClr val="white"/>
                </a:solidFill>
              </a:rPr>
              <a:pPr/>
              <a:t>15-11-2021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22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002" y="261018"/>
            <a:ext cx="4011084" cy="99571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9" y="1628800"/>
            <a:ext cx="6815668" cy="44973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24002" y="1676837"/>
            <a:ext cx="4011084" cy="444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767F-7E8E-4031-A880-94834AB4AA06}" type="datetime1">
              <a:rPr lang="da-DK" smtClean="0">
                <a:solidFill>
                  <a:prstClr val="white"/>
                </a:solidFill>
              </a:rPr>
              <a:pPr/>
              <a:t>15-11-2021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93559" y="165286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9444181" y="6529454"/>
            <a:ext cx="140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2170EC3-5A8D-4640-AAAC-F3841030E49B}" type="datetime1">
              <a:rPr lang="da-DK" smtClean="0">
                <a:solidFill>
                  <a:prstClr val="white"/>
                </a:solidFill>
              </a:rPr>
              <a:pPr/>
              <a:t>15-11-2021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3596" y="6529454"/>
            <a:ext cx="5316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0884343" y="6529454"/>
            <a:ext cx="732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E8961B0-7F3A-410B-8A76-26CE38E5E43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221" y="176898"/>
            <a:ext cx="9518839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11" name="Pladsholder til dato 3"/>
          <p:cNvSpPr txBox="1">
            <a:spLocks/>
          </p:cNvSpPr>
          <p:nvPr/>
        </p:nvSpPr>
        <p:spPr>
          <a:xfrm>
            <a:off x="611200" y="6525276"/>
            <a:ext cx="3900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000" dirty="0">
                <a:solidFill>
                  <a:prstClr val="white"/>
                </a:solidFill>
              </a:rPr>
              <a:t>www.tietgen.dk/handelsgymnasium</a:t>
            </a:r>
          </a:p>
        </p:txBody>
      </p:sp>
    </p:spTree>
    <p:extLst>
      <p:ext uri="{BB962C8B-B14F-4D97-AF65-F5344CB8AC3E}">
        <p14:creationId xmlns:p14="http://schemas.microsoft.com/office/powerpoint/2010/main" val="13696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5113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7305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93559" y="165286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9444181" y="6529454"/>
            <a:ext cx="140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2170EC3-5A8D-4640-AAAC-F3841030E49B}" type="datetime1">
              <a:rPr lang="da-DK" smtClean="0">
                <a:solidFill>
                  <a:prstClr val="white"/>
                </a:solidFill>
              </a:rPr>
              <a:pPr/>
              <a:t>15-11-2021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3596" y="6529454"/>
            <a:ext cx="5316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0884343" y="6529454"/>
            <a:ext cx="732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E8961B0-7F3A-410B-8A76-26CE38E5E43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221" y="176898"/>
            <a:ext cx="9518839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11" name="Pladsholder til dato 3"/>
          <p:cNvSpPr txBox="1">
            <a:spLocks/>
          </p:cNvSpPr>
          <p:nvPr/>
        </p:nvSpPr>
        <p:spPr>
          <a:xfrm>
            <a:off x="611200" y="6525276"/>
            <a:ext cx="3900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000" dirty="0">
                <a:solidFill>
                  <a:prstClr val="white"/>
                </a:solidFill>
              </a:rPr>
              <a:t>www.tietgen.dk/handelsgymnasium</a:t>
            </a:r>
          </a:p>
        </p:txBody>
      </p:sp>
    </p:spTree>
    <p:extLst>
      <p:ext uri="{BB962C8B-B14F-4D97-AF65-F5344CB8AC3E}">
        <p14:creationId xmlns:p14="http://schemas.microsoft.com/office/powerpoint/2010/main" val="15621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5113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7305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EC1FEC-6FCD-4D2B-B312-633C68779D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FLUID konferencen 2021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057D49A-2540-4B2A-93AD-5ACFFA9DA6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Erfaringer med virtuel undervisning ved</a:t>
            </a:r>
          </a:p>
          <a:p>
            <a:r>
              <a:rPr lang="da-DK" dirty="0"/>
              <a:t>Jakob Højmark Høg</a:t>
            </a:r>
          </a:p>
          <a:p>
            <a:r>
              <a:rPr lang="da-DK" sz="1800" dirty="0"/>
              <a:t>Lektor Tietgen Handelsgymnasium</a:t>
            </a:r>
          </a:p>
        </p:txBody>
      </p:sp>
    </p:spTree>
    <p:extLst>
      <p:ext uri="{BB962C8B-B14F-4D97-AF65-F5344CB8AC3E}">
        <p14:creationId xmlns:p14="http://schemas.microsoft.com/office/powerpoint/2010/main" val="3758775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08C4729-6777-4926-B7E6-2A20F625AB8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Jeg har mange af de samme oplevelser, som beskrives i bogens eksempler.</a:t>
            </a:r>
          </a:p>
          <a:p>
            <a:endParaRPr lang="da-DK" dirty="0"/>
          </a:p>
          <a:p>
            <a:pPr lvl="1"/>
            <a:r>
              <a:rPr lang="da-DK" dirty="0"/>
              <a:t>Eleverne skal aktiveres hurtigt.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Ikke samme overblik som ved fysisk klasseundervisning.</a:t>
            </a:r>
          </a:p>
          <a:p>
            <a:pPr lvl="2"/>
            <a:r>
              <a:rPr lang="da-DK" dirty="0"/>
              <a:t>Der er hurtigt elever, der kan sidde og putte sig. Her hjælper aktiveringen</a:t>
            </a:r>
          </a:p>
          <a:p>
            <a:pPr lvl="2"/>
            <a:r>
              <a:rPr lang="da-DK" dirty="0"/>
              <a:t>Det er ikke løsningen at alle har kamera på. Det kræver meget af elevernes (og din) internetforbindelse (i tråd med udfordring 3).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En løsning (for mig), var at anvende ”</a:t>
            </a:r>
            <a:r>
              <a:rPr lang="da-DK" dirty="0" err="1"/>
              <a:t>flipped</a:t>
            </a:r>
            <a:r>
              <a:rPr lang="da-DK" dirty="0"/>
              <a:t> </a:t>
            </a:r>
            <a:r>
              <a:rPr lang="da-DK" dirty="0" err="1"/>
              <a:t>classroom</a:t>
            </a:r>
            <a:r>
              <a:rPr lang="da-DK" dirty="0"/>
              <a:t>”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42942A-535A-4A38-886E-C5D80BA8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err="1"/>
              <a:t>Flipped</a:t>
            </a:r>
            <a:r>
              <a:rPr lang="da-DK" b="1" dirty="0"/>
              <a:t> </a:t>
            </a:r>
            <a:r>
              <a:rPr lang="da-DK" b="1" dirty="0" err="1"/>
              <a:t>classroom</a:t>
            </a:r>
            <a:r>
              <a:rPr lang="da-DK" b="1" dirty="0"/>
              <a:t> som elevforberedelse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268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EF8722-6379-45CC-853B-841A5B7C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21" y="176898"/>
            <a:ext cx="9518839" cy="994122"/>
          </a:xfrm>
        </p:spPr>
        <p:txBody>
          <a:bodyPr anchor="ctr">
            <a:normAutofit/>
          </a:bodyPr>
          <a:lstStyle/>
          <a:p>
            <a:r>
              <a:rPr lang="da-DK" b="1" dirty="0"/>
              <a:t>Elever hjælper elever</a:t>
            </a:r>
            <a:endParaRPr lang="da-DK" dirty="0"/>
          </a:p>
        </p:txBody>
      </p:sp>
      <p:graphicFrame>
        <p:nvGraphicFramePr>
          <p:cNvPr id="5" name="Pladsholder til indhold 1">
            <a:extLst>
              <a:ext uri="{FF2B5EF4-FFF2-40B4-BE49-F238E27FC236}">
                <a16:creationId xmlns:a16="http://schemas.microsoft.com/office/drawing/2014/main" id="{DD685DBA-EBAB-437C-B310-E11941A7642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54876630"/>
              </p:ext>
            </p:extLst>
          </p:nvPr>
        </p:nvGraphicFramePr>
        <p:xfrm>
          <a:off x="623394" y="1628803"/>
          <a:ext cx="11135783" cy="46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8707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E6887A27-E731-411F-8B30-30306F3A7E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Hvis dit system/LMS tillader </a:t>
            </a:r>
            <a:r>
              <a:rPr lang="da-DK" dirty="0" err="1"/>
              <a:t>breakout-rooms</a:t>
            </a:r>
            <a:r>
              <a:rPr lang="da-DK" dirty="0"/>
              <a:t> og forums (det gør de fleste), så: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Opfordre eleverne til at gå på besøg i hinandens grupper. Evt. faciliter det med en matrice, således det bliver en integreret del af onlineundervinsingen ”at skulle flytte sig”.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Benyt ”forum-delen” af systemet til asynkron hjælp (elev hjælper elev). Opfordre eleverne til at hjælpe hinanden med opgaver. (De gør det allerede via Facebook). 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Du får gennem denne del indsigt i fagligt niveau, og elevers evne til at formulere/anvende fagets indhold på en ny måde.</a:t>
            </a:r>
          </a:p>
          <a:p>
            <a:pPr marL="630237" lvl="2" indent="0">
              <a:buNone/>
            </a:pPr>
            <a:r>
              <a:rPr lang="da-DK" dirty="0"/>
              <a:t>  </a:t>
            </a:r>
          </a:p>
          <a:p>
            <a:pPr marL="630237" lvl="2" indent="0">
              <a:buNone/>
            </a:pPr>
            <a:r>
              <a:rPr lang="da-DK" dirty="0"/>
              <a:t>Et forum bliver gemt, og kan indgå som en del af faglig vurdering.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3922DBB-8432-4107-87B6-7039F2F6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Elever hjælper elever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54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2D8FF58-FC1E-4A7A-A8BA-B1586CAEA7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Det egentlige ophav til mit oplæg.</a:t>
            </a:r>
          </a:p>
          <a:p>
            <a:endParaRPr lang="da-DK" dirty="0"/>
          </a:p>
          <a:p>
            <a:r>
              <a:rPr lang="da-DK" dirty="0"/>
              <a:t>Baggrund:</a:t>
            </a:r>
          </a:p>
          <a:p>
            <a:pPr lvl="1"/>
            <a:r>
              <a:rPr lang="da-DK" dirty="0"/>
              <a:t>Vi har i Informatik C på Tietgen en årlig </a:t>
            </a:r>
            <a:r>
              <a:rPr lang="da-DK" dirty="0" err="1"/>
              <a:t>fagdag</a:t>
            </a:r>
            <a:r>
              <a:rPr lang="da-DK" dirty="0"/>
              <a:t> for alle godt 500 elever.</a:t>
            </a:r>
          </a:p>
          <a:p>
            <a:pPr lvl="1"/>
            <a:r>
              <a:rPr lang="da-DK" dirty="0"/>
              <a:t>På tidspunktet for denne </a:t>
            </a:r>
            <a:r>
              <a:rPr lang="da-DK" dirty="0" err="1"/>
              <a:t>fagdag</a:t>
            </a:r>
            <a:r>
              <a:rPr lang="da-DK" dirty="0"/>
              <a:t> (sidste skoleår), var vi 3 undervisere.</a:t>
            </a:r>
          </a:p>
          <a:p>
            <a:pPr lvl="1"/>
            <a:r>
              <a:rPr lang="da-DK" dirty="0"/>
              <a:t>Jeg havde 7 hold at skulle have styr på</a:t>
            </a:r>
          </a:p>
          <a:p>
            <a:endParaRPr lang="da-DK" dirty="0"/>
          </a:p>
          <a:p>
            <a:r>
              <a:rPr lang="da-DK" dirty="0"/>
              <a:t>Første tanke: puha!!!! Vi må få det bedste ud af det.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2ACF9F5-1F08-4CBA-8160-AD1732FD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Håndtering af 7 parallelle hold realtime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38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6DE1B5CE-9459-495E-939D-D837C37E49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Der skulle forholdsvis få redskaber til at løse udfordringen.</a:t>
            </a:r>
          </a:p>
          <a:p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Eleverne havde selvfølgelig en kendt opgave, men en video introduktion </a:t>
            </a:r>
            <a:r>
              <a:rPr lang="da-DK" sz="1200" dirty="0"/>
              <a:t>(</a:t>
            </a:r>
            <a:r>
              <a:rPr lang="da-DK" sz="1200" dirty="0" err="1"/>
              <a:t>flipped</a:t>
            </a:r>
            <a:r>
              <a:rPr lang="da-DK" sz="1200" dirty="0"/>
              <a:t> </a:t>
            </a:r>
            <a:r>
              <a:rPr lang="da-DK" sz="1200" dirty="0" err="1"/>
              <a:t>classroom</a:t>
            </a:r>
            <a:r>
              <a:rPr lang="da-DK" sz="1200" dirty="0"/>
              <a:t>) </a:t>
            </a:r>
            <a:endParaRPr lang="da-DK" dirty="0"/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Eleverne var på forhånd inddelt i grupper.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Masser af plads på mine 2 skærme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C969B99-92A8-4BB3-A74A-E707F8BE0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Håndtering af 7 parallelle hold realtime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24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1531351E-46F2-49E6-9E80-174FC34CE5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Det var strukturen med at være til stede i hver klasses hovedkonference, for at kunne spotte om de skrev efter hjælp.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966AC75-C5DA-4306-BF9E-6F5BEA7B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Håndtering af 7 parallelle hold realtime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0145A05-8CB7-4065-B089-2825C663C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27" y="3256805"/>
            <a:ext cx="10721545" cy="301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59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F83D415B-8B2D-44B9-8018-996147DBD7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Erfaringer:</a:t>
            </a:r>
          </a:p>
          <a:p>
            <a:pPr lvl="1"/>
            <a:r>
              <a:rPr lang="da-DK" dirty="0"/>
              <a:t>Når jeg ”pakkede” vinduerne som på billedet, fik jeg meget nemt et overblik.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Når en elev skrev efter hjælp (på en gruppes vejene), så kom der en lille rød kap øverst på vinduet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4909DAE-9293-4335-A20A-CCFE9BF7C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Håndtering af 7 parallelle hold realtime</a:t>
            </a: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6528A20-E286-4D4E-AB51-9641DF41D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6771360" y="3950894"/>
            <a:ext cx="4545074" cy="255660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AE61FB37-7217-4943-8043-AAE8B9F706E7}"/>
              </a:ext>
            </a:extLst>
          </p:cNvPr>
          <p:cNvSpPr txBox="1"/>
          <p:nvPr/>
        </p:nvSpPr>
        <p:spPr>
          <a:xfrm>
            <a:off x="982721" y="4589376"/>
            <a:ext cx="565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/>
              <a:t>På den måde blev det forholdsvist nemt at overvåge 7 hold (= 7 vinduer)</a:t>
            </a:r>
          </a:p>
        </p:txBody>
      </p:sp>
    </p:spTree>
    <p:extLst>
      <p:ext uri="{BB962C8B-B14F-4D97-AF65-F5344CB8AC3E}">
        <p14:creationId xmlns:p14="http://schemas.microsoft.com/office/powerpoint/2010/main" val="2774380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CEA49611-66D4-4E07-812A-A6680F61B8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Hvad bruger vi den erfaring til i dag?</a:t>
            </a:r>
          </a:p>
          <a:p>
            <a:endParaRPr lang="da-DK" dirty="0"/>
          </a:p>
          <a:p>
            <a:pPr lvl="1"/>
            <a:r>
              <a:rPr lang="da-DK" dirty="0"/>
              <a:t>Vi havde alle 3 undervisere samme oplevelse: Det var nemmere at hjælpe på tværs af mange klasser. Det var jo kun et klik væk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Vi kunne hurtigt ”komme på besøg” og få en fornemmelse af aktiviteten.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Vi havde mulighed for selv at få en pause, også et såkaldt ”break”. Eleverne ventede jo sådan set bare i den digitale verden.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Næste </a:t>
            </a:r>
            <a:r>
              <a:rPr lang="da-DK" dirty="0" err="1"/>
              <a:t>fagdag</a:t>
            </a:r>
            <a:r>
              <a:rPr lang="da-DK" dirty="0"/>
              <a:t> i Informatik, kommer også til at foregå online.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B411042-EA46-400A-9962-D51D790E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Håndtering af 7 parallelle hold realtime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420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707C1D-CA0F-4B5C-85FD-F822256B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Spørgsmål? – kommentarer / dialog</a:t>
            </a:r>
          </a:p>
        </p:txBody>
      </p:sp>
      <p:pic>
        <p:nvPicPr>
          <p:cNvPr id="5" name="Billede 4" descr="Et billede, der indeholder handsker&#10;&#10;Automatisk genereret beskrivelse">
            <a:extLst>
              <a:ext uri="{FF2B5EF4-FFF2-40B4-BE49-F238E27FC236}">
                <a16:creationId xmlns:a16="http://schemas.microsoft.com/office/drawing/2014/main" id="{F281C079-8BE4-461E-8F57-238D2D6DD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1794510"/>
            <a:ext cx="2834640" cy="425196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0AB80EDE-BBD1-4D89-8F9F-942CFA24CC97}"/>
              </a:ext>
            </a:extLst>
          </p:cNvPr>
          <p:cNvSpPr txBox="1"/>
          <p:nvPr/>
        </p:nvSpPr>
        <p:spPr>
          <a:xfrm>
            <a:off x="7109460" y="1471910"/>
            <a:ext cx="21031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4400" b="1" dirty="0">
                <a:latin typeface="Gigi" panose="04040504061007020D02" pitchFamily="82" charset="0"/>
                <a:cs typeface="DaunPenh" panose="020B0604020202020204" pitchFamily="2" charset="0"/>
              </a:rPr>
              <a:t>?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6C2FCEE-45C1-4B64-B7C7-9738F9CBA686}"/>
              </a:ext>
            </a:extLst>
          </p:cNvPr>
          <p:cNvSpPr txBox="1"/>
          <p:nvPr/>
        </p:nvSpPr>
        <p:spPr>
          <a:xfrm>
            <a:off x="2392680" y="6046470"/>
            <a:ext cx="29603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dirty="0" err="1"/>
              <a:t>Unsplach</a:t>
            </a:r>
            <a:r>
              <a:rPr lang="da-DK" sz="1050" dirty="0"/>
              <a:t> </a:t>
            </a:r>
            <a:r>
              <a:rPr lang="da-DK" sz="1050" dirty="0" err="1"/>
              <a:t>free</a:t>
            </a:r>
            <a:r>
              <a:rPr lang="da-DK" sz="1050" dirty="0"/>
              <a:t> </a:t>
            </a:r>
            <a:r>
              <a:rPr lang="da-DK" sz="1050" dirty="0" err="1"/>
              <a:t>pictures</a:t>
            </a:r>
            <a:r>
              <a:rPr lang="da-DK" sz="1050" dirty="0"/>
              <a:t>. </a:t>
            </a:r>
            <a:r>
              <a:rPr lang="da-DK" sz="1050" dirty="0">
                <a:hlinkClick r:id="rId3"/>
              </a:rPr>
              <a:t>https://unsplash.com/</a:t>
            </a:r>
            <a:r>
              <a:rPr lang="da-DK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834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16E553D1-1FD1-4A1C-BEC7-923325D472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Jakob Høg</a:t>
            </a:r>
          </a:p>
          <a:p>
            <a:endParaRPr lang="da-DK" dirty="0"/>
          </a:p>
          <a:p>
            <a:r>
              <a:rPr lang="da-DK" dirty="0"/>
              <a:t>Lektor i:</a:t>
            </a:r>
          </a:p>
          <a:p>
            <a:pPr lvl="1"/>
            <a:r>
              <a:rPr lang="da-DK" dirty="0"/>
              <a:t>Informatik</a:t>
            </a:r>
          </a:p>
          <a:p>
            <a:pPr lvl="1"/>
            <a:r>
              <a:rPr lang="da-DK" dirty="0"/>
              <a:t>Matematik</a:t>
            </a:r>
          </a:p>
          <a:p>
            <a:pPr lvl="1"/>
            <a:r>
              <a:rPr lang="da-DK" dirty="0"/>
              <a:t>Virksomhedsøkonomi</a:t>
            </a:r>
          </a:p>
          <a:p>
            <a:endParaRPr lang="da-DK" dirty="0"/>
          </a:p>
          <a:p>
            <a:r>
              <a:rPr lang="da-DK" dirty="0"/>
              <a:t>Ansat ved Tietgen Handelsgymnasium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C421320-1943-41CD-BDED-D13C9746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er jeg?</a:t>
            </a:r>
          </a:p>
        </p:txBody>
      </p:sp>
    </p:spTree>
    <p:extLst>
      <p:ext uri="{BB962C8B-B14F-4D97-AF65-F5344CB8AC3E}">
        <p14:creationId xmlns:p14="http://schemas.microsoft.com/office/powerpoint/2010/main" val="288653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EF147769-371B-42A8-AC94-418A829060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a-DK" dirty="0"/>
              <a:t>Som alle andre undervisere primært gennem COVID-19 nedlukning af samfundet. Her er det primært faget </a:t>
            </a:r>
            <a:r>
              <a:rPr lang="da-DK" b="1" i="1" dirty="0"/>
              <a:t>Informatik C</a:t>
            </a:r>
            <a:endParaRPr lang="da-DK" b="1" dirty="0"/>
          </a:p>
          <a:p>
            <a:endParaRPr lang="da-DK" dirty="0"/>
          </a:p>
          <a:p>
            <a:r>
              <a:rPr lang="da-DK" dirty="0"/>
              <a:t>GSK VØB Blended learning</a:t>
            </a:r>
          </a:p>
          <a:p>
            <a:pPr lvl="1"/>
            <a:r>
              <a:rPr lang="da-DK" dirty="0"/>
              <a:t>6 Aftner hvor kursister kan møde fysisk frem, men kan også vælge at følge live stream hjemmefra.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Asynkron virtuel vejledning af kursister mellem de 6 undervisningsaftner.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DE16A0F-46C0-4B32-96D5-E18496395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har jeg min virtuelle erfaring fra?</a:t>
            </a:r>
          </a:p>
        </p:txBody>
      </p:sp>
    </p:spTree>
    <p:extLst>
      <p:ext uri="{BB962C8B-B14F-4D97-AF65-F5344CB8AC3E}">
        <p14:creationId xmlns:p14="http://schemas.microsoft.com/office/powerpoint/2010/main" val="36039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41A23EE1-1E77-4368-B151-C5699634EE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Min disposition (næste slide) udspringer af de udfordringer jeg er stødt på. Følgende vil jeg fremhæve:</a:t>
            </a:r>
          </a:p>
          <a:p>
            <a:endParaRPr lang="da-DK" dirty="0"/>
          </a:p>
          <a:p>
            <a:r>
              <a:rPr lang="da-DK" dirty="0"/>
              <a:t>Lille C-fag </a:t>
            </a:r>
            <a:r>
              <a:rPr lang="da-DK" dirty="0">
                <a:sym typeface="Wingdings" panose="05000000000000000000" pitchFamily="2" charset="2"/>
              </a:rPr>
              <a:t> mange hold  mange timer ved skærmen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Nyt fag (Informatik)  Jeg (som underviser) kan opleves at være ”langt væk”  Hvordan får eleverne ”faglige tryghed”?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Fagdag i Informatik C med mange hold &amp; få undervisere  Hvordan? &amp; hvad bruger vi den erfaring til nu?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2E96F74-17A3-4C06-A500-69776C031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Udfordringer &amp; løsninger</a:t>
            </a:r>
          </a:p>
        </p:txBody>
      </p:sp>
    </p:spTree>
    <p:extLst>
      <p:ext uri="{BB962C8B-B14F-4D97-AF65-F5344CB8AC3E}">
        <p14:creationId xmlns:p14="http://schemas.microsoft.com/office/powerpoint/2010/main" val="51773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2335B220-5EE4-49E8-8391-7786CF02D75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b="1" dirty="0"/>
              <a:t>Digital logistik: </a:t>
            </a:r>
            <a:r>
              <a:rPr lang="da-DK" sz="2400" dirty="0"/>
              <a:t>Hvilke erfaringer har jeg gjort mig ang. det tekniske </a:t>
            </a:r>
            <a:r>
              <a:rPr lang="da-DK" sz="2400" dirty="0" err="1"/>
              <a:t>setup</a:t>
            </a:r>
            <a:r>
              <a:rPr lang="da-DK" sz="2400" dirty="0"/>
              <a:t> derhjemme?</a:t>
            </a:r>
          </a:p>
          <a:p>
            <a:endParaRPr lang="da-DK" b="1" dirty="0"/>
          </a:p>
          <a:p>
            <a:r>
              <a:rPr lang="da-DK" b="1" dirty="0" err="1"/>
              <a:t>Flipped</a:t>
            </a:r>
            <a:r>
              <a:rPr lang="da-DK" b="1" dirty="0"/>
              <a:t> </a:t>
            </a:r>
            <a:r>
              <a:rPr lang="da-DK" b="1" dirty="0" err="1"/>
              <a:t>classroom</a:t>
            </a:r>
            <a:r>
              <a:rPr lang="da-DK" b="1" dirty="0"/>
              <a:t> som elevforberedelse: </a:t>
            </a:r>
            <a:r>
              <a:rPr lang="da-DK" sz="2400" dirty="0"/>
              <a:t>Fokus på hurtig aktivering af elever – ingen lange online monologer.</a:t>
            </a:r>
            <a:endParaRPr lang="da-DK" sz="2400" b="1" dirty="0"/>
          </a:p>
          <a:p>
            <a:endParaRPr lang="da-DK" b="1" dirty="0"/>
          </a:p>
          <a:p>
            <a:r>
              <a:rPr lang="da-DK" b="1" dirty="0"/>
              <a:t>Elever hjælper elever: </a:t>
            </a:r>
            <a:r>
              <a:rPr lang="da-DK" sz="2400" dirty="0"/>
              <a:t>Mine overvejelser ift. at få aktiveret elever derhjemme.</a:t>
            </a:r>
            <a:endParaRPr lang="da-DK" b="1" dirty="0"/>
          </a:p>
          <a:p>
            <a:endParaRPr lang="da-DK" b="1" dirty="0"/>
          </a:p>
          <a:p>
            <a:r>
              <a:rPr lang="da-DK" b="1" dirty="0"/>
              <a:t>Håndtering af 7 parallelle hold realtime: </a:t>
            </a:r>
            <a:r>
              <a:rPr lang="da-DK" sz="2400" dirty="0"/>
              <a:t>Hvordan løste jeg det, hvilken oplevelse sad jeg med bagefter &amp; hvad bruger vi det til nu?</a:t>
            </a:r>
            <a:endParaRPr lang="da-DK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CBAEB44-6C25-4A0C-A05E-C8701E87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Disposition for den næste lille ½ time</a:t>
            </a:r>
          </a:p>
        </p:txBody>
      </p:sp>
    </p:spTree>
    <p:extLst>
      <p:ext uri="{BB962C8B-B14F-4D97-AF65-F5344CB8AC3E}">
        <p14:creationId xmlns:p14="http://schemas.microsoft.com/office/powerpoint/2010/main" val="376564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B8063113-1636-4C6E-AE34-94E33025C1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I starten. Én lille skærm på min bærbar: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Udfordring 1: Den vedvarende ”sammenkrøllede” position man sidder i når man har undervisning hele dagen.</a:t>
            </a:r>
          </a:p>
          <a:p>
            <a:pPr marL="357188" lvl="1" indent="0">
              <a:buNone/>
            </a:pPr>
            <a:endParaRPr lang="da-DK" dirty="0"/>
          </a:p>
          <a:p>
            <a:pPr lvl="1"/>
            <a:r>
              <a:rPr lang="da-DK" dirty="0"/>
              <a:t>Udfordring 2: Lige pludselig kan man ”bliv væk” i rigtig mange åbne dokumenter på computeren.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Udfordring 3: Forblive online / dårlig forbindelse</a:t>
            </a:r>
          </a:p>
          <a:p>
            <a:pPr lvl="1"/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5B1F313-869F-4607-8FBE-BB30D40D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Digital logistik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246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057B44A1-D114-4350-A748-5DB8444BC9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a-DK" b="1" dirty="0"/>
              <a:t>Udfordring 1: </a:t>
            </a:r>
            <a:r>
              <a:rPr lang="da-DK" sz="2400" dirty="0"/>
              <a:t>Den vedvarende ”sammenkrøllede” position man sidder i når man har undervisning hele dagen</a:t>
            </a:r>
          </a:p>
          <a:p>
            <a:endParaRPr lang="da-DK" sz="2400" dirty="0"/>
          </a:p>
          <a:p>
            <a:pPr lvl="1"/>
            <a:r>
              <a:rPr lang="da-DK" dirty="0"/>
              <a:t>Det kostede et længere forløb hos en fysioterapeut.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Jeg fik nogle få, men meget effektive øvelser. Jeg anvender dem stadig i dag.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Pointen er at, husk de små men vigtige ”breaks” for dig selv, ikke kun eleverne.</a:t>
            </a:r>
          </a:p>
          <a:p>
            <a:pPr marL="630237" lvl="2" indent="0">
              <a:buNone/>
            </a:pPr>
            <a:r>
              <a:rPr lang="da-DK" sz="1600" b="1" dirty="0"/>
              <a:t>Ellers bliver virtuel undervisning træs i længden, det taber både du, og eleverne på.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DCB752-A7F6-4E99-B65C-B2A2EC94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Digital logistik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299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FB1DAD8-78E5-4BBB-A6DE-94B4F067DD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394" y="1628803"/>
            <a:ext cx="11135783" cy="1082499"/>
          </a:xfrm>
        </p:spPr>
        <p:txBody>
          <a:bodyPr/>
          <a:lstStyle/>
          <a:p>
            <a:r>
              <a:rPr lang="da-DK" b="1" dirty="0"/>
              <a:t>Udfordring 2:</a:t>
            </a:r>
            <a:r>
              <a:rPr lang="da-DK" dirty="0"/>
              <a:t> </a:t>
            </a:r>
            <a:r>
              <a:rPr lang="da-DK" sz="2400" dirty="0"/>
              <a:t>Lige pludselig kan man ”bliv væk” i rigtig mange åbne dokumenter på computeren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1D501B1-A4E1-46F8-9B91-3DBC48A9A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Digital logistik</a:t>
            </a:r>
            <a:endParaRPr lang="da-DK" dirty="0"/>
          </a:p>
        </p:txBody>
      </p:sp>
      <p:pic>
        <p:nvPicPr>
          <p:cNvPr id="5" name="Billede 4" descr="Et billede, der indeholder tekst, indendørs, computer, skrivebord&#10;&#10;Automatisk genereret beskrivelse">
            <a:extLst>
              <a:ext uri="{FF2B5EF4-FFF2-40B4-BE49-F238E27FC236}">
                <a16:creationId xmlns:a16="http://schemas.microsoft.com/office/drawing/2014/main" id="{E4E1FBB9-D7AE-420B-86B5-D041E25A0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348" y="2530589"/>
            <a:ext cx="4778770" cy="3583132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9EFB110-FCC6-44F8-A08E-77BC31539ADE}"/>
              </a:ext>
            </a:extLst>
          </p:cNvPr>
          <p:cNvSpPr txBox="1"/>
          <p:nvPr/>
        </p:nvSpPr>
        <p:spPr>
          <a:xfrm>
            <a:off x="767882" y="2966484"/>
            <a:ext cx="53281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Sørg for at have mulighed for overblik. Min løsning var at få en ekstra skærm til den jeg havde i forvejen.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Herefter sætte min bærbar til, således jeg kom væk fra ”den lille skærm”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 fleste, hvis ikke alle nyere bærbare kan håndtere 2 skærme. Det er et spørgsmål om stik.</a:t>
            </a:r>
          </a:p>
        </p:txBody>
      </p:sp>
    </p:spTree>
    <p:extLst>
      <p:ext uri="{BB962C8B-B14F-4D97-AF65-F5344CB8AC3E}">
        <p14:creationId xmlns:p14="http://schemas.microsoft.com/office/powerpoint/2010/main" val="40731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18BA6C44-4E1D-465F-A8C7-7535068E6E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394" y="1628803"/>
            <a:ext cx="8775787" cy="4643437"/>
          </a:xfrm>
        </p:spPr>
        <p:txBody>
          <a:bodyPr>
            <a:normAutofit fontScale="92500" lnSpcReduction="10000"/>
          </a:bodyPr>
          <a:lstStyle/>
          <a:p>
            <a:r>
              <a:rPr lang="da-DK" b="1" dirty="0"/>
              <a:t>Udfordring 3:</a:t>
            </a:r>
            <a:r>
              <a:rPr lang="da-DK" dirty="0"/>
              <a:t> </a:t>
            </a:r>
            <a:r>
              <a:rPr lang="da-DK" sz="2400" dirty="0"/>
              <a:t>Forblive online / dårlig forbindelse</a:t>
            </a:r>
            <a:endParaRPr lang="da-DK" dirty="0"/>
          </a:p>
          <a:p>
            <a:endParaRPr lang="da-DK" dirty="0"/>
          </a:p>
          <a:p>
            <a:pPr lvl="1"/>
            <a:r>
              <a:rPr lang="da-DK" dirty="0"/>
              <a:t>Trods trådløst netværk fungere godt, og for det meste upåklageligt, så er der stadig mange udfordringer.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Elever bliver hurtigere utålmodige når de er online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Vil du være helt sikker på stabil forbindelse, så anvend en kablet tilslutning til din bærbar.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Du kan selv undersøge dine trådløse forhold med mobil appen ”</a:t>
            </a:r>
            <a:r>
              <a:rPr lang="da-DK" dirty="0" err="1"/>
              <a:t>WiFi</a:t>
            </a:r>
            <a:r>
              <a:rPr lang="da-DK" dirty="0"/>
              <a:t> analyser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468A066-0E20-4B95-80A3-051B8E174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Digital logistik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4A7E9C9-AC6F-4084-9AB7-3AB4F88777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9" t="34694" r="37855" b="54401"/>
          <a:stretch/>
        </p:blipFill>
        <p:spPr>
          <a:xfrm>
            <a:off x="8804526" y="3287482"/>
            <a:ext cx="915598" cy="883472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4026537-3839-4969-B942-9DDB06B93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77" y="1628803"/>
            <a:ext cx="2089547" cy="46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9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ietgenskabelon-sort">
  <a:themeElements>
    <a:clrScheme name="HHX">
      <a:dk1>
        <a:srgbClr val="3E3D40"/>
      </a:dk1>
      <a:lt1>
        <a:sysClr val="window" lastClr="FFFFFF"/>
      </a:lt1>
      <a:dk2>
        <a:srgbClr val="003248"/>
      </a:dk2>
      <a:lt2>
        <a:srgbClr val="9297A7"/>
      </a:lt2>
      <a:accent1>
        <a:srgbClr val="003248"/>
      </a:accent1>
      <a:accent2>
        <a:srgbClr val="4B5C72"/>
      </a:accent2>
      <a:accent3>
        <a:srgbClr val="9297A7"/>
      </a:accent3>
      <a:accent4>
        <a:srgbClr val="6B6B6A"/>
      </a:accent4>
      <a:accent5>
        <a:srgbClr val="949494"/>
      </a:accent5>
      <a:accent6>
        <a:srgbClr val="BABABA"/>
      </a:accent6>
      <a:hlink>
        <a:srgbClr val="3F3F3F"/>
      </a:hlink>
      <a:folHlink>
        <a:srgbClr val="003248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ietgenskabelon-sort">
  <a:themeElements>
    <a:clrScheme name="HHX">
      <a:dk1>
        <a:srgbClr val="3E3D40"/>
      </a:dk1>
      <a:lt1>
        <a:sysClr val="window" lastClr="FFFFFF"/>
      </a:lt1>
      <a:dk2>
        <a:srgbClr val="003248"/>
      </a:dk2>
      <a:lt2>
        <a:srgbClr val="9297A7"/>
      </a:lt2>
      <a:accent1>
        <a:srgbClr val="003248"/>
      </a:accent1>
      <a:accent2>
        <a:srgbClr val="4B5C72"/>
      </a:accent2>
      <a:accent3>
        <a:srgbClr val="9297A7"/>
      </a:accent3>
      <a:accent4>
        <a:srgbClr val="6B6B6A"/>
      </a:accent4>
      <a:accent5>
        <a:srgbClr val="949494"/>
      </a:accent5>
      <a:accent6>
        <a:srgbClr val="BABABA"/>
      </a:accent6>
      <a:hlink>
        <a:srgbClr val="3F3F3F"/>
      </a:hlink>
      <a:folHlink>
        <a:srgbClr val="003248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F35D5108BC5A4FA8004608ADE07130" ma:contentTypeVersion="0" ma:contentTypeDescription="Opret et nyt dokument." ma:contentTypeScope="" ma:versionID="8cf81fb1f1cea4c1e2c2b72d0684b80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504b555cbc0eb2a32092f08c35baa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D719E3-7B59-4A5E-8B5A-28BB865DBC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E81B0B2-6443-4835-B56C-BD3C94BBBB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72CA8-CD1D-4D89-A57E-C3B0A65FDFE2}">
  <ds:schemaRefs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PP.Tietgen.skabelon.ny</Template>
  <TotalTime>319</TotalTime>
  <Words>1202</Words>
  <Application>Microsoft Office PowerPoint</Application>
  <PresentationFormat>Widescreen</PresentationFormat>
  <Paragraphs>139</Paragraphs>
  <Slides>18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18</vt:i4>
      </vt:variant>
    </vt:vector>
  </HeadingPairs>
  <TitlesOfParts>
    <vt:vector size="25" baseType="lpstr">
      <vt:lpstr>Arial</vt:lpstr>
      <vt:lpstr>Calibri</vt:lpstr>
      <vt:lpstr>Gigi</vt:lpstr>
      <vt:lpstr>Verdana</vt:lpstr>
      <vt:lpstr>Wingdings</vt:lpstr>
      <vt:lpstr>1_Tietgenskabelon-sort</vt:lpstr>
      <vt:lpstr>Tietgenskabelon-sort</vt:lpstr>
      <vt:lpstr>FLUID konferencen 2021</vt:lpstr>
      <vt:lpstr>Hvem er jeg?</vt:lpstr>
      <vt:lpstr>Hvor har jeg min virtuelle erfaring fra?</vt:lpstr>
      <vt:lpstr>Udfordringer &amp; løsninger</vt:lpstr>
      <vt:lpstr>Disposition for den næste lille ½ time</vt:lpstr>
      <vt:lpstr>Digital logistik</vt:lpstr>
      <vt:lpstr>Digital logistik</vt:lpstr>
      <vt:lpstr>Digital logistik</vt:lpstr>
      <vt:lpstr>Digital logistik</vt:lpstr>
      <vt:lpstr>Flipped classroom som elevforberedelse</vt:lpstr>
      <vt:lpstr>Elever hjælper elever</vt:lpstr>
      <vt:lpstr>Elever hjælper elever</vt:lpstr>
      <vt:lpstr>Håndtering af 7 parallelle hold realtime</vt:lpstr>
      <vt:lpstr>Håndtering af 7 parallelle hold realtime</vt:lpstr>
      <vt:lpstr>Håndtering af 7 parallelle hold realtime</vt:lpstr>
      <vt:lpstr>Håndtering af 7 parallelle hold realtime</vt:lpstr>
      <vt:lpstr>Håndtering af 7 parallelle hold realtime</vt:lpstr>
      <vt:lpstr>Spørgsmål? – kommentarer / dialog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konferencen 2021</dc:title>
  <dc:creator>Jakob Højmark Høg</dc:creator>
  <cp:lastModifiedBy>Jakob Højmark Høg</cp:lastModifiedBy>
  <cp:revision>6</cp:revision>
  <dcterms:created xsi:type="dcterms:W3CDTF">2021-11-15T08:36:01Z</dcterms:created>
  <dcterms:modified xsi:type="dcterms:W3CDTF">2021-11-15T22:29:51Z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0x010100DDF35D5108BC5A4FA8004608ADE07130</vt:lpwstr>
  </property>
</Properties>
</file>