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7" autoAdjust="0"/>
  </p:normalViewPr>
  <p:slideViewPr>
    <p:cSldViewPr snapToGrid="0" showGuides="1">
      <p:cViewPr>
        <p:scale>
          <a:sx n="90" d="100"/>
          <a:sy n="90" d="100"/>
        </p:scale>
        <p:origin x="-672" y="-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B8321-DD39-439C-9753-464E031A3F9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B030427-A331-44A6-A50F-C870C89407A6}">
      <dgm:prSet phldrT="[Tekst]"/>
      <dgm:spPr/>
      <dgm:t>
        <a:bodyPr/>
        <a:lstStyle/>
        <a:p>
          <a:r>
            <a:rPr lang="da-DK" dirty="0" smtClean="0"/>
            <a:t>Digitale kompetencer</a:t>
          </a:r>
          <a:endParaRPr lang="da-DK" dirty="0"/>
        </a:p>
      </dgm:t>
    </dgm:pt>
    <dgm:pt modelId="{2667DA81-7EDA-4D18-876A-07764C534BE2}" type="parTrans" cxnId="{0190AB79-E73F-4625-BE42-BB6CAA3325B1}">
      <dgm:prSet/>
      <dgm:spPr/>
      <dgm:t>
        <a:bodyPr/>
        <a:lstStyle/>
        <a:p>
          <a:endParaRPr lang="da-DK"/>
        </a:p>
      </dgm:t>
    </dgm:pt>
    <dgm:pt modelId="{70331880-013C-4F29-87B3-0E729D28D1CD}" type="sibTrans" cxnId="{0190AB79-E73F-4625-BE42-BB6CAA3325B1}">
      <dgm:prSet/>
      <dgm:spPr/>
      <dgm:t>
        <a:bodyPr/>
        <a:lstStyle/>
        <a:p>
          <a:endParaRPr lang="da-DK"/>
        </a:p>
      </dgm:t>
    </dgm:pt>
    <dgm:pt modelId="{BE9E7E3E-6A92-4E70-8F54-699717ADE552}">
      <dgm:prSet phldrT="[Tekst]" custT="1"/>
      <dgm:spPr/>
      <dgm:t>
        <a:bodyPr/>
        <a:lstStyle/>
        <a:p>
          <a:r>
            <a:rPr lang="da-DK" sz="1050" dirty="0" smtClean="0"/>
            <a:t>Digitale fællesskaber</a:t>
          </a:r>
          <a:endParaRPr lang="da-DK" sz="1050" dirty="0"/>
        </a:p>
      </dgm:t>
    </dgm:pt>
    <dgm:pt modelId="{F7148303-4049-47C0-9F3E-C42D632466FE}" type="parTrans" cxnId="{23E76B2A-AFCB-49A9-9942-D201620FE22C}">
      <dgm:prSet/>
      <dgm:spPr/>
      <dgm:t>
        <a:bodyPr/>
        <a:lstStyle/>
        <a:p>
          <a:endParaRPr lang="da-DK"/>
        </a:p>
      </dgm:t>
    </dgm:pt>
    <dgm:pt modelId="{6BD4F3A2-FCC8-4A1B-9607-D197C655949D}" type="sibTrans" cxnId="{23E76B2A-AFCB-49A9-9942-D201620FE22C}">
      <dgm:prSet/>
      <dgm:spPr/>
      <dgm:t>
        <a:bodyPr/>
        <a:lstStyle/>
        <a:p>
          <a:endParaRPr lang="da-DK"/>
        </a:p>
      </dgm:t>
    </dgm:pt>
    <dgm:pt modelId="{54822679-C738-4ED9-A5A8-F13167CC96DD}">
      <dgm:prSet phldrT="[Tekst]" custT="1"/>
      <dgm:spPr/>
      <dgm:t>
        <a:bodyPr/>
        <a:lstStyle/>
        <a:p>
          <a:r>
            <a:rPr lang="da-DK" sz="1000" dirty="0" err="1" smtClean="0"/>
            <a:t>Informations-søgning</a:t>
          </a:r>
          <a:endParaRPr lang="da-DK" sz="1000" dirty="0"/>
        </a:p>
      </dgm:t>
    </dgm:pt>
    <dgm:pt modelId="{2750CD12-0B10-4332-8081-A602343B2CA8}" type="parTrans" cxnId="{AFF4572C-0336-45EF-86B0-05C5474B773E}">
      <dgm:prSet/>
      <dgm:spPr/>
      <dgm:t>
        <a:bodyPr/>
        <a:lstStyle/>
        <a:p>
          <a:endParaRPr lang="da-DK"/>
        </a:p>
      </dgm:t>
    </dgm:pt>
    <dgm:pt modelId="{B280B491-AABD-4258-B5BB-D7AEC517B7E5}" type="sibTrans" cxnId="{AFF4572C-0336-45EF-86B0-05C5474B773E}">
      <dgm:prSet/>
      <dgm:spPr/>
      <dgm:t>
        <a:bodyPr/>
        <a:lstStyle/>
        <a:p>
          <a:endParaRPr lang="da-DK"/>
        </a:p>
      </dgm:t>
    </dgm:pt>
    <dgm:pt modelId="{3B2EB097-7132-4EA0-A236-7EB796FF668D}">
      <dgm:prSet phldrT="[Tekst]"/>
      <dgm:spPr/>
      <dgm:t>
        <a:bodyPr/>
        <a:lstStyle/>
        <a:p>
          <a:r>
            <a:rPr lang="da-DK" dirty="0" smtClean="0"/>
            <a:t>Skabe digitale produkter</a:t>
          </a:r>
          <a:endParaRPr lang="da-DK" dirty="0"/>
        </a:p>
      </dgm:t>
    </dgm:pt>
    <dgm:pt modelId="{26F829B5-7AAA-441B-BE74-AE53FDED9347}" type="parTrans" cxnId="{3B2FDA77-D0B9-4AD7-B472-DF8C8AC3BD17}">
      <dgm:prSet/>
      <dgm:spPr/>
      <dgm:t>
        <a:bodyPr/>
        <a:lstStyle/>
        <a:p>
          <a:endParaRPr lang="da-DK"/>
        </a:p>
      </dgm:t>
    </dgm:pt>
    <dgm:pt modelId="{3630EBF3-77F7-4BE2-BC88-6D5554D38A25}" type="sibTrans" cxnId="{3B2FDA77-D0B9-4AD7-B472-DF8C8AC3BD17}">
      <dgm:prSet/>
      <dgm:spPr/>
      <dgm:t>
        <a:bodyPr/>
        <a:lstStyle/>
        <a:p>
          <a:endParaRPr lang="da-DK"/>
        </a:p>
      </dgm:t>
    </dgm:pt>
    <dgm:pt modelId="{991EFBFB-1F5E-42C2-98AF-BC44AA2AB7BB}">
      <dgm:prSet phldrT="[Tekst]"/>
      <dgm:spPr/>
      <dgm:t>
        <a:bodyPr/>
        <a:lstStyle/>
        <a:p>
          <a:r>
            <a:rPr lang="da-DK" dirty="0" smtClean="0"/>
            <a:t>Kritisk blik</a:t>
          </a:r>
          <a:endParaRPr lang="da-DK" dirty="0"/>
        </a:p>
      </dgm:t>
    </dgm:pt>
    <dgm:pt modelId="{9397126E-CB1D-4858-8E12-B454425AAB4C}" type="parTrans" cxnId="{0A69752D-A615-4A8E-BA31-73F379762DEA}">
      <dgm:prSet/>
      <dgm:spPr/>
      <dgm:t>
        <a:bodyPr/>
        <a:lstStyle/>
        <a:p>
          <a:endParaRPr lang="da-DK"/>
        </a:p>
      </dgm:t>
    </dgm:pt>
    <dgm:pt modelId="{136C0D6A-D38C-4625-BBF8-C5C86ABEA5EA}" type="sibTrans" cxnId="{0A69752D-A615-4A8E-BA31-73F379762DEA}">
      <dgm:prSet/>
      <dgm:spPr/>
      <dgm:t>
        <a:bodyPr/>
        <a:lstStyle/>
        <a:p>
          <a:endParaRPr lang="da-DK"/>
        </a:p>
      </dgm:t>
    </dgm:pt>
    <dgm:pt modelId="{896CCF18-4E8A-49AE-B815-75E1A7457D02}" type="pres">
      <dgm:prSet presAssocID="{24FB8321-DD39-439C-9753-464E031A3F9A}" presName="composite" presStyleCnt="0">
        <dgm:presLayoutVars>
          <dgm:chMax val="1"/>
          <dgm:dir/>
          <dgm:resizeHandles val="exact"/>
        </dgm:presLayoutVars>
      </dgm:prSet>
      <dgm:spPr/>
    </dgm:pt>
    <dgm:pt modelId="{379FF530-37AA-4963-B9A6-EE00127D8D6A}" type="pres">
      <dgm:prSet presAssocID="{24FB8321-DD39-439C-9753-464E031A3F9A}" presName="radial" presStyleCnt="0">
        <dgm:presLayoutVars>
          <dgm:animLvl val="ctr"/>
        </dgm:presLayoutVars>
      </dgm:prSet>
      <dgm:spPr/>
    </dgm:pt>
    <dgm:pt modelId="{155E26A0-32EA-43B5-A8F0-DEAE0CCCF968}" type="pres">
      <dgm:prSet presAssocID="{AB030427-A331-44A6-A50F-C870C89407A6}" presName="centerShape" presStyleLbl="vennNode1" presStyleIdx="0" presStyleCnt="5"/>
      <dgm:spPr/>
      <dgm:t>
        <a:bodyPr/>
        <a:lstStyle/>
        <a:p>
          <a:endParaRPr lang="da-DK"/>
        </a:p>
      </dgm:t>
    </dgm:pt>
    <dgm:pt modelId="{9EB2A88D-0A94-42D7-B21D-9DED4F4A48BC}" type="pres">
      <dgm:prSet presAssocID="{BE9E7E3E-6A92-4E70-8F54-699717ADE55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714CBD7-A405-40D7-B888-7F7CA64A6BEB}" type="pres">
      <dgm:prSet presAssocID="{54822679-C738-4ED9-A5A8-F13167CC96D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A20696C-ABD2-4A75-BF40-FEE72C239125}" type="pres">
      <dgm:prSet presAssocID="{3B2EB097-7132-4EA0-A236-7EB796FF668D}" presName="node" presStyleLbl="vennNode1" presStyleIdx="3" presStyleCnt="5">
        <dgm:presLayoutVars>
          <dgm:bulletEnabled val="1"/>
        </dgm:presLayoutVars>
      </dgm:prSet>
      <dgm:spPr/>
    </dgm:pt>
    <dgm:pt modelId="{C489AE42-1C97-4CCC-84E6-5869ECEAB04F}" type="pres">
      <dgm:prSet presAssocID="{991EFBFB-1F5E-42C2-98AF-BC44AA2AB7B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B2FDA77-D0B9-4AD7-B472-DF8C8AC3BD17}" srcId="{AB030427-A331-44A6-A50F-C870C89407A6}" destId="{3B2EB097-7132-4EA0-A236-7EB796FF668D}" srcOrd="2" destOrd="0" parTransId="{26F829B5-7AAA-441B-BE74-AE53FDED9347}" sibTransId="{3630EBF3-77F7-4BE2-BC88-6D5554D38A25}"/>
    <dgm:cxn modelId="{0190AB79-E73F-4625-BE42-BB6CAA3325B1}" srcId="{24FB8321-DD39-439C-9753-464E031A3F9A}" destId="{AB030427-A331-44A6-A50F-C870C89407A6}" srcOrd="0" destOrd="0" parTransId="{2667DA81-7EDA-4D18-876A-07764C534BE2}" sibTransId="{70331880-013C-4F29-87B3-0E729D28D1CD}"/>
    <dgm:cxn modelId="{BCF25C23-719F-4847-B8C4-A57437937C59}" type="presOf" srcId="{24FB8321-DD39-439C-9753-464E031A3F9A}" destId="{896CCF18-4E8A-49AE-B815-75E1A7457D02}" srcOrd="0" destOrd="0" presId="urn:microsoft.com/office/officeart/2005/8/layout/radial3"/>
    <dgm:cxn modelId="{9B4520AC-3A88-464F-AC52-35EE7F9B52E7}" type="presOf" srcId="{54822679-C738-4ED9-A5A8-F13167CC96DD}" destId="{3714CBD7-A405-40D7-B888-7F7CA64A6BEB}" srcOrd="0" destOrd="0" presId="urn:microsoft.com/office/officeart/2005/8/layout/radial3"/>
    <dgm:cxn modelId="{AFF4572C-0336-45EF-86B0-05C5474B773E}" srcId="{AB030427-A331-44A6-A50F-C870C89407A6}" destId="{54822679-C738-4ED9-A5A8-F13167CC96DD}" srcOrd="1" destOrd="0" parTransId="{2750CD12-0B10-4332-8081-A602343B2CA8}" sibTransId="{B280B491-AABD-4258-B5BB-D7AEC517B7E5}"/>
    <dgm:cxn modelId="{2594A24C-4870-409E-A13F-BE46F3FDD104}" type="presOf" srcId="{AB030427-A331-44A6-A50F-C870C89407A6}" destId="{155E26A0-32EA-43B5-A8F0-DEAE0CCCF968}" srcOrd="0" destOrd="0" presId="urn:microsoft.com/office/officeart/2005/8/layout/radial3"/>
    <dgm:cxn modelId="{CAC42DFB-B54B-4DFA-A7BE-DEF05720F5C0}" type="presOf" srcId="{BE9E7E3E-6A92-4E70-8F54-699717ADE552}" destId="{9EB2A88D-0A94-42D7-B21D-9DED4F4A48BC}" srcOrd="0" destOrd="0" presId="urn:microsoft.com/office/officeart/2005/8/layout/radial3"/>
    <dgm:cxn modelId="{E6D04180-4840-4F6F-B21E-AB15D6DF390C}" type="presOf" srcId="{3B2EB097-7132-4EA0-A236-7EB796FF668D}" destId="{4A20696C-ABD2-4A75-BF40-FEE72C239125}" srcOrd="0" destOrd="0" presId="urn:microsoft.com/office/officeart/2005/8/layout/radial3"/>
    <dgm:cxn modelId="{0A69752D-A615-4A8E-BA31-73F379762DEA}" srcId="{AB030427-A331-44A6-A50F-C870C89407A6}" destId="{991EFBFB-1F5E-42C2-98AF-BC44AA2AB7BB}" srcOrd="3" destOrd="0" parTransId="{9397126E-CB1D-4858-8E12-B454425AAB4C}" sibTransId="{136C0D6A-D38C-4625-BBF8-C5C86ABEA5EA}"/>
    <dgm:cxn modelId="{91219B26-3317-4692-BED7-CED4E71625C0}" type="presOf" srcId="{991EFBFB-1F5E-42C2-98AF-BC44AA2AB7BB}" destId="{C489AE42-1C97-4CCC-84E6-5869ECEAB04F}" srcOrd="0" destOrd="0" presId="urn:microsoft.com/office/officeart/2005/8/layout/radial3"/>
    <dgm:cxn modelId="{23E76B2A-AFCB-49A9-9942-D201620FE22C}" srcId="{AB030427-A331-44A6-A50F-C870C89407A6}" destId="{BE9E7E3E-6A92-4E70-8F54-699717ADE552}" srcOrd="0" destOrd="0" parTransId="{F7148303-4049-47C0-9F3E-C42D632466FE}" sibTransId="{6BD4F3A2-FCC8-4A1B-9607-D197C655949D}"/>
    <dgm:cxn modelId="{1A484BE8-BFE4-45E7-91D4-527BC8BF5B17}" type="presParOf" srcId="{896CCF18-4E8A-49AE-B815-75E1A7457D02}" destId="{379FF530-37AA-4963-B9A6-EE00127D8D6A}" srcOrd="0" destOrd="0" presId="urn:microsoft.com/office/officeart/2005/8/layout/radial3"/>
    <dgm:cxn modelId="{9553508D-08FF-4B72-9ABE-CD2072A17927}" type="presParOf" srcId="{379FF530-37AA-4963-B9A6-EE00127D8D6A}" destId="{155E26A0-32EA-43B5-A8F0-DEAE0CCCF968}" srcOrd="0" destOrd="0" presId="urn:microsoft.com/office/officeart/2005/8/layout/radial3"/>
    <dgm:cxn modelId="{4E8633D4-9093-4700-A78D-1CC268CDFC22}" type="presParOf" srcId="{379FF530-37AA-4963-B9A6-EE00127D8D6A}" destId="{9EB2A88D-0A94-42D7-B21D-9DED4F4A48BC}" srcOrd="1" destOrd="0" presId="urn:microsoft.com/office/officeart/2005/8/layout/radial3"/>
    <dgm:cxn modelId="{44B1C7D7-9AB3-44FD-B2FF-304B7A36B880}" type="presParOf" srcId="{379FF530-37AA-4963-B9A6-EE00127D8D6A}" destId="{3714CBD7-A405-40D7-B888-7F7CA64A6BEB}" srcOrd="2" destOrd="0" presId="urn:microsoft.com/office/officeart/2005/8/layout/radial3"/>
    <dgm:cxn modelId="{117ED95E-D9C6-4FA7-92B0-4FDBCCBE7A9D}" type="presParOf" srcId="{379FF530-37AA-4963-B9A6-EE00127D8D6A}" destId="{4A20696C-ABD2-4A75-BF40-FEE72C239125}" srcOrd="3" destOrd="0" presId="urn:microsoft.com/office/officeart/2005/8/layout/radial3"/>
    <dgm:cxn modelId="{05917DCF-5D6D-4383-91BE-6905DE37A906}" type="presParOf" srcId="{379FF530-37AA-4963-B9A6-EE00127D8D6A}" destId="{C489AE42-1C97-4CCC-84E6-5869ECEAB04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26A0-32EA-43B5-A8F0-DEAE0CCCF968}">
      <dsp:nvSpPr>
        <dsp:cNvPr id="0" name=""/>
        <dsp:cNvSpPr/>
      </dsp:nvSpPr>
      <dsp:spPr>
        <a:xfrm>
          <a:off x="1477502" y="1004919"/>
          <a:ext cx="2503484" cy="2503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Digitale kompetencer</a:t>
          </a:r>
          <a:endParaRPr lang="da-DK" sz="2000" kern="1200" dirty="0"/>
        </a:p>
      </dsp:txBody>
      <dsp:txXfrm>
        <a:off x="1844129" y="1371546"/>
        <a:ext cx="1770230" cy="1770230"/>
      </dsp:txXfrm>
    </dsp:sp>
    <dsp:sp modelId="{9EB2A88D-0A94-42D7-B21D-9DED4F4A48BC}">
      <dsp:nvSpPr>
        <dsp:cNvPr id="0" name=""/>
        <dsp:cNvSpPr/>
      </dsp:nvSpPr>
      <dsp:spPr>
        <a:xfrm>
          <a:off x="2103373" y="446"/>
          <a:ext cx="1251742" cy="1251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50" kern="1200" dirty="0" smtClean="0"/>
            <a:t>Digitale fællesskaber</a:t>
          </a:r>
          <a:endParaRPr lang="da-DK" sz="1050" kern="1200" dirty="0"/>
        </a:p>
      </dsp:txBody>
      <dsp:txXfrm>
        <a:off x="2286686" y="183759"/>
        <a:ext cx="885116" cy="885116"/>
      </dsp:txXfrm>
    </dsp:sp>
    <dsp:sp modelId="{3714CBD7-A405-40D7-B888-7F7CA64A6BEB}">
      <dsp:nvSpPr>
        <dsp:cNvPr id="0" name=""/>
        <dsp:cNvSpPr/>
      </dsp:nvSpPr>
      <dsp:spPr>
        <a:xfrm>
          <a:off x="3733717" y="1630790"/>
          <a:ext cx="1251742" cy="1251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err="1" smtClean="0"/>
            <a:t>Informations-søgning</a:t>
          </a:r>
          <a:endParaRPr lang="da-DK" sz="1000" kern="1200" dirty="0"/>
        </a:p>
      </dsp:txBody>
      <dsp:txXfrm>
        <a:off x="3917030" y="1814103"/>
        <a:ext cx="885116" cy="885116"/>
      </dsp:txXfrm>
    </dsp:sp>
    <dsp:sp modelId="{4A20696C-ABD2-4A75-BF40-FEE72C239125}">
      <dsp:nvSpPr>
        <dsp:cNvPr id="0" name=""/>
        <dsp:cNvSpPr/>
      </dsp:nvSpPr>
      <dsp:spPr>
        <a:xfrm>
          <a:off x="2103373" y="3261134"/>
          <a:ext cx="1251742" cy="1251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Skabe digitale produkter</a:t>
          </a:r>
          <a:endParaRPr lang="da-DK" sz="1300" kern="1200" dirty="0"/>
        </a:p>
      </dsp:txBody>
      <dsp:txXfrm>
        <a:off x="2286686" y="3444447"/>
        <a:ext cx="885116" cy="885116"/>
      </dsp:txXfrm>
    </dsp:sp>
    <dsp:sp modelId="{C489AE42-1C97-4CCC-84E6-5869ECEAB04F}">
      <dsp:nvSpPr>
        <dsp:cNvPr id="0" name=""/>
        <dsp:cNvSpPr/>
      </dsp:nvSpPr>
      <dsp:spPr>
        <a:xfrm>
          <a:off x="473029" y="1630790"/>
          <a:ext cx="1251742" cy="1251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Kritisk blik</a:t>
          </a:r>
          <a:endParaRPr lang="da-DK" sz="1300" kern="1200" dirty="0"/>
        </a:p>
      </dsp:txBody>
      <dsp:txXfrm>
        <a:off x="656342" y="1814103"/>
        <a:ext cx="885116" cy="88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2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0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3" y="3808800"/>
            <a:ext cx="7369639" cy="1378800"/>
          </a:xfrm>
        </p:spPr>
        <p:txBody>
          <a:bodyPr anchor="t" anchorCtr="0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93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92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3D4F9EA-A605-4D01-863E-708DD5D85776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4" y="1800001"/>
            <a:ext cx="11110913" cy="4516663"/>
          </a:xfrm>
        </p:spPr>
        <p:txBody>
          <a:bodyPr/>
          <a:lstStyle>
            <a:lvl1pPr marL="0" indent="0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9439-ACD5-40DF-9AA7-A3F79ACD6661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2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21"/>
            <a:ext cx="5464798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21"/>
            <a:ext cx="5464798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408A-2C93-4FDA-893A-85FA7EDCDC14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21"/>
            <a:ext cx="5464798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21"/>
            <a:ext cx="5464798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CC8-1D17-441B-9748-69DE7971662D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3" y="6145221"/>
            <a:ext cx="5014913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5" y="6145221"/>
            <a:ext cx="5018401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A9D7866-1FDA-4F89-92F1-878E31CE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4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3" y="6145221"/>
            <a:ext cx="5464799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C8EB62-94E0-4B88-9310-AE0A3E25649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4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31C2-C797-417F-B215-A4ECBDD0A66E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3" y="6145221"/>
            <a:ext cx="5464799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B3704-A025-4245-B180-68D9D51542B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92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802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4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303-FFC0-4D4F-8F43-DB0AFBA232A2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3" y="6145221"/>
            <a:ext cx="3589201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21"/>
            <a:ext cx="3589201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4" y="6145221"/>
            <a:ext cx="3589201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92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3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4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704-4DB5-4DA1-9BAA-BB57AFDB3484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92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4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4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4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4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950-6630-4B6A-8064-C05C3E65AC28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87F6-1F73-41DF-BA18-627CF769F929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C9FE6C3-32E3-491C-9C4F-677DD61F7785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3" y="3808800"/>
            <a:ext cx="7369639" cy="1378800"/>
          </a:xfrm>
        </p:spPr>
        <p:txBody>
          <a:bodyPr anchor="t" anchorCtr="0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93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92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BB7134-2919-4382-92CA-D9C0A510422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133-94BF-482C-8DFB-14617466186F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1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588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4" y="1582939"/>
            <a:ext cx="2581331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Indsæt nyt slide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på fanen </a:t>
            </a:r>
            <a:r>
              <a:rPr lang="da-DK" altLang="da-DK" sz="996" b="1" noProof="1">
                <a:cs typeface="Arial" panose="020B0604020202020204" pitchFamily="34" charset="0"/>
              </a:rPr>
              <a:t>Startside</a:t>
            </a:r>
            <a:r>
              <a:rPr lang="da-DK" altLang="da-DK" sz="996" noProof="1">
                <a:cs typeface="Arial" panose="020B0604020202020204" pitchFamily="34" charset="0"/>
              </a:rPr>
              <a:t>.</a:t>
            </a: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996" b="1" noProof="1">
                <a:cs typeface="Arial" panose="020B0604020202020204" pitchFamily="34" charset="0"/>
              </a:rPr>
              <a:t>Nyt dias </a:t>
            </a:r>
            <a:r>
              <a:rPr lang="da-DK" altLang="da-DK" sz="996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/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sz="996" noProof="1">
                <a:cs typeface="Arial" panose="020B0604020202020204" pitchFamily="34" charset="0"/>
              </a:rPr>
              <a:t>Her får du et overblik over de </a:t>
            </a:r>
            <a:br>
              <a:rPr lang="da-DK" sz="996" noProof="1">
                <a:cs typeface="Arial" panose="020B0604020202020204" pitchFamily="34" charset="0"/>
              </a:rPr>
            </a:br>
            <a:r>
              <a:rPr lang="da-DK" sz="996" noProof="1">
                <a:cs typeface="Arial" panose="020B0604020202020204" pitchFamily="34" charset="0"/>
              </a:rPr>
              <a:t>godkendte BUVM-layouts. </a:t>
            </a:r>
            <a:endParaRPr lang="da-DK" sz="996" dirty="0"/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Ændre layouts</a:t>
            </a:r>
            <a:r>
              <a:rPr lang="da-DK" sz="996" b="1" noProof="1">
                <a:cs typeface="Arial" panose="020B0604020202020204" pitchFamily="34" charset="0"/>
              </a:rPr>
              <a:t/>
            </a:r>
            <a:br>
              <a:rPr lang="da-DK" sz="99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996" b="1" noProof="1">
                <a:cs typeface="Arial" panose="020B0604020202020204" pitchFamily="34" charset="0"/>
              </a:rPr>
              <a:t>Layout</a:t>
            </a:r>
            <a:r>
              <a:rPr lang="da-DK" altLang="da-DK" sz="996" noProof="1">
                <a:cs typeface="Arial" panose="020B0604020202020204" pitchFamily="34" charset="0"/>
              </a:rPr>
              <a:t>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mulige slide</a:t>
            </a:r>
            <a:r>
              <a:rPr lang="da-DK" altLang="da-DK" sz="996" b="1" noProof="1">
                <a:cs typeface="Arial" panose="020B0604020202020204" pitchFamily="34" charset="0"/>
              </a:rPr>
              <a:t>-</a:t>
            </a:r>
            <a:r>
              <a:rPr lang="da-DK" altLang="da-DK" sz="996" noProof="1">
                <a:cs typeface="Arial" panose="020B0604020202020204" pitchFamily="34" charset="0"/>
              </a:rPr>
              <a:t>layouts.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/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Vælg </a:t>
            </a:r>
            <a:r>
              <a:rPr lang="da-DK" altLang="da-DK" sz="996" b="1" noProof="1">
                <a:cs typeface="Arial" panose="020B0604020202020204" pitchFamily="34" charset="0"/>
              </a:rPr>
              <a:t>Layout</a:t>
            </a:r>
            <a:r>
              <a:rPr lang="da-DK" altLang="da-DK" sz="996" noProof="1">
                <a:cs typeface="Arial" panose="020B0604020202020204" pitchFamily="34" charset="0"/>
              </a:rPr>
              <a:t> for at ændre dit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/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sz="996" dirty="0"/>
              <a:t>Du kan hente færdige slides, der er tilpasset ministeriets design. Klik på </a:t>
            </a:r>
            <a:r>
              <a:rPr lang="da-DK" sz="996" b="1" dirty="0"/>
              <a:t>Slidebibliotektet</a:t>
            </a:r>
            <a:r>
              <a:rPr lang="da-DK" sz="996" dirty="0"/>
              <a:t> (til højre på skærmen eller klik på Templafy-knappen under Startside). Find for eksempel tidslinje,</a:t>
            </a:r>
            <a:br>
              <a:rPr lang="da-DK" sz="996" dirty="0"/>
            </a:br>
            <a:r>
              <a:rPr lang="da-DK" sz="996" dirty="0"/>
              <a:t>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800" y="1582945"/>
            <a:ext cx="2778125" cy="4485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Indsæt billede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>Indsæt </a:t>
            </a:r>
            <a:r>
              <a:rPr lang="da-DK" altLang="da-DK" sz="996" noProof="1">
                <a:cs typeface="Arial" panose="020B0604020202020204" pitchFamily="34" charset="0"/>
              </a:rPr>
              <a:t>billede via </a:t>
            </a:r>
            <a:r>
              <a:rPr lang="da-DK" altLang="da-DK" sz="996" b="1" noProof="1">
                <a:cs typeface="Arial" panose="020B0604020202020204" pitchFamily="34" charset="0"/>
              </a:rPr>
              <a:t>Billedbiblioteket </a:t>
            </a:r>
            <a:r>
              <a:rPr lang="da-DK" altLang="da-DK" sz="996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altLang="da-DK" sz="996" noProof="1">
                <a:cs typeface="Arial" panose="020B0604020202020204" pitchFamily="34" charset="0"/>
              </a:rPr>
              <a:t>Hvis du klikker på</a:t>
            </a:r>
            <a:r>
              <a:rPr lang="da-DK" altLang="da-DK" sz="996" b="1" noProof="1">
                <a:cs typeface="Arial" panose="020B0604020202020204" pitchFamily="34" charset="0"/>
              </a:rPr>
              <a:t> </a:t>
            </a:r>
            <a:r>
              <a:rPr lang="da-DK" altLang="da-DK" sz="996" noProof="1">
                <a:cs typeface="Arial" panose="020B0604020202020204" pitchFamily="34" charset="0"/>
              </a:rPr>
              <a:t>billedsymbolet i boksen på et slide, indsættes et billede fra din computer.</a:t>
            </a: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>Tip: </a:t>
            </a:r>
            <a:r>
              <a:rPr lang="da-DK" altLang="da-DK" sz="996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996" b="1" noProof="1">
                <a:cs typeface="Arial" panose="020B0604020202020204" pitchFamily="34" charset="0"/>
              </a:rPr>
              <a:t>Placer bagest </a:t>
            </a:r>
            <a:r>
              <a:rPr lang="da-DK" altLang="da-DK" sz="996" noProof="1">
                <a:cs typeface="Arial" panose="020B0604020202020204" pitchFamily="34" charset="0"/>
              </a:rPr>
              <a:t>eller </a:t>
            </a:r>
            <a:r>
              <a:rPr lang="da-DK" altLang="da-DK" sz="996" b="1" noProof="1">
                <a:cs typeface="Arial" panose="020B0604020202020204" pitchFamily="34" charset="0"/>
              </a:rPr>
              <a:t>Placer forrest</a:t>
            </a:r>
            <a:r>
              <a:rPr lang="da-DK" altLang="da-DK" sz="996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Tabeller og grafer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altLang="da-DK" sz="996" b="0" noProof="1">
                <a:cs typeface="Arial" panose="020B0604020202020204" pitchFamily="34" charset="0"/>
              </a:rPr>
              <a:t>Indsæt eller tilpas design på din graf og tabel fra fanebladet BUVM.</a:t>
            </a:r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altLang="da-DK" sz="1046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46" b="1" noProof="1">
                <a:cs typeface="Arial" panose="020B0604020202020204" pitchFamily="34" charset="0"/>
              </a:rPr>
            </a:br>
            <a:r>
              <a:rPr lang="da-DK" altLang="da-DK" sz="996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996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996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42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sz="1046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996" noProof="1">
                <a:cs typeface="Arial" panose="020B0604020202020204" pitchFamily="34" charset="0"/>
              </a:rPr>
              <a:t>Klik på </a:t>
            </a:r>
            <a:r>
              <a:rPr lang="da-DK" sz="996" b="1" noProof="1">
                <a:cs typeface="Arial" panose="020B0604020202020204" pitchFamily="34" charset="0"/>
              </a:rPr>
              <a:t>Slideelementer </a:t>
            </a:r>
            <a:r>
              <a:rPr lang="da-DK" sz="996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996" noProof="1">
                <a:cs typeface="Arial" panose="020B0604020202020204" pitchFamily="34" charset="0"/>
              </a:rPr>
            </a:br>
            <a:r>
              <a:rPr lang="da-DK" sz="996" noProof="1">
                <a:cs typeface="Arial" panose="020B0604020202020204" pitchFamily="34" charset="0"/>
              </a:rPr>
              <a:t/>
            </a:r>
            <a:br>
              <a:rPr lang="da-DK" sz="996" noProof="1">
                <a:cs typeface="Arial" panose="020B0604020202020204" pitchFamily="34" charset="0"/>
              </a:rPr>
            </a:br>
            <a:r>
              <a:rPr lang="da-DK" sz="996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996" noProof="1">
                <a:cs typeface="Arial" panose="020B0604020202020204" pitchFamily="34" charset="0"/>
              </a:rPr>
            </a:br>
            <a:r>
              <a:rPr lang="da-DK" sz="996" noProof="1">
                <a:cs typeface="Arial" panose="020B0604020202020204" pitchFamily="34" charset="0"/>
              </a:rPr>
              <a:t/>
            </a:r>
            <a:br>
              <a:rPr lang="da-DK" sz="996" noProof="1">
                <a:cs typeface="Arial" panose="020B0604020202020204" pitchFamily="34" charset="0"/>
              </a:rPr>
            </a:br>
            <a:r>
              <a:rPr lang="da-DK" sz="1046" b="1" noProof="1">
                <a:cs typeface="Arial" panose="020B0604020202020204" pitchFamily="34" charset="0"/>
              </a:rPr>
              <a:t>Juster sidenummerering, 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sz="1046" b="1" noProof="1">
                <a:cs typeface="Arial" panose="020B0604020202020204" pitchFamily="34" charset="0"/>
              </a:rPr>
              <a:t>dato og sidefod</a:t>
            </a:r>
            <a:br>
              <a:rPr lang="da-DK" sz="104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på fanen </a:t>
            </a:r>
            <a:r>
              <a:rPr lang="da-DK" altLang="da-DK" sz="996" b="1" noProof="1">
                <a:cs typeface="Arial" panose="020B0604020202020204" pitchFamily="34" charset="0"/>
              </a:rPr>
              <a:t>Indsæt. </a:t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b="1" noProof="1">
                <a:cs typeface="Arial" panose="020B0604020202020204" pitchFamily="34" charset="0"/>
              </a:rPr>
              <a:t/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</a:t>
            </a:r>
            <a:r>
              <a:rPr lang="da-DK" altLang="da-DK" sz="996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99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/>
            </a:r>
            <a:br>
              <a:rPr lang="da-DK" altLang="da-DK" sz="996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Vælg </a:t>
            </a:r>
            <a:r>
              <a:rPr lang="da-DK" altLang="da-DK" sz="996" b="1" noProof="1">
                <a:cs typeface="Arial" panose="020B0604020202020204" pitchFamily="34" charset="0"/>
              </a:rPr>
              <a:t>Anvend på alle </a:t>
            </a:r>
            <a:r>
              <a:rPr lang="da-DK" altLang="da-DK" sz="996" noProof="1">
                <a:cs typeface="Arial" panose="020B0604020202020204" pitchFamily="34" charset="0"/>
              </a:rPr>
              <a:t>eller </a:t>
            </a:r>
            <a:r>
              <a:rPr lang="da-DK" altLang="da-DK" sz="996" b="1" noProof="1">
                <a:cs typeface="Arial" panose="020B0604020202020204" pitchFamily="34" charset="0"/>
              </a:rPr>
              <a:t>Anvend,</a:t>
            </a:r>
            <a:r>
              <a:rPr lang="da-DK" altLang="da-DK" sz="996" noProof="1">
                <a:cs typeface="Arial" panose="020B0604020202020204" pitchFamily="34" charset="0"/>
              </a:rPr>
              <a:t> hvis det kun skal være på et enkelt slide.</a:t>
            </a:r>
            <a:endParaRPr lang="da-DK" sz="996" dirty="0"/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1046" b="1" noProof="1">
                <a:cs typeface="Arial" panose="020B0604020202020204" pitchFamily="34" charset="0"/>
              </a:rPr>
              <a:t>Hjælpelinjer</a:t>
            </a:r>
            <a:r>
              <a:rPr lang="da-DK" sz="996" b="1" noProof="1">
                <a:cs typeface="Arial" panose="020B0604020202020204" pitchFamily="34" charset="0"/>
              </a:rPr>
              <a:t/>
            </a:r>
            <a:br>
              <a:rPr lang="da-DK" sz="996" b="1" noProof="1">
                <a:cs typeface="Arial" panose="020B0604020202020204" pitchFamily="34" charset="0"/>
              </a:rPr>
            </a:br>
            <a:r>
              <a:rPr lang="da-DK" altLang="da-DK" sz="996" noProof="1">
                <a:cs typeface="Arial" panose="020B0604020202020204" pitchFamily="34" charset="0"/>
              </a:rPr>
              <a:t>Klik på fanen </a:t>
            </a:r>
            <a:r>
              <a:rPr lang="da-DK" altLang="da-DK" sz="996" b="1" noProof="1">
                <a:cs typeface="Arial" panose="020B0604020202020204" pitchFamily="34" charset="0"/>
              </a:rPr>
              <a:t>Vis </a:t>
            </a:r>
            <a:r>
              <a:rPr lang="da-DK" altLang="da-DK" sz="996" noProof="1">
                <a:cs typeface="Arial" panose="020B0604020202020204" pitchFamily="34" charset="0"/>
              </a:rPr>
              <a:t>og sæt hak ved </a:t>
            </a:r>
            <a:r>
              <a:rPr lang="da-DK" altLang="da-DK" sz="996" b="1" noProof="1">
                <a:cs typeface="Arial" panose="020B0604020202020204" pitchFamily="34" charset="0"/>
              </a:rPr>
              <a:t>Hjælpelinjer</a:t>
            </a:r>
            <a:r>
              <a:rPr lang="da-DK" altLang="da-DK" sz="996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96"/>
              </a:spcBef>
              <a:spcAft>
                <a:spcPts val="596"/>
              </a:spcAft>
              <a:buNone/>
              <a:defRPr/>
            </a:pPr>
            <a:r>
              <a:rPr lang="da-DK" sz="996" b="1" noProof="1">
                <a:cs typeface="Arial" panose="020B0604020202020204" pitchFamily="34" charset="0"/>
              </a:rPr>
              <a:t>Se vejledningen ‘PowerPoint i Børne- og Undervisningsministeriet’ kanalen.uvm.dk/skabeloner</a:t>
            </a:r>
            <a:r>
              <a:rPr lang="da-DK" sz="996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996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83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7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33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2996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A0B762-411B-463F-8044-3EC853BA9D4E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DE8350-EECC-41FB-B1DE-99531AC459F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1C99B6-00EF-4BD5-B493-72A7DEB50D7A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32680B-F3FB-49DB-96A2-CB46341C507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92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34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6C18F3-B880-4457-93A1-9FFDAF00E0B5}" type="datetime2">
              <a:rPr lang="da-DK" smtClean="0"/>
              <a:t>15. november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2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4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21"/>
            <a:ext cx="8332788" cy="173037"/>
          </a:xfrm>
        </p:spPr>
        <p:txBody>
          <a:bodyPr/>
          <a:lstStyle>
            <a:lvl1pPr marL="0" indent="0">
              <a:buNone/>
              <a:defRPr sz="996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ECC506D-1CDC-4383-9906-AE73BF191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70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92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CE1EE5F-543F-41CF-832B-13034BBB5ED1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783176-E4E5-4131-813D-B093C3C9BD23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4A2EE-9AF3-411C-B78C-5A1C5229E67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92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8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C1B531E-3890-47C1-ABE6-109ACD4CDDAB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FE7CF-D751-4088-9E86-16AAD29BD39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96">
                <a:solidFill>
                  <a:schemeClr val="tx1"/>
                </a:solidFill>
              </a:defRPr>
            </a:lvl1pPr>
          </a:lstStyle>
          <a:p>
            <a:fld id="{5D5DF24D-118F-4DCE-8BF9-83857A33C205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96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96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4D82CF5-59D9-4856-8A5E-FBFAAFBD31C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 userDrawn="1"/>
        </p:nvSpPr>
        <p:spPr>
          <a:xfrm>
            <a:off x="540004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10726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1466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4244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096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7948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8874004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2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1" r:id="rId21"/>
  </p:sldLayoutIdLst>
  <p:hf hdr="0" ftr="0"/>
  <p:txStyles>
    <p:titleStyle>
      <a:lvl1pPr algn="l" defTabSz="910748" rtl="0" eaLnBrk="1" latinLnBrk="0" hangingPunct="1">
        <a:lnSpc>
          <a:spcPct val="83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281" indent="-179281" algn="l" defTabSz="910748" rtl="0" eaLnBrk="1" latinLnBrk="0" hangingPunct="1">
        <a:lnSpc>
          <a:spcPct val="100000"/>
        </a:lnSpc>
        <a:spcBef>
          <a:spcPts val="1196"/>
        </a:spcBef>
        <a:buClr>
          <a:schemeClr val="accent1"/>
        </a:buClr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1pPr>
      <a:lvl2pPr marL="358562" indent="-179281" algn="l" defTabSz="910748" rtl="0" eaLnBrk="1" latinLnBrk="0" hangingPunct="1">
        <a:lnSpc>
          <a:spcPct val="100000"/>
        </a:lnSpc>
        <a:spcBef>
          <a:spcPts val="596"/>
        </a:spcBef>
        <a:buClr>
          <a:schemeClr val="accent1"/>
        </a:buClr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537844" indent="-179281" algn="l" defTabSz="910748" rtl="0" eaLnBrk="1" latinLnBrk="0" hangingPunct="1">
        <a:lnSpc>
          <a:spcPct val="100000"/>
        </a:lnSpc>
        <a:spcBef>
          <a:spcPts val="596"/>
        </a:spcBef>
        <a:buClr>
          <a:schemeClr val="accent1"/>
        </a:buClr>
        <a:buFont typeface="Arial" panose="020B0604020202020204" pitchFamily="34" charset="0"/>
        <a:buChar char="•"/>
        <a:defRPr sz="1592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0748" rtl="0" eaLnBrk="1" latinLnBrk="0" hangingPunct="1">
        <a:lnSpc>
          <a:spcPct val="100000"/>
        </a:lnSpc>
        <a:spcBef>
          <a:spcPts val="596"/>
        </a:spcBef>
        <a:buFont typeface="Arial" panose="020B0604020202020204" pitchFamily="34" charset="0"/>
        <a:buChar char="​"/>
        <a:defRPr sz="1992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0748" rtl="0" eaLnBrk="1" latinLnBrk="0" hangingPunct="1">
        <a:lnSpc>
          <a:spcPct val="100000"/>
        </a:lnSpc>
        <a:spcBef>
          <a:spcPts val="596"/>
        </a:spcBef>
        <a:buFont typeface="Arial" panose="020B0604020202020204" pitchFamily="34" charset="0"/>
        <a:buChar char="​"/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179281" indent="-179281" algn="l" defTabSz="910748" rtl="0" eaLnBrk="1" latinLnBrk="0" hangingPunct="1">
        <a:lnSpc>
          <a:spcPct val="100000"/>
        </a:lnSpc>
        <a:spcBef>
          <a:spcPts val="596"/>
        </a:spcBef>
        <a:buFont typeface="+mj-lt"/>
        <a:buAutoNum type="arabicParenR"/>
        <a:defRPr sz="996" kern="1200">
          <a:solidFill>
            <a:schemeClr val="tx1"/>
          </a:solidFill>
          <a:latin typeface="+mn-lt"/>
          <a:ea typeface="+mn-ea"/>
          <a:cs typeface="+mn-cs"/>
        </a:defRPr>
      </a:lvl6pPr>
      <a:lvl7pPr marL="227687" indent="-227687" algn="l" defTabSz="910748" rtl="0" eaLnBrk="1" latinLnBrk="0" hangingPunct="1">
        <a:lnSpc>
          <a:spcPct val="100000"/>
        </a:lnSpc>
        <a:spcBef>
          <a:spcPts val="596"/>
        </a:spcBef>
        <a:buFont typeface="+mj-lt"/>
        <a:buAutoNum type="alphaLcParenR"/>
        <a:defRPr sz="996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9281" indent="-179281" algn="l" defTabSz="910748" rtl="0" eaLnBrk="1" latinLnBrk="0" hangingPunct="1">
        <a:lnSpc>
          <a:spcPct val="100000"/>
        </a:lnSpc>
        <a:spcBef>
          <a:spcPts val="596"/>
        </a:spcBef>
        <a:buFont typeface="Arial" panose="020B0604020202020204" pitchFamily="34" charset="0"/>
        <a:buChar char="•"/>
        <a:defRPr sz="996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0748" rtl="0" eaLnBrk="1" latinLnBrk="0" hangingPunct="1">
        <a:lnSpc>
          <a:spcPct val="100000"/>
        </a:lnSpc>
        <a:spcBef>
          <a:spcPts val="596"/>
        </a:spcBef>
        <a:buFont typeface="Arial" panose="020B0604020202020204" pitchFamily="34" charset="0"/>
        <a:buNone/>
        <a:defRPr sz="7172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374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748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6122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1496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6870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2244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7618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2991" algn="l" defTabSz="9107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Virtuel undervisning</a:t>
            </a:r>
            <a:br>
              <a:rPr lang="da-DK" dirty="0" smtClean="0"/>
            </a:br>
            <a:r>
              <a:rPr lang="da-DK" sz="2392" dirty="0"/>
              <a:t>Sune Weile, teamleder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A4D-F6D0-42D7-BAEE-F00E740F022C}" type="datetime2">
              <a:rPr lang="da-DK" smtClean="0"/>
              <a:t>15. november 2021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44D7354-50E1-45E7-BE22-D6E7CC80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siger</a:t>
            </a:r>
            <a:r>
              <a:rPr lang="en-GB" dirty="0" smtClean="0"/>
              <a:t> </a:t>
            </a:r>
            <a:r>
              <a:rPr lang="en-GB" dirty="0" err="1" smtClean="0"/>
              <a:t>reglerne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8EBB-DDC7-48BA-8239-A2992E3D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4E5A-04E1-47A0-B895-78AF97800B9A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8229-FD76-40FD-90FD-D8051720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856A6C-370F-48C7-BAF8-5308F9BAB6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79CB1C-69FE-4B9A-A6CC-192750A6F3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 smtClean="0"/>
              <a:t>Bekendtgørelse om de gymnasiale uddannelser</a:t>
            </a:r>
          </a:p>
          <a:p>
            <a:r>
              <a:rPr lang="da-DK" dirty="0" smtClean="0"/>
              <a:t>§2 Institutionen </a:t>
            </a:r>
            <a:r>
              <a:rPr lang="da-DK" dirty="0"/>
              <a:t>kan anvende dele af undervisningstiden til undervisning, som foregår virtuelt uden samtidig fælles fysisk tilstedeværelse af lærer og elever (virtuel undervisning). I </a:t>
            </a:r>
            <a:r>
              <a:rPr lang="da-DK" dirty="0" smtClean="0"/>
              <a:t>studieretnings-forløbet </a:t>
            </a:r>
            <a:r>
              <a:rPr lang="da-DK" dirty="0"/>
              <a:t>kan det være op til 20 pct. af uddannelsestiden i hvert fag.</a:t>
            </a:r>
            <a:endParaRPr lang="da-DK" dirty="0"/>
          </a:p>
        </p:txBody>
      </p:sp>
      <p:pic>
        <p:nvPicPr>
          <p:cNvPr id="16" name="Content Placeholder 1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r="9632"/>
          <a:stretch/>
        </p:blipFill>
        <p:spPr>
          <a:xfrm>
            <a:off x="6499447" y="1640346"/>
            <a:ext cx="5441991" cy="4499224"/>
          </a:xfrm>
        </p:spPr>
      </p:pic>
    </p:spTree>
    <p:extLst>
      <p:ext uri="{BB962C8B-B14F-4D97-AF65-F5344CB8AC3E}">
        <p14:creationId xmlns:p14="http://schemas.microsoft.com/office/powerpoint/2010/main" val="397172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siger vejledningen?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2843" y="1942580"/>
            <a:ext cx="11064737" cy="4363415"/>
          </a:xfrm>
        </p:spPr>
        <p:txBody>
          <a:bodyPr/>
          <a:lstStyle/>
          <a:p>
            <a:pPr marL="0" indent="0">
              <a:buNone/>
            </a:pPr>
            <a:r>
              <a:rPr lang="da-DK" i="1" dirty="0"/>
              <a:t>Vejledning ang. ”Undervisningstid, fordybelsestid og individuel timepulje”</a:t>
            </a:r>
          </a:p>
          <a:p>
            <a:r>
              <a:rPr lang="da-DK" dirty="0" smtClean="0"/>
              <a:t>[…] Virtuel </a:t>
            </a:r>
            <a:r>
              <a:rPr lang="da-DK" dirty="0"/>
              <a:t>undervisning er som den øvrige undervisningstid </a:t>
            </a:r>
            <a:r>
              <a:rPr lang="da-DK" dirty="0">
                <a:solidFill>
                  <a:srgbClr val="FF0000"/>
                </a:solidFill>
              </a:rPr>
              <a:t>lærerstyret</a:t>
            </a:r>
            <a:r>
              <a:rPr lang="da-DK" dirty="0"/>
              <a:t>, og der skal derfor altid være afsat en </a:t>
            </a:r>
            <a:r>
              <a:rPr lang="da-DK" dirty="0">
                <a:solidFill>
                  <a:srgbClr val="FF0000"/>
                </a:solidFill>
              </a:rPr>
              <a:t>lærerressource</a:t>
            </a:r>
            <a:r>
              <a:rPr lang="da-DK" dirty="0"/>
              <a:t> dertil. Dette betyder, at den enkelte lærer i forbindelse med virtuel undervisning skal tilrettelægge elevernes arbejde med det faglige stof på en sådan måde, at elevernes </a:t>
            </a:r>
            <a:r>
              <a:rPr lang="da-DK" dirty="0">
                <a:solidFill>
                  <a:srgbClr val="FF0000"/>
                </a:solidFill>
              </a:rPr>
              <a:t>faglige udbytte og mulighed for at få feedback</a:t>
            </a:r>
            <a:r>
              <a:rPr lang="da-DK" dirty="0"/>
              <a:t> står mål med den øvrige undervisning. </a:t>
            </a:r>
            <a:endParaRPr lang="da-DK" dirty="0" smtClean="0"/>
          </a:p>
          <a:p>
            <a:r>
              <a:rPr lang="da-DK" dirty="0" smtClean="0"/>
              <a:t>Virtuel </a:t>
            </a:r>
            <a:r>
              <a:rPr lang="da-DK" dirty="0"/>
              <a:t>undervisning vil typisk foregå via </a:t>
            </a:r>
            <a:r>
              <a:rPr lang="da-DK" dirty="0">
                <a:solidFill>
                  <a:srgbClr val="FF0000"/>
                </a:solidFill>
              </a:rPr>
              <a:t>digitale platforme og inddrage digitale læremidler</a:t>
            </a:r>
            <a:r>
              <a:rPr lang="da-DK" dirty="0"/>
              <a:t>. Virtuel undervisning kan være med til at fremme elevernes evne til at strukturere og gennemføre eget arbejde </a:t>
            </a:r>
            <a:r>
              <a:rPr lang="da-DK" dirty="0">
                <a:solidFill>
                  <a:srgbClr val="FF0000"/>
                </a:solidFill>
              </a:rPr>
              <a:t>uden den tætte lærerkontakt</a:t>
            </a:r>
            <a:r>
              <a:rPr lang="da-DK" dirty="0"/>
              <a:t>, der kendetegner traditionel klasseundervisning. Virtuel undervisning kan desuden give mulighed for, at undervisningen tilrettelægges </a:t>
            </a:r>
            <a:r>
              <a:rPr lang="da-DK" dirty="0">
                <a:solidFill>
                  <a:srgbClr val="FF0000"/>
                </a:solidFill>
              </a:rPr>
              <a:t>differentieret</a:t>
            </a:r>
            <a:r>
              <a:rPr lang="da-DK" dirty="0"/>
              <a:t>, så det faglige niveau tilpasses den enkelte elevs behov.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92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siger vejledningen?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vigtigt, at institutionen og den enkelte lærer gør sig </a:t>
            </a:r>
            <a:r>
              <a:rPr lang="da-DK" dirty="0">
                <a:solidFill>
                  <a:srgbClr val="FF0000"/>
                </a:solidFill>
              </a:rPr>
              <a:t>didaktiske overvejelser</a:t>
            </a:r>
            <a:r>
              <a:rPr lang="da-DK" dirty="0"/>
              <a:t> om omfanget, placeringen og indholdet af den virtuelle undervisning i det enkelte fag. Det kan fx ofte være hensigtsmæssigt at placere størstedelen af eventuel virtuel undervisning i </a:t>
            </a:r>
            <a:r>
              <a:rPr lang="da-DK" dirty="0">
                <a:solidFill>
                  <a:srgbClr val="FF0000"/>
                </a:solidFill>
              </a:rPr>
              <a:t>slutningen af uddannelsen</a:t>
            </a:r>
            <a:r>
              <a:rPr lang="da-DK" dirty="0"/>
              <a:t>, hvorved elevens udvikling fra elev til studerende understøttes. Ligesom det fx ofte kan være hensigtsmæssigt at foretage en </a:t>
            </a:r>
            <a:r>
              <a:rPr lang="da-DK" dirty="0">
                <a:solidFill>
                  <a:srgbClr val="FF0000"/>
                </a:solidFill>
              </a:rPr>
              <a:t>kritisk udvælgelse</a:t>
            </a:r>
            <a:r>
              <a:rPr lang="da-DK" dirty="0"/>
              <a:t> af det faglige stof i det enkelte fag, der særligt egner sig til at indgå i virtuel undervisning.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438" y="1805080"/>
            <a:ext cx="5240923" cy="34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Elevernes digitale kompetencer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indhol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 smtClean="0"/>
              <a:t>Lov om de gymnasiale uddannelser</a:t>
            </a:r>
          </a:p>
          <a:p>
            <a:r>
              <a:rPr lang="da-DK" dirty="0" smtClean="0"/>
              <a:t>§29 stk. 6: </a:t>
            </a:r>
            <a:r>
              <a:rPr lang="da-DK" dirty="0"/>
              <a:t>Eleverne skal opnå digitale kompetencer, så de lærer at anlægge et </a:t>
            </a:r>
            <a:r>
              <a:rPr lang="da-DK" dirty="0">
                <a:solidFill>
                  <a:srgbClr val="FF0000"/>
                </a:solidFill>
              </a:rPr>
              <a:t>kritisk blik</a:t>
            </a:r>
            <a:r>
              <a:rPr lang="da-DK" dirty="0"/>
              <a:t> på digitale medier og at indgå i </a:t>
            </a:r>
            <a:r>
              <a:rPr lang="da-DK" dirty="0">
                <a:solidFill>
                  <a:srgbClr val="FF0000"/>
                </a:solidFill>
              </a:rPr>
              <a:t>digitale fællesskaber</a:t>
            </a:r>
            <a:r>
              <a:rPr lang="da-DK" dirty="0"/>
              <a:t>. I fagene skal eleverne lære at </a:t>
            </a:r>
            <a:r>
              <a:rPr lang="da-DK" dirty="0">
                <a:solidFill>
                  <a:srgbClr val="FF0000"/>
                </a:solidFill>
              </a:rPr>
              <a:t>søge information og forholde sig kildekritisk</a:t>
            </a:r>
            <a:r>
              <a:rPr lang="da-DK" dirty="0"/>
              <a:t>, når de søger viden gennem digitale medier, og gennem undervisningen skal eleverne opnå erfaring med </a:t>
            </a:r>
            <a:r>
              <a:rPr lang="da-DK" dirty="0">
                <a:solidFill>
                  <a:srgbClr val="FF0000"/>
                </a:solidFill>
              </a:rPr>
              <a:t>digitale fællesskaber</a:t>
            </a:r>
            <a:r>
              <a:rPr lang="da-DK" dirty="0"/>
              <a:t> og arbejde med </a:t>
            </a:r>
            <a:r>
              <a:rPr lang="da-DK" dirty="0">
                <a:solidFill>
                  <a:srgbClr val="FF0000"/>
                </a:solidFill>
              </a:rPr>
              <a:t>skabelsen af digitale produkter</a:t>
            </a:r>
            <a:r>
              <a:rPr lang="da-DK" dirty="0"/>
              <a:t>.</a:t>
            </a:r>
            <a:endParaRPr lang="da-DK" dirty="0"/>
          </a:p>
        </p:txBody>
      </p:sp>
      <p:pic>
        <p:nvPicPr>
          <p:cNvPr id="13" name="Content Placeholder 2"/>
          <p:cNvPicPr>
            <a:picLocks noGrp="1" noChangeAspect="1"/>
          </p:cNvPicPr>
          <p:nvPr>
            <p:ph idx="13"/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9631"/>
          <a:stretch/>
        </p:blipFill>
        <p:spPr>
          <a:xfrm>
            <a:off x="6454133" y="2025366"/>
            <a:ext cx="4916666" cy="4064846"/>
          </a:xfrm>
        </p:spPr>
      </p:pic>
    </p:spTree>
    <p:extLst>
      <p:ext uri="{BB962C8B-B14F-4D97-AF65-F5344CB8AC3E}">
        <p14:creationId xmlns:p14="http://schemas.microsoft.com/office/powerpoint/2010/main" val="111484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Digitale kompetencer</a:t>
            </a:r>
            <a:endParaRPr lang="da-DK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098562"/>
              </p:ext>
            </p:extLst>
          </p:nvPr>
        </p:nvGraphicFramePr>
        <p:xfrm>
          <a:off x="545533" y="1801921"/>
          <a:ext cx="5458489" cy="451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3"/>
          </p:nvPr>
        </p:nvSpPr>
        <p:spPr>
          <a:xfrm>
            <a:off x="6185770" y="1390658"/>
            <a:ext cx="5459113" cy="4924337"/>
          </a:xfrm>
        </p:spPr>
        <p:txBody>
          <a:bodyPr/>
          <a:lstStyle/>
          <a:p>
            <a:pPr marL="0" indent="0">
              <a:buNone/>
            </a:pPr>
            <a:r>
              <a:rPr lang="da-DK" sz="1399" dirty="0"/>
              <a:t>Arbejdet med elevernes digitale kompetencer skal understøtte deres </a:t>
            </a:r>
            <a:r>
              <a:rPr lang="da-DK" sz="1399" dirty="0">
                <a:solidFill>
                  <a:srgbClr val="FF0000"/>
                </a:solidFill>
              </a:rPr>
              <a:t>studiekompetence</a:t>
            </a:r>
            <a:r>
              <a:rPr lang="da-DK" sz="1399" dirty="0"/>
              <a:t> og have et </a:t>
            </a:r>
            <a:r>
              <a:rPr lang="da-DK" sz="1399" dirty="0">
                <a:solidFill>
                  <a:srgbClr val="FF0000"/>
                </a:solidFill>
              </a:rPr>
              <a:t>dannelsesperspektiv</a:t>
            </a:r>
            <a:r>
              <a:rPr lang="da-DK" sz="1399" dirty="0"/>
              <a:t>, der gør eleven i stand til at reflektere over anvendelse og produktion af digitale medier og produkter i uddannelses- og samfundsmæssige sammenhænge. </a:t>
            </a:r>
          </a:p>
          <a:p>
            <a:pPr marL="0" indent="0">
              <a:buNone/>
            </a:pPr>
            <a:r>
              <a:rPr lang="da-DK" sz="1399" dirty="0"/>
              <a:t>Formålet er, at eleverne skal kunne anvende digitale kompetencer i egne læreprocesser til at </a:t>
            </a:r>
            <a:r>
              <a:rPr lang="da-DK" sz="1399" dirty="0">
                <a:solidFill>
                  <a:srgbClr val="FF0000"/>
                </a:solidFill>
              </a:rPr>
              <a:t>understøtte deres faglige og personlige udvikling</a:t>
            </a:r>
            <a:r>
              <a:rPr lang="da-DK" sz="1399" dirty="0"/>
              <a:t>. Arbejdet med elevernes digitale kompetencer skal adressere og belyse det problemfelt, som opstår i takt med, at verden digitaliseres og automatiseres. Det er således en vigtig del af elevernes almene dannelse, fordi det understøtter elevernes evne til at </a:t>
            </a:r>
            <a:r>
              <a:rPr lang="da-DK" sz="1399" dirty="0">
                <a:solidFill>
                  <a:srgbClr val="FF0000"/>
                </a:solidFill>
              </a:rPr>
              <a:t>tage stilling til teknologien</a:t>
            </a:r>
            <a:r>
              <a:rPr lang="da-DK" sz="1399" dirty="0"/>
              <a:t> i både faglige sammenhænge og i deres hverdag. </a:t>
            </a:r>
          </a:p>
          <a:p>
            <a:pPr marL="0" indent="0">
              <a:buNone/>
            </a:pPr>
            <a:r>
              <a:rPr lang="da-DK" sz="1399" dirty="0"/>
              <a:t>Det handler grundlæggende om at skabe </a:t>
            </a:r>
            <a:r>
              <a:rPr lang="da-DK" sz="1399" dirty="0">
                <a:solidFill>
                  <a:srgbClr val="FF0000"/>
                </a:solidFill>
              </a:rPr>
              <a:t>digitalt nysgerrige elever</a:t>
            </a:r>
            <a:r>
              <a:rPr lang="da-DK" sz="1399" dirty="0"/>
              <a:t>, som har viden, kundskaber og indsigt indenfor det digitale område til bl.a. at kunne producere, arbejde </a:t>
            </a:r>
            <a:r>
              <a:rPr lang="da-DK" sz="1399" dirty="0">
                <a:solidFill>
                  <a:srgbClr val="FF0000"/>
                </a:solidFill>
              </a:rPr>
              <a:t>kreativt og innovativt og deltage aktivt i vores samfund</a:t>
            </a:r>
            <a:r>
              <a:rPr lang="da-DK" sz="1399" dirty="0"/>
              <a:t>.</a:t>
            </a:r>
          </a:p>
          <a:p>
            <a:pPr marL="0" indent="0">
              <a:buNone/>
            </a:pPr>
            <a:r>
              <a:rPr lang="da-DK" sz="1399" i="1" dirty="0"/>
              <a:t>Vejledning til loven ang. elevernes digitale kompetencer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51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Elevernes digitale kompetencer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Digitale fællesskaber</a:t>
            </a:r>
          </a:p>
          <a:p>
            <a:pPr lvl="1"/>
            <a:r>
              <a:rPr lang="da-DK" dirty="0" smtClean="0"/>
              <a:t>Indgå i og bidrage til</a:t>
            </a:r>
          </a:p>
          <a:p>
            <a:pPr lvl="1"/>
            <a:r>
              <a:rPr lang="da-DK" dirty="0" smtClean="0"/>
              <a:t>Digital identitet</a:t>
            </a:r>
          </a:p>
          <a:p>
            <a:pPr lvl="1"/>
            <a:r>
              <a:rPr lang="da-DK" dirty="0" smtClean="0"/>
              <a:t>Demokratisk fællesskab</a:t>
            </a:r>
          </a:p>
          <a:p>
            <a:r>
              <a:rPr lang="da-DK" dirty="0" smtClean="0"/>
              <a:t>Informationssøgning</a:t>
            </a:r>
          </a:p>
          <a:p>
            <a:pPr lvl="1"/>
            <a:r>
              <a:rPr lang="da-DK" dirty="0" smtClean="0"/>
              <a:t>Studiekompetence og almen dannelse</a:t>
            </a:r>
          </a:p>
          <a:p>
            <a:pPr lvl="1"/>
            <a:r>
              <a:rPr lang="da-DK" dirty="0" smtClean="0"/>
              <a:t>Større skriftlige opgaver</a:t>
            </a:r>
          </a:p>
          <a:p>
            <a:pPr lvl="1"/>
            <a:r>
              <a:rPr lang="da-DK" dirty="0" smtClean="0"/>
              <a:t>Projektarbejde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dirty="0" smtClean="0"/>
              <a:t>Kritisk blik</a:t>
            </a:r>
          </a:p>
          <a:p>
            <a:pPr lvl="1"/>
            <a:r>
              <a:rPr lang="da-DK" dirty="0" smtClean="0"/>
              <a:t>Reflektere</a:t>
            </a:r>
          </a:p>
          <a:p>
            <a:pPr lvl="1"/>
            <a:r>
              <a:rPr lang="da-DK" dirty="0" smtClean="0"/>
              <a:t>Overblik</a:t>
            </a:r>
          </a:p>
          <a:p>
            <a:pPr lvl="1"/>
            <a:r>
              <a:rPr lang="da-DK" dirty="0" smtClean="0"/>
              <a:t>Selvkritisk ift. egen anvendelse</a:t>
            </a:r>
          </a:p>
          <a:p>
            <a:pPr lvl="1"/>
            <a:r>
              <a:rPr lang="da-DK" dirty="0" smtClean="0"/>
              <a:t>Kritisk stillingtagen ift. forandringer</a:t>
            </a:r>
          </a:p>
          <a:p>
            <a:r>
              <a:rPr lang="da-DK" dirty="0" smtClean="0"/>
              <a:t>Skabe produkter</a:t>
            </a:r>
          </a:p>
          <a:p>
            <a:pPr lvl="1"/>
            <a:r>
              <a:rPr lang="da-DK" dirty="0" smtClean="0"/>
              <a:t>Udtryk, indhold og kontekst</a:t>
            </a:r>
          </a:p>
          <a:p>
            <a:pPr lvl="1"/>
            <a:r>
              <a:rPr lang="da-DK" dirty="0" smtClean="0"/>
              <a:t>Producere data, podcasts, spil m.v.</a:t>
            </a:r>
          </a:p>
          <a:p>
            <a:pPr lvl="1"/>
            <a:r>
              <a:rPr lang="da-DK" dirty="0" smtClean="0"/>
              <a:t>Formidling</a:t>
            </a:r>
          </a:p>
          <a:p>
            <a:pPr lvl="1"/>
            <a:r>
              <a:rPr lang="da-DK" dirty="0" smtClean="0"/>
              <a:t>Ophavsret, plagiat eller kreativitet?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40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545533" y="1801695"/>
            <a:ext cx="5459113" cy="4513299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15. november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66" y="1953523"/>
            <a:ext cx="6089657" cy="40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52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136\AppData\Local\Temp\Templafy\PowerPointVsto\Assets\6d0410cd-6a8c-4907-bc4e-b7dcf41d3d34.jp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136\AppData\Local\Temp\Templafy\PowerPointVsto\Assets\56a5e5bb-25a4-4cda-b222-d7e47e5a714a.jp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136\AppData\Local\Temp\Templafy\PowerPointVsto\Assets\8dc12673-5790-49f6-927e-20cf7cf8aae7.jp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136\AppData\Local\Temp\Templafy\PowerPointVsto\Assets\9a93ec47-0d70-48fb-aa46-3e03c77c8ca1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VM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A3B46BF8-4555-4BFE-9F2B-CB276DC98C80}" vid="{950795C3-1738-4D4D-8153-8A0A722C738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620</Words>
  <Application>Microsoft Office PowerPoint</Application>
  <PresentationFormat>Brugerdefineret</PresentationFormat>
  <Paragraphs>61</Paragraphs>
  <Slides>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Georgia</vt:lpstr>
      <vt:lpstr>Verdana</vt:lpstr>
      <vt:lpstr>UVM</vt:lpstr>
      <vt:lpstr>Virtuel undervisning Sune Weile, teamleder</vt:lpstr>
      <vt:lpstr>Hvad siger reglerne?</vt:lpstr>
      <vt:lpstr>Hvad siger vejledningen?</vt:lpstr>
      <vt:lpstr>Hvad siger vejledningen?</vt:lpstr>
      <vt:lpstr>Elevernes digitale kompetencer</vt:lpstr>
      <vt:lpstr>Digitale kompetencer</vt:lpstr>
      <vt:lpstr>Elevernes digitale kompetencer</vt:lpstr>
      <vt:lpstr>Spørgsmål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2021-11-15T14:59:22Z</dcterms:created>
  <dcterms:modified xsi:type="dcterms:W3CDTF">2021-11-15T15:41:09Z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