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48" r:id="rId1"/>
  </p:sldMasterIdLst>
  <p:sldIdLst>
    <p:sldId id="256" r:id="rId2"/>
    <p:sldId id="257" r:id="rId3"/>
    <p:sldId id="258" r:id="rId4"/>
    <p:sldId id="265" r:id="rId5"/>
    <p:sldId id="266" r:id="rId6"/>
    <p:sldId id="261" r:id="rId7"/>
    <p:sldId id="259" r:id="rId8"/>
    <p:sldId id="264" r:id="rId9"/>
    <p:sldId id="262" r:id="rId10"/>
    <p:sldId id="263" r:id="rId11"/>
    <p:sldId id="260"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20"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da-DK"/>
              <a:t>Klik for at redigere titeltypografien i masteren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11/29/2022</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‹nr.›</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11/29/2022</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‹nr.›</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257300" y="2909102"/>
            <a:ext cx="4800600" cy="299639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633864" y="2909102"/>
            <a:ext cx="4800600" cy="299639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11/29/2022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da-DK"/>
              <a:t>Klik for at redigere titeltypografien i masteren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11/29/2022</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‹nr.›</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11/29/2022</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11/29/2022</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‹nr.›</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oMNv8eTANws" TargetMode="External"/><Relationship Id="rId2" Type="http://schemas.openxmlformats.org/officeDocument/2006/relationships/hyperlink" Target="https://videnscenterportalen.dk/ciu/katalog/digitalt-baseret-feedback/" TargetMode="Externa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hbdansk.systime.dk/?id=p219" TargetMode="External"/><Relationship Id="rId7" Type="http://schemas.openxmlformats.org/officeDocument/2006/relationships/hyperlink" Target="https://jyllands-posten.dk/debat/kronik/ECE10762103/hvorfor-dog-ikke-blot-forbyde-cigaretter/" TargetMode="External"/><Relationship Id="rId2" Type="http://schemas.openxmlformats.org/officeDocument/2006/relationships/hyperlink" Target="https://guidetilskriftligdanskhhx.systime.dk/?id=148" TargetMode="External"/><Relationship Id="rId1" Type="http://schemas.openxmlformats.org/officeDocument/2006/relationships/slideLayout" Target="../slideLayouts/slideLayout2.xml"/><Relationship Id="rId6" Type="http://schemas.openxmlformats.org/officeDocument/2006/relationships/hyperlink" Target="https://tietgen.instructure.com/courses/9270/files/2870588/download?download_frd=1" TargetMode="External"/><Relationship Id="rId5" Type="http://schemas.openxmlformats.org/officeDocument/2006/relationships/hyperlink" Target="https://tietgen.instructure.com/courses/9270/files/2870588?wrap=1" TargetMode="External"/><Relationship Id="rId4" Type="http://schemas.openxmlformats.org/officeDocument/2006/relationships/hyperlink" Target="https://guidetilskriftligdanskhhx.systime.dk/?id=139#c316"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F22ED-AE94-4254-ADBE-EAC5D346A7E0}"/>
              </a:ext>
            </a:extLst>
          </p:cNvPr>
          <p:cNvSpPr>
            <a:spLocks noGrp="1"/>
          </p:cNvSpPr>
          <p:nvPr>
            <p:ph type="ctrTitle"/>
          </p:nvPr>
        </p:nvSpPr>
        <p:spPr>
          <a:xfrm>
            <a:off x="1078523" y="580445"/>
            <a:ext cx="10318418" cy="4516341"/>
          </a:xfrm>
        </p:spPr>
        <p:txBody>
          <a:bodyPr/>
          <a:lstStyle/>
          <a:p>
            <a:r>
              <a:rPr lang="da-DK" dirty="0"/>
              <a:t>Præsentation af Videofeedback</a:t>
            </a:r>
          </a:p>
        </p:txBody>
      </p:sp>
      <p:sp>
        <p:nvSpPr>
          <p:cNvPr id="3" name="Undertitel 2">
            <a:extLst>
              <a:ext uri="{FF2B5EF4-FFF2-40B4-BE49-F238E27FC236}">
                <a16:creationId xmlns:a16="http://schemas.microsoft.com/office/drawing/2014/main" id="{E2263746-110F-45F2-83DC-BE4AF9B89F1E}"/>
              </a:ext>
            </a:extLst>
          </p:cNvPr>
          <p:cNvSpPr>
            <a:spLocks noGrp="1"/>
          </p:cNvSpPr>
          <p:nvPr>
            <p:ph type="subTitle" idx="1"/>
          </p:nvPr>
        </p:nvSpPr>
        <p:spPr>
          <a:xfrm>
            <a:off x="2238899" y="5327375"/>
            <a:ext cx="8045373" cy="885218"/>
          </a:xfrm>
        </p:spPr>
        <p:txBody>
          <a:bodyPr/>
          <a:lstStyle/>
          <a:p>
            <a:r>
              <a:rPr lang="da-DK" dirty="0"/>
              <a:t>Kort oplæg om Videofeedback på proces-niveau</a:t>
            </a:r>
          </a:p>
        </p:txBody>
      </p:sp>
    </p:spTree>
    <p:extLst>
      <p:ext uri="{BB962C8B-B14F-4D97-AF65-F5344CB8AC3E}">
        <p14:creationId xmlns:p14="http://schemas.microsoft.com/office/powerpoint/2010/main" val="628007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8C410-E4F4-8F46-E410-1B5A37350076}"/>
              </a:ext>
            </a:extLst>
          </p:cNvPr>
          <p:cNvSpPr>
            <a:spLocks noGrp="1"/>
          </p:cNvSpPr>
          <p:nvPr>
            <p:ph type="title"/>
          </p:nvPr>
        </p:nvSpPr>
        <p:spPr>
          <a:xfrm>
            <a:off x="1251678" y="382386"/>
            <a:ext cx="10178322" cy="746700"/>
          </a:xfrm>
        </p:spPr>
        <p:txBody>
          <a:bodyPr>
            <a:normAutofit/>
          </a:bodyPr>
          <a:lstStyle/>
          <a:p>
            <a:r>
              <a:rPr lang="da-DK" sz="4000" dirty="0"/>
              <a:t>Aflevering af den færdige opgave =del 3</a:t>
            </a:r>
          </a:p>
        </p:txBody>
      </p:sp>
      <p:pic>
        <p:nvPicPr>
          <p:cNvPr id="9" name="Pladsholder til indhold 8">
            <a:extLst>
              <a:ext uri="{FF2B5EF4-FFF2-40B4-BE49-F238E27FC236}">
                <a16:creationId xmlns:a16="http://schemas.microsoft.com/office/drawing/2014/main" id="{C16E706E-0DFF-6958-9A9E-70F7885CEA1D}"/>
              </a:ext>
            </a:extLst>
          </p:cNvPr>
          <p:cNvPicPr>
            <a:picLocks noGrp="1" noChangeAspect="1"/>
          </p:cNvPicPr>
          <p:nvPr>
            <p:ph idx="1"/>
          </p:nvPr>
        </p:nvPicPr>
        <p:blipFill>
          <a:blip r:embed="rId2"/>
          <a:stretch>
            <a:fillRect/>
          </a:stretch>
        </p:blipFill>
        <p:spPr>
          <a:xfrm>
            <a:off x="929280" y="1041621"/>
            <a:ext cx="10703478" cy="5637476"/>
          </a:xfrm>
        </p:spPr>
      </p:pic>
    </p:spTree>
    <p:extLst>
      <p:ext uri="{BB962C8B-B14F-4D97-AF65-F5344CB8AC3E}">
        <p14:creationId xmlns:p14="http://schemas.microsoft.com/office/powerpoint/2010/main" val="1951056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A0321-5298-46C1-9D5C-EAC1F00C7553}"/>
              </a:ext>
            </a:extLst>
          </p:cNvPr>
          <p:cNvSpPr>
            <a:spLocks noGrp="1"/>
          </p:cNvSpPr>
          <p:nvPr>
            <p:ph type="title"/>
          </p:nvPr>
        </p:nvSpPr>
        <p:spPr/>
        <p:txBody>
          <a:bodyPr>
            <a:normAutofit/>
          </a:bodyPr>
          <a:lstStyle/>
          <a:p>
            <a:r>
              <a:rPr lang="da-DK" sz="2400" dirty="0"/>
              <a:t>Mit bedste råd til undervisere, der skal i gang med at bruge det?</a:t>
            </a:r>
          </a:p>
        </p:txBody>
      </p:sp>
      <p:sp>
        <p:nvSpPr>
          <p:cNvPr id="3" name="Pladsholder til indhold 2">
            <a:extLst>
              <a:ext uri="{FF2B5EF4-FFF2-40B4-BE49-F238E27FC236}">
                <a16:creationId xmlns:a16="http://schemas.microsoft.com/office/drawing/2014/main" id="{A3584C16-ECE0-4A6F-99E5-4E4F0E229ED4}"/>
              </a:ext>
            </a:extLst>
          </p:cNvPr>
          <p:cNvSpPr>
            <a:spLocks noGrp="1"/>
          </p:cNvSpPr>
          <p:nvPr>
            <p:ph idx="1"/>
          </p:nvPr>
        </p:nvSpPr>
        <p:spPr>
          <a:xfrm>
            <a:off x="1137037" y="1144988"/>
            <a:ext cx="10292962" cy="5713012"/>
          </a:xfrm>
        </p:spPr>
        <p:txBody>
          <a:bodyPr/>
          <a:lstStyle/>
          <a:p>
            <a:r>
              <a:rPr lang="da-DK" dirty="0"/>
              <a:t>Se min guide til videofeedback På CIU: </a:t>
            </a:r>
            <a:r>
              <a:rPr lang="da-DK" dirty="0">
                <a:hlinkClick r:id="rId2"/>
              </a:rPr>
              <a:t>https://videnscenterportalen.dk/ciu/katalog/digitalt-baseret-feedback/</a:t>
            </a:r>
            <a:endParaRPr lang="da-DK" dirty="0"/>
          </a:p>
          <a:p>
            <a:r>
              <a:rPr lang="da-DK" dirty="0"/>
              <a:t>Se min præsentationsvideo:</a:t>
            </a:r>
          </a:p>
          <a:p>
            <a:r>
              <a:rPr lang="da-DK" sz="1800" u="sng" dirty="0">
                <a:solidFill>
                  <a:srgbClr val="1F497D"/>
                </a:solidFill>
                <a:effectLst/>
                <a:latin typeface="Arial" panose="020B0604020202020204" pitchFamily="34" charset="0"/>
                <a:ea typeface="Calibri" panose="020F0502020204030204" pitchFamily="34" charset="0"/>
                <a:hlinkClick r:id="rId3"/>
              </a:rPr>
              <a:t>https://www.youtube.com/watch?v=oMNv8eTANws</a:t>
            </a:r>
            <a:r>
              <a:rPr lang="da-DK" dirty="0"/>
              <a:t> </a:t>
            </a:r>
          </a:p>
        </p:txBody>
      </p:sp>
      <p:graphicFrame>
        <p:nvGraphicFramePr>
          <p:cNvPr id="4" name="Objekt 3">
            <a:extLst>
              <a:ext uri="{FF2B5EF4-FFF2-40B4-BE49-F238E27FC236}">
                <a16:creationId xmlns:a16="http://schemas.microsoft.com/office/drawing/2014/main" id="{831CF940-2C08-4767-89BE-2BCA471BD3E5}"/>
              </a:ext>
            </a:extLst>
          </p:cNvPr>
          <p:cNvGraphicFramePr>
            <a:graphicFrameLocks noChangeAspect="1"/>
          </p:cNvGraphicFramePr>
          <p:nvPr>
            <p:extLst>
              <p:ext uri="{D42A27DB-BD31-4B8C-83A1-F6EECF244321}">
                <p14:modId xmlns:p14="http://schemas.microsoft.com/office/powerpoint/2010/main" val="1984559207"/>
              </p:ext>
            </p:extLst>
          </p:nvPr>
        </p:nvGraphicFramePr>
        <p:xfrm>
          <a:off x="7092564" y="1512736"/>
          <a:ext cx="2656353" cy="5220031"/>
        </p:xfrm>
        <a:graphic>
          <a:graphicData uri="http://schemas.openxmlformats.org/presentationml/2006/ole">
            <mc:AlternateContent xmlns:mc="http://schemas.openxmlformats.org/markup-compatibility/2006">
              <mc:Choice xmlns:v="urn:schemas-microsoft-com:vml" Requires="v">
                <p:oleObj name="Acrobat Document" r:id="rId4" imgW="5714910" imgH="14287420" progId="AcroExch.Document.DC">
                  <p:embed/>
                </p:oleObj>
              </mc:Choice>
              <mc:Fallback>
                <p:oleObj name="Acrobat Document" r:id="rId4" imgW="5714910" imgH="14287420" progId="AcroExch.Document.DC">
                  <p:embed/>
                  <p:pic>
                    <p:nvPicPr>
                      <p:cNvPr id="0" name=""/>
                      <p:cNvPicPr/>
                      <p:nvPr/>
                    </p:nvPicPr>
                    <p:blipFill>
                      <a:blip r:embed="rId5"/>
                      <a:stretch>
                        <a:fillRect/>
                      </a:stretch>
                    </p:blipFill>
                    <p:spPr>
                      <a:xfrm>
                        <a:off x="7092564" y="1512736"/>
                        <a:ext cx="2656353" cy="5220031"/>
                      </a:xfrm>
                      <a:prstGeom prst="rect">
                        <a:avLst/>
                      </a:prstGeom>
                    </p:spPr>
                  </p:pic>
                </p:oleObj>
              </mc:Fallback>
            </mc:AlternateContent>
          </a:graphicData>
        </a:graphic>
      </p:graphicFrame>
    </p:spTree>
    <p:extLst>
      <p:ext uri="{BB962C8B-B14F-4D97-AF65-F5344CB8AC3E}">
        <p14:creationId xmlns:p14="http://schemas.microsoft.com/office/powerpoint/2010/main" val="3746313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2FCCB-61DC-4956-B7E2-525404F733AB}"/>
              </a:ext>
            </a:extLst>
          </p:cNvPr>
          <p:cNvSpPr>
            <a:spLocks noGrp="1"/>
          </p:cNvSpPr>
          <p:nvPr>
            <p:ph type="title"/>
          </p:nvPr>
        </p:nvSpPr>
        <p:spPr>
          <a:xfrm>
            <a:off x="1251678" y="382385"/>
            <a:ext cx="10178322" cy="1684954"/>
          </a:xfrm>
        </p:spPr>
        <p:txBody>
          <a:bodyPr>
            <a:normAutofit/>
          </a:bodyPr>
          <a:lstStyle/>
          <a:p>
            <a:r>
              <a:rPr lang="da-DK" dirty="0"/>
              <a:t>Videofeedback på proces-niveau</a:t>
            </a:r>
            <a:br>
              <a:rPr lang="da-DK" dirty="0"/>
            </a:br>
            <a:r>
              <a:rPr lang="da-DK" dirty="0"/>
              <a:t>Hvad er fordelene?</a:t>
            </a:r>
            <a:r>
              <a:rPr lang="da-DK" sz="2000" dirty="0"/>
              <a:t> </a:t>
            </a:r>
            <a:endParaRPr lang="da-DK" dirty="0"/>
          </a:p>
        </p:txBody>
      </p:sp>
      <p:sp>
        <p:nvSpPr>
          <p:cNvPr id="3" name="Pladsholder til indhold 2">
            <a:extLst>
              <a:ext uri="{FF2B5EF4-FFF2-40B4-BE49-F238E27FC236}">
                <a16:creationId xmlns:a16="http://schemas.microsoft.com/office/drawing/2014/main" id="{BE113A20-1B08-42A2-A1C5-0E10FA47EFE3}"/>
              </a:ext>
            </a:extLst>
          </p:cNvPr>
          <p:cNvSpPr>
            <a:spLocks noGrp="1"/>
          </p:cNvSpPr>
          <p:nvPr>
            <p:ph idx="1"/>
          </p:nvPr>
        </p:nvSpPr>
        <p:spPr>
          <a:xfrm>
            <a:off x="1251678" y="2067339"/>
            <a:ext cx="10178322" cy="4063116"/>
          </a:xfrm>
        </p:spPr>
        <p:txBody>
          <a:bodyPr>
            <a:normAutofit/>
          </a:bodyPr>
          <a:lstStyle/>
          <a:p>
            <a:r>
              <a:rPr lang="da-DK" sz="2400" b="1" dirty="0"/>
              <a:t>Eleverne får en mere brugbar feedback/der er større læringspotentiale = bedre mulighed for at rykke sig fagligt. </a:t>
            </a:r>
          </a:p>
          <a:p>
            <a:r>
              <a:rPr lang="da-DK" sz="2400" b="1" dirty="0"/>
              <a:t>Læreren oplever, at eleverne rent faktisk bruger lærerens feedback.</a:t>
            </a:r>
          </a:p>
          <a:p>
            <a:r>
              <a:rPr lang="da-DK" sz="2400" b="1" dirty="0"/>
              <a:t>Mere tilfredse elever.</a:t>
            </a:r>
          </a:p>
          <a:p>
            <a:r>
              <a:rPr lang="da-DK" sz="2400" b="1" dirty="0"/>
              <a:t>Feedback på proces-niveau behøver ikke være mere tidskrævende.</a:t>
            </a:r>
          </a:p>
          <a:p>
            <a:r>
              <a:rPr lang="da-DK" sz="2400" b="1" dirty="0"/>
              <a:t>Let at anvende skærmoptagelse - gratis adgang til fx Screencast-O-Matic</a:t>
            </a:r>
            <a:r>
              <a:rPr lang="da-DK" sz="2400" dirty="0"/>
              <a:t>.</a:t>
            </a:r>
          </a:p>
        </p:txBody>
      </p:sp>
    </p:spTree>
    <p:extLst>
      <p:ext uri="{BB962C8B-B14F-4D97-AF65-F5344CB8AC3E}">
        <p14:creationId xmlns:p14="http://schemas.microsoft.com/office/powerpoint/2010/main" val="369125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BD474-BC78-4017-8D7A-0C7386583803}"/>
              </a:ext>
            </a:extLst>
          </p:cNvPr>
          <p:cNvSpPr>
            <a:spLocks noGrp="1"/>
          </p:cNvSpPr>
          <p:nvPr>
            <p:ph type="title"/>
          </p:nvPr>
        </p:nvSpPr>
        <p:spPr/>
        <p:txBody>
          <a:bodyPr/>
          <a:lstStyle/>
          <a:p>
            <a:r>
              <a:rPr lang="da-DK" dirty="0"/>
              <a:t>Hvorfor vil det forbedre elevernes læring?</a:t>
            </a:r>
          </a:p>
        </p:txBody>
      </p:sp>
      <p:sp>
        <p:nvSpPr>
          <p:cNvPr id="3" name="Pladsholder til indhold 2">
            <a:extLst>
              <a:ext uri="{FF2B5EF4-FFF2-40B4-BE49-F238E27FC236}">
                <a16:creationId xmlns:a16="http://schemas.microsoft.com/office/drawing/2014/main" id="{78B98FBA-7853-4902-8BCE-33C0329B2CF3}"/>
              </a:ext>
            </a:extLst>
          </p:cNvPr>
          <p:cNvSpPr>
            <a:spLocks noGrp="1"/>
          </p:cNvSpPr>
          <p:nvPr>
            <p:ph idx="1"/>
          </p:nvPr>
        </p:nvSpPr>
        <p:spPr>
          <a:xfrm>
            <a:off x="1251678" y="1874517"/>
            <a:ext cx="10178322" cy="4478575"/>
          </a:xfrm>
        </p:spPr>
        <p:txBody>
          <a:bodyPr>
            <a:normAutofit/>
          </a:bodyPr>
          <a:lstStyle/>
          <a:p>
            <a:r>
              <a:rPr lang="da-DK" dirty="0"/>
              <a:t>Eleverne har mulighed for at bruge lærerens feedback, dvs. rette i opgaven og dermed lave en bedre aflevering.</a:t>
            </a:r>
          </a:p>
          <a:p>
            <a:r>
              <a:rPr lang="da-DK" dirty="0"/>
              <a:t>Eleverne bliver mere motiverede, fordi de kan se, at de kan opnå en bedre bedømmelse, hvis de bruger lærerens feedback.</a:t>
            </a:r>
          </a:p>
          <a:p>
            <a:pPr>
              <a:lnSpc>
                <a:spcPct val="107000"/>
              </a:lnSpc>
              <a:spcAft>
                <a:spcPts val="800"/>
              </a:spcAft>
            </a:pPr>
            <a:r>
              <a:rPr lang="da-DK" sz="1600" b="1" dirty="0">
                <a:effectLst/>
                <a:latin typeface="Calibri" panose="020F0502020204030204" pitchFamily="34" charset="0"/>
                <a:ea typeface="Calibri" panose="020F0502020204030204" pitchFamily="34" charset="0"/>
                <a:cs typeface="Calibri" panose="020F0502020204030204" pitchFamily="34" charset="0"/>
              </a:rPr>
              <a:t>Feedback fra mine elever:</a:t>
            </a:r>
            <a:endParaRPr lang="da-DK"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b="1" dirty="0">
                <a:effectLst/>
                <a:latin typeface="Calibri" panose="020F0502020204030204" pitchFamily="34" charset="0"/>
                <a:ea typeface="Calibri" panose="020F0502020204030204" pitchFamily="34" charset="0"/>
                <a:cs typeface="Calibri" panose="020F0502020204030204" pitchFamily="34" charset="0"/>
              </a:rPr>
              <a:t> ”Det er meget bedre at få feedback, mens vi arbejder med afleveringen, så man har mulighed for at gå tilbage og rette i opgaven”. </a:t>
            </a:r>
            <a:endParaRPr lang="da-DK"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b="1" dirty="0">
                <a:effectLst/>
                <a:latin typeface="Calibri" panose="020F0502020204030204" pitchFamily="34" charset="0"/>
                <a:ea typeface="Calibri" panose="020F0502020204030204" pitchFamily="34" charset="0"/>
                <a:cs typeface="Calibri" panose="020F0502020204030204" pitchFamily="34" charset="0"/>
              </a:rPr>
              <a:t>”Videofeedback virker godt, fordi jeg kan bedre forstå, hvad du mener med en rettelse, når du fx læser op fra min tekst og forklarer mig, hvad jeg skal ind og se på igen”.   </a:t>
            </a:r>
          </a:p>
          <a:p>
            <a:pPr>
              <a:lnSpc>
                <a:spcPct val="107000"/>
              </a:lnSpc>
              <a:spcAft>
                <a:spcPts val="800"/>
              </a:spcAft>
            </a:pPr>
            <a:r>
              <a:rPr lang="da-DK" sz="1600" b="1" dirty="0"/>
              <a:t>”</a:t>
            </a:r>
            <a:r>
              <a:rPr lang="da-DK" sz="1500" b="1" dirty="0"/>
              <a:t>Det virker rigtig godt, at man kan se skærmoptagelse af opgaven, mens du taler om den og peger på ord og sætninger”.</a:t>
            </a:r>
            <a:r>
              <a:rPr lang="da-DK" sz="1500" b="1" dirty="0">
                <a:effectLst/>
                <a:latin typeface="Calibri" panose="020F0502020204030204" pitchFamily="34" charset="0"/>
                <a:ea typeface="Calibri" panose="020F0502020204030204" pitchFamily="34" charset="0"/>
                <a:cs typeface="Calibri" panose="020F0502020204030204" pitchFamily="34" charset="0"/>
              </a:rPr>
              <a:t>       </a:t>
            </a:r>
            <a:endParaRPr lang="da-DK" sz="15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b="1" dirty="0">
                <a:effectLst/>
                <a:latin typeface="Calibri" panose="020F0502020204030204" pitchFamily="34" charset="0"/>
                <a:ea typeface="Calibri" panose="020F0502020204030204" pitchFamily="34" charset="0"/>
                <a:cs typeface="Calibri" panose="020F0502020204030204" pitchFamily="34" charset="0"/>
              </a:rPr>
              <a:t>”Det hjælper mig meget, at opgaven er delt op i mindre delopgaver”.</a:t>
            </a:r>
            <a:r>
              <a:rPr lang="da-DK" sz="1600" b="1" dirty="0"/>
              <a:t>   </a:t>
            </a:r>
          </a:p>
        </p:txBody>
      </p:sp>
    </p:spTree>
    <p:extLst>
      <p:ext uri="{BB962C8B-B14F-4D97-AF65-F5344CB8AC3E}">
        <p14:creationId xmlns:p14="http://schemas.microsoft.com/office/powerpoint/2010/main" val="277358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AE2EDB-908F-60DC-03A2-D18E88B88D3F}"/>
              </a:ext>
            </a:extLst>
          </p:cNvPr>
          <p:cNvSpPr>
            <a:spLocks noGrp="1"/>
          </p:cNvSpPr>
          <p:nvPr>
            <p:ph type="title"/>
          </p:nvPr>
        </p:nvSpPr>
        <p:spPr>
          <a:xfrm>
            <a:off x="1251678" y="382385"/>
            <a:ext cx="10178322" cy="1327146"/>
          </a:xfrm>
        </p:spPr>
        <p:txBody>
          <a:bodyPr>
            <a:normAutofit/>
          </a:bodyPr>
          <a:lstStyle/>
          <a:p>
            <a:r>
              <a:rPr lang="da-DK" sz="4000" dirty="0"/>
              <a:t>Forudsætninger og didaktik Før brug af videofeedback på proces-niveau</a:t>
            </a:r>
          </a:p>
        </p:txBody>
      </p:sp>
      <p:sp>
        <p:nvSpPr>
          <p:cNvPr id="3" name="Pladsholder til indhold 2">
            <a:extLst>
              <a:ext uri="{FF2B5EF4-FFF2-40B4-BE49-F238E27FC236}">
                <a16:creationId xmlns:a16="http://schemas.microsoft.com/office/drawing/2014/main" id="{C65A2FD3-3A28-8518-D3CE-951D44769B34}"/>
              </a:ext>
            </a:extLst>
          </p:cNvPr>
          <p:cNvSpPr>
            <a:spLocks noGrp="1"/>
          </p:cNvSpPr>
          <p:nvPr>
            <p:ph idx="1"/>
          </p:nvPr>
        </p:nvSpPr>
        <p:spPr>
          <a:xfrm>
            <a:off x="1251678" y="1765190"/>
            <a:ext cx="10178322" cy="4778733"/>
          </a:xfrm>
        </p:spPr>
        <p:txBody>
          <a:bodyPr>
            <a:normAutofit/>
          </a:bodyPr>
          <a:lstStyle/>
          <a:p>
            <a:r>
              <a:rPr lang="da-DK" dirty="0"/>
              <a:t>Før: Det er vigtigt, at man bruger tid på at forklare eleverne, hvilke fordele der er ved videofeedback på proces-niveau. Eleverne skal vide, at feedback på processen giver dem mulighed for at forbedre deres afleveringer og dermed i sidste ende opnå en bedre karakter.</a:t>
            </a:r>
          </a:p>
          <a:p>
            <a:endParaRPr lang="da-DK" dirty="0"/>
          </a:p>
          <a:p>
            <a:r>
              <a:rPr lang="da-DK" dirty="0"/>
              <a:t> Under: Læreren skal bruge tid på at forklare delopgaverne, dvs. komme ind på hvad der skal være særlig fokus på i den enkelte delopgave. Det er vigtigt, at der er tydelige mål og kriterier.</a:t>
            </a:r>
          </a:p>
          <a:p>
            <a:endParaRPr lang="da-DK" dirty="0"/>
          </a:p>
          <a:p>
            <a:r>
              <a:rPr lang="da-DK" dirty="0"/>
              <a:t>Efter: Det er vigtigt, at man laver en evaluering af forløbet, dvs. taler med eleverne om, hvordan de har oplevet at få videofeedback på proces-niveau. Måske skal der laves enkelte ændringer næste gang, man vil arbejde med videofeedback på proces-niveau. </a:t>
            </a:r>
          </a:p>
        </p:txBody>
      </p:sp>
    </p:spTree>
    <p:extLst>
      <p:ext uri="{BB962C8B-B14F-4D97-AF65-F5344CB8AC3E}">
        <p14:creationId xmlns:p14="http://schemas.microsoft.com/office/powerpoint/2010/main" val="1527041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475F13-9E8A-97A2-FA71-5917D3FA2705}"/>
              </a:ext>
            </a:extLst>
          </p:cNvPr>
          <p:cNvSpPr>
            <a:spLocks noGrp="1"/>
          </p:cNvSpPr>
          <p:nvPr>
            <p:ph type="title"/>
          </p:nvPr>
        </p:nvSpPr>
        <p:spPr/>
        <p:txBody>
          <a:bodyPr/>
          <a:lstStyle/>
          <a:p>
            <a:r>
              <a:rPr lang="da-DK" dirty="0"/>
              <a:t>Kendetegn ved god feedback Inspiration fra Jens Dolin</a:t>
            </a:r>
          </a:p>
        </p:txBody>
      </p:sp>
      <p:sp>
        <p:nvSpPr>
          <p:cNvPr id="3" name="Pladsholder til indhold 2">
            <a:extLst>
              <a:ext uri="{FF2B5EF4-FFF2-40B4-BE49-F238E27FC236}">
                <a16:creationId xmlns:a16="http://schemas.microsoft.com/office/drawing/2014/main" id="{72EAB57C-24B3-6B5E-1C71-FDF75172783A}"/>
              </a:ext>
            </a:extLst>
          </p:cNvPr>
          <p:cNvSpPr>
            <a:spLocks noGrp="1"/>
          </p:cNvSpPr>
          <p:nvPr>
            <p:ph idx="1"/>
          </p:nvPr>
        </p:nvSpPr>
        <p:spPr>
          <a:xfrm>
            <a:off x="1558456" y="2011681"/>
            <a:ext cx="9871543" cy="4726608"/>
          </a:xfrm>
        </p:spPr>
        <p:txBody>
          <a:bodyPr/>
          <a:lstStyle/>
          <a:p>
            <a:r>
              <a:rPr lang="da-DK" dirty="0"/>
              <a:t> Feedback skal relateres til nogle kendte kriterier (de opstillede mål) </a:t>
            </a:r>
          </a:p>
          <a:p>
            <a:r>
              <a:rPr lang="da-DK" dirty="0"/>
              <a:t> Feedback skal være konstruktiv og konkret </a:t>
            </a:r>
          </a:p>
          <a:p>
            <a:r>
              <a:rPr lang="da-DK" dirty="0"/>
              <a:t> Feedback skal kunne bruges fremadrettet </a:t>
            </a:r>
          </a:p>
          <a:p>
            <a:endParaRPr lang="da-DK" dirty="0"/>
          </a:p>
        </p:txBody>
      </p:sp>
      <p:pic>
        <p:nvPicPr>
          <p:cNvPr id="5" name="Billede 4" descr="Et billede, der indeholder gul, sport, tennis, bold&#10;&#10;Automatisk genereret beskrivelse">
            <a:extLst>
              <a:ext uri="{FF2B5EF4-FFF2-40B4-BE49-F238E27FC236}">
                <a16:creationId xmlns:a16="http://schemas.microsoft.com/office/drawing/2014/main" id="{A8364EF9-1728-6EB4-8B0B-5DF9ECE3A52F}"/>
              </a:ext>
            </a:extLst>
          </p:cNvPr>
          <p:cNvPicPr>
            <a:picLocks noChangeAspect="1"/>
          </p:cNvPicPr>
          <p:nvPr/>
        </p:nvPicPr>
        <p:blipFill>
          <a:blip r:embed="rId2"/>
          <a:stretch>
            <a:fillRect/>
          </a:stretch>
        </p:blipFill>
        <p:spPr>
          <a:xfrm>
            <a:off x="3729161" y="3554378"/>
            <a:ext cx="4778733" cy="3183911"/>
          </a:xfrm>
          <a:prstGeom prst="rect">
            <a:avLst/>
          </a:prstGeom>
        </p:spPr>
      </p:pic>
    </p:spTree>
    <p:extLst>
      <p:ext uri="{BB962C8B-B14F-4D97-AF65-F5344CB8AC3E}">
        <p14:creationId xmlns:p14="http://schemas.microsoft.com/office/powerpoint/2010/main" val="3057751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3A873-F291-4EBC-8D75-396E0B564D36}"/>
              </a:ext>
            </a:extLst>
          </p:cNvPr>
          <p:cNvSpPr>
            <a:spLocks noGrp="1"/>
          </p:cNvSpPr>
          <p:nvPr>
            <p:ph type="title"/>
          </p:nvPr>
        </p:nvSpPr>
        <p:spPr>
          <a:xfrm>
            <a:off x="1251678" y="238539"/>
            <a:ext cx="10178322" cy="1184744"/>
          </a:xfrm>
        </p:spPr>
        <p:txBody>
          <a:bodyPr>
            <a:normAutofit fontScale="90000"/>
          </a:bodyPr>
          <a:lstStyle/>
          <a:p>
            <a:r>
              <a:rPr lang="da-DK" dirty="0"/>
              <a:t>Eksempel på opgaveformulering dansk A</a:t>
            </a:r>
          </a:p>
        </p:txBody>
      </p:sp>
      <p:sp>
        <p:nvSpPr>
          <p:cNvPr id="4" name="Pladsholder til indhold 3">
            <a:extLst>
              <a:ext uri="{FF2B5EF4-FFF2-40B4-BE49-F238E27FC236}">
                <a16:creationId xmlns:a16="http://schemas.microsoft.com/office/drawing/2014/main" id="{69A93D50-0DA3-5832-7238-2752FBFF2E93}"/>
              </a:ext>
            </a:extLst>
          </p:cNvPr>
          <p:cNvSpPr>
            <a:spLocks noGrp="1"/>
          </p:cNvSpPr>
          <p:nvPr>
            <p:ph idx="1"/>
          </p:nvPr>
        </p:nvSpPr>
        <p:spPr>
          <a:xfrm>
            <a:off x="1251678" y="1558457"/>
            <a:ext cx="10178322" cy="4898002"/>
          </a:xfrm>
        </p:spPr>
        <p:txBody>
          <a:bodyPr>
            <a:normAutofit fontScale="55000" lnSpcReduction="20000"/>
          </a:bodyPr>
          <a:lstStyle/>
          <a:p>
            <a:pPr algn="l"/>
            <a:r>
              <a:rPr lang="da-DK" b="1" i="0" dirty="0">
                <a:solidFill>
                  <a:srgbClr val="303030"/>
                </a:solidFill>
                <a:effectLst/>
                <a:latin typeface="Verdana" panose="020B0604030504040204" pitchFamily="34" charset="0"/>
              </a:rPr>
              <a:t>I skal lave en analyse af kronikken "Hvorfor dog ikke blot forbyde cigaretter" </a:t>
            </a:r>
            <a:endParaRPr lang="da-DK" b="0" i="0" dirty="0">
              <a:solidFill>
                <a:srgbClr val="303030"/>
              </a:solidFill>
              <a:effectLst/>
              <a:latin typeface="Verdana" panose="020B0604030504040204" pitchFamily="34" charset="0"/>
            </a:endParaRPr>
          </a:p>
          <a:p>
            <a:pPr algn="l"/>
            <a:r>
              <a:rPr lang="da-DK" b="0" i="0" dirty="0">
                <a:solidFill>
                  <a:srgbClr val="303030"/>
                </a:solidFill>
                <a:effectLst/>
                <a:latin typeface="Verdana" panose="020B0604030504040204" pitchFamily="34" charset="0"/>
              </a:rPr>
              <a:t>Vi laver denne gang afleveringen som processkrivning, hvilket betyder, at I skal aflevere opgaven flere gange. I får videofeedback på to delafleveringer, og I får først en karakter for opgaven, når den endelige færdige opgave er afleveret. Læs først opgaveformuleringen herunder grundigt. </a:t>
            </a:r>
            <a:r>
              <a:rPr lang="da-DK" b="0" i="0" u="sng" dirty="0">
                <a:solidFill>
                  <a:srgbClr val="303030"/>
                </a:solidFill>
                <a:effectLst/>
                <a:latin typeface="Verdana" panose="020B0604030504040204" pitchFamily="34" charset="0"/>
                <a:hlinkClick r:id="rId2"/>
              </a:rPr>
              <a:t>Find hjælp til opgavetypen; analyse, vurdering og diskussion her </a:t>
            </a:r>
            <a:endParaRPr lang="da-DK" b="0" i="0" dirty="0">
              <a:solidFill>
                <a:srgbClr val="303030"/>
              </a:solidFill>
              <a:effectLst/>
              <a:latin typeface="Verdana" panose="020B0604030504040204" pitchFamily="34" charset="0"/>
            </a:endParaRPr>
          </a:p>
          <a:p>
            <a:pPr algn="l"/>
            <a:r>
              <a:rPr lang="da-DK" b="0" i="0" dirty="0">
                <a:solidFill>
                  <a:srgbClr val="303030"/>
                </a:solidFill>
                <a:effectLst/>
                <a:latin typeface="Verdana" panose="020B0604030504040204" pitchFamily="34" charset="0"/>
              </a:rPr>
              <a:t>Find også hjælp i </a:t>
            </a:r>
            <a:r>
              <a:rPr lang="da-DK" b="0" i="0" u="sng" dirty="0">
                <a:solidFill>
                  <a:srgbClr val="303030"/>
                </a:solidFill>
                <a:effectLst/>
                <a:latin typeface="Verdana" panose="020B0604030504040204" pitchFamily="34" charset="0"/>
                <a:hlinkClick r:id="rId3"/>
              </a:rPr>
              <a:t>analysemodellen til meningsjournalistik  </a:t>
            </a:r>
            <a:endParaRPr lang="da-DK" b="0" i="0" dirty="0">
              <a:solidFill>
                <a:srgbClr val="303030"/>
              </a:solidFill>
              <a:effectLst/>
              <a:latin typeface="Verdana" panose="020B0604030504040204" pitchFamily="34" charset="0"/>
            </a:endParaRPr>
          </a:p>
          <a:p>
            <a:pPr algn="l"/>
            <a:r>
              <a:rPr lang="da-DK" b="0" i="0" dirty="0">
                <a:solidFill>
                  <a:srgbClr val="303030"/>
                </a:solidFill>
                <a:effectLst/>
                <a:latin typeface="Verdana" panose="020B0604030504040204" pitchFamily="34" charset="0"/>
              </a:rPr>
              <a:t> </a:t>
            </a:r>
            <a:r>
              <a:rPr lang="da-DK" b="1" i="0" dirty="0">
                <a:solidFill>
                  <a:srgbClr val="303030"/>
                </a:solidFill>
                <a:effectLst/>
                <a:latin typeface="Verdana" panose="020B0604030504040204" pitchFamily="34" charset="0"/>
              </a:rPr>
              <a:t>1. </a:t>
            </a:r>
            <a:r>
              <a:rPr lang="da-DK" b="0" i="0" dirty="0">
                <a:solidFill>
                  <a:srgbClr val="303030"/>
                </a:solidFill>
                <a:effectLst/>
                <a:latin typeface="Verdana" panose="020B0604030504040204" pitchFamily="34" charset="0"/>
              </a:rPr>
              <a:t>Aflevering </a:t>
            </a:r>
            <a:r>
              <a:rPr lang="da-DK" b="1" i="0" dirty="0">
                <a:solidFill>
                  <a:srgbClr val="303030"/>
                </a:solidFill>
                <a:effectLst/>
                <a:latin typeface="Verdana" panose="020B0604030504040204" pitchFamily="34" charset="0"/>
              </a:rPr>
              <a:t>mandag den 7-11-22</a:t>
            </a:r>
            <a:r>
              <a:rPr lang="da-DK" b="0" i="0" dirty="0">
                <a:solidFill>
                  <a:srgbClr val="303030"/>
                </a:solidFill>
                <a:effectLst/>
                <a:latin typeface="Verdana" panose="020B0604030504040204" pitchFamily="34" charset="0"/>
              </a:rPr>
              <a:t>: Her skal I have fokus på indledning, præsentation, fortolkningshypotese og analyse af modtagerne. </a:t>
            </a:r>
            <a:r>
              <a:rPr lang="da-DK" b="0" i="0" u="sng" dirty="0">
                <a:solidFill>
                  <a:srgbClr val="303030"/>
                </a:solidFill>
                <a:effectLst/>
                <a:latin typeface="Verdana" panose="020B0604030504040204" pitchFamily="34" charset="0"/>
                <a:hlinkClick r:id="rId4"/>
              </a:rPr>
              <a:t>Læs om fortolkningshypotese her</a:t>
            </a:r>
            <a:endParaRPr lang="da-DK" b="0" i="0" dirty="0">
              <a:solidFill>
                <a:srgbClr val="303030"/>
              </a:solidFill>
              <a:effectLst/>
              <a:latin typeface="Verdana" panose="020B0604030504040204" pitchFamily="34" charset="0"/>
            </a:endParaRPr>
          </a:p>
          <a:p>
            <a:pPr algn="l"/>
            <a:r>
              <a:rPr lang="da-DK" b="0" i="0" dirty="0">
                <a:solidFill>
                  <a:srgbClr val="303030"/>
                </a:solidFill>
                <a:effectLst/>
                <a:latin typeface="Verdana" panose="020B0604030504040204" pitchFamily="34" charset="0"/>
              </a:rPr>
              <a:t> </a:t>
            </a:r>
          </a:p>
          <a:p>
            <a:pPr algn="l"/>
            <a:r>
              <a:rPr lang="da-DK" b="1" i="0" dirty="0">
                <a:solidFill>
                  <a:srgbClr val="303030"/>
                </a:solidFill>
                <a:effectLst/>
                <a:latin typeface="Verdana" panose="020B0604030504040204" pitchFamily="34" charset="0"/>
              </a:rPr>
              <a:t>2. Aflevering tirsdag den 15-11-22: </a:t>
            </a:r>
            <a:r>
              <a:rPr lang="da-DK" b="0" i="0" dirty="0">
                <a:solidFill>
                  <a:srgbClr val="303030"/>
                </a:solidFill>
                <a:effectLst/>
                <a:latin typeface="Verdana" panose="020B0604030504040204" pitchFamily="34" charset="0"/>
              </a:rPr>
              <a:t>Her skal I have fokus på analyse af argumentation og de sproglige virkemidler samt gennemslagskraft i forhold til modtagerne.     </a:t>
            </a:r>
          </a:p>
          <a:p>
            <a:pPr algn="l"/>
            <a:r>
              <a:rPr lang="da-DK" b="0" i="0" dirty="0">
                <a:solidFill>
                  <a:srgbClr val="303030"/>
                </a:solidFill>
                <a:effectLst/>
                <a:latin typeface="Verdana" panose="020B0604030504040204" pitchFamily="34" charset="0"/>
              </a:rPr>
              <a:t> </a:t>
            </a:r>
          </a:p>
          <a:p>
            <a:pPr algn="l"/>
            <a:r>
              <a:rPr lang="da-DK" b="1" i="0" dirty="0">
                <a:solidFill>
                  <a:srgbClr val="303030"/>
                </a:solidFill>
                <a:effectLst/>
                <a:latin typeface="Verdana" panose="020B0604030504040204" pitchFamily="34" charset="0"/>
              </a:rPr>
              <a:t>3. Aflevering den 28-11-22</a:t>
            </a:r>
            <a:r>
              <a:rPr lang="da-DK" b="0" i="0" dirty="0">
                <a:solidFill>
                  <a:srgbClr val="303030"/>
                </a:solidFill>
                <a:effectLst/>
                <a:latin typeface="Verdana" panose="020B0604030504040204" pitchFamily="34" charset="0"/>
              </a:rPr>
              <a:t>: Her afleverer I den færdige analyse. Husk, at I skal slutte jeres analyse med at diskutere artiklens overordnede problemstilling. Der gives en karakter for den færdige opgave, men ikke yderligere feedback.</a:t>
            </a:r>
          </a:p>
          <a:p>
            <a:pPr algn="l"/>
            <a:r>
              <a:rPr lang="da-DK" b="1" i="0" dirty="0">
                <a:solidFill>
                  <a:srgbClr val="303030"/>
                </a:solidFill>
                <a:effectLst/>
                <a:latin typeface="Verdana" panose="020B0604030504040204" pitchFamily="34" charset="0"/>
              </a:rPr>
              <a:t>Her er opgaveformuleringen:</a:t>
            </a:r>
            <a:endParaRPr lang="da-DK" b="0" i="0" dirty="0">
              <a:solidFill>
                <a:srgbClr val="303030"/>
              </a:solidFill>
              <a:effectLst/>
              <a:latin typeface="Verdana" panose="020B0604030504040204" pitchFamily="34" charset="0"/>
            </a:endParaRPr>
          </a:p>
          <a:p>
            <a:pPr algn="l"/>
            <a:r>
              <a:rPr lang="da-DK" b="1" i="0" dirty="0">
                <a:solidFill>
                  <a:srgbClr val="303030"/>
                </a:solidFill>
                <a:effectLst/>
                <a:latin typeface="Verdana" panose="020B0604030504040204" pitchFamily="34" charset="0"/>
              </a:rPr>
              <a:t>Foretag en analyse af "Hvorfor dog ikke blot forbyde cigaretter" med særligt fokus på argumentation, sproglige virkemidler og modtagere.</a:t>
            </a:r>
            <a:endParaRPr lang="da-DK" b="0" i="0" dirty="0">
              <a:solidFill>
                <a:srgbClr val="303030"/>
              </a:solidFill>
              <a:effectLst/>
              <a:latin typeface="Verdana" panose="020B0604030504040204" pitchFamily="34" charset="0"/>
            </a:endParaRPr>
          </a:p>
          <a:p>
            <a:pPr algn="l"/>
            <a:r>
              <a:rPr lang="da-DK" b="1" i="0" dirty="0">
                <a:solidFill>
                  <a:srgbClr val="303030"/>
                </a:solidFill>
                <a:effectLst/>
                <a:latin typeface="Verdana" panose="020B0604030504040204" pitchFamily="34" charset="0"/>
              </a:rPr>
              <a:t>Vurdér kronikkens gennemslagskraft i forhold til modtagerne. Diskutér artiklens overordnede problemstilling.</a:t>
            </a:r>
            <a:endParaRPr lang="da-DK" b="0" i="0" dirty="0">
              <a:solidFill>
                <a:srgbClr val="303030"/>
              </a:solidFill>
              <a:effectLst/>
              <a:latin typeface="Verdana" panose="020B0604030504040204" pitchFamily="34" charset="0"/>
            </a:endParaRPr>
          </a:p>
          <a:p>
            <a:pPr algn="l"/>
            <a:r>
              <a:rPr lang="da-DK" b="1" i="0" dirty="0">
                <a:solidFill>
                  <a:srgbClr val="303030"/>
                </a:solidFill>
                <a:effectLst/>
                <a:latin typeface="Verdana" panose="020B0604030504040204" pitchFamily="34" charset="0"/>
              </a:rPr>
              <a:t>Tekstgrundlag: Gunnar Lind Haase Svendsen: "Hvorfor dog ikke blot forbyde cigaretter" </a:t>
            </a:r>
            <a:endParaRPr lang="da-DK" b="0" i="0" dirty="0">
              <a:solidFill>
                <a:srgbClr val="303030"/>
              </a:solidFill>
              <a:effectLst/>
              <a:latin typeface="Verdana" panose="020B0604030504040204" pitchFamily="34" charset="0"/>
            </a:endParaRPr>
          </a:p>
          <a:p>
            <a:pPr algn="l"/>
            <a:r>
              <a:rPr lang="da-DK" b="1" i="0" dirty="0">
                <a:solidFill>
                  <a:srgbClr val="303030"/>
                </a:solidFill>
                <a:effectLst/>
                <a:latin typeface="Verdana" panose="020B0604030504040204" pitchFamily="34" charset="0"/>
              </a:rPr>
              <a:t>Kronik i Jyllands-Posten, den 24. juli 2018 </a:t>
            </a:r>
            <a:endParaRPr lang="da-DK" b="0" i="0" dirty="0">
              <a:solidFill>
                <a:srgbClr val="303030"/>
              </a:solidFill>
              <a:effectLst/>
              <a:latin typeface="Verdana" panose="020B0604030504040204" pitchFamily="34" charset="0"/>
            </a:endParaRPr>
          </a:p>
          <a:p>
            <a:pPr algn="l"/>
            <a:r>
              <a:rPr lang="da-DK" b="1" i="0" u="sng" dirty="0">
                <a:solidFill>
                  <a:srgbClr val="303030"/>
                </a:solidFill>
                <a:effectLst/>
                <a:latin typeface="Verdana" panose="020B0604030504040204" pitchFamily="34" charset="0"/>
                <a:hlinkClick r:id="rId5" tooltip="Hvorfor dog ikke forbyde cigaretter (2).pdf"/>
              </a:rPr>
              <a:t>"Hvorfor dog ikke blot forbyde cigaretter"  </a:t>
            </a:r>
            <a:r>
              <a:rPr lang="da-DK" b="0" i="0" u="sng" dirty="0">
                <a:solidFill>
                  <a:srgbClr val="303030"/>
                </a:solidFill>
                <a:effectLst/>
                <a:latin typeface="Verdana" panose="020B0604030504040204" pitchFamily="34" charset="0"/>
                <a:hlinkClick r:id="rId5" tooltip="Hvorfor dog ikke forbyde cigaretter (2).pdf"/>
              </a:rPr>
              <a:t>  </a:t>
            </a:r>
            <a:r>
              <a:rPr lang="da-DK" b="0" i="0" u="none" strike="noStrike" dirty="0">
                <a:solidFill>
                  <a:srgbClr val="303030"/>
                </a:solidFill>
                <a:effectLst/>
                <a:latin typeface="Verdana" panose="020B0604030504040204" pitchFamily="34" charset="0"/>
                <a:hlinkClick r:id="rId6"/>
              </a:rPr>
              <a:t>Download "Hvorfor dog ikke blot forbyde cigaretter"    </a:t>
            </a:r>
            <a:endParaRPr lang="da-DK" b="0" i="0" dirty="0">
              <a:solidFill>
                <a:srgbClr val="303030"/>
              </a:solidFill>
              <a:effectLst/>
              <a:latin typeface="Verdana" panose="020B0604030504040204" pitchFamily="34" charset="0"/>
            </a:endParaRPr>
          </a:p>
          <a:p>
            <a:pPr algn="l"/>
            <a:r>
              <a:rPr lang="da-DK" b="1" i="0" u="sng" dirty="0">
                <a:solidFill>
                  <a:srgbClr val="303030"/>
                </a:solidFill>
                <a:effectLst/>
                <a:latin typeface="Verdana" panose="020B0604030504040204" pitchFamily="34" charset="0"/>
                <a:hlinkClick r:id="rId7"/>
              </a:rPr>
              <a:t>Link til netavisen</a:t>
            </a:r>
            <a:endParaRPr lang="da-DK" b="0" i="0" dirty="0">
              <a:solidFill>
                <a:srgbClr val="303030"/>
              </a:solidFill>
              <a:effectLst/>
              <a:latin typeface="Verdana" panose="020B0604030504040204" pitchFamily="34" charset="0"/>
            </a:endParaRPr>
          </a:p>
          <a:p>
            <a:endParaRPr lang="da-DK" dirty="0"/>
          </a:p>
        </p:txBody>
      </p:sp>
    </p:spTree>
    <p:extLst>
      <p:ext uri="{BB962C8B-B14F-4D97-AF65-F5344CB8AC3E}">
        <p14:creationId xmlns:p14="http://schemas.microsoft.com/office/powerpoint/2010/main" val="177916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73EC8-E2A3-4616-8733-BCD0B33AB77C}"/>
              </a:ext>
            </a:extLst>
          </p:cNvPr>
          <p:cNvSpPr>
            <a:spLocks noGrp="1"/>
          </p:cNvSpPr>
          <p:nvPr>
            <p:ph type="title"/>
          </p:nvPr>
        </p:nvSpPr>
        <p:spPr>
          <a:xfrm>
            <a:off x="1251678" y="382385"/>
            <a:ext cx="10178322" cy="1366902"/>
          </a:xfrm>
        </p:spPr>
        <p:txBody>
          <a:bodyPr>
            <a:normAutofit fontScale="90000"/>
          </a:bodyPr>
          <a:lstStyle/>
          <a:p>
            <a:r>
              <a:rPr lang="da-DK" dirty="0"/>
              <a:t>Hvorfor indgår it som en del af løsningen?</a:t>
            </a:r>
          </a:p>
        </p:txBody>
      </p:sp>
      <p:sp>
        <p:nvSpPr>
          <p:cNvPr id="3" name="Pladsholder til indhold 2">
            <a:extLst>
              <a:ext uri="{FF2B5EF4-FFF2-40B4-BE49-F238E27FC236}">
                <a16:creationId xmlns:a16="http://schemas.microsoft.com/office/drawing/2014/main" id="{2A34EBDF-F435-44B5-B6E9-2C5503CC19F0}"/>
              </a:ext>
            </a:extLst>
          </p:cNvPr>
          <p:cNvSpPr>
            <a:spLocks noGrp="1"/>
          </p:cNvSpPr>
          <p:nvPr>
            <p:ph idx="1"/>
          </p:nvPr>
        </p:nvSpPr>
        <p:spPr>
          <a:xfrm>
            <a:off x="1137037" y="1630017"/>
            <a:ext cx="10400306" cy="5041127"/>
          </a:xfrm>
        </p:spPr>
        <p:txBody>
          <a:bodyPr/>
          <a:lstStyle/>
          <a:p>
            <a:r>
              <a:rPr lang="da-DK" sz="1800" b="1" dirty="0">
                <a:effectLst/>
                <a:latin typeface="Calibri" panose="020F0502020204030204" pitchFamily="34" charset="0"/>
                <a:ea typeface="Calibri" panose="020F0502020204030204" pitchFamily="34" charset="0"/>
                <a:cs typeface="Times New Roman" panose="02020603050405020304" pitchFamily="18" charset="0"/>
              </a:rPr>
              <a:t>Eleven kan gense videofeedbacken flere gange, og det er ofte lettere at forstå lærerens forklaring, når den kommer via en skærmoptagelse i stedet for en lang tekst, der skal læses.</a:t>
            </a:r>
          </a:p>
          <a:p>
            <a:r>
              <a:rPr lang="da-DK" sz="1800" b="1" dirty="0">
                <a:effectLst/>
                <a:latin typeface="Calibri" panose="020F0502020204030204" pitchFamily="34" charset="0"/>
                <a:ea typeface="Calibri" panose="020F0502020204030204" pitchFamily="34" charset="0"/>
                <a:cs typeface="Times New Roman" panose="02020603050405020304" pitchFamily="18" charset="0"/>
              </a:rPr>
              <a:t>Læreren kan pege på elevens tekst, mens hun taler om den og kommer med input til eleven. </a:t>
            </a:r>
          </a:p>
          <a:p>
            <a:endParaRPr lang="da-DK" dirty="0"/>
          </a:p>
        </p:txBody>
      </p:sp>
      <p:pic>
        <p:nvPicPr>
          <p:cNvPr id="5" name="Recording Gustav eksempel på videofeedback">
            <a:hlinkClick r:id="" action="ppaction://media"/>
            <a:extLst>
              <a:ext uri="{FF2B5EF4-FFF2-40B4-BE49-F238E27FC236}">
                <a16:creationId xmlns:a16="http://schemas.microsoft.com/office/drawing/2014/main" id="{0CFA251B-D403-40DE-93F8-BEA7E7954A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0083" y="2644328"/>
            <a:ext cx="7211833" cy="3831287"/>
          </a:xfrm>
          <a:prstGeom prst="rect">
            <a:avLst/>
          </a:prstGeom>
        </p:spPr>
      </p:pic>
    </p:spTree>
    <p:extLst>
      <p:ext uri="{BB962C8B-B14F-4D97-AF65-F5344CB8AC3E}">
        <p14:creationId xmlns:p14="http://schemas.microsoft.com/office/powerpoint/2010/main" val="285270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92FC6-6EBE-DD64-4A96-E2C4ACE2BAE4}"/>
              </a:ext>
            </a:extLst>
          </p:cNvPr>
          <p:cNvSpPr>
            <a:spLocks noGrp="1"/>
          </p:cNvSpPr>
          <p:nvPr>
            <p:ph type="title"/>
          </p:nvPr>
        </p:nvSpPr>
        <p:spPr>
          <a:xfrm>
            <a:off x="1251678" y="382385"/>
            <a:ext cx="10178322" cy="873921"/>
          </a:xfrm>
        </p:spPr>
        <p:txBody>
          <a:bodyPr/>
          <a:lstStyle/>
          <a:p>
            <a:r>
              <a:rPr lang="da-DK" dirty="0"/>
              <a:t>Eksempel på kort videofeedback </a:t>
            </a:r>
          </a:p>
        </p:txBody>
      </p:sp>
      <p:pic>
        <p:nvPicPr>
          <p:cNvPr id="4" name="Recording Gustav eksempel på videofeedback">
            <a:hlinkClick r:id="" action="ppaction://media"/>
            <a:extLst>
              <a:ext uri="{FF2B5EF4-FFF2-40B4-BE49-F238E27FC236}">
                <a16:creationId xmlns:a16="http://schemas.microsoft.com/office/drawing/2014/main" id="{3217FC2B-F9FF-639A-C4B3-0B4249A96D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6118" y="1084388"/>
            <a:ext cx="9862484" cy="5239011"/>
          </a:xfrm>
        </p:spPr>
      </p:pic>
    </p:spTree>
    <p:extLst>
      <p:ext uri="{BB962C8B-B14F-4D97-AF65-F5344CB8AC3E}">
        <p14:creationId xmlns:p14="http://schemas.microsoft.com/office/powerpoint/2010/main" val="93442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8E294-C697-468E-9C1B-73F630C7DD1A}"/>
              </a:ext>
            </a:extLst>
          </p:cNvPr>
          <p:cNvSpPr>
            <a:spLocks noGrp="1"/>
          </p:cNvSpPr>
          <p:nvPr>
            <p:ph type="title"/>
          </p:nvPr>
        </p:nvSpPr>
        <p:spPr>
          <a:xfrm>
            <a:off x="1251678" y="382385"/>
            <a:ext cx="10178322" cy="714895"/>
          </a:xfrm>
        </p:spPr>
        <p:txBody>
          <a:bodyPr>
            <a:normAutofit fontScale="90000"/>
          </a:bodyPr>
          <a:lstStyle/>
          <a:p>
            <a:r>
              <a:rPr lang="da-DK" dirty="0"/>
              <a:t>Genaflevering - del 2</a:t>
            </a:r>
          </a:p>
        </p:txBody>
      </p:sp>
      <p:pic>
        <p:nvPicPr>
          <p:cNvPr id="7" name="Pladsholder til indhold 6">
            <a:extLst>
              <a:ext uri="{FF2B5EF4-FFF2-40B4-BE49-F238E27FC236}">
                <a16:creationId xmlns:a16="http://schemas.microsoft.com/office/drawing/2014/main" id="{8DF2A768-9D35-D081-F213-05847649DD09}"/>
              </a:ext>
            </a:extLst>
          </p:cNvPr>
          <p:cNvPicPr>
            <a:picLocks noGrp="1" noChangeAspect="1"/>
          </p:cNvPicPr>
          <p:nvPr>
            <p:ph idx="1"/>
          </p:nvPr>
        </p:nvPicPr>
        <p:blipFill>
          <a:blip r:embed="rId2"/>
          <a:stretch>
            <a:fillRect/>
          </a:stretch>
        </p:blipFill>
        <p:spPr>
          <a:xfrm>
            <a:off x="1049572" y="1097280"/>
            <a:ext cx="10049434" cy="5652806"/>
          </a:xfrm>
        </p:spPr>
      </p:pic>
    </p:spTree>
    <p:extLst>
      <p:ext uri="{BB962C8B-B14F-4D97-AF65-F5344CB8AC3E}">
        <p14:creationId xmlns:p14="http://schemas.microsoft.com/office/powerpoint/2010/main" val="1834339242"/>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TM10001106[[fn=Badge]]</Template>
  <TotalTime>137</TotalTime>
  <Words>820</Words>
  <Application>Microsoft Office PowerPoint</Application>
  <PresentationFormat>Widescreen</PresentationFormat>
  <Paragraphs>52</Paragraphs>
  <Slides>11</Slides>
  <Notes>0</Notes>
  <HiddenSlides>0</HiddenSlides>
  <MMClips>2</MMClips>
  <ScaleCrop>false</ScaleCrop>
  <HeadingPairs>
    <vt:vector size="8" baseType="variant">
      <vt:variant>
        <vt:lpstr>Benyttede skrifttyper</vt:lpstr>
      </vt:variant>
      <vt:variant>
        <vt:i4>5</vt:i4>
      </vt:variant>
      <vt:variant>
        <vt:lpstr>Tema</vt:lpstr>
      </vt:variant>
      <vt:variant>
        <vt:i4>1</vt:i4>
      </vt:variant>
      <vt:variant>
        <vt:lpstr>Integrerede OLE-servere</vt:lpstr>
      </vt:variant>
      <vt:variant>
        <vt:i4>1</vt:i4>
      </vt:variant>
      <vt:variant>
        <vt:lpstr>Slidetitler</vt:lpstr>
      </vt:variant>
      <vt:variant>
        <vt:i4>11</vt:i4>
      </vt:variant>
    </vt:vector>
  </HeadingPairs>
  <TitlesOfParts>
    <vt:vector size="18" baseType="lpstr">
      <vt:lpstr>Arial</vt:lpstr>
      <vt:lpstr>Calibri</vt:lpstr>
      <vt:lpstr>Gill Sans MT</vt:lpstr>
      <vt:lpstr>Impact</vt:lpstr>
      <vt:lpstr>Verdana</vt:lpstr>
      <vt:lpstr>Badge</vt:lpstr>
      <vt:lpstr>Acrobat Document</vt:lpstr>
      <vt:lpstr>Præsentation af Videofeedback</vt:lpstr>
      <vt:lpstr>Videofeedback på proces-niveau Hvad er fordelene? </vt:lpstr>
      <vt:lpstr>Hvorfor vil det forbedre elevernes læring?</vt:lpstr>
      <vt:lpstr>Forudsætninger og didaktik Før brug af videofeedback på proces-niveau</vt:lpstr>
      <vt:lpstr>Kendetegn ved god feedback Inspiration fra Jens Dolin</vt:lpstr>
      <vt:lpstr>Eksempel på opgaveformulering dansk A</vt:lpstr>
      <vt:lpstr>Hvorfor indgår it som en del af løsningen?</vt:lpstr>
      <vt:lpstr>Eksempel på kort videofeedback </vt:lpstr>
      <vt:lpstr>Genaflevering - del 2</vt:lpstr>
      <vt:lpstr>Aflevering af den færdige opgave =del 3</vt:lpstr>
      <vt:lpstr>Mit bedste råd til undervisere, der skal i gang med at bruge det?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Præsentation af mit produkt</dc:title>
  <dc:creator>Lene Dyrehauge</dc:creator>
  <cp:lastModifiedBy>Lene Dyrehauge</cp:lastModifiedBy>
  <cp:revision>36</cp:revision>
  <dcterms:created xsi:type="dcterms:W3CDTF">2021-12-06T19:06:51Z</dcterms:created>
  <dcterms:modified xsi:type="dcterms:W3CDTF">2022-11-29T18:32:17Z</dcterms:modified>
</cp:coreProperties>
</file>