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86" r:id="rId3"/>
    <p:sldId id="341" r:id="rId4"/>
    <p:sldId id="287" r:id="rId5"/>
    <p:sldId id="289" r:id="rId6"/>
    <p:sldId id="290" r:id="rId7"/>
    <p:sldId id="291" r:id="rId8"/>
    <p:sldId id="292" r:id="rId9"/>
    <p:sldId id="294" r:id="rId10"/>
    <p:sldId id="293" r:id="rId11"/>
    <p:sldId id="288" r:id="rId12"/>
    <p:sldId id="260" r:id="rId13"/>
    <p:sldId id="261" r:id="rId14"/>
    <p:sldId id="262" r:id="rId15"/>
    <p:sldId id="390" r:id="rId16"/>
    <p:sldId id="391" r:id="rId17"/>
    <p:sldId id="25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337" r:id="rId30"/>
    <p:sldId id="338" r:id="rId31"/>
    <p:sldId id="339" r:id="rId32"/>
    <p:sldId id="340" r:id="rId33"/>
    <p:sldId id="393" r:id="rId34"/>
    <p:sldId id="285" r:id="rId35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gdGPtjAaeW5D+ikjw0NUVcvFQP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E1F4A4-FAED-4E83-92EC-169814879455}">
  <a:tblStyle styleId="{2DE1F4A4-FAED-4E83-92EC-1698148794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C591E-969B-41C2-BF29-92C5C028D43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F45BD0-5333-472B-A889-039E89C305D7}">
      <dgm:prSet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Fordi vi er i verden med teknologi ..</a:t>
          </a:r>
          <a:endParaRPr lang="en-US" dirty="0">
            <a:solidFill>
              <a:schemeClr val="bg1"/>
            </a:solidFill>
          </a:endParaRPr>
        </a:p>
      </dgm:t>
    </dgm:pt>
    <dgm:pt modelId="{265AB1A4-C6BB-49BA-BC95-C31656BDD63D}" type="parTrans" cxnId="{597E0F07-821D-497C-8949-0C187BFCE3D6}">
      <dgm:prSet/>
      <dgm:spPr/>
      <dgm:t>
        <a:bodyPr/>
        <a:lstStyle/>
        <a:p>
          <a:endParaRPr lang="en-US"/>
        </a:p>
      </dgm:t>
    </dgm:pt>
    <dgm:pt modelId="{03A5588F-8733-47D7-8C6E-1C91D98BC91A}" type="sibTrans" cxnId="{597E0F07-821D-497C-8949-0C187BFCE3D6}">
      <dgm:prSet/>
      <dgm:spPr/>
      <dgm:t>
        <a:bodyPr/>
        <a:lstStyle/>
        <a:p>
          <a:endParaRPr lang="en-US"/>
        </a:p>
      </dgm:t>
    </dgm:pt>
    <dgm:pt modelId="{5B34DA83-1396-40E1-9895-A85B61F4472D}">
      <dgm:prSet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Brug for at lære med teknologi</a:t>
          </a:r>
          <a:endParaRPr lang="en-US" dirty="0">
            <a:solidFill>
              <a:schemeClr val="bg1"/>
            </a:solidFill>
          </a:endParaRPr>
        </a:p>
      </dgm:t>
    </dgm:pt>
    <dgm:pt modelId="{70F0AA82-D51E-4B88-8445-32AC9A476F7C}" type="parTrans" cxnId="{E78AD8A4-DC99-4478-AAD9-762F4790D544}">
      <dgm:prSet/>
      <dgm:spPr/>
      <dgm:t>
        <a:bodyPr/>
        <a:lstStyle/>
        <a:p>
          <a:endParaRPr lang="en-US"/>
        </a:p>
      </dgm:t>
    </dgm:pt>
    <dgm:pt modelId="{92B485A5-F7BB-432F-8512-F43F093F9A67}" type="sibTrans" cxnId="{E78AD8A4-DC99-4478-AAD9-762F4790D544}">
      <dgm:prSet/>
      <dgm:spPr/>
      <dgm:t>
        <a:bodyPr/>
        <a:lstStyle/>
        <a:p>
          <a:endParaRPr lang="en-US"/>
        </a:p>
      </dgm:t>
    </dgm:pt>
    <dgm:pt modelId="{F47D8537-5B6C-44E8-82C2-29F854B454E7}">
      <dgm:prSet/>
      <dgm:spPr/>
      <dgm:t>
        <a:bodyPr/>
        <a:lstStyle/>
        <a:p>
          <a:r>
            <a:rPr lang="da-DK" dirty="0">
              <a:solidFill>
                <a:schemeClr val="bg1"/>
              </a:solidFill>
            </a:rPr>
            <a:t>Brug for didaktiske </a:t>
          </a:r>
          <a:r>
            <a:rPr lang="da-DK" u="sng" dirty="0">
              <a:solidFill>
                <a:schemeClr val="bg1"/>
              </a:solidFill>
            </a:rPr>
            <a:t>forståelser</a:t>
          </a:r>
          <a:r>
            <a:rPr lang="da-DK" dirty="0">
              <a:solidFill>
                <a:schemeClr val="bg1"/>
              </a:solidFill>
            </a:rPr>
            <a:t> af teknologi</a:t>
          </a:r>
          <a:endParaRPr lang="en-US" dirty="0">
            <a:solidFill>
              <a:schemeClr val="bg1"/>
            </a:solidFill>
          </a:endParaRPr>
        </a:p>
      </dgm:t>
    </dgm:pt>
    <dgm:pt modelId="{43145ED1-C871-4705-8975-974E85DAA9AE}" type="parTrans" cxnId="{0872A754-BA8F-471A-9CD6-F9EF25AE744B}">
      <dgm:prSet/>
      <dgm:spPr/>
      <dgm:t>
        <a:bodyPr/>
        <a:lstStyle/>
        <a:p>
          <a:endParaRPr lang="en-US"/>
        </a:p>
      </dgm:t>
    </dgm:pt>
    <dgm:pt modelId="{B8862543-41DD-47E5-8283-7F73C4B85D1E}" type="sibTrans" cxnId="{0872A754-BA8F-471A-9CD6-F9EF25AE744B}">
      <dgm:prSet/>
      <dgm:spPr/>
      <dgm:t>
        <a:bodyPr/>
        <a:lstStyle/>
        <a:p>
          <a:endParaRPr lang="en-US"/>
        </a:p>
      </dgm:t>
    </dgm:pt>
    <dgm:pt modelId="{EAE9EFCD-D1A5-4C1F-ADFA-7ABE4D6B3D18}" type="pres">
      <dgm:prSet presAssocID="{7ECC591E-969B-41C2-BF29-92C5C028D435}" presName="root" presStyleCnt="0">
        <dgm:presLayoutVars>
          <dgm:dir/>
          <dgm:resizeHandles val="exact"/>
        </dgm:presLayoutVars>
      </dgm:prSet>
      <dgm:spPr/>
    </dgm:pt>
    <dgm:pt modelId="{8D6FBDB7-1C46-4F7D-9EC1-ED8020EB6517}" type="pres">
      <dgm:prSet presAssocID="{2BF45BD0-5333-472B-A889-039E89C305D7}" presName="compNode" presStyleCnt="0"/>
      <dgm:spPr/>
    </dgm:pt>
    <dgm:pt modelId="{12D83EB3-8F8B-4B33-BA90-B0695F965F17}" type="pres">
      <dgm:prSet presAssocID="{2BF45BD0-5333-472B-A889-039E89C305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ærbar computer"/>
        </a:ext>
      </dgm:extLst>
    </dgm:pt>
    <dgm:pt modelId="{4B810FF8-60A2-4ABB-B20A-1C207A2AC941}" type="pres">
      <dgm:prSet presAssocID="{2BF45BD0-5333-472B-A889-039E89C305D7}" presName="spaceRect" presStyleCnt="0"/>
      <dgm:spPr/>
    </dgm:pt>
    <dgm:pt modelId="{8B35E24B-60ED-4961-9425-5F90EE6AEB03}" type="pres">
      <dgm:prSet presAssocID="{2BF45BD0-5333-472B-A889-039E89C305D7}" presName="textRect" presStyleLbl="revTx" presStyleIdx="0" presStyleCnt="3">
        <dgm:presLayoutVars>
          <dgm:chMax val="1"/>
          <dgm:chPref val="1"/>
        </dgm:presLayoutVars>
      </dgm:prSet>
      <dgm:spPr/>
    </dgm:pt>
    <dgm:pt modelId="{AF7DE4B7-ED54-4318-9F4F-B492A605B5F2}" type="pres">
      <dgm:prSet presAssocID="{03A5588F-8733-47D7-8C6E-1C91D98BC91A}" presName="sibTrans" presStyleCnt="0"/>
      <dgm:spPr/>
    </dgm:pt>
    <dgm:pt modelId="{1652585D-9E5E-4FD5-8633-01C176BB867F}" type="pres">
      <dgm:prSet presAssocID="{5B34DA83-1396-40E1-9895-A85B61F4472D}" presName="compNode" presStyleCnt="0"/>
      <dgm:spPr/>
    </dgm:pt>
    <dgm:pt modelId="{2A5E4E36-547E-4FAE-A49B-5772A9412D4A}" type="pres">
      <dgm:prSet presAssocID="{5B34DA83-1396-40E1-9895-A85B61F4472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bler"/>
        </a:ext>
      </dgm:extLst>
    </dgm:pt>
    <dgm:pt modelId="{E2E3DA11-AEE4-4109-BAA3-B6EAB82C80CF}" type="pres">
      <dgm:prSet presAssocID="{5B34DA83-1396-40E1-9895-A85B61F4472D}" presName="spaceRect" presStyleCnt="0"/>
      <dgm:spPr/>
    </dgm:pt>
    <dgm:pt modelId="{4C0A51C5-0AC4-4833-A5E1-CB5A13CA6A57}" type="pres">
      <dgm:prSet presAssocID="{5B34DA83-1396-40E1-9895-A85B61F4472D}" presName="textRect" presStyleLbl="revTx" presStyleIdx="1" presStyleCnt="3">
        <dgm:presLayoutVars>
          <dgm:chMax val="1"/>
          <dgm:chPref val="1"/>
        </dgm:presLayoutVars>
      </dgm:prSet>
      <dgm:spPr/>
    </dgm:pt>
    <dgm:pt modelId="{29731DA7-B793-4729-86BC-245C8B147743}" type="pres">
      <dgm:prSet presAssocID="{92B485A5-F7BB-432F-8512-F43F093F9A67}" presName="sibTrans" presStyleCnt="0"/>
      <dgm:spPr/>
    </dgm:pt>
    <dgm:pt modelId="{79AD45DA-80D6-4946-BF4B-FE35449D3EC2}" type="pres">
      <dgm:prSet presAssocID="{F47D8537-5B6C-44E8-82C2-29F854B454E7}" presName="compNode" presStyleCnt="0"/>
      <dgm:spPr/>
    </dgm:pt>
    <dgm:pt modelId="{DB1D30E4-96EE-4B7C-976E-F98A265FDBD9}" type="pres">
      <dgm:prSet presAssocID="{F47D8537-5B6C-44E8-82C2-29F854B454E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7FF3FA5-1E0E-49C0-9C24-BE4BA9BF198E}" type="pres">
      <dgm:prSet presAssocID="{F47D8537-5B6C-44E8-82C2-29F854B454E7}" presName="spaceRect" presStyleCnt="0"/>
      <dgm:spPr/>
    </dgm:pt>
    <dgm:pt modelId="{40EFFDA2-B4FF-45EB-9AE5-ADFED33ED0D3}" type="pres">
      <dgm:prSet presAssocID="{F47D8537-5B6C-44E8-82C2-29F854B454E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97E0F07-821D-497C-8949-0C187BFCE3D6}" srcId="{7ECC591E-969B-41C2-BF29-92C5C028D435}" destId="{2BF45BD0-5333-472B-A889-039E89C305D7}" srcOrd="0" destOrd="0" parTransId="{265AB1A4-C6BB-49BA-BC95-C31656BDD63D}" sibTransId="{03A5588F-8733-47D7-8C6E-1C91D98BC91A}"/>
    <dgm:cxn modelId="{30662673-AB88-4DF6-8C89-E2C4C9BD8520}" type="presOf" srcId="{7ECC591E-969B-41C2-BF29-92C5C028D435}" destId="{EAE9EFCD-D1A5-4C1F-ADFA-7ABE4D6B3D18}" srcOrd="0" destOrd="0" presId="urn:microsoft.com/office/officeart/2018/2/layout/IconLabelList"/>
    <dgm:cxn modelId="{0872A754-BA8F-471A-9CD6-F9EF25AE744B}" srcId="{7ECC591E-969B-41C2-BF29-92C5C028D435}" destId="{F47D8537-5B6C-44E8-82C2-29F854B454E7}" srcOrd="2" destOrd="0" parTransId="{43145ED1-C871-4705-8975-974E85DAA9AE}" sibTransId="{B8862543-41DD-47E5-8283-7F73C4B85D1E}"/>
    <dgm:cxn modelId="{4AE87183-03D3-4BE5-B8E0-EDE42CC234A5}" type="presOf" srcId="{5B34DA83-1396-40E1-9895-A85B61F4472D}" destId="{4C0A51C5-0AC4-4833-A5E1-CB5A13CA6A57}" srcOrd="0" destOrd="0" presId="urn:microsoft.com/office/officeart/2018/2/layout/IconLabelList"/>
    <dgm:cxn modelId="{E78AD8A4-DC99-4478-AAD9-762F4790D544}" srcId="{7ECC591E-969B-41C2-BF29-92C5C028D435}" destId="{5B34DA83-1396-40E1-9895-A85B61F4472D}" srcOrd="1" destOrd="0" parTransId="{70F0AA82-D51E-4B88-8445-32AC9A476F7C}" sibTransId="{92B485A5-F7BB-432F-8512-F43F093F9A67}"/>
    <dgm:cxn modelId="{04AC25AB-32CE-4EEE-9A63-3A409A7A4C67}" type="presOf" srcId="{2BF45BD0-5333-472B-A889-039E89C305D7}" destId="{8B35E24B-60ED-4961-9425-5F90EE6AEB03}" srcOrd="0" destOrd="0" presId="urn:microsoft.com/office/officeart/2018/2/layout/IconLabelList"/>
    <dgm:cxn modelId="{1FF24EDA-F2F9-4DC0-A11B-A67C53EEA15D}" type="presOf" srcId="{F47D8537-5B6C-44E8-82C2-29F854B454E7}" destId="{40EFFDA2-B4FF-45EB-9AE5-ADFED33ED0D3}" srcOrd="0" destOrd="0" presId="urn:microsoft.com/office/officeart/2018/2/layout/IconLabelList"/>
    <dgm:cxn modelId="{1D9EFB60-EF91-4365-A605-899AF7C0B940}" type="presParOf" srcId="{EAE9EFCD-D1A5-4C1F-ADFA-7ABE4D6B3D18}" destId="{8D6FBDB7-1C46-4F7D-9EC1-ED8020EB6517}" srcOrd="0" destOrd="0" presId="urn:microsoft.com/office/officeart/2018/2/layout/IconLabelList"/>
    <dgm:cxn modelId="{BC271585-6233-4362-8DDD-7D67996F4821}" type="presParOf" srcId="{8D6FBDB7-1C46-4F7D-9EC1-ED8020EB6517}" destId="{12D83EB3-8F8B-4B33-BA90-B0695F965F17}" srcOrd="0" destOrd="0" presId="urn:microsoft.com/office/officeart/2018/2/layout/IconLabelList"/>
    <dgm:cxn modelId="{EB7CD768-0A1F-42E9-B980-3FDE97D31DE9}" type="presParOf" srcId="{8D6FBDB7-1C46-4F7D-9EC1-ED8020EB6517}" destId="{4B810FF8-60A2-4ABB-B20A-1C207A2AC941}" srcOrd="1" destOrd="0" presId="urn:microsoft.com/office/officeart/2018/2/layout/IconLabelList"/>
    <dgm:cxn modelId="{A078A7C3-7586-469E-ACFD-87B0550C2748}" type="presParOf" srcId="{8D6FBDB7-1C46-4F7D-9EC1-ED8020EB6517}" destId="{8B35E24B-60ED-4961-9425-5F90EE6AEB03}" srcOrd="2" destOrd="0" presId="urn:microsoft.com/office/officeart/2018/2/layout/IconLabelList"/>
    <dgm:cxn modelId="{8E015F78-A338-497C-BE5E-A35760DAC028}" type="presParOf" srcId="{EAE9EFCD-D1A5-4C1F-ADFA-7ABE4D6B3D18}" destId="{AF7DE4B7-ED54-4318-9F4F-B492A605B5F2}" srcOrd="1" destOrd="0" presId="urn:microsoft.com/office/officeart/2018/2/layout/IconLabelList"/>
    <dgm:cxn modelId="{69159CD8-EDBB-4E70-AF69-259F9F1D5CE6}" type="presParOf" srcId="{EAE9EFCD-D1A5-4C1F-ADFA-7ABE4D6B3D18}" destId="{1652585D-9E5E-4FD5-8633-01C176BB867F}" srcOrd="2" destOrd="0" presId="urn:microsoft.com/office/officeart/2018/2/layout/IconLabelList"/>
    <dgm:cxn modelId="{2248F2EF-E70A-4874-B6A6-EF2772D3F8AC}" type="presParOf" srcId="{1652585D-9E5E-4FD5-8633-01C176BB867F}" destId="{2A5E4E36-547E-4FAE-A49B-5772A9412D4A}" srcOrd="0" destOrd="0" presId="urn:microsoft.com/office/officeart/2018/2/layout/IconLabelList"/>
    <dgm:cxn modelId="{CB691E1A-275A-4307-89F3-494CE6B14F11}" type="presParOf" srcId="{1652585D-9E5E-4FD5-8633-01C176BB867F}" destId="{E2E3DA11-AEE4-4109-BAA3-B6EAB82C80CF}" srcOrd="1" destOrd="0" presId="urn:microsoft.com/office/officeart/2018/2/layout/IconLabelList"/>
    <dgm:cxn modelId="{9BCDA215-50BA-4B9C-9C76-5D26D53578CB}" type="presParOf" srcId="{1652585D-9E5E-4FD5-8633-01C176BB867F}" destId="{4C0A51C5-0AC4-4833-A5E1-CB5A13CA6A57}" srcOrd="2" destOrd="0" presId="urn:microsoft.com/office/officeart/2018/2/layout/IconLabelList"/>
    <dgm:cxn modelId="{6173A561-44B0-444F-BBA6-403B7E144C48}" type="presParOf" srcId="{EAE9EFCD-D1A5-4C1F-ADFA-7ABE4D6B3D18}" destId="{29731DA7-B793-4729-86BC-245C8B147743}" srcOrd="3" destOrd="0" presId="urn:microsoft.com/office/officeart/2018/2/layout/IconLabelList"/>
    <dgm:cxn modelId="{71251807-B9B2-4588-9CDA-84F5493B10D3}" type="presParOf" srcId="{EAE9EFCD-D1A5-4C1F-ADFA-7ABE4D6B3D18}" destId="{79AD45DA-80D6-4946-BF4B-FE35449D3EC2}" srcOrd="4" destOrd="0" presId="urn:microsoft.com/office/officeart/2018/2/layout/IconLabelList"/>
    <dgm:cxn modelId="{34D89F05-AC98-4EA4-B472-222D6EF55640}" type="presParOf" srcId="{79AD45DA-80D6-4946-BF4B-FE35449D3EC2}" destId="{DB1D30E4-96EE-4B7C-976E-F98A265FDBD9}" srcOrd="0" destOrd="0" presId="urn:microsoft.com/office/officeart/2018/2/layout/IconLabelList"/>
    <dgm:cxn modelId="{8A6766F2-31BC-4741-AD59-69C56B7D5BB3}" type="presParOf" srcId="{79AD45DA-80D6-4946-BF4B-FE35449D3EC2}" destId="{27FF3FA5-1E0E-49C0-9C24-BE4BA9BF198E}" srcOrd="1" destOrd="0" presId="urn:microsoft.com/office/officeart/2018/2/layout/IconLabelList"/>
    <dgm:cxn modelId="{28318026-19C4-499C-9DEB-352A277CB619}" type="presParOf" srcId="{79AD45DA-80D6-4946-BF4B-FE35449D3EC2}" destId="{40EFFDA2-B4FF-45EB-9AE5-ADFED33ED0D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83EB3-8F8B-4B33-BA90-B0695F965F17}">
      <dsp:nvSpPr>
        <dsp:cNvPr id="0" name=""/>
        <dsp:cNvSpPr/>
      </dsp:nvSpPr>
      <dsp:spPr>
        <a:xfrm>
          <a:off x="738477" y="513562"/>
          <a:ext cx="1079825" cy="10798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5E24B-60ED-4961-9425-5F90EE6AEB03}">
      <dsp:nvSpPr>
        <dsp:cNvPr id="0" name=""/>
        <dsp:cNvSpPr/>
      </dsp:nvSpPr>
      <dsp:spPr>
        <a:xfrm>
          <a:off x="78584" y="1911041"/>
          <a:ext cx="239961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bg1"/>
              </a:solidFill>
            </a:rPr>
            <a:t>Fordi vi er i verden med teknologi ..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78584" y="1911041"/>
        <a:ext cx="2399613" cy="720000"/>
      </dsp:txXfrm>
    </dsp:sp>
    <dsp:sp modelId="{2A5E4E36-547E-4FAE-A49B-5772A9412D4A}">
      <dsp:nvSpPr>
        <dsp:cNvPr id="0" name=""/>
        <dsp:cNvSpPr/>
      </dsp:nvSpPr>
      <dsp:spPr>
        <a:xfrm>
          <a:off x="3558023" y="513562"/>
          <a:ext cx="1079825" cy="10798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A51C5-0AC4-4833-A5E1-CB5A13CA6A57}">
      <dsp:nvSpPr>
        <dsp:cNvPr id="0" name=""/>
        <dsp:cNvSpPr/>
      </dsp:nvSpPr>
      <dsp:spPr>
        <a:xfrm>
          <a:off x="2898129" y="1911041"/>
          <a:ext cx="239961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bg1"/>
              </a:solidFill>
            </a:rPr>
            <a:t>Brug for at lære med teknologi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898129" y="1911041"/>
        <a:ext cx="2399613" cy="720000"/>
      </dsp:txXfrm>
    </dsp:sp>
    <dsp:sp modelId="{DB1D30E4-96EE-4B7C-976E-F98A265FDBD9}">
      <dsp:nvSpPr>
        <dsp:cNvPr id="0" name=""/>
        <dsp:cNvSpPr/>
      </dsp:nvSpPr>
      <dsp:spPr>
        <a:xfrm>
          <a:off x="6377568" y="513562"/>
          <a:ext cx="1079825" cy="10798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FFDA2-B4FF-45EB-9AE5-ADFED33ED0D3}">
      <dsp:nvSpPr>
        <dsp:cNvPr id="0" name=""/>
        <dsp:cNvSpPr/>
      </dsp:nvSpPr>
      <dsp:spPr>
        <a:xfrm>
          <a:off x="5717674" y="1911041"/>
          <a:ext cx="239961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bg1"/>
              </a:solidFill>
            </a:rPr>
            <a:t>Brug for didaktiske </a:t>
          </a:r>
          <a:r>
            <a:rPr lang="da-DK" sz="1800" u="sng" kern="1200" dirty="0">
              <a:solidFill>
                <a:schemeClr val="bg1"/>
              </a:solidFill>
            </a:rPr>
            <a:t>forståelser</a:t>
          </a:r>
          <a:r>
            <a:rPr lang="da-DK" sz="1800" kern="1200" dirty="0">
              <a:solidFill>
                <a:schemeClr val="bg1"/>
              </a:solidFill>
            </a:rPr>
            <a:t> af teknologi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5717674" y="1911041"/>
        <a:ext cx="239961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p18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8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9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1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3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Development 2006;49:193–224</a:t>
            </a:r>
          </a:p>
          <a:p>
            <a:r>
              <a:rPr lang="da-DK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DOI: 10.1159/000094368</a:t>
            </a:r>
          </a:p>
          <a:p>
            <a:r>
              <a:rPr lang="en-US" sz="1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 and Self-Sustained Learning as</a:t>
            </a:r>
          </a:p>
          <a:p>
            <a:r>
              <a:rPr lang="da-DK" sz="12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Catalysts</a:t>
            </a:r>
            <a:r>
              <a:rPr lang="da-DK" sz="1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Development:</a:t>
            </a:r>
          </a:p>
          <a:p>
            <a:r>
              <a:rPr lang="da-DK" sz="1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Learning </a:t>
            </a:r>
            <a:r>
              <a:rPr lang="da-DK" sz="12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Ecology</a:t>
            </a:r>
            <a:r>
              <a:rPr lang="da-DK" sz="1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a-DK" sz="12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Perspective</a:t>
            </a:r>
            <a:endParaRPr lang="da-DK" sz="12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da-DK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Brigid</a:t>
            </a:r>
            <a:r>
              <a:rPr lang="da-DK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a-DK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Barron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da-DK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720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da-DK" sz="1200" dirty="0">
                <a:solidFill>
                  <a:schemeClr val="bg1"/>
                </a:solidFill>
              </a:rPr>
              <a:t>Helms, N.H., Heilesen, S. (2015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da-DK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201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1602124D-B2A2-984F-BEC9-14607E465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CD138D2-107B-0C42-9C56-47F6E550101B}" type="slidenum">
              <a:rPr lang="da-DK" altLang="da-DK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da-DK" altLang="da-DK">
              <a:latin typeface="Times New Roman" panose="02020603050405020304" pitchFamily="18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A1D08EF-FD0C-2A47-B190-59C98C8B7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963FD15A-489E-5844-BF4C-8F2AE8BD3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da-DK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48B6F95-5DB0-1DBC-7E02-B9A0E109B9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5BE74AC-9D52-4131-9380-ECC91C2A4B55}" type="datetime1">
              <a:rPr lang="da-DK" smtClean="0"/>
              <a:t>23-10-2023</a:t>
            </a:fld>
            <a:endParaRPr lang="da-DK"/>
          </a:p>
        </p:txBody>
      </p:sp>
      <p:sp>
        <p:nvSpPr>
          <p:cNvPr id="3" name="Pladsholder til sidehoved 2">
            <a:extLst>
              <a:ext uri="{FF2B5EF4-FFF2-40B4-BE49-F238E27FC236}">
                <a16:creationId xmlns:a16="http://schemas.microsoft.com/office/drawing/2014/main" id="{C0C9CA0A-71D5-366E-B89D-681EDD24C3C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9163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0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Buckingham, W. (2014). Communicating Not-Knowing: Education, Daoism and</a:t>
            </a:r>
          </a:p>
          <a:p>
            <a:r>
              <a:rPr lang="da-DK" sz="12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Epistemological</a:t>
            </a:r>
            <a:r>
              <a:rPr lang="da-DK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Chaos, China Media Research, 10(4), pp. 10-19.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da-DK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707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Barnett, R. (2007). A Will to Learn: being a Student in an Age of Uncertainty.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Maidenhead: Society for Research into Higher Education &amp; Open University</a:t>
            </a:r>
          </a:p>
          <a:p>
            <a:r>
              <a:rPr lang="da-DK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Barnett, R. (2011). Learning about learning: a conundrum and a possible resolution,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London Review of Education, 9(1), pp. 5-13.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Barnett, R. (2012) Learning for an unknown future, Higher Education Research &amp;</a:t>
            </a:r>
          </a:p>
          <a:p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Development, vol. 31, no.1, pp. 65-77.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da-DK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34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da-DK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31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6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6:notes"/>
          <p:cNvSpPr txBox="1">
            <a:spLocks noGrp="1"/>
          </p:cNvSpPr>
          <p:nvPr>
            <p:ph type="sldNum" idx="12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7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:notes"/>
          <p:cNvSpPr txBox="1"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sside 1-spal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763589" y="2421468"/>
            <a:ext cx="7488237" cy="3456517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dato 2"/>
          <p:cNvSpPr>
            <a:spLocks noGrp="1"/>
          </p:cNvSpPr>
          <p:nvPr>
            <p:ph type="dt" sz="half" idx="2"/>
          </p:nvPr>
        </p:nvSpPr>
        <p:spPr>
          <a:xfrm>
            <a:off x="3312382" y="6367371"/>
            <a:ext cx="2555762" cy="184665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latin typeface="Georgia" panose="02040502050405020303" pitchFamily="18" charset="0"/>
              </a:defRPr>
            </a:lvl1pPr>
          </a:lstStyle>
          <a:p>
            <a:fld id="{C27CED05-B4D7-4F81-B046-A35BBF71BF28}" type="datetime1">
              <a:rPr lang="da-DK" smtClean="0"/>
              <a:t>23-10-2023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8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645" y="1983581"/>
            <a:ext cx="9093200" cy="3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"/>
          <p:cNvSpPr txBox="1">
            <a:spLocks noGrp="1"/>
          </p:cNvSpPr>
          <p:nvPr>
            <p:ph type="ctrTitle"/>
          </p:nvPr>
        </p:nvSpPr>
        <p:spPr>
          <a:xfrm>
            <a:off x="2267743" y="1690688"/>
            <a:ext cx="6049963" cy="12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Lærings</a:t>
            </a:r>
            <a:br>
              <a:rPr lang="da-DK" dirty="0"/>
            </a:br>
            <a:r>
              <a:rPr lang="da-DK" dirty="0">
                <a:solidFill>
                  <a:schemeClr val="tx1"/>
                </a:solidFill>
              </a:rPr>
              <a:t>Økologi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8" name="Google Shape;318;p1"/>
          <p:cNvSpPr txBox="1">
            <a:spLocks noGrp="1"/>
          </p:cNvSpPr>
          <p:nvPr>
            <p:ph type="subTitle" idx="1"/>
          </p:nvPr>
        </p:nvSpPr>
        <p:spPr>
          <a:xfrm>
            <a:off x="971550" y="3068638"/>
            <a:ext cx="6769100" cy="90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</p:txBody>
      </p:sp>
      <p:sp>
        <p:nvSpPr>
          <p:cNvPr id="319" name="Google Shape;319;p1"/>
          <p:cNvSpPr txBox="1"/>
          <p:nvPr/>
        </p:nvSpPr>
        <p:spPr>
          <a:xfrm>
            <a:off x="5292725" y="4705350"/>
            <a:ext cx="6408738" cy="147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a-DK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Niels Henrik Helms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a-DK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Niels Henrik Helms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a-DK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CELF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1F60E-67E4-4AAA-9F3A-3057D8272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4D0D93E-FCB8-4CBE-A909-DAED683CE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91"/>
            <a:ext cx="9144000" cy="6448417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5DF1F6-8C95-43D7-8959-6AA4CE29A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A4D204A-3BB6-4F73-9D17-AFBF128F69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 smtClean="0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15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0255E-A6CB-48E7-9CD4-FB20DA638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E810A0-DDEC-464D-91C3-4A62AC9F1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F68151E-1017-453B-B1B6-9E97702BB0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 smtClean="0"/>
              <a:t>11</a:t>
            </a:fld>
            <a:endParaRPr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43E66A6-AA61-4E8C-BBD4-8B83D933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25625"/>
            <a:ext cx="788669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6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Digital læring?</a:t>
            </a:r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 dirty="0"/>
              <a:t>E-</a:t>
            </a:r>
            <a:r>
              <a:rPr lang="da-DK" i="1" dirty="0"/>
              <a:t>læring eller digital læring</a:t>
            </a:r>
            <a:r>
              <a:rPr lang="da-DK" dirty="0"/>
              <a:t> er </a:t>
            </a:r>
            <a:r>
              <a:rPr lang="da-DK" i="1" dirty="0"/>
              <a:t>læring, der er helt eller delvist medieret</a:t>
            </a:r>
            <a:r>
              <a:rPr lang="da-DK" dirty="0"/>
              <a:t> af </a:t>
            </a:r>
            <a:r>
              <a:rPr lang="da-DK" i="1" dirty="0"/>
              <a:t>digitale</a:t>
            </a:r>
            <a:r>
              <a:rPr lang="da-DK" dirty="0"/>
              <a:t> medier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 i="1" dirty="0"/>
              <a:t>Ved digital læring forstås her planlagt læring, der er helt eller delvist digitalt medieret med det sigte at skabe en kvalitativ og/eller kvantitativ forbedring af en uddannelse/uddannelsesindsats</a:t>
            </a:r>
            <a:r>
              <a:rPr lang="da-DK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 i="1" dirty="0"/>
              <a:t>Blended?  Nej, men tænke økologisk</a:t>
            </a:r>
            <a:endParaRPr dirty="0"/>
          </a:p>
        </p:txBody>
      </p:sp>
      <p:sp>
        <p:nvSpPr>
          <p:cNvPr id="353" name="Google Shape;353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11.10.2023</a:t>
            </a:r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4" name="Google Shape;354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Med forskellige hensigter</a:t>
            </a:r>
            <a:endParaRPr/>
          </a:p>
        </p:txBody>
      </p:sp>
      <p:sp>
        <p:nvSpPr>
          <p:cNvPr id="361" name="Google Shape;361;p6"/>
          <p:cNvSpPr txBox="1">
            <a:spLocks noGrp="1"/>
          </p:cNvSpPr>
          <p:nvPr>
            <p:ph type="body" idx="1"/>
          </p:nvPr>
        </p:nvSpPr>
        <p:spPr>
          <a:xfrm>
            <a:off x="755650" y="143827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/>
              <a:t>Digital læring indføres for at skabe ”</a:t>
            </a:r>
            <a:r>
              <a:rPr lang="da-DK" u="sng"/>
              <a:t>bedre” læring</a:t>
            </a:r>
            <a:r>
              <a:rPr lang="da-DK"/>
              <a:t>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/>
              <a:t>Digital læring indføres for give mulighed for </a:t>
            </a:r>
            <a:r>
              <a:rPr lang="da-DK" u="sng"/>
              <a:t>”mere” læring</a:t>
            </a:r>
            <a:r>
              <a:rPr lang="da-DK"/>
              <a:t>. mv..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/>
              <a:t>Digital læring indføres for give mulighed for at </a:t>
            </a:r>
            <a:r>
              <a:rPr lang="da-DK" u="sng"/>
              <a:t>effektivisere</a:t>
            </a:r>
            <a:r>
              <a:rPr lang="da-DK"/>
              <a:t> og optimere</a:t>
            </a:r>
            <a:endParaRPr/>
          </a:p>
        </p:txBody>
      </p:sp>
      <p:sp>
        <p:nvSpPr>
          <p:cNvPr id="362" name="Google Shape;362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11.10.2023</a:t>
            </a:r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6"/>
          <p:cNvSpPr txBox="1"/>
          <p:nvPr/>
        </p:nvSpPr>
        <p:spPr>
          <a:xfrm>
            <a:off x="-828675" y="-333375"/>
            <a:ext cx="856932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da-DK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NB: Kender ikke din.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Der kan altså være forskellige hensigter med digital læring: </a:t>
            </a:r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da-DK" sz="2400"/>
              <a:t>Der kan være en formodning om, at det vil medføre at deltagerne lærer ”bedre”, et større udbytte i forhold til indsats.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da-DK" sz="2400"/>
              <a:t>Det kan også være et spørgsmål om at flere får adgang til formel uddannelse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da-DK" sz="2400"/>
              <a:t>- eller, at der sker en optimering af ressourceudnyttelsen.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da-DK" sz="2000" i="1"/>
              <a:t>Ofte vil flere af disse hensigter og begrundelser ligge bag ved en satsning på digital læring, og ofte vil disse hensigter ikke være afstemte. I værste fald kan der være modsætninger mellem begrundelser og hensigter</a:t>
            </a:r>
            <a:r>
              <a:rPr lang="da-DK" sz="1400" i="1"/>
              <a:t>. </a:t>
            </a:r>
            <a:endParaRPr/>
          </a:p>
        </p:txBody>
      </p:sp>
      <p:sp>
        <p:nvSpPr>
          <p:cNvPr id="371" name="Google Shape;37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11.10.2023</a:t>
            </a:r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2" name="Google Shape;372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8C869-C165-4624-8D32-BE56337C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8" y="1118899"/>
            <a:ext cx="7533017" cy="658297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r>
              <a:rPr lang="en-US" sz="3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Det </a:t>
            </a:r>
            <a:r>
              <a:rPr lang="en-US" sz="30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sz="3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nok</a:t>
            </a:r>
            <a:r>
              <a:rPr lang="en-US" sz="3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først</a:t>
            </a:r>
            <a:r>
              <a:rPr lang="en-US" sz="3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og </a:t>
            </a:r>
            <a:r>
              <a:rPr lang="en-US" sz="30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fremmest</a:t>
            </a:r>
            <a:r>
              <a:rPr lang="en-US" sz="3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..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0E9EC2D-B807-480F-BA0B-3074ED279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698" y="5698998"/>
            <a:ext cx="2057400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r">
              <a:spcAft>
                <a:spcPts val="450"/>
              </a:spcAft>
            </a:pPr>
            <a:fld id="{E3F176F0-4EB5-41D1-866E-A621282BE2B8}" type="datetime2">
              <a:rPr lang="en-US" sz="825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spcAft>
                  <a:spcPts val="450"/>
                </a:spcAft>
              </a:pPr>
              <a:t>Monday, October 23, 2023</a:t>
            </a:fld>
            <a:endParaRPr lang="en-US" sz="825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Pladsholder til tekst 2">
            <a:extLst>
              <a:ext uri="{FF2B5EF4-FFF2-40B4-BE49-F238E27FC236}">
                <a16:creationId xmlns:a16="http://schemas.microsoft.com/office/drawing/2014/main" id="{ADBFEF12-055F-4237-BF79-FC3E7C6C9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218846"/>
              </p:ext>
            </p:extLst>
          </p:nvPr>
        </p:nvGraphicFramePr>
        <p:xfrm>
          <a:off x="483042" y="2441685"/>
          <a:ext cx="8195872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72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5945D-C7FA-471F-9E9D-3CD56F788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Hvilken digital teknologi</a:t>
            </a:r>
          </a:p>
        </p:txBody>
      </p:sp>
      <p:pic>
        <p:nvPicPr>
          <p:cNvPr id="27" name="Pladsholder til indhold 26">
            <a:extLst>
              <a:ext uri="{FF2B5EF4-FFF2-40B4-BE49-F238E27FC236}">
                <a16:creationId xmlns:a16="http://schemas.microsoft.com/office/drawing/2014/main" id="{3889F894-2653-4A93-A3ED-24D669093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8689" y="1271421"/>
            <a:ext cx="5657896" cy="6058200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3AB0EA6-7A50-477B-BC2F-F755958A0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8127" y="4876650"/>
            <a:ext cx="1143000" cy="407194"/>
          </a:xfrm>
          <a:prstGeom prst="rect">
            <a:avLst/>
          </a:prstGeom>
        </p:spPr>
      </p:pic>
      <p:sp>
        <p:nvSpPr>
          <p:cNvPr id="12" name="Ligebenet trekant 11">
            <a:extLst>
              <a:ext uri="{FF2B5EF4-FFF2-40B4-BE49-F238E27FC236}">
                <a16:creationId xmlns:a16="http://schemas.microsoft.com/office/drawing/2014/main" id="{D5A10F8C-B6DA-42FA-8C98-2999784D6AA6}"/>
              </a:ext>
            </a:extLst>
          </p:cNvPr>
          <p:cNvSpPr/>
          <p:nvPr/>
        </p:nvSpPr>
        <p:spPr>
          <a:xfrm>
            <a:off x="3102747" y="3177651"/>
            <a:ext cx="2676617" cy="182436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 dirty="0"/>
          </a:p>
        </p:txBody>
      </p: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EA22C0B3-DA61-4ADF-920C-4D70D4FA4DDF}"/>
              </a:ext>
            </a:extLst>
          </p:cNvPr>
          <p:cNvCxnSpPr/>
          <p:nvPr/>
        </p:nvCxnSpPr>
        <p:spPr>
          <a:xfrm flipH="1">
            <a:off x="3016188" y="3152301"/>
            <a:ext cx="1358284" cy="17731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BD8BB2EC-D6B5-47B6-9057-417A71C26DC7}"/>
              </a:ext>
            </a:extLst>
          </p:cNvPr>
          <p:cNvCxnSpPr/>
          <p:nvPr/>
        </p:nvCxnSpPr>
        <p:spPr>
          <a:xfrm>
            <a:off x="4507637" y="3152300"/>
            <a:ext cx="1277829" cy="17243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id="{6DBF9719-89ED-45BB-B3B9-0D9730983481}"/>
              </a:ext>
            </a:extLst>
          </p:cNvPr>
          <p:cNvCxnSpPr/>
          <p:nvPr/>
        </p:nvCxnSpPr>
        <p:spPr>
          <a:xfrm>
            <a:off x="3108850" y="5078582"/>
            <a:ext cx="267661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felt 3">
            <a:extLst>
              <a:ext uri="{FF2B5EF4-FFF2-40B4-BE49-F238E27FC236}">
                <a16:creationId xmlns:a16="http://schemas.microsoft.com/office/drawing/2014/main" id="{A77830D1-B68C-474F-8E17-7D630CE9BC59}"/>
              </a:ext>
            </a:extLst>
          </p:cNvPr>
          <p:cNvSpPr txBox="1"/>
          <p:nvPr/>
        </p:nvSpPr>
        <p:spPr>
          <a:xfrm>
            <a:off x="3470828" y="2767953"/>
            <a:ext cx="240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Uddannelsesteknologi</a:t>
            </a:r>
            <a:r>
              <a:rPr lang="da-DK" dirty="0" err="1"/>
              <a:t>i</a:t>
            </a:r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5A8E48B-DDFE-4652-8852-26FDF13719D6}"/>
              </a:ext>
            </a:extLst>
          </p:cNvPr>
          <p:cNvSpPr txBox="1"/>
          <p:nvPr/>
        </p:nvSpPr>
        <p:spPr>
          <a:xfrm>
            <a:off x="1051142" y="4907788"/>
            <a:ext cx="240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Undervisningsteknologi</a:t>
            </a:r>
            <a:r>
              <a:rPr lang="da-DK" dirty="0" err="1"/>
              <a:t>i</a:t>
            </a:r>
            <a:endParaRPr lang="da-DK" dirty="0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5DE221A-880A-49E0-B8BA-181900AABE94}"/>
              </a:ext>
            </a:extLst>
          </p:cNvPr>
          <p:cNvSpPr txBox="1"/>
          <p:nvPr/>
        </p:nvSpPr>
        <p:spPr>
          <a:xfrm>
            <a:off x="5779364" y="4823727"/>
            <a:ext cx="240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Teknologi som indhold</a:t>
            </a:r>
            <a:endParaRPr lang="da-DK" dirty="0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113A322-AD9B-42EF-9D35-58A8F15D7A61}"/>
              </a:ext>
            </a:extLst>
          </p:cNvPr>
          <p:cNvSpPr txBox="1"/>
          <p:nvPr/>
        </p:nvSpPr>
        <p:spPr>
          <a:xfrm>
            <a:off x="4798885" y="5328333"/>
            <a:ext cx="2407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Administrativ teknologi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55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Svaret: Den 4. læringsrevolution</a:t>
            </a:r>
            <a:endParaRPr/>
          </a:p>
        </p:txBody>
      </p:sp>
      <p:sp>
        <p:nvSpPr>
          <p:cNvPr id="344" name="Google Shape;344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da-DK" sz="2400"/>
              <a:t>Hybrider af digital læring og traditionelle læringsformater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da-DK" sz="2400"/>
              <a:t>Ændrede tidsrationaler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da-DK" sz="2400"/>
              <a:t>Adaptive formater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da-DK" sz="2400"/>
              <a:t>Dynamiske samspil mellem virksomhedsudvikling, HR og offentlige tilbud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da-DK" sz="2400"/>
              <a:t>Offentligt-privat samarbejde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da-DK" sz="2400"/>
              <a:t>Performance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da-DK"/>
              <a:t>I uddannelse i almindelighed – og i arbejdsmarkeds-og erhvervsuddannelse i særdeleshed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345" name="Google Shape;345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11.10.2023</a:t>
            </a:r>
            <a:endParaRPr/>
          </a:p>
        </p:txBody>
      </p:sp>
      <p:sp>
        <p:nvSpPr>
          <p:cNvPr id="346" name="Google Shape;346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Rollefordeling - læringsstil</a:t>
            </a:r>
            <a:endParaRPr/>
          </a:p>
        </p:txBody>
      </p:sp>
      <p:sp>
        <p:nvSpPr>
          <p:cNvPr id="435" name="Google Shape;435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da-DK"/>
              <a:t>Indholdsudvælgelse – Den kuraterende deltager (underviser-kursist-system??)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da-DK"/>
              <a:t>Validering – Underviser- Peer to Peer – System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da-DK"/>
              <a:t>Retning og motivation - – Underviser- Peer to Peer – System</a:t>
            </a:r>
            <a:endParaRPr/>
          </a:p>
        </p:txBody>
      </p:sp>
      <p:sp>
        <p:nvSpPr>
          <p:cNvPr id="436" name="Google Shape;436;p1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11.10.2023</a:t>
            </a:r>
            <a:endParaRPr/>
          </a:p>
        </p:txBody>
      </p:sp>
      <p:sp>
        <p:nvSpPr>
          <p:cNvPr id="437" name="Google Shape;437;p1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Lærerrollen under (stadigvæk) forandring</a:t>
            </a:r>
            <a:endParaRPr/>
          </a:p>
        </p:txBody>
      </p:sp>
      <p:sp>
        <p:nvSpPr>
          <p:cNvPr id="443" name="Google Shape;443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da-DK"/>
              <a:t>Instruktør (levere undervisning)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da-DK"/>
              <a:t>Faglærer (skabe undervisning)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da-DK"/>
              <a:t>Udvidet faglærer (skabe koblet læring)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da-DK"/>
              <a:t>	Udfordringen med ”Transfer”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444" name="Google Shape;444;p1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11.10.2023</a:t>
            </a: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25846DA-32BB-4399-9918-956FEFE8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Learning </a:t>
            </a:r>
            <a:r>
              <a:rPr lang="da-DK" dirty="0" err="1"/>
              <a:t>Ecology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F5E13DD-0F5D-4508-BAE3-5AA8E470A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a-DK" dirty="0"/>
              <a:t>En læringsøkologi er defineret som det sæt af sammenhænge, ​​der findes i fysiske eller virtuelle rum, der giver muligheder for læring. Hver kontekst består af en unik konfiguration af aktiviteter, materielle ressourcer, relationer og de interaktioner, der opstår fra dem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AE062C-C13A-4EF4-8430-542717A684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 smtClean="0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042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Lærerrollen har nu flere dimensioner</a:t>
            </a:r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da-DK"/>
              <a:t>Den kuraterende dimension ( at vælge relevante aktiviteter og indhold ift deltagerforudsætninger og mål)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da-DK"/>
              <a:t>Den narrative dimension (at skabe en fortælling med emplotment, som knytter an til deltageren)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da-DK"/>
              <a:t>Den motiverende dimension (at kunne give den feedback, der bringer deltageren videre. – Dermed også at kunne identificere deltagerens nærmeste læringszone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da-DK"/>
              <a:t>Den evaluerende dimension ift både deltagerens og uddannelsens læring</a:t>
            </a:r>
            <a:endParaRPr/>
          </a:p>
        </p:txBody>
      </p:sp>
      <p:sp>
        <p:nvSpPr>
          <p:cNvPr id="452" name="Google Shape;452;p1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11.10.2023</a:t>
            </a:r>
            <a:endParaRPr/>
          </a:p>
        </p:txBody>
      </p:sp>
      <p:sp>
        <p:nvSpPr>
          <p:cNvPr id="453" name="Google Shape;453;p1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- Dermed også en ny arbejdsdeling…</a:t>
            </a:r>
            <a:endParaRPr/>
          </a:p>
        </p:txBody>
      </p:sp>
      <p:graphicFrame>
        <p:nvGraphicFramePr>
          <p:cNvPr id="460" name="Google Shape;460;p18"/>
          <p:cNvGraphicFramePr/>
          <p:nvPr/>
        </p:nvGraphicFramePr>
        <p:xfrm>
          <a:off x="628650" y="1825625"/>
          <a:ext cx="7886700" cy="2595590"/>
        </p:xfrm>
        <a:graphic>
          <a:graphicData uri="http://schemas.openxmlformats.org/drawingml/2006/table">
            <a:tbl>
              <a:tblPr>
                <a:noFill/>
                <a:tableStyleId>{2DE1F4A4-FAED-4E83-92EC-169814879455}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Calibri"/>
                        <a:buNone/>
                      </a:pPr>
                      <a:endParaRPr sz="24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da-DK" sz="2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Kompetence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lang="da-DK" sz="2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Organisering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da-DK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Før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da-DK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Det ”samme”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da-DK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Hver for sig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3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da-DK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da-DK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Specialiseret og forskelligt, men med gensidig forståelse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Calibri"/>
                        <a:buNone/>
                      </a:pPr>
                      <a:r>
                        <a:rPr lang="da-DK" sz="2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Sammen konstitueret af forskellighed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F2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" name="Google Shape;461;p1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11.10.2023</a:t>
            </a:r>
            <a:endParaRPr/>
          </a:p>
        </p:txBody>
      </p:sp>
      <p:sp>
        <p:nvSpPr>
          <p:cNvPr id="462" name="Google Shape;462;p1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- Og hvad kan vi så lære af det??</a:t>
            </a:r>
            <a:endParaRPr/>
          </a:p>
        </p:txBody>
      </p:sp>
      <p:sp>
        <p:nvSpPr>
          <p:cNvPr id="468" name="Google Shape;468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/>
              <a:t>Vi bliver nødt til at arbejde med didaktisk design!!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/>
              <a:t>Design er det at skabe </a:t>
            </a:r>
            <a:r>
              <a:rPr lang="da-DK" u="sng"/>
              <a:t>form</a:t>
            </a:r>
            <a:r>
              <a:rPr lang="da-DK"/>
              <a:t> på ”Messy Situations” og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/>
              <a:t>Åbne for </a:t>
            </a:r>
            <a:r>
              <a:rPr lang="da-DK" u="sng"/>
              <a:t>meningstilskrivning</a:t>
            </a:r>
            <a:r>
              <a:rPr lang="da-DK"/>
              <a:t>!!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/>
              <a:t>Hvad er det for en læringssituation vi adresserer??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Lærende arbejdspladser – digital-læring??</a:t>
            </a:r>
            <a:endParaRPr/>
          </a:p>
        </p:txBody>
      </p:sp>
      <p:pic>
        <p:nvPicPr>
          <p:cNvPr id="480" name="Google Shape;480;p21" descr="Skærmbillede 2015-03-24 22.05.3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5088" y="1825625"/>
            <a:ext cx="647382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2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11.10.2023</a:t>
            </a:r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2" name="Google Shape;482;p2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23</a:t>
            </a:fld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Personaliserede læringsveje</a:t>
            </a:r>
            <a:endParaRPr/>
          </a:p>
        </p:txBody>
      </p:sp>
      <p:sp>
        <p:nvSpPr>
          <p:cNvPr id="488" name="Google Shape;488;p22"/>
          <p:cNvSpPr txBox="1">
            <a:spLocks noGrp="1"/>
          </p:cNvSpPr>
          <p:nvPr>
            <p:ph type="body" idx="1"/>
          </p:nvPr>
        </p:nvSpPr>
        <p:spPr>
          <a:xfrm>
            <a:off x="1116013" y="1916113"/>
            <a:ext cx="7337425" cy="331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da-DK" sz="4400" dirty="0"/>
              <a:t>Tid og rum: En uddannelse,  hvor der skabes samspil med læring i </a:t>
            </a:r>
            <a:r>
              <a:rPr lang="da-DK" sz="4400" dirty="0" err="1"/>
              <a:t>arbejds</a:t>
            </a:r>
            <a:r>
              <a:rPr lang="da-DK" sz="4400" dirty="0"/>
              <a:t>-og hverdagsliv</a:t>
            </a:r>
            <a:endParaRPr dirty="0"/>
          </a:p>
          <a:p>
            <a:pPr marL="228600" lvl="0" indent="-116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4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da-DK" sz="4400" dirty="0"/>
              <a:t>Kompetencebaseret læring: En uddannelse, som bygger videre på allerede erhvervede kompetencer.</a:t>
            </a:r>
            <a:endParaRPr dirty="0"/>
          </a:p>
          <a:p>
            <a:pPr marL="228600" lvl="0" indent="-116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4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da-DK" sz="4400" dirty="0"/>
              <a:t>Foretrukne læringsveje (pædagogisk kode): Et læringsmiljø, der adresserer foretrukne læringsveje og former. </a:t>
            </a:r>
            <a:endParaRPr dirty="0"/>
          </a:p>
          <a:p>
            <a:pPr marL="228600" lvl="0" indent="-116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4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da-DK" sz="4400" dirty="0"/>
              <a:t>Tilgængelige læringskulturer(kulturel kode): Et læringsmiljø, der er tilgængeligt </a:t>
            </a:r>
            <a:r>
              <a:rPr lang="da-DK" sz="4400" dirty="0" err="1"/>
              <a:t>ift</a:t>
            </a:r>
            <a:r>
              <a:rPr lang="da-DK" sz="4400" dirty="0"/>
              <a:t> de digitale (mv) formater, som deltageren behersker (video – sociale medier)</a:t>
            </a:r>
            <a:endParaRPr dirty="0"/>
          </a:p>
          <a:p>
            <a:pPr marL="228600" lvl="0" indent="-1574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dirty="0"/>
          </a:p>
          <a:p>
            <a:pPr marL="228600" lvl="0" indent="-1574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b="1" dirty="0"/>
          </a:p>
        </p:txBody>
      </p:sp>
      <p:sp>
        <p:nvSpPr>
          <p:cNvPr id="489" name="Google Shape;489;p2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11.10.2023</a:t>
            </a:r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0" name="Google Shape;490;p2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24</a:t>
            </a:fld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Forskellige kontekster – Forskellige læringskulturer</a:t>
            </a:r>
            <a:endParaRPr/>
          </a:p>
        </p:txBody>
      </p:sp>
      <p:pic>
        <p:nvPicPr>
          <p:cNvPr id="496" name="Google Shape;496;p23" descr="Skærmbillede 2015-03-24 22.08.25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3263" y="1825625"/>
            <a:ext cx="7737475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2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11.10.2023</a:t>
            </a:r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8" name="Google Shape;498;p2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25</a:t>
            </a:fld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4"/>
          <p:cNvSpPr txBox="1">
            <a:spLocks noGrp="1"/>
          </p:cNvSpPr>
          <p:nvPr>
            <p:ph type="title"/>
          </p:nvPr>
        </p:nvSpPr>
        <p:spPr>
          <a:xfrm>
            <a:off x="1187450" y="765175"/>
            <a:ext cx="7237413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Adaptivt uddannelsesdesign – et design-framework for et nyt uddannelseskoncept</a:t>
            </a:r>
            <a:endParaRPr/>
          </a:p>
        </p:txBody>
      </p:sp>
      <p:sp>
        <p:nvSpPr>
          <p:cNvPr id="504" name="Google Shape;504;p24"/>
          <p:cNvSpPr txBox="1">
            <a:spLocks noGrp="1"/>
          </p:cNvSpPr>
          <p:nvPr>
            <p:ph type="body" idx="1"/>
          </p:nvPr>
        </p:nvSpPr>
        <p:spPr>
          <a:xfrm>
            <a:off x="1087438" y="2133600"/>
            <a:ext cx="7337425" cy="319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da-DK"/>
              <a:t>Uddannelsen skal kunne tilgås uafhængigt af tid og rum –  men også fysisk samt i hybride formater. (Flere formater)</a:t>
            </a:r>
            <a:endParaRPr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da-DK"/>
              <a:t>Uddannelsen skal kunne identificere allerede erhvervede kompetencer og udpege, hvilke kompetencer den studerende mangler at udvikle (kompetencetænkning og modulisering).</a:t>
            </a:r>
            <a:endParaRPr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da-DK"/>
              <a:t>Kompetencer skal kunne tilegnes på multiple måder, og der skal etableres en vifte af pædagogiske designs</a:t>
            </a:r>
            <a:endParaRPr/>
          </a:p>
        </p:txBody>
      </p:sp>
      <p:sp>
        <p:nvSpPr>
          <p:cNvPr id="505" name="Google Shape;505;p2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11.10.2023</a:t>
            </a:r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6" name="Google Shape;506;p2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26</a:t>
            </a:fld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5"/>
          <p:cNvSpPr/>
          <p:nvPr/>
        </p:nvSpPr>
        <p:spPr>
          <a:xfrm rot="5400000">
            <a:off x="3455988" y="3108325"/>
            <a:ext cx="3457575" cy="2511425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5"/>
          <p:cNvSpPr/>
          <p:nvPr/>
        </p:nvSpPr>
        <p:spPr>
          <a:xfrm>
            <a:off x="4067175" y="2205038"/>
            <a:ext cx="4321175" cy="273685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5"/>
          <p:cNvSpPr/>
          <p:nvPr/>
        </p:nvSpPr>
        <p:spPr>
          <a:xfrm rot="5400000">
            <a:off x="2988469" y="1124744"/>
            <a:ext cx="4319588" cy="273685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5"/>
          <p:cNvSpPr/>
          <p:nvPr/>
        </p:nvSpPr>
        <p:spPr>
          <a:xfrm>
            <a:off x="1908175" y="2224088"/>
            <a:ext cx="4319588" cy="273685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5"/>
          <p:cNvSpPr txBox="1">
            <a:spLocks noGrp="1"/>
          </p:cNvSpPr>
          <p:nvPr>
            <p:ph type="title"/>
          </p:nvPr>
        </p:nvSpPr>
        <p:spPr>
          <a:xfrm>
            <a:off x="468313" y="841375"/>
            <a:ext cx="7237412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16" name="Google Shape;516;p25"/>
          <p:cNvSpPr txBox="1">
            <a:spLocks noGrp="1"/>
          </p:cNvSpPr>
          <p:nvPr>
            <p:ph type="dt" idx="10"/>
          </p:nvPr>
        </p:nvSpPr>
        <p:spPr>
          <a:xfrm>
            <a:off x="1730375" y="7037388"/>
            <a:ext cx="1090613" cy="20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11.10.2023</a:t>
            </a:r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7" name="Google Shape;517;p25"/>
          <p:cNvSpPr txBox="1">
            <a:spLocks noGrp="1"/>
          </p:cNvSpPr>
          <p:nvPr>
            <p:ph type="sldNum" idx="12"/>
          </p:nvPr>
        </p:nvSpPr>
        <p:spPr>
          <a:xfrm>
            <a:off x="611188" y="6308725"/>
            <a:ext cx="1090612" cy="20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27</a:t>
            </a:fld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8" name="Google Shape;518;p25"/>
          <p:cNvSpPr/>
          <p:nvPr/>
        </p:nvSpPr>
        <p:spPr>
          <a:xfrm>
            <a:off x="4067175" y="2565400"/>
            <a:ext cx="2160588" cy="2016125"/>
          </a:xfrm>
          <a:prstGeom prst="ellipse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Lærings-økologi</a:t>
            </a:r>
            <a:endParaRPr dirty="0"/>
          </a:p>
        </p:txBody>
      </p:sp>
      <p:sp>
        <p:nvSpPr>
          <p:cNvPr id="519" name="Google Shape;519;p25"/>
          <p:cNvSpPr txBox="1"/>
          <p:nvPr/>
        </p:nvSpPr>
        <p:spPr>
          <a:xfrm>
            <a:off x="2182813" y="3111500"/>
            <a:ext cx="221456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a-D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Åbent værk-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a-D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stedsmodeller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 txBox="1"/>
          <p:nvPr/>
        </p:nvSpPr>
        <p:spPr>
          <a:xfrm>
            <a:off x="4581525" y="765175"/>
            <a:ext cx="1646238" cy="147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a-D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Blended Learning (fysisk + online)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 txBox="1"/>
          <p:nvPr/>
        </p:nvSpPr>
        <p:spPr>
          <a:xfrm>
            <a:off x="6440488" y="3141663"/>
            <a:ext cx="187166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a-D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Flipped Learning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 txBox="1"/>
          <p:nvPr/>
        </p:nvSpPr>
        <p:spPr>
          <a:xfrm>
            <a:off x="4716463" y="5084763"/>
            <a:ext cx="136842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a-D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 e-læring/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a-DK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MOOC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- Spørgsmål</a:t>
            </a:r>
            <a:endParaRPr/>
          </a:p>
        </p:txBody>
      </p:sp>
      <p:sp>
        <p:nvSpPr>
          <p:cNvPr id="528" name="Google Shape;528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/>
              <a:t>Sammenhængen mellem hverdagens mikrolæring og institutionaliseret læring?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/>
              <a:t>Kortuddannede, men digitalt kompetente?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/>
              <a:t>Hvordan nye medieringer skaber nye muligheder for institutionaliseret læring?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da-DK"/>
              <a:t>Massificering – translationer for den enkelte?</a:t>
            </a:r>
            <a:endParaRPr/>
          </a:p>
        </p:txBody>
      </p:sp>
      <p:sp>
        <p:nvSpPr>
          <p:cNvPr id="529" name="Google Shape;529;p2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11.10.2023</a:t>
            </a:r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0" name="Google Shape;530;p2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Slide </a:t>
            </a:r>
            <a:fld id="{00000000-1234-1234-1234-123412341234}" type="slidenum">
              <a:rPr lang="da-DK"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28</a:t>
            </a:fld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el 1">
            <a:extLst>
              <a:ext uri="{FF2B5EF4-FFF2-40B4-BE49-F238E27FC236}">
                <a16:creationId xmlns:a16="http://schemas.microsoft.com/office/drawing/2014/main" id="{2493322E-DE13-4FA3-A298-E12C0EDB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b="1" dirty="0">
                <a:latin typeface="+mn-lt"/>
                <a:ea typeface="ＭＳ Ｐゴシック" panose="020B0600070205080204" pitchFamily="34" charset="-128"/>
              </a:rPr>
              <a:t>Den adaptive udfordring?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5D5F5C-37F2-41F9-B0EC-C94D2A511B4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algn="l" rtl="0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3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fld id="{324D9914-346F-4C3E-82FC-8BF63117F125}" type="datetime3">
              <a:rPr lang="da-DK" altLang="da-DK" smtClean="0"/>
              <a:pPr eaLnBrk="1" hangingPunct="1"/>
              <a:t>23.10.2023</a:t>
            </a:fld>
            <a:endParaRPr lang="da-DK" altLang="da-DK" sz="675"/>
          </a:p>
        </p:txBody>
      </p:sp>
      <p:sp>
        <p:nvSpPr>
          <p:cNvPr id="68610" name="Pladsholder til indhold 2">
            <a:extLst>
              <a:ext uri="{FF2B5EF4-FFF2-40B4-BE49-F238E27FC236}">
                <a16:creationId xmlns:a16="http://schemas.microsoft.com/office/drawing/2014/main" id="{AFB496A7-78EC-4530-B209-BFFE16EEED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altLang="da-DK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”Adaptiv læring indebærer brug af systemer, der tjekker, hvad en deltager kan om et emne, henter relevante læringsobjekter fra en database, tester målopfyldelsen og viser læringsfremgangen over tid.” (</a:t>
            </a:r>
            <a:r>
              <a:rPr lang="da-DK" altLang="da-DK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Kunnskabsdepartementet</a:t>
            </a:r>
            <a:r>
              <a:rPr lang="da-DK" altLang="da-DK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2014)(vores oversættelse).</a:t>
            </a:r>
          </a:p>
          <a:p>
            <a:endParaRPr lang="da-DK" altLang="da-DK" dirty="0">
              <a:ea typeface="ＭＳ Ｐゴシック" panose="020B0600070205080204" pitchFamily="34" charset="-128"/>
            </a:endParaRPr>
          </a:p>
        </p:txBody>
      </p:sp>
      <p:sp>
        <p:nvSpPr>
          <p:cNvPr id="5" name="Pladsholder til diasnummer 4">
            <a:extLst>
              <a:ext uri="{FF2B5EF4-FFF2-40B4-BE49-F238E27FC236}">
                <a16:creationId xmlns:a16="http://schemas.microsoft.com/office/drawing/2014/main" id="{D97568CF-EDC2-4560-9520-20D207B0E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" y="7951788"/>
            <a:ext cx="10906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defPPr>
              <a:defRPr lang="da-DK"/>
            </a:defPPr>
            <a:lvl1pPr algn="l" rtl="0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3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da-DK" altLang="da-DK"/>
              <a:t>Slide </a:t>
            </a:r>
            <a:fld id="{770467B7-18A2-4FCC-A4D7-785C48774296}" type="slidenum">
              <a:rPr lang="da-DK" altLang="da-DK" smtClean="0"/>
              <a:pPr eaLnBrk="1" hangingPunct="1"/>
              <a:t>29</a:t>
            </a:fld>
            <a:endParaRPr lang="da-DK" altLang="da-DK" sz="675"/>
          </a:p>
        </p:txBody>
      </p:sp>
    </p:spTree>
    <p:extLst>
      <p:ext uri="{BB962C8B-B14F-4D97-AF65-F5344CB8AC3E}">
        <p14:creationId xmlns:p14="http://schemas.microsoft.com/office/powerpoint/2010/main" val="179496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DB781-1CAC-4310-9C38-C00D4445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Som 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ACB0EA5-959E-40AC-B7F0-43106D43F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inkluderende forståelse</a:t>
            </a:r>
          </a:p>
          <a:p>
            <a:r>
              <a:rPr lang="da-DK" dirty="0"/>
              <a:t>Samspillet mellem det designede – og deltagerne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54B1F5D-7513-4241-B1F9-9540093E00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 smtClean="0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8630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el 1">
            <a:extLst>
              <a:ext uri="{FF2B5EF4-FFF2-40B4-BE49-F238E27FC236}">
                <a16:creationId xmlns:a16="http://schemas.microsoft.com/office/drawing/2014/main" id="{34E99903-52BB-47BE-991E-C36E853C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405890"/>
            <a:ext cx="4567428" cy="1069848"/>
          </a:xfrm>
        </p:spPr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r>
              <a:rPr lang="en-US" altLang="da-DK" sz="2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Adaptivitet</a:t>
            </a:r>
            <a:r>
              <a:rPr lang="en-US" altLang="da-DK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a-DK" sz="2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rejser</a:t>
            </a:r>
            <a:r>
              <a:rPr lang="en-US" altLang="da-DK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a-DK" sz="2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diskussionen</a:t>
            </a:r>
            <a:r>
              <a:rPr lang="en-US" altLang="da-DK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om, </a:t>
            </a:r>
            <a:r>
              <a:rPr lang="en-US" altLang="da-DK" sz="2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hvad</a:t>
            </a:r>
            <a:r>
              <a:rPr lang="en-US" altLang="da-DK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a-DK" sz="2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læring</a:t>
            </a:r>
            <a:r>
              <a:rPr lang="en-US" altLang="da-DK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a-DK" sz="2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altLang="da-DK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, og </a:t>
            </a:r>
            <a:r>
              <a:rPr lang="en-US" altLang="da-DK" sz="2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hvordan</a:t>
            </a:r>
            <a:r>
              <a:rPr lang="en-US" altLang="da-DK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den </a:t>
            </a:r>
            <a:r>
              <a:rPr lang="en-US" altLang="da-DK" sz="2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foregår</a:t>
            </a:r>
            <a:r>
              <a:rPr lang="en-US" altLang="da-DK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a-DK" sz="2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altLang="da-DK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a-DK" sz="2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digitale</a:t>
            </a:r>
            <a:r>
              <a:rPr lang="en-US" altLang="da-DK" sz="28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a-DK" sz="28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sammenhænge</a:t>
            </a:r>
            <a:r>
              <a:rPr lang="en-US" altLang="da-DK" sz="2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69634" name="Pladsholder til indhold 2">
            <a:extLst>
              <a:ext uri="{FF2B5EF4-FFF2-40B4-BE49-F238E27FC236}">
                <a16:creationId xmlns:a16="http://schemas.microsoft.com/office/drawing/2014/main" id="{2B346437-8173-4375-A372-6C0317AC91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2092" y="2956039"/>
            <a:ext cx="7948297" cy="2462445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marL="0" indent="0">
              <a:buNone/>
            </a:pPr>
            <a:r>
              <a:rPr lang="en-US" altLang="da-DK" sz="1725" dirty="0">
                <a:solidFill>
                  <a:schemeClr val="bg1"/>
                </a:solidFill>
              </a:rPr>
              <a:t>Vi </a:t>
            </a:r>
            <a:r>
              <a:rPr lang="en-US" altLang="da-DK" sz="1725" dirty="0" err="1">
                <a:solidFill>
                  <a:schemeClr val="bg1"/>
                </a:solidFill>
              </a:rPr>
              <a:t>kan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således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argumenteres</a:t>
            </a:r>
            <a:r>
              <a:rPr lang="en-US" altLang="da-DK" sz="1725" dirty="0">
                <a:solidFill>
                  <a:schemeClr val="bg1"/>
                </a:solidFill>
              </a:rPr>
              <a:t> for – </a:t>
            </a:r>
            <a:r>
              <a:rPr lang="en-US" altLang="da-DK" sz="1725" dirty="0" err="1">
                <a:solidFill>
                  <a:schemeClr val="bg1"/>
                </a:solidFill>
              </a:rPr>
              <a:t>både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ud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fra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en</a:t>
            </a:r>
            <a:r>
              <a:rPr lang="en-US" altLang="da-DK" sz="1725" dirty="0">
                <a:solidFill>
                  <a:schemeClr val="bg1"/>
                </a:solidFill>
              </a:rPr>
              <a:t> social </a:t>
            </a:r>
            <a:r>
              <a:rPr lang="en-US" altLang="da-DK" sz="1725" dirty="0" err="1">
                <a:solidFill>
                  <a:schemeClr val="bg1"/>
                </a:solidFill>
              </a:rPr>
              <a:t>læringsteoretisk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tilgang</a:t>
            </a:r>
            <a:r>
              <a:rPr lang="en-US" altLang="da-DK" sz="1725" dirty="0">
                <a:solidFill>
                  <a:schemeClr val="bg1"/>
                </a:solidFill>
              </a:rPr>
              <a:t> (Lave &amp; Wenger, 1991), og </a:t>
            </a:r>
            <a:r>
              <a:rPr lang="en-US" altLang="da-DK" sz="1725" dirty="0" err="1">
                <a:solidFill>
                  <a:schemeClr val="bg1"/>
                </a:solidFill>
              </a:rPr>
              <a:t>fra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en</a:t>
            </a:r>
            <a:r>
              <a:rPr lang="en-US" altLang="da-DK" sz="1725" dirty="0">
                <a:solidFill>
                  <a:schemeClr val="bg1"/>
                </a:solidFill>
              </a:rPr>
              <a:t> mere </a:t>
            </a:r>
            <a:r>
              <a:rPr lang="en-US" altLang="da-DK" sz="1725" dirty="0" err="1">
                <a:solidFill>
                  <a:schemeClr val="bg1"/>
                </a:solidFill>
              </a:rPr>
              <a:t>kognitiv</a:t>
            </a:r>
            <a:r>
              <a:rPr lang="en-US" altLang="da-DK" sz="1725" dirty="0">
                <a:solidFill>
                  <a:schemeClr val="bg1"/>
                </a:solidFill>
              </a:rPr>
              <a:t> (Winn, 2003), at </a:t>
            </a:r>
            <a:r>
              <a:rPr lang="en-US" altLang="da-DK" sz="1725" dirty="0" err="1">
                <a:solidFill>
                  <a:schemeClr val="bg1"/>
                </a:solidFill>
              </a:rPr>
              <a:t>en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væsentlig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faktor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i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læring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er</a:t>
            </a:r>
            <a:r>
              <a:rPr lang="en-US" altLang="da-DK" sz="1725" dirty="0">
                <a:solidFill>
                  <a:schemeClr val="bg1"/>
                </a:solidFill>
              </a:rPr>
              <a:t> den </a:t>
            </a:r>
            <a:r>
              <a:rPr lang="en-US" altLang="da-DK" sz="1725" dirty="0" err="1">
                <a:solidFill>
                  <a:schemeClr val="bg1"/>
                </a:solidFill>
              </a:rPr>
              <a:t>lærendes</a:t>
            </a:r>
            <a:r>
              <a:rPr lang="en-US" altLang="da-DK" sz="1725" dirty="0">
                <a:solidFill>
                  <a:schemeClr val="bg1"/>
                </a:solidFill>
              </a:rPr>
              <a:t> adaption </a:t>
            </a:r>
            <a:r>
              <a:rPr lang="en-US" altLang="da-DK" sz="1725" dirty="0" err="1">
                <a:solidFill>
                  <a:schemeClr val="bg1"/>
                </a:solidFill>
              </a:rPr>
              <a:t>til</a:t>
            </a:r>
            <a:r>
              <a:rPr lang="en-US" altLang="da-DK" sz="1725" dirty="0">
                <a:solidFill>
                  <a:schemeClr val="bg1"/>
                </a:solidFill>
              </a:rPr>
              <a:t> et </a:t>
            </a:r>
            <a:r>
              <a:rPr lang="en-US" altLang="da-DK" sz="1725" dirty="0" err="1">
                <a:solidFill>
                  <a:schemeClr val="bg1"/>
                </a:solidFill>
              </a:rPr>
              <a:t>læringsmiljø</a:t>
            </a:r>
            <a:r>
              <a:rPr lang="en-US" altLang="da-DK" sz="1725" dirty="0">
                <a:solidFill>
                  <a:schemeClr val="bg1"/>
                </a:solidFill>
              </a:rPr>
              <a:t>, at </a:t>
            </a:r>
            <a:r>
              <a:rPr lang="en-US" altLang="da-DK" sz="1725" dirty="0" err="1">
                <a:solidFill>
                  <a:schemeClr val="bg1"/>
                </a:solidFill>
              </a:rPr>
              <a:t>læringsmiljøet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derfor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skal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kunne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irritere</a:t>
            </a:r>
            <a:r>
              <a:rPr lang="en-US" altLang="da-DK" sz="1725" dirty="0">
                <a:solidFill>
                  <a:schemeClr val="bg1"/>
                </a:solidFill>
              </a:rPr>
              <a:t> og </a:t>
            </a:r>
            <a:r>
              <a:rPr lang="en-US" altLang="da-DK" sz="1725" dirty="0" err="1">
                <a:solidFill>
                  <a:schemeClr val="bg1"/>
                </a:solidFill>
              </a:rPr>
              <a:t>udfordre</a:t>
            </a:r>
            <a:r>
              <a:rPr lang="en-US" altLang="da-DK" sz="1725" dirty="0">
                <a:solidFill>
                  <a:schemeClr val="bg1"/>
                </a:solidFill>
              </a:rPr>
              <a:t> den </a:t>
            </a:r>
            <a:r>
              <a:rPr lang="en-US" altLang="da-DK" sz="1725" dirty="0" err="1">
                <a:solidFill>
                  <a:schemeClr val="bg1"/>
                </a:solidFill>
              </a:rPr>
              <a:t>lærende</a:t>
            </a:r>
            <a:r>
              <a:rPr lang="en-US" altLang="da-DK" sz="1725" dirty="0">
                <a:solidFill>
                  <a:schemeClr val="bg1"/>
                </a:solidFill>
              </a:rPr>
              <a:t>, og </a:t>
            </a:r>
            <a:r>
              <a:rPr lang="en-US" altLang="da-DK" sz="1725" dirty="0" err="1">
                <a:solidFill>
                  <a:schemeClr val="bg1"/>
                </a:solidFill>
              </a:rPr>
              <a:t>ikke</a:t>
            </a:r>
            <a:r>
              <a:rPr lang="en-US" altLang="da-DK" sz="1725" dirty="0">
                <a:solidFill>
                  <a:schemeClr val="bg1"/>
                </a:solidFill>
              </a:rPr>
              <a:t> blot </a:t>
            </a:r>
            <a:r>
              <a:rPr lang="en-US" altLang="da-DK" sz="1725" dirty="0" err="1">
                <a:solidFill>
                  <a:schemeClr val="bg1"/>
                </a:solidFill>
              </a:rPr>
              <a:t>være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en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gnidningsløs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tilpasning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i</a:t>
            </a:r>
            <a:r>
              <a:rPr lang="en-US" altLang="da-DK" sz="1725" dirty="0">
                <a:solidFill>
                  <a:schemeClr val="bg1"/>
                </a:solidFill>
              </a:rPr>
              <a:t> forhold </a:t>
            </a:r>
            <a:r>
              <a:rPr lang="en-US" altLang="da-DK" sz="1725" dirty="0" err="1">
                <a:solidFill>
                  <a:schemeClr val="bg1"/>
                </a:solidFill>
              </a:rPr>
              <a:t>til</a:t>
            </a:r>
            <a:r>
              <a:rPr lang="en-US" altLang="da-DK" sz="1725" dirty="0">
                <a:solidFill>
                  <a:schemeClr val="bg1"/>
                </a:solidFill>
              </a:rPr>
              <a:t> </a:t>
            </a:r>
            <a:r>
              <a:rPr lang="en-US" altLang="da-DK" sz="1725" dirty="0" err="1">
                <a:solidFill>
                  <a:schemeClr val="bg1"/>
                </a:solidFill>
              </a:rPr>
              <a:t>behov</a:t>
            </a:r>
            <a:r>
              <a:rPr lang="en-US" altLang="da-DK" sz="1725" dirty="0">
                <a:solidFill>
                  <a:schemeClr val="bg1"/>
                </a:solidFill>
              </a:rPr>
              <a:t> og </a:t>
            </a:r>
            <a:r>
              <a:rPr lang="en-US" altLang="da-DK" sz="1725" dirty="0" err="1">
                <a:solidFill>
                  <a:schemeClr val="bg1"/>
                </a:solidFill>
              </a:rPr>
              <a:t>potentialer</a:t>
            </a:r>
            <a:r>
              <a:rPr lang="en-US" altLang="da-DK" sz="1725" dirty="0">
                <a:solidFill>
                  <a:schemeClr val="bg1"/>
                </a:solidFill>
              </a:rPr>
              <a:t>. </a:t>
            </a:r>
          </a:p>
          <a:p>
            <a:endParaRPr lang="en-US" altLang="da-DK" sz="1725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da-DK" sz="1725" dirty="0">
                <a:solidFill>
                  <a:schemeClr val="bg1"/>
                </a:solidFill>
              </a:rPr>
              <a:t>Helms og </a:t>
            </a:r>
            <a:r>
              <a:rPr lang="en-US" altLang="da-DK" sz="1725" dirty="0" err="1">
                <a:solidFill>
                  <a:schemeClr val="bg1"/>
                </a:solidFill>
              </a:rPr>
              <a:t>Heilesen</a:t>
            </a:r>
            <a:endParaRPr lang="en-US" altLang="da-DK" sz="1725" dirty="0">
              <a:solidFill>
                <a:schemeClr val="bg1"/>
              </a:solidFill>
            </a:endParaRPr>
          </a:p>
          <a:p>
            <a:endParaRPr lang="en-US" altLang="da-DK" sz="1725" dirty="0">
              <a:solidFill>
                <a:schemeClr val="tx1"/>
              </a:solidFill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CC1067-93E0-4017-8369-2B6767B41D2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6725543" y="5663084"/>
            <a:ext cx="2057400" cy="273844"/>
          </a:xfrm>
          <a:prstGeom prst="rect">
            <a:avLst/>
          </a:prstGeom>
        </p:spPr>
        <p:txBody>
          <a:bodyPr spcFirstLastPara="1"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da-DK"/>
            </a:defPPr>
            <a:lvl1pPr algn="l" rtl="0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3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r">
              <a:spcAft>
                <a:spcPts val="450"/>
              </a:spcAft>
            </a:pPr>
            <a:fld id="{324D9914-346F-4C3E-82FC-8BF63117F125}" type="datetime3">
              <a:rPr lang="en-US" altLang="da-DK" sz="788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pPr algn="r">
                <a:spcAft>
                  <a:spcPts val="450"/>
                </a:spcAft>
              </a:pPr>
              <a:t>23 October 2023</a:t>
            </a:fld>
            <a:endParaRPr lang="en-US" altLang="da-DK" sz="788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Pladsholder til diasnummer 4">
            <a:extLst>
              <a:ext uri="{FF2B5EF4-FFF2-40B4-BE49-F238E27FC236}">
                <a16:creationId xmlns:a16="http://schemas.microsoft.com/office/drawing/2014/main" id="{5187D969-1142-41E5-A9DE-B26816BE56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" y="7951788"/>
            <a:ext cx="10906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da-DK"/>
            </a:defPPr>
            <a:lvl1pPr algn="l" rtl="0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3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da-DK" altLang="da-DK"/>
              <a:t>Slide </a:t>
            </a:r>
            <a:fld id="{770467B7-18A2-4FCC-A4D7-785C48774296}" type="slidenum">
              <a:rPr lang="da-DK" altLang="da-DK" smtClean="0"/>
              <a:pPr>
                <a:spcAft>
                  <a:spcPts val="450"/>
                </a:spcAft>
              </a:pPr>
              <a:t>30</a:t>
            </a:fld>
            <a:endParaRPr lang="da-DK" altLang="da-DK" sz="675"/>
          </a:p>
        </p:txBody>
      </p:sp>
    </p:spTree>
    <p:extLst>
      <p:ext uri="{BB962C8B-B14F-4D97-AF65-F5344CB8AC3E}">
        <p14:creationId xmlns:p14="http://schemas.microsoft.com/office/powerpoint/2010/main" val="2737338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el 1">
            <a:extLst>
              <a:ext uri="{FF2B5EF4-FFF2-40B4-BE49-F238E27FC236}">
                <a16:creationId xmlns:a16="http://schemas.microsoft.com/office/drawing/2014/main" id="{2F3493A2-B74E-42C5-B566-34313947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75" y="1532717"/>
            <a:ext cx="4958259" cy="1420143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r>
              <a:rPr lang="en-US" altLang="da-DK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Det er </a:t>
            </a:r>
            <a:r>
              <a:rPr lang="en-US" altLang="da-DK" sz="3600" b="1" kern="12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en</a:t>
            </a:r>
            <a:r>
              <a:rPr lang="en-US" altLang="da-DK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da-DK" sz="3600" b="1" kern="12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gensidig</a:t>
            </a:r>
            <a:r>
              <a:rPr lang="en-US" altLang="da-DK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da-DK" sz="3600" b="1" kern="12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proces</a:t>
            </a:r>
            <a:r>
              <a:rPr lang="en-US" altLang="da-DK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806DA4-518F-451D-8639-B2DB9398A7D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 rot="16200000">
            <a:off x="-1165860" y="3292079"/>
            <a:ext cx="2606040" cy="273844"/>
          </a:xfrm>
          <a:prstGeom prst="rect">
            <a:avLst/>
          </a:prstGeom>
        </p:spPr>
        <p:txBody>
          <a:bodyPr spcFirstLastPara="1"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da-DK"/>
            </a:defPPr>
            <a:lvl1pPr algn="l" rtl="0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3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fld id="{324D9914-346F-4C3E-82FC-8BF63117F125}" type="datetime3">
              <a:rPr lang="en-US" altLang="da-DK" sz="675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</a:rPr>
              <a:pPr algn="ctr">
                <a:spcAft>
                  <a:spcPts val="450"/>
                </a:spcAft>
              </a:pPr>
              <a:t>23 October 2023</a:t>
            </a:fld>
            <a:endParaRPr lang="en-US" altLang="da-DK" sz="675">
              <a:solidFill>
                <a:schemeClr val="tx1">
                  <a:alpha val="7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0658" name="Pladsholder til indhold 2">
            <a:extLst>
              <a:ext uri="{FF2B5EF4-FFF2-40B4-BE49-F238E27FC236}">
                <a16:creationId xmlns:a16="http://schemas.microsoft.com/office/drawing/2014/main" id="{4E29ADB4-B2D7-4738-9875-B64858E8AA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3974" y="3081444"/>
            <a:ext cx="6738316" cy="3291363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altLang="da-DK" sz="1800" dirty="0">
                <a:solidFill>
                  <a:schemeClr val="bg1"/>
                </a:solidFill>
              </a:rPr>
              <a:t>Den </a:t>
            </a:r>
            <a:r>
              <a:rPr lang="en-US" altLang="da-DK" sz="1800" dirty="0" err="1">
                <a:solidFill>
                  <a:schemeClr val="bg1"/>
                </a:solidFill>
              </a:rPr>
              <a:t>lærende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skal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være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medskaber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af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læringsmiljøet</a:t>
            </a:r>
            <a:r>
              <a:rPr lang="en-US" altLang="da-DK" sz="1800" dirty="0">
                <a:solidFill>
                  <a:schemeClr val="bg1"/>
                </a:solidFill>
              </a:rPr>
              <a:t> og </a:t>
            </a:r>
            <a:r>
              <a:rPr lang="en-US" altLang="da-DK" sz="1800" dirty="0" err="1">
                <a:solidFill>
                  <a:schemeClr val="bg1"/>
                </a:solidFill>
              </a:rPr>
              <a:t>kunne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være</a:t>
            </a:r>
            <a:r>
              <a:rPr lang="en-US" altLang="da-DK" sz="1800" dirty="0">
                <a:solidFill>
                  <a:schemeClr val="bg1"/>
                </a:solidFill>
              </a:rPr>
              <a:t> med </a:t>
            </a:r>
            <a:r>
              <a:rPr lang="en-US" altLang="da-DK" sz="1800" dirty="0" err="1">
                <a:solidFill>
                  <a:schemeClr val="bg1"/>
                </a:solidFill>
              </a:rPr>
              <a:t>til</a:t>
            </a:r>
            <a:r>
              <a:rPr lang="en-US" altLang="da-DK" sz="1800" dirty="0">
                <a:solidFill>
                  <a:schemeClr val="bg1"/>
                </a:solidFill>
              </a:rPr>
              <a:t> at </a:t>
            </a:r>
            <a:r>
              <a:rPr lang="en-US" altLang="da-DK" sz="1800" dirty="0" err="1">
                <a:solidFill>
                  <a:schemeClr val="bg1"/>
                </a:solidFill>
              </a:rPr>
              <a:t>forme</a:t>
            </a:r>
            <a:r>
              <a:rPr lang="en-US" altLang="da-DK" sz="1800" dirty="0">
                <a:solidFill>
                  <a:schemeClr val="bg1"/>
                </a:solidFill>
              </a:rPr>
              <a:t> og </a:t>
            </a:r>
            <a:r>
              <a:rPr lang="en-US" altLang="da-DK" sz="1800" dirty="0" err="1">
                <a:solidFill>
                  <a:schemeClr val="bg1"/>
                </a:solidFill>
              </a:rPr>
              <a:t>udfolde</a:t>
            </a:r>
            <a:r>
              <a:rPr lang="en-US" altLang="da-DK" sz="1800" dirty="0">
                <a:solidFill>
                  <a:schemeClr val="bg1"/>
                </a:solidFill>
              </a:rPr>
              <a:t> det </a:t>
            </a:r>
            <a:r>
              <a:rPr lang="en-US" altLang="da-DK" sz="1800" dirty="0" err="1">
                <a:solidFill>
                  <a:schemeClr val="bg1"/>
                </a:solidFill>
              </a:rPr>
              <a:t>i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en</a:t>
            </a:r>
            <a:r>
              <a:rPr lang="en-US" altLang="da-DK" sz="1800" dirty="0">
                <a:solidFill>
                  <a:schemeClr val="bg1"/>
                </a:solidFill>
              </a:rPr>
              <a:t> ” </a:t>
            </a:r>
            <a:r>
              <a:rPr lang="en-US" altLang="da-DK" sz="1800" dirty="0" err="1">
                <a:solidFill>
                  <a:schemeClr val="bg1"/>
                </a:solidFill>
              </a:rPr>
              <a:t>gensidig</a:t>
            </a:r>
            <a:r>
              <a:rPr lang="en-US" altLang="da-DK" sz="1800" dirty="0">
                <a:solidFill>
                  <a:schemeClr val="bg1"/>
                </a:solidFill>
              </a:rPr>
              <a:t> adaption”, </a:t>
            </a:r>
            <a:r>
              <a:rPr lang="en-US" altLang="da-DK" sz="1800" dirty="0" err="1">
                <a:solidFill>
                  <a:schemeClr val="bg1"/>
                </a:solidFill>
              </a:rPr>
              <a:t>som</a:t>
            </a:r>
            <a:r>
              <a:rPr lang="en-US" altLang="da-DK" sz="1800" dirty="0">
                <a:solidFill>
                  <a:schemeClr val="bg1"/>
                </a:solidFill>
              </a:rPr>
              <a:t> Winn </a:t>
            </a:r>
            <a:r>
              <a:rPr lang="en-US" altLang="da-DK" sz="1800" dirty="0" err="1">
                <a:solidFill>
                  <a:schemeClr val="bg1"/>
                </a:solidFill>
              </a:rPr>
              <a:t>anfører</a:t>
            </a:r>
            <a:r>
              <a:rPr lang="en-US" altLang="da-DK" sz="1800" dirty="0">
                <a:solidFill>
                  <a:schemeClr val="bg1"/>
                </a:solidFill>
              </a:rPr>
              <a:t> (Winn, 2003, p.20). </a:t>
            </a:r>
          </a:p>
          <a:p>
            <a:endParaRPr lang="en-US" altLang="da-DK" sz="1800" dirty="0">
              <a:solidFill>
                <a:schemeClr val="bg1"/>
              </a:solidFill>
            </a:endParaRPr>
          </a:p>
          <a:p>
            <a:r>
              <a:rPr lang="en-US" altLang="da-DK" sz="1800" dirty="0">
                <a:solidFill>
                  <a:schemeClr val="bg1"/>
                </a:solidFill>
              </a:rPr>
              <a:t>Det </a:t>
            </a:r>
            <a:r>
              <a:rPr lang="en-US" altLang="da-DK" sz="1800" dirty="0" err="1">
                <a:solidFill>
                  <a:schemeClr val="bg1"/>
                </a:solidFill>
              </a:rPr>
              <a:t>vil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sige</a:t>
            </a:r>
            <a:r>
              <a:rPr lang="en-US" altLang="da-DK" sz="1800" dirty="0">
                <a:solidFill>
                  <a:schemeClr val="bg1"/>
                </a:solidFill>
              </a:rPr>
              <a:t>, at </a:t>
            </a:r>
            <a:r>
              <a:rPr lang="en-US" altLang="da-DK" sz="1800" dirty="0" err="1">
                <a:solidFill>
                  <a:schemeClr val="bg1"/>
                </a:solidFill>
              </a:rPr>
              <a:t>læring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udfoldes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når</a:t>
            </a:r>
            <a:r>
              <a:rPr lang="en-US" altLang="da-DK" sz="1800" dirty="0">
                <a:solidFill>
                  <a:schemeClr val="bg1"/>
                </a:solidFill>
              </a:rPr>
              <a:t> den </a:t>
            </a:r>
            <a:r>
              <a:rPr lang="en-US" altLang="da-DK" sz="1800" dirty="0" err="1">
                <a:solidFill>
                  <a:schemeClr val="bg1"/>
                </a:solidFill>
              </a:rPr>
              <a:t>lærende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tilpasser</a:t>
            </a:r>
            <a:r>
              <a:rPr lang="en-US" altLang="da-DK" sz="1800" dirty="0">
                <a:solidFill>
                  <a:schemeClr val="bg1"/>
                </a:solidFill>
              </a:rPr>
              <a:t> sig, glider </a:t>
            </a:r>
            <a:r>
              <a:rPr lang="en-US" altLang="da-DK" sz="1800" dirty="0" err="1">
                <a:solidFill>
                  <a:schemeClr val="bg1"/>
                </a:solidFill>
              </a:rPr>
              <a:t>ind</a:t>
            </a:r>
            <a:r>
              <a:rPr lang="en-US" altLang="da-DK" sz="1800" dirty="0">
                <a:solidFill>
                  <a:schemeClr val="bg1"/>
                </a:solidFill>
              </a:rPr>
              <a:t> og </a:t>
            </a:r>
            <a:r>
              <a:rPr lang="en-US" altLang="da-DK" sz="1800" dirty="0" err="1">
                <a:solidFill>
                  <a:schemeClr val="bg1"/>
                </a:solidFill>
              </a:rPr>
              <a:t>bliver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en</a:t>
            </a:r>
            <a:r>
              <a:rPr lang="en-US" altLang="da-DK" sz="1800" dirty="0">
                <a:solidFill>
                  <a:schemeClr val="bg1"/>
                </a:solidFill>
              </a:rPr>
              <a:t> del </a:t>
            </a:r>
            <a:r>
              <a:rPr lang="en-US" altLang="da-DK" sz="1800" dirty="0" err="1">
                <a:solidFill>
                  <a:schemeClr val="bg1"/>
                </a:solidFill>
              </a:rPr>
              <a:t>af</a:t>
            </a:r>
            <a:r>
              <a:rPr lang="en-US" altLang="da-DK" sz="1800" dirty="0">
                <a:solidFill>
                  <a:schemeClr val="bg1"/>
                </a:solidFill>
              </a:rPr>
              <a:t> et </a:t>
            </a:r>
            <a:r>
              <a:rPr lang="en-US" altLang="da-DK" sz="1800" dirty="0" err="1">
                <a:solidFill>
                  <a:schemeClr val="bg1"/>
                </a:solidFill>
              </a:rPr>
              <a:t>læringsmiljø</a:t>
            </a:r>
            <a:r>
              <a:rPr lang="en-US" altLang="da-DK" sz="1800" dirty="0">
                <a:solidFill>
                  <a:schemeClr val="bg1"/>
                </a:solidFill>
              </a:rPr>
              <a:t>, men </a:t>
            </a:r>
            <a:r>
              <a:rPr lang="en-US" altLang="da-DK" sz="1800" dirty="0" err="1">
                <a:solidFill>
                  <a:schemeClr val="bg1"/>
                </a:solidFill>
              </a:rPr>
              <a:t>også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når</a:t>
            </a:r>
            <a:r>
              <a:rPr lang="en-US" altLang="da-DK" sz="1800" dirty="0">
                <a:solidFill>
                  <a:schemeClr val="bg1"/>
                </a:solidFill>
              </a:rPr>
              <a:t> netop </a:t>
            </a:r>
            <a:r>
              <a:rPr lang="en-US" altLang="da-DK" sz="1800" dirty="0" err="1">
                <a:solidFill>
                  <a:schemeClr val="bg1"/>
                </a:solidFill>
              </a:rPr>
              <a:t>dette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læringsmiljø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ændres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gennem</a:t>
            </a:r>
            <a:r>
              <a:rPr lang="en-US" altLang="da-DK" sz="1800" dirty="0">
                <a:solidFill>
                  <a:schemeClr val="bg1"/>
                </a:solidFill>
              </a:rPr>
              <a:t> den </a:t>
            </a:r>
            <a:r>
              <a:rPr lang="en-US" altLang="da-DK" sz="1800" dirty="0" err="1">
                <a:solidFill>
                  <a:schemeClr val="bg1"/>
                </a:solidFill>
              </a:rPr>
              <a:t>lærendes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deltagelse</a:t>
            </a:r>
            <a:r>
              <a:rPr lang="en-US" altLang="da-DK" sz="1800" dirty="0">
                <a:solidFill>
                  <a:schemeClr val="bg1"/>
                </a:solidFill>
              </a:rPr>
              <a:t>. </a:t>
            </a:r>
          </a:p>
          <a:p>
            <a:endParaRPr lang="en-US" altLang="da-DK" sz="1800" dirty="0">
              <a:solidFill>
                <a:schemeClr val="bg1"/>
              </a:solidFill>
            </a:endParaRPr>
          </a:p>
          <a:p>
            <a:r>
              <a:rPr lang="en-US" altLang="da-DK" sz="1800" dirty="0" err="1">
                <a:solidFill>
                  <a:schemeClr val="bg1"/>
                </a:solidFill>
              </a:rPr>
              <a:t>Venlig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fremmedhed</a:t>
            </a:r>
            <a:r>
              <a:rPr lang="en-US" altLang="da-DK" sz="1800" dirty="0">
                <a:solidFill>
                  <a:schemeClr val="bg1"/>
                </a:solidFill>
              </a:rPr>
              <a:t> –</a:t>
            </a:r>
          </a:p>
          <a:p>
            <a:endParaRPr lang="en-US" altLang="da-DK" sz="1800" dirty="0">
              <a:solidFill>
                <a:schemeClr val="bg1"/>
              </a:solidFill>
            </a:endParaRPr>
          </a:p>
          <a:p>
            <a:endParaRPr lang="en-US" altLang="da-DK" sz="1050" dirty="0">
              <a:solidFill>
                <a:schemeClr val="tx1"/>
              </a:solidFill>
            </a:endParaRPr>
          </a:p>
        </p:txBody>
      </p:sp>
      <p:sp>
        <p:nvSpPr>
          <p:cNvPr id="5" name="Pladsholder til diasnummer 4">
            <a:extLst>
              <a:ext uri="{FF2B5EF4-FFF2-40B4-BE49-F238E27FC236}">
                <a16:creationId xmlns:a16="http://schemas.microsoft.com/office/drawing/2014/main" id="{7C82302A-E0FB-4ABE-AD27-97CE7E43AB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" y="7951788"/>
            <a:ext cx="10906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da-DK"/>
            </a:defPPr>
            <a:lvl1pPr algn="l" rtl="0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3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da-DK" altLang="da-DK"/>
              <a:t>Slide </a:t>
            </a:r>
            <a:fld id="{770467B7-18A2-4FCC-A4D7-785C48774296}" type="slidenum">
              <a:rPr lang="da-DK" altLang="da-DK" smtClean="0"/>
              <a:pPr>
                <a:spcAft>
                  <a:spcPts val="450"/>
                </a:spcAft>
              </a:pPr>
              <a:t>31</a:t>
            </a:fld>
            <a:endParaRPr lang="da-DK" altLang="da-DK" sz="675"/>
          </a:p>
        </p:txBody>
      </p:sp>
    </p:spTree>
    <p:extLst>
      <p:ext uri="{BB962C8B-B14F-4D97-AF65-F5344CB8AC3E}">
        <p14:creationId xmlns:p14="http://schemas.microsoft.com/office/powerpoint/2010/main" val="2665502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el 1">
            <a:extLst>
              <a:ext uri="{FF2B5EF4-FFF2-40B4-BE49-F238E27FC236}">
                <a16:creationId xmlns:a16="http://schemas.microsoft.com/office/drawing/2014/main" id="{D6C7946F-35DD-4C55-B46C-E33733D6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887" y="1273596"/>
            <a:ext cx="4099097" cy="1669830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pPr algn="ctr"/>
            <a:r>
              <a:rPr lang="en-US" altLang="da-DK" sz="3600" b="1" kern="12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Tilstedevær</a:t>
            </a:r>
            <a:endParaRPr lang="en-US" altLang="da-DK" sz="3600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4CD741-8BF0-4B6D-B1D9-6F5C09AE937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 rot="16200000">
            <a:off x="-1165860" y="3292079"/>
            <a:ext cx="2606040" cy="273844"/>
          </a:xfrm>
          <a:prstGeom prst="rect">
            <a:avLst/>
          </a:prstGeom>
        </p:spPr>
        <p:txBody>
          <a:bodyPr spcFirstLastPara="1"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da-DK"/>
            </a:defPPr>
            <a:lvl1pPr algn="l" rtl="0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3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spcAft>
                <a:spcPts val="450"/>
              </a:spcAft>
            </a:pPr>
            <a:fld id="{324D9914-346F-4C3E-82FC-8BF63117F125}" type="datetime3">
              <a:rPr lang="en-US" altLang="da-DK" sz="675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</a:rPr>
              <a:pPr algn="ctr">
                <a:spcAft>
                  <a:spcPts val="450"/>
                </a:spcAft>
              </a:pPr>
              <a:t>23 October 2023</a:t>
            </a:fld>
            <a:endParaRPr lang="en-US" altLang="da-DK" sz="675">
              <a:solidFill>
                <a:schemeClr val="tx1">
                  <a:alpha val="7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1682" name="Pladsholder til indhold 2">
            <a:extLst>
              <a:ext uri="{FF2B5EF4-FFF2-40B4-BE49-F238E27FC236}">
                <a16:creationId xmlns:a16="http://schemas.microsoft.com/office/drawing/2014/main" id="{7B016B3C-3964-427A-95B0-09274FD1AA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8930" y="3077046"/>
            <a:ext cx="7467054" cy="3351746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altLang="da-DK" sz="1800" dirty="0">
                <a:solidFill>
                  <a:schemeClr val="bg1"/>
                </a:solidFill>
              </a:rPr>
              <a:t>Den </a:t>
            </a:r>
            <a:r>
              <a:rPr lang="en-US" altLang="da-DK" sz="1800" dirty="0" err="1">
                <a:solidFill>
                  <a:schemeClr val="bg1"/>
                </a:solidFill>
              </a:rPr>
              <a:t>lærende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skal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altså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ikke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alene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tilbydes</a:t>
            </a:r>
            <a:r>
              <a:rPr lang="en-US" altLang="da-DK" sz="1800" dirty="0">
                <a:solidFill>
                  <a:schemeClr val="bg1"/>
                </a:solidFill>
              </a:rPr>
              <a:t> et </a:t>
            </a:r>
            <a:r>
              <a:rPr lang="en-US" altLang="da-DK" sz="1800" dirty="0" err="1">
                <a:solidFill>
                  <a:schemeClr val="bg1"/>
                </a:solidFill>
              </a:rPr>
              <a:t>læringsmiljø</a:t>
            </a:r>
            <a:r>
              <a:rPr lang="en-US" altLang="da-DK" sz="1800" dirty="0">
                <a:solidFill>
                  <a:schemeClr val="bg1"/>
                </a:solidFill>
              </a:rPr>
              <a:t>, </a:t>
            </a:r>
            <a:r>
              <a:rPr lang="en-US" altLang="da-DK" sz="1800" dirty="0" err="1">
                <a:solidFill>
                  <a:schemeClr val="bg1"/>
                </a:solidFill>
              </a:rPr>
              <a:t>og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en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læringsbane</a:t>
            </a:r>
            <a:r>
              <a:rPr lang="en-US" altLang="da-DK" sz="1800" dirty="0">
                <a:solidFill>
                  <a:schemeClr val="bg1"/>
                </a:solidFill>
              </a:rPr>
              <a:t>, der passer </a:t>
            </a:r>
            <a:r>
              <a:rPr lang="en-US" altLang="da-DK" sz="1800" dirty="0" err="1">
                <a:solidFill>
                  <a:schemeClr val="bg1"/>
                </a:solidFill>
              </a:rPr>
              <a:t>til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vedkommendes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behov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og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potentialer</a:t>
            </a:r>
            <a:r>
              <a:rPr lang="en-US" altLang="da-DK" sz="1800" dirty="0">
                <a:solidFill>
                  <a:schemeClr val="bg1"/>
                </a:solidFill>
              </a:rPr>
              <a:t>. Men den </a:t>
            </a:r>
            <a:r>
              <a:rPr lang="en-US" altLang="da-DK" sz="1800" dirty="0" err="1">
                <a:solidFill>
                  <a:schemeClr val="bg1"/>
                </a:solidFill>
              </a:rPr>
              <a:t>lærende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skal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også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komme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til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stede</a:t>
            </a:r>
            <a:r>
              <a:rPr lang="en-US" altLang="da-DK" sz="1800" dirty="0">
                <a:solidFill>
                  <a:schemeClr val="bg1"/>
                </a:solidFill>
              </a:rPr>
              <a:t> i </a:t>
            </a:r>
            <a:r>
              <a:rPr lang="en-US" altLang="da-DK" sz="1800" dirty="0" err="1">
                <a:solidFill>
                  <a:schemeClr val="bg1"/>
                </a:solidFill>
              </a:rPr>
              <a:t>dette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læringsmiljø</a:t>
            </a:r>
            <a:r>
              <a:rPr lang="en-US" altLang="da-DK" sz="1800" dirty="0">
                <a:solidFill>
                  <a:schemeClr val="bg1"/>
                </a:solidFill>
              </a:rPr>
              <a:t>. </a:t>
            </a:r>
          </a:p>
          <a:p>
            <a:endParaRPr lang="en-US" altLang="da-DK" sz="1800" dirty="0">
              <a:solidFill>
                <a:schemeClr val="bg1"/>
              </a:solidFill>
            </a:endParaRPr>
          </a:p>
          <a:p>
            <a:r>
              <a:rPr lang="en-US" altLang="da-DK" sz="1800" dirty="0">
                <a:solidFill>
                  <a:schemeClr val="bg1"/>
                </a:solidFill>
              </a:rPr>
              <a:t>Han, </a:t>
            </a:r>
            <a:r>
              <a:rPr lang="en-US" altLang="da-DK" sz="1800" dirty="0" err="1">
                <a:solidFill>
                  <a:schemeClr val="bg1"/>
                </a:solidFill>
              </a:rPr>
              <a:t>hun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og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måske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især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u="sng" dirty="0">
                <a:solidFill>
                  <a:schemeClr val="bg1"/>
                </a:solidFill>
              </a:rPr>
              <a:t>de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skal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tilbydes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fjernvær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og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kunne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realisere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dette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fjernværs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muligheder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til</a:t>
            </a:r>
            <a:r>
              <a:rPr lang="en-US" altLang="da-DK" sz="1800" dirty="0">
                <a:solidFill>
                  <a:schemeClr val="bg1"/>
                </a:solidFill>
              </a:rPr>
              <a:t> </a:t>
            </a:r>
            <a:r>
              <a:rPr lang="en-US" altLang="da-DK" sz="1800" dirty="0" err="1">
                <a:solidFill>
                  <a:schemeClr val="bg1"/>
                </a:solidFill>
              </a:rPr>
              <a:t>tilstedevær</a:t>
            </a:r>
            <a:r>
              <a:rPr lang="en-US" altLang="da-DK" sz="1800" dirty="0">
                <a:solidFill>
                  <a:schemeClr val="bg1"/>
                </a:solidFill>
              </a:rPr>
              <a:t>.</a:t>
            </a:r>
          </a:p>
          <a:p>
            <a:endParaRPr lang="en-US" altLang="da-DK" sz="1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altLang="da-DK" sz="1800" dirty="0">
                <a:solidFill>
                  <a:schemeClr val="bg1"/>
                </a:solidFill>
              </a:rPr>
              <a:t>Helms, N.H., </a:t>
            </a:r>
            <a:r>
              <a:rPr lang="en-US" altLang="da-DK" sz="1800" dirty="0" err="1">
                <a:solidFill>
                  <a:schemeClr val="bg1"/>
                </a:solidFill>
              </a:rPr>
              <a:t>Heilesen</a:t>
            </a:r>
            <a:r>
              <a:rPr lang="en-US" altLang="da-DK" sz="1350" dirty="0">
                <a:solidFill>
                  <a:schemeClr val="tx1"/>
                </a:solidFill>
              </a:rPr>
              <a:t>, S. (2015)</a:t>
            </a:r>
          </a:p>
          <a:p>
            <a:endParaRPr lang="en-US" altLang="da-DK" sz="1350" dirty="0">
              <a:solidFill>
                <a:schemeClr val="tx1"/>
              </a:solidFill>
            </a:endParaRPr>
          </a:p>
        </p:txBody>
      </p:sp>
      <p:sp>
        <p:nvSpPr>
          <p:cNvPr id="5" name="Pladsholder til diasnummer 4">
            <a:extLst>
              <a:ext uri="{FF2B5EF4-FFF2-40B4-BE49-F238E27FC236}">
                <a16:creationId xmlns:a16="http://schemas.microsoft.com/office/drawing/2014/main" id="{2C7DDE8B-0C81-4D8D-8541-A3D34EBF6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1" y="7951788"/>
            <a:ext cx="10906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vert="horz" wrap="square" lIns="0" tIns="0" rIns="0" bIns="0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da-DK"/>
            </a:defPPr>
            <a:lvl1pPr algn="l" rtl="0"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bg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18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3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5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75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da-DK" altLang="da-DK"/>
              <a:t>Slide </a:t>
            </a:r>
            <a:fld id="{770467B7-18A2-4FCC-A4D7-785C48774296}" type="slidenum">
              <a:rPr lang="da-DK" altLang="da-DK" smtClean="0"/>
              <a:pPr>
                <a:spcAft>
                  <a:spcPts val="450"/>
                </a:spcAft>
              </a:pPr>
              <a:t>32</a:t>
            </a:fld>
            <a:endParaRPr lang="da-DK" altLang="da-DK" sz="675"/>
          </a:p>
        </p:txBody>
      </p:sp>
    </p:spTree>
    <p:extLst>
      <p:ext uri="{BB962C8B-B14F-4D97-AF65-F5344CB8AC3E}">
        <p14:creationId xmlns:p14="http://schemas.microsoft.com/office/powerpoint/2010/main" val="7290030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2927A841-E2E9-E94F-B078-D473FA265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98538" y="1367048"/>
            <a:ext cx="3128996" cy="2949547"/>
          </a:xfrm>
        </p:spPr>
        <p:txBody>
          <a:bodyPr spcFirstLastPara="1" vert="horz" wrap="square" lIns="68580" tIns="34290" rIns="68580" bIns="34290" rtlCol="0" anchor="b" anchorCtr="0">
            <a:normAutofit/>
          </a:bodyPr>
          <a:lstStyle/>
          <a:p>
            <a:r>
              <a:rPr lang="en-US" altLang="da-DK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Spørgsmål</a:t>
            </a:r>
          </a:p>
        </p:txBody>
      </p:sp>
      <p:pic>
        <p:nvPicPr>
          <p:cNvPr id="52226" name="Picture 4" descr="anette">
            <a:extLst>
              <a:ext uri="{FF2B5EF4-FFF2-40B4-BE49-F238E27FC236}">
                <a16:creationId xmlns:a16="http://schemas.microsoft.com/office/drawing/2014/main" id="{76A20AE5-ABB7-A34A-8508-AAD83037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594" y="1148714"/>
            <a:ext cx="3084009" cy="422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CBE991FC-DAA6-C847-8948-7DCD24D8C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726430"/>
            <a:ext cx="2057400" cy="273844"/>
          </a:xfrm>
        </p:spPr>
        <p:txBody>
          <a:bodyPr spcFirstLastPara="1" vert="horz" wrap="square" lIns="68580" tIns="34290" rIns="68580" bIns="34290" rtlCol="0" anchor="ctr" anchorCtr="0">
            <a:normAutofit fontScale="92500" lnSpcReduction="20000"/>
          </a:bodyPr>
          <a:lstStyle/>
          <a:p>
            <a:pPr>
              <a:spcAft>
                <a:spcPts val="450"/>
              </a:spcAft>
            </a:pPr>
            <a:fld id="{7676E1D6-0743-44B9-87A9-DF59EB91F6AC}" type="slidenum">
              <a:rPr lang="en-US" smtClean="0"/>
              <a:pPr>
                <a:spcAft>
                  <a:spcPts val="450"/>
                </a:spcAft>
              </a:pPr>
              <a:t>33</a:t>
            </a:fld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FFCB56CA-8D2C-4628-A5BF-7F64324AFB27}"/>
              </a:ext>
            </a:extLst>
          </p:cNvPr>
          <p:cNvSpPr txBox="1">
            <a:spLocks noChangeArrowheads="1"/>
          </p:cNvSpPr>
          <p:nvPr/>
        </p:nvSpPr>
        <p:spPr>
          <a:xfrm>
            <a:off x="4455540" y="-337307"/>
            <a:ext cx="4171994" cy="39327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altLang="da-DK" sz="6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Spørgsmål</a:t>
            </a:r>
            <a:endParaRPr lang="en-US" altLang="da-DK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10735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0"/>
          <p:cNvSpPr txBox="1">
            <a:spLocks noGrp="1"/>
          </p:cNvSpPr>
          <p:nvPr>
            <p:ph type="title"/>
          </p:nvPr>
        </p:nvSpPr>
        <p:spPr>
          <a:xfrm>
            <a:off x="628650" y="2997200"/>
            <a:ext cx="7886700" cy="2852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/>
              <a:t>Niels Henrik Helms</a:t>
            </a:r>
            <a:br>
              <a:rPr lang="da-DK" sz="2400" dirty="0"/>
            </a:br>
            <a:r>
              <a:rPr lang="da-DK" sz="2400" dirty="0"/>
              <a:t>CELF</a:t>
            </a:r>
            <a:endParaRPr dirty="0"/>
          </a:p>
        </p:txBody>
      </p:sp>
      <p:sp>
        <p:nvSpPr>
          <p:cNvPr id="572" name="Google Shape;572;p3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11.10.2023</a:t>
            </a:r>
            <a:endParaRPr/>
          </a:p>
        </p:txBody>
      </p:sp>
      <p:sp>
        <p:nvSpPr>
          <p:cNvPr id="573" name="Google Shape;573;p3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da-DK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11AFC-0092-4EFC-8C21-940575AC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designer vi så det?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A36B34-7349-4F89-A339-B30C71FAD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Didaktisk design</a:t>
            </a:r>
          </a:p>
          <a:p>
            <a:r>
              <a:rPr lang="da-DK" dirty="0"/>
              <a:t>Nye former for interaktivitet muligt og umuligt</a:t>
            </a:r>
          </a:p>
          <a:p>
            <a:r>
              <a:rPr lang="da-DK" dirty="0"/>
              <a:t>Grader af skabelse og rollefordeling</a:t>
            </a:r>
          </a:p>
          <a:p>
            <a:r>
              <a:rPr lang="da-DK" dirty="0"/>
              <a:t>Motivation (individ kollektiv)</a:t>
            </a:r>
          </a:p>
          <a:p>
            <a:r>
              <a:rPr lang="da-DK" dirty="0"/>
              <a:t>Læringsmiljø </a:t>
            </a:r>
          </a:p>
          <a:p>
            <a:pPr marL="114300" indent="0">
              <a:buNone/>
            </a:pPr>
            <a:r>
              <a:rPr lang="da-DK" dirty="0"/>
              <a:t>– fællesskab </a:t>
            </a:r>
          </a:p>
          <a:p>
            <a:pPr marL="114300" indent="0">
              <a:buNone/>
            </a:pPr>
            <a:r>
              <a:rPr lang="da-DK" dirty="0"/>
              <a:t>- læringsøkologi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4473E0F-C106-417B-80F9-BCECDC48FC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 smtClean="0"/>
              <a:t>4</a:t>
            </a:fld>
            <a:endParaRPr/>
          </a:p>
        </p:txBody>
      </p:sp>
      <p:pic>
        <p:nvPicPr>
          <p:cNvPr id="8" name="Picture 76805">
            <a:extLst>
              <a:ext uri="{FF2B5EF4-FFF2-40B4-BE49-F238E27FC236}">
                <a16:creationId xmlns:a16="http://schemas.microsoft.com/office/drawing/2014/main" id="{96A8FA61-AFBA-4956-B073-C2CB95473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4366619" y="4034189"/>
            <a:ext cx="4777381" cy="268728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436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2A46A-CF08-4A21-B855-519662C1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Epistemologisk kaos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63D3A4-FA7A-4056-9BE3-6D390B938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da-DK" dirty="0"/>
              <a:t>Buckingham (2014) opfandt udtrykket 'epistemologisk kaos’ altså en pædagogisk kontekst, hvori viden og ikke-viden, og vished og usikkerhed hvirvler kaotisk rundt om hinanden. Undervisning burde ikke handle om at eliminere dette kaos, men bør i stedet fokusere på at kommunikere, hvordan vi kan håndtere usikkerhed og bruge den effektivt.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EC06A91-6F3A-4929-8620-D54B0D1AB3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 smtClean="0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41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1D29A1-8A46-4293-A5F3-80787028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Epistemologiske strategier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D0A2067-AD68-47BA-AC65-A690782CE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Videnshandlinger</a:t>
            </a:r>
            <a:endParaRPr lang="da-DK" dirty="0"/>
          </a:p>
          <a:p>
            <a:r>
              <a:rPr lang="da-DK" dirty="0"/>
              <a:t>Lærerrollen</a:t>
            </a:r>
          </a:p>
          <a:p>
            <a:r>
              <a:rPr lang="da-DK" dirty="0"/>
              <a:t>Læringsøkologien..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E73CC1B-D3C7-408C-9652-F5FF114042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 smtClean="0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561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56BBC-6D8F-4099-AA9D-F637FDCE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Barnett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3869BE7-F53D-4609-AAE2-3D22CFD4C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Sætter ekstra trumf på..</a:t>
            </a:r>
          </a:p>
          <a:p>
            <a:r>
              <a:rPr lang="da-DK" dirty="0"/>
              <a:t>Vi går fra…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41747C-DDBA-4804-9D88-35E53DEC8D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 smtClean="0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260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676A77-A381-4D87-B07E-71EF5F025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98580"/>
            <a:ext cx="7886700" cy="5878383"/>
          </a:xfrm>
        </p:spPr>
        <p:txBody>
          <a:bodyPr/>
          <a:lstStyle/>
          <a:p>
            <a:pPr marL="114300" indent="0">
              <a:buNone/>
            </a:pPr>
            <a:r>
              <a:rPr lang="da-DK" sz="2000" dirty="0"/>
              <a:t>I diskussionen af ​​denne såkaldte 'Age of </a:t>
            </a:r>
            <a:r>
              <a:rPr lang="da-DK" sz="2000" dirty="0" err="1"/>
              <a:t>Uncertainty</a:t>
            </a:r>
            <a:r>
              <a:rPr lang="da-DK" sz="2000" dirty="0"/>
              <a:t>', gør Barnett (2012) en sondring mellem begreberne ’kompleksitet’ og ’superkompleksitet’. </a:t>
            </a:r>
          </a:p>
          <a:p>
            <a:pPr marL="114300" indent="0">
              <a:buNone/>
            </a:pPr>
            <a:r>
              <a:rPr lang="da-DK" sz="2000" dirty="0"/>
              <a:t>Med førstnævnte peger han på systemernes natur og siger, at "interaktionerne mellem deres elementer er uklar, usikker og uforudsigelig” (</a:t>
            </a:r>
            <a:r>
              <a:rPr lang="da-DK" sz="2000" dirty="0" err="1"/>
              <a:t>ibid</a:t>
            </a:r>
            <a:r>
              <a:rPr lang="da-DK" sz="2000" dirty="0"/>
              <a:t>, s.67-68). Selvom udfordringen ved fuldt ud at forstå et system kunne i teorien løses, i praksis er der ofte for lidt tid og for få ressourcer. </a:t>
            </a:r>
          </a:p>
          <a:p>
            <a:pPr marL="114300" indent="0">
              <a:buNone/>
            </a:pPr>
            <a:r>
              <a:rPr lang="da-DK" sz="2000" dirty="0"/>
              <a:t>Samtidig introducerer Barnett en anden noget foruroligende koncept, nemlig det om 'superkompleksitet'. Han hævder, at udfordringer med superkompleksitet kan aldrig løses fuldstændigt på grund </a:t>
            </a:r>
            <a:r>
              <a:rPr lang="da-DK" sz="2000"/>
              <a:t>af menneskers flere </a:t>
            </a:r>
            <a:r>
              <a:rPr lang="da-DK" sz="2000" dirty="0"/>
              <a:t>og uforenelige forskelle i fortolkningen af ​​verden. Der er ingen rigtige svar på vor tids komplekse spørgsmål, og derfor har folk brug for det acceptere, at vi ikke kan vide alt.</a:t>
            </a:r>
          </a:p>
          <a:p>
            <a:pPr marL="114300" indent="0">
              <a:buNone/>
            </a:pPr>
            <a:r>
              <a:rPr lang="da-DK" sz="2000" dirty="0"/>
              <a:t>Skabe lokale (åbne) meningsfyldtheder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39FAA8-BC41-4F49-A140-D5AF2E9E13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 smtClean="0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573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6D032-B710-41DF-930A-C5E83F629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31BAC8B-D6DE-49FF-9485-6E47FDB9C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1E4A00-1363-446E-9414-8F120DED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1641" y="1825625"/>
            <a:ext cx="7283709" cy="435133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CDD7432-40E1-44AF-9ABA-6F6F3CCAAE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/>
              <a:t>Slide </a:t>
            </a:r>
            <a:fld id="{00000000-1234-1234-1234-123412341234}" type="slidenum">
              <a:rPr lang="da-DK" smtClean="0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439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ontor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1548</Words>
  <Application>Microsoft Office PowerPoint</Application>
  <PresentationFormat>Skærmshow (4:3)</PresentationFormat>
  <Paragraphs>228</Paragraphs>
  <Slides>34</Slides>
  <Notes>23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Georgia</vt:lpstr>
      <vt:lpstr>Times New Roman</vt:lpstr>
      <vt:lpstr>Verdana</vt:lpstr>
      <vt:lpstr>Office Theme</vt:lpstr>
      <vt:lpstr>Lærings Økologi</vt:lpstr>
      <vt:lpstr>Learning Ecology</vt:lpstr>
      <vt:lpstr>Som er</vt:lpstr>
      <vt:lpstr>Hvordan designer vi så det?</vt:lpstr>
      <vt:lpstr>Epistemologisk kaos</vt:lpstr>
      <vt:lpstr>Epistemologiske strategier</vt:lpstr>
      <vt:lpstr>Barnett</vt:lpstr>
      <vt:lpstr>PowerPoint-præsentation</vt:lpstr>
      <vt:lpstr>PowerPoint-præsentation</vt:lpstr>
      <vt:lpstr>PowerPoint-præsentation</vt:lpstr>
      <vt:lpstr>PowerPoint-præsentation</vt:lpstr>
      <vt:lpstr>Digital læring?</vt:lpstr>
      <vt:lpstr>Med forskellige hensigter</vt:lpstr>
      <vt:lpstr>Der kan altså være forskellige hensigter med digital læring: </vt:lpstr>
      <vt:lpstr>Det er nok først og fremmest..</vt:lpstr>
      <vt:lpstr>Hvilken digital teknologi</vt:lpstr>
      <vt:lpstr>Svaret: Den 4. læringsrevolution</vt:lpstr>
      <vt:lpstr>Rollefordeling - læringsstil</vt:lpstr>
      <vt:lpstr>Lærerrollen under (stadigvæk) forandring</vt:lpstr>
      <vt:lpstr>Lærerrollen har nu flere dimensioner</vt:lpstr>
      <vt:lpstr>- Dermed også en ny arbejdsdeling…</vt:lpstr>
      <vt:lpstr>- Og hvad kan vi så lære af det??</vt:lpstr>
      <vt:lpstr>Lærende arbejdspladser – digital-læring??</vt:lpstr>
      <vt:lpstr>Personaliserede læringsveje</vt:lpstr>
      <vt:lpstr>Forskellige kontekster – Forskellige læringskulturer</vt:lpstr>
      <vt:lpstr>Adaptivt uddannelsesdesign – et design-framework for et nyt uddannelseskoncept</vt:lpstr>
      <vt:lpstr>PowerPoint-præsentation</vt:lpstr>
      <vt:lpstr>- Spørgsmål</vt:lpstr>
      <vt:lpstr>Den adaptive udfordring?</vt:lpstr>
      <vt:lpstr>Adaptivitet rejser diskussionen om, hvad læring er, og hvordan den foregår i digitale sammenhænge?</vt:lpstr>
      <vt:lpstr>Det er en gensidig proces </vt:lpstr>
      <vt:lpstr>Tilstedevær</vt:lpstr>
      <vt:lpstr>Spørgsmål</vt:lpstr>
      <vt:lpstr>Niels Henrik Helms CELF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læring &amp;  Åbent værksted</dc:title>
  <dc:creator>Microsoft Office-bruger</dc:creator>
  <cp:lastModifiedBy>Niels Henrik Helms</cp:lastModifiedBy>
  <cp:revision>14</cp:revision>
  <dcterms:created xsi:type="dcterms:W3CDTF">2016-06-19T16:42:26Z</dcterms:created>
  <dcterms:modified xsi:type="dcterms:W3CDTF">2023-10-24T07:29:19Z</dcterms:modified>
</cp:coreProperties>
</file>