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73" r:id="rId3"/>
    <p:sldId id="257" r:id="rId4"/>
    <p:sldId id="259" r:id="rId5"/>
    <p:sldId id="258" r:id="rId6"/>
    <p:sldId id="267" r:id="rId7"/>
    <p:sldId id="268" r:id="rId8"/>
    <p:sldId id="260" r:id="rId9"/>
    <p:sldId id="263" r:id="rId10"/>
    <p:sldId id="262" r:id="rId11"/>
    <p:sldId id="264" r:id="rId12"/>
    <p:sldId id="269" r:id="rId13"/>
    <p:sldId id="270" r:id="rId14"/>
    <p:sldId id="265" r:id="rId15"/>
    <p:sldId id="271" r:id="rId16"/>
    <p:sldId id="272" r:id="rId17"/>
  </p:sldIdLst>
  <p:sldSz cx="12192000" cy="6858000"/>
  <p:notesSz cx="6858000" cy="9144000"/>
  <p:defaultTex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E19495-74DA-4C5A-8A37-1E9D6CDDB965}" v="4" dt="2023-12-12T12:52:42.589"/>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60911" autoAdjust="0"/>
  </p:normalViewPr>
  <p:slideViewPr>
    <p:cSldViewPr snapToGrid="0">
      <p:cViewPr varScale="1">
        <p:scale>
          <a:sx n="68" d="100"/>
          <a:sy n="68" d="100"/>
        </p:scale>
        <p:origin x="211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bias Tretow-Fish" userId="62706740d525df30" providerId="LiveId" clId="{5EE19495-74DA-4C5A-8A37-1E9D6CDDB965}"/>
    <pc:docChg chg="undo custSel addSld delSld modSld sldOrd">
      <pc:chgData name="Tobias Tretow-Fish" userId="62706740d525df30" providerId="LiveId" clId="{5EE19495-74DA-4C5A-8A37-1E9D6CDDB965}" dt="2023-12-12T14:11:48.392" v="854" actId="47"/>
      <pc:docMkLst>
        <pc:docMk/>
      </pc:docMkLst>
      <pc:sldChg chg="modSp mod modNotesTx">
        <pc:chgData name="Tobias Tretow-Fish" userId="62706740d525df30" providerId="LiveId" clId="{5EE19495-74DA-4C5A-8A37-1E9D6CDDB965}" dt="2023-12-12T14:11:22.938" v="848" actId="20577"/>
        <pc:sldMkLst>
          <pc:docMk/>
          <pc:sldMk cId="2802093353" sldId="256"/>
        </pc:sldMkLst>
        <pc:spChg chg="mod">
          <ac:chgData name="Tobias Tretow-Fish" userId="62706740d525df30" providerId="LiveId" clId="{5EE19495-74DA-4C5A-8A37-1E9D6CDDB965}" dt="2023-12-12T13:19:10.795" v="847" actId="404"/>
          <ac:spMkLst>
            <pc:docMk/>
            <pc:sldMk cId="2802093353" sldId="256"/>
            <ac:spMk id="2" creationId="{A39D8B3A-C8E8-E561-0B82-147A2F798BD4}"/>
          </ac:spMkLst>
        </pc:spChg>
      </pc:sldChg>
      <pc:sldChg chg="modSp mod">
        <pc:chgData name="Tobias Tretow-Fish" userId="62706740d525df30" providerId="LiveId" clId="{5EE19495-74DA-4C5A-8A37-1E9D6CDDB965}" dt="2023-11-29T08:15:33.155" v="29" actId="255"/>
        <pc:sldMkLst>
          <pc:docMk/>
          <pc:sldMk cId="3194473994" sldId="257"/>
        </pc:sldMkLst>
        <pc:spChg chg="mod">
          <ac:chgData name="Tobias Tretow-Fish" userId="62706740d525df30" providerId="LiveId" clId="{5EE19495-74DA-4C5A-8A37-1E9D6CDDB965}" dt="2023-11-29T08:15:33.155" v="29" actId="255"/>
          <ac:spMkLst>
            <pc:docMk/>
            <pc:sldMk cId="3194473994" sldId="257"/>
            <ac:spMk id="3" creationId="{BBCBE576-197B-775B-82DB-588C30FCA154}"/>
          </ac:spMkLst>
        </pc:spChg>
        <pc:spChg chg="mod">
          <ac:chgData name="Tobias Tretow-Fish" userId="62706740d525df30" providerId="LiveId" clId="{5EE19495-74DA-4C5A-8A37-1E9D6CDDB965}" dt="2023-11-29T08:15:03.967" v="5" actId="1076"/>
          <ac:spMkLst>
            <pc:docMk/>
            <pc:sldMk cId="3194473994" sldId="257"/>
            <ac:spMk id="5" creationId="{70C55A16-D361-9B44-30C7-86CBD6414AF8}"/>
          </ac:spMkLst>
        </pc:spChg>
      </pc:sldChg>
      <pc:sldChg chg="modNotesTx">
        <pc:chgData name="Tobias Tretow-Fish" userId="62706740d525df30" providerId="LiveId" clId="{5EE19495-74DA-4C5A-8A37-1E9D6CDDB965}" dt="2023-12-12T14:11:27.809" v="849" actId="20577"/>
        <pc:sldMkLst>
          <pc:docMk/>
          <pc:sldMk cId="1962728092" sldId="259"/>
        </pc:sldMkLst>
      </pc:sldChg>
      <pc:sldChg chg="modNotesTx">
        <pc:chgData name="Tobias Tretow-Fish" userId="62706740d525df30" providerId="LiveId" clId="{5EE19495-74DA-4C5A-8A37-1E9D6CDDB965}" dt="2023-12-12T14:11:35.110" v="850" actId="20577"/>
        <pc:sldMkLst>
          <pc:docMk/>
          <pc:sldMk cId="1461514266" sldId="260"/>
        </pc:sldMkLst>
      </pc:sldChg>
      <pc:sldChg chg="modNotesTx">
        <pc:chgData name="Tobias Tretow-Fish" userId="62706740d525df30" providerId="LiveId" clId="{5EE19495-74DA-4C5A-8A37-1E9D6CDDB965}" dt="2023-12-12T14:11:42.160" v="851" actId="20577"/>
        <pc:sldMkLst>
          <pc:docMk/>
          <pc:sldMk cId="1114915269" sldId="265"/>
        </pc:sldMkLst>
      </pc:sldChg>
      <pc:sldChg chg="modNotesTx">
        <pc:chgData name="Tobias Tretow-Fish" userId="62706740d525df30" providerId="LiveId" clId="{5EE19495-74DA-4C5A-8A37-1E9D6CDDB965}" dt="2023-12-12T14:11:44.136" v="852" actId="20577"/>
        <pc:sldMkLst>
          <pc:docMk/>
          <pc:sldMk cId="631035474" sldId="271"/>
        </pc:sldMkLst>
      </pc:sldChg>
      <pc:sldChg chg="addSp delSp modSp new mod ord addAnim delAnim modAnim modNotesTx">
        <pc:chgData name="Tobias Tretow-Fish" userId="62706740d525df30" providerId="LiveId" clId="{5EE19495-74DA-4C5A-8A37-1E9D6CDDB965}" dt="2023-12-12T14:11:46.432" v="853" actId="20577"/>
        <pc:sldMkLst>
          <pc:docMk/>
          <pc:sldMk cId="3157213195" sldId="272"/>
        </pc:sldMkLst>
        <pc:spChg chg="mod">
          <ac:chgData name="Tobias Tretow-Fish" userId="62706740d525df30" providerId="LiveId" clId="{5EE19495-74DA-4C5A-8A37-1E9D6CDDB965}" dt="2023-12-12T12:45:24.820" v="138" actId="20577"/>
          <ac:spMkLst>
            <pc:docMk/>
            <pc:sldMk cId="3157213195" sldId="272"/>
            <ac:spMk id="2" creationId="{0DB14CDB-5EFD-D903-D5B5-3776D706D4A9}"/>
          </ac:spMkLst>
        </pc:spChg>
        <pc:spChg chg="add del mod">
          <ac:chgData name="Tobias Tretow-Fish" userId="62706740d525df30" providerId="LiveId" clId="{5EE19495-74DA-4C5A-8A37-1E9D6CDDB965}" dt="2023-12-12T12:52:49.146" v="501" actId="478"/>
          <ac:spMkLst>
            <pc:docMk/>
            <pc:sldMk cId="3157213195" sldId="272"/>
            <ac:spMk id="3" creationId="{8149A717-1BFA-9D93-EF03-796F7772E6B3}"/>
          </ac:spMkLst>
        </pc:spChg>
        <pc:spChg chg="add del mod">
          <ac:chgData name="Tobias Tretow-Fish" userId="62706740d525df30" providerId="LiveId" clId="{5EE19495-74DA-4C5A-8A37-1E9D6CDDB965}" dt="2023-12-12T12:52:41.219" v="496" actId="478"/>
          <ac:spMkLst>
            <pc:docMk/>
            <pc:sldMk cId="3157213195" sldId="272"/>
            <ac:spMk id="5" creationId="{12FADBA4-DD00-98F7-CAE3-5F5B2F39939C}"/>
          </ac:spMkLst>
        </pc:spChg>
        <pc:spChg chg="add mod">
          <ac:chgData name="Tobias Tretow-Fish" userId="62706740d525df30" providerId="LiveId" clId="{5EE19495-74DA-4C5A-8A37-1E9D6CDDB965}" dt="2023-12-12T13:00:42.333" v="695" actId="20577"/>
          <ac:spMkLst>
            <pc:docMk/>
            <pc:sldMk cId="3157213195" sldId="272"/>
            <ac:spMk id="7" creationId="{7B824716-F6E4-8DB7-1589-642A6F5DB12A}"/>
          </ac:spMkLst>
        </pc:spChg>
      </pc:sldChg>
      <pc:sldChg chg="addSp delSp modSp new mod setBg">
        <pc:chgData name="Tobias Tretow-Fish" userId="62706740d525df30" providerId="LiveId" clId="{5EE19495-74DA-4C5A-8A37-1E9D6CDDB965}" dt="2023-12-12T12:51:49.190" v="486" actId="20577"/>
        <pc:sldMkLst>
          <pc:docMk/>
          <pc:sldMk cId="1207631170" sldId="273"/>
        </pc:sldMkLst>
        <pc:spChg chg="del mod">
          <ac:chgData name="Tobias Tretow-Fish" userId="62706740d525df30" providerId="LiveId" clId="{5EE19495-74DA-4C5A-8A37-1E9D6CDDB965}" dt="2023-12-12T12:49:50.564" v="414" actId="478"/>
          <ac:spMkLst>
            <pc:docMk/>
            <pc:sldMk cId="1207631170" sldId="273"/>
            <ac:spMk id="2" creationId="{1FF99329-6077-09FE-8137-4A97B9EB5BD5}"/>
          </ac:spMkLst>
        </pc:spChg>
        <pc:spChg chg="mod ord">
          <ac:chgData name="Tobias Tretow-Fish" userId="62706740d525df30" providerId="LiveId" clId="{5EE19495-74DA-4C5A-8A37-1E9D6CDDB965}" dt="2023-12-12T12:51:49.190" v="486" actId="20577"/>
          <ac:spMkLst>
            <pc:docMk/>
            <pc:sldMk cId="1207631170" sldId="273"/>
            <ac:spMk id="3" creationId="{B382AE2C-7F5B-ECC4-2585-67FD00A7A083}"/>
          </ac:spMkLst>
        </pc:spChg>
        <pc:spChg chg="add del">
          <ac:chgData name="Tobias Tretow-Fish" userId="62706740d525df30" providerId="LiveId" clId="{5EE19495-74DA-4C5A-8A37-1E9D6CDDB965}" dt="2023-12-12T12:49:15.179" v="406" actId="26606"/>
          <ac:spMkLst>
            <pc:docMk/>
            <pc:sldMk cId="1207631170" sldId="273"/>
            <ac:spMk id="10" creationId="{593B4D24-F4A8-4141-A20A-E0575D199633}"/>
          </ac:spMkLst>
        </pc:spChg>
        <pc:spChg chg="add del">
          <ac:chgData name="Tobias Tretow-Fish" userId="62706740d525df30" providerId="LiveId" clId="{5EE19495-74DA-4C5A-8A37-1E9D6CDDB965}" dt="2023-12-12T12:49:15.179" v="406" actId="26606"/>
          <ac:spMkLst>
            <pc:docMk/>
            <pc:sldMk cId="1207631170" sldId="273"/>
            <ac:spMk id="12" creationId="{D845573F-F83A-4A47-B94A-2E6465F1117D}"/>
          </ac:spMkLst>
        </pc:spChg>
        <pc:spChg chg="add del">
          <ac:chgData name="Tobias Tretow-Fish" userId="62706740d525df30" providerId="LiveId" clId="{5EE19495-74DA-4C5A-8A37-1E9D6CDDB965}" dt="2023-12-12T12:49:15.179" v="406" actId="26606"/>
          <ac:spMkLst>
            <pc:docMk/>
            <pc:sldMk cId="1207631170" sldId="273"/>
            <ac:spMk id="14" creationId="{E3E9CA91-0E2B-49CD-A0F6-2EA79F02FA63}"/>
          </ac:spMkLst>
        </pc:spChg>
        <pc:spChg chg="add del">
          <ac:chgData name="Tobias Tretow-Fish" userId="62706740d525df30" providerId="LiveId" clId="{5EE19495-74DA-4C5A-8A37-1E9D6CDDB965}" dt="2023-12-12T12:49:13.872" v="403" actId="26606"/>
          <ac:spMkLst>
            <pc:docMk/>
            <pc:sldMk cId="1207631170" sldId="273"/>
            <ac:spMk id="19" creationId="{E02239D2-A05D-4A1C-9F06-FBA7FC730E1B}"/>
          </ac:spMkLst>
        </pc:spChg>
        <pc:spChg chg="add del">
          <ac:chgData name="Tobias Tretow-Fish" userId="62706740d525df30" providerId="LiveId" clId="{5EE19495-74DA-4C5A-8A37-1E9D6CDDB965}" dt="2023-12-12T12:49:15.175" v="405" actId="26606"/>
          <ac:spMkLst>
            <pc:docMk/>
            <pc:sldMk cId="1207631170" sldId="273"/>
            <ac:spMk id="21" creationId="{D845573F-F83A-4A47-B94A-2E6465F1117D}"/>
          </ac:spMkLst>
        </pc:spChg>
        <pc:spChg chg="add del">
          <ac:chgData name="Tobias Tretow-Fish" userId="62706740d525df30" providerId="LiveId" clId="{5EE19495-74DA-4C5A-8A37-1E9D6CDDB965}" dt="2023-12-12T12:49:15.175" v="405" actId="26606"/>
          <ac:spMkLst>
            <pc:docMk/>
            <pc:sldMk cId="1207631170" sldId="273"/>
            <ac:spMk id="22" creationId="{593B4D24-F4A8-4141-A20A-E0575D199633}"/>
          </ac:spMkLst>
        </pc:spChg>
        <pc:spChg chg="add del">
          <ac:chgData name="Tobias Tretow-Fish" userId="62706740d525df30" providerId="LiveId" clId="{5EE19495-74DA-4C5A-8A37-1E9D6CDDB965}" dt="2023-12-12T12:49:15.175" v="405" actId="26606"/>
          <ac:spMkLst>
            <pc:docMk/>
            <pc:sldMk cId="1207631170" sldId="273"/>
            <ac:spMk id="23" creationId="{E3E9CA91-0E2B-49CD-A0F6-2EA79F02FA63}"/>
          </ac:spMkLst>
        </pc:spChg>
        <pc:spChg chg="add">
          <ac:chgData name="Tobias Tretow-Fish" userId="62706740d525df30" providerId="LiveId" clId="{5EE19495-74DA-4C5A-8A37-1E9D6CDDB965}" dt="2023-12-12T12:49:15.179" v="406" actId="26606"/>
          <ac:spMkLst>
            <pc:docMk/>
            <pc:sldMk cId="1207631170" sldId="273"/>
            <ac:spMk id="25" creationId="{E02239D2-A05D-4A1C-9F06-FBA7FC730E1B}"/>
          </ac:spMkLst>
        </pc:spChg>
        <pc:picChg chg="add mod">
          <ac:chgData name="Tobias Tretow-Fish" userId="62706740d525df30" providerId="LiveId" clId="{5EE19495-74DA-4C5A-8A37-1E9D6CDDB965}" dt="2023-12-12T12:49:24.035" v="410" actId="1076"/>
          <ac:picMkLst>
            <pc:docMk/>
            <pc:sldMk cId="1207631170" sldId="273"/>
            <ac:picMk id="5" creationId="{CAC98736-2980-B6AB-9087-D3D0560990BA}"/>
          </ac:picMkLst>
        </pc:picChg>
        <pc:picChg chg="add mod">
          <ac:chgData name="Tobias Tretow-Fish" userId="62706740d525df30" providerId="LiveId" clId="{5EE19495-74DA-4C5A-8A37-1E9D6CDDB965}" dt="2023-12-12T12:49:38.268" v="412" actId="1076"/>
          <ac:picMkLst>
            <pc:docMk/>
            <pc:sldMk cId="1207631170" sldId="273"/>
            <ac:picMk id="7" creationId="{C204A340-2846-C2D6-69FB-DF717F14B216}"/>
          </ac:picMkLst>
        </pc:picChg>
      </pc:sldChg>
      <pc:sldChg chg="addSp delSp modSp add del mod addAnim delAnim">
        <pc:chgData name="Tobias Tretow-Fish" userId="62706740d525df30" providerId="LiveId" clId="{5EE19495-74DA-4C5A-8A37-1E9D6CDDB965}" dt="2023-12-12T12:52:41.680" v="497" actId="2890"/>
        <pc:sldMkLst>
          <pc:docMk/>
          <pc:sldMk cId="1149362415" sldId="274"/>
        </pc:sldMkLst>
        <pc:spChg chg="add del">
          <ac:chgData name="Tobias Tretow-Fish" userId="62706740d525df30" providerId="LiveId" clId="{5EE19495-74DA-4C5A-8A37-1E9D6CDDB965}" dt="2023-12-12T12:52:40.266" v="495" actId="478"/>
          <ac:spMkLst>
            <pc:docMk/>
            <pc:sldMk cId="1149362415" sldId="274"/>
            <ac:spMk id="3" creationId="{8149A717-1BFA-9D93-EF03-796F7772E6B3}"/>
          </ac:spMkLst>
        </pc:spChg>
        <pc:spChg chg="add del mod">
          <ac:chgData name="Tobias Tretow-Fish" userId="62706740d525df30" providerId="LiveId" clId="{5EE19495-74DA-4C5A-8A37-1E9D6CDDB965}" dt="2023-12-12T12:52:40.266" v="495" actId="478"/>
          <ac:spMkLst>
            <pc:docMk/>
            <pc:sldMk cId="1149362415" sldId="274"/>
            <ac:spMk id="5" creationId="{7947FB0F-5135-F921-2920-3D2D40C2C1FD}"/>
          </ac:spMkLst>
        </pc:spChg>
      </pc:sldChg>
      <pc:sldChg chg="add del">
        <pc:chgData name="Tobias Tretow-Fish" userId="62706740d525df30" providerId="LiveId" clId="{5EE19495-74DA-4C5A-8A37-1E9D6CDDB965}" dt="2023-12-12T14:11:48.392" v="854" actId="47"/>
        <pc:sldMkLst>
          <pc:docMk/>
          <pc:sldMk cId="3829863443" sldId="27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13AE8D-FE3F-4C32-9AEF-91BB1140C27D}" type="datetimeFigureOut">
              <a:rPr lang="en-DK" smtClean="0"/>
              <a:t>12/12/2023</a:t>
            </a:fld>
            <a:endParaRPr lang="en-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DK"/>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2D7FB9-43B4-46CC-969C-3FEEBDC8BF17}" type="slidenum">
              <a:rPr lang="en-DK" smtClean="0"/>
              <a:t>‹nr.›</a:t>
            </a:fld>
            <a:endParaRPr lang="en-DK"/>
          </a:p>
        </p:txBody>
      </p:sp>
    </p:spTree>
    <p:extLst>
      <p:ext uri="{BB962C8B-B14F-4D97-AF65-F5344CB8AC3E}">
        <p14:creationId xmlns:p14="http://schemas.microsoft.com/office/powerpoint/2010/main" val="1383732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DK" dirty="0"/>
          </a:p>
        </p:txBody>
      </p:sp>
      <p:sp>
        <p:nvSpPr>
          <p:cNvPr id="4" name="Pladsholder til slidenummer 3"/>
          <p:cNvSpPr>
            <a:spLocks noGrp="1"/>
          </p:cNvSpPr>
          <p:nvPr>
            <p:ph type="sldNum" sz="quarter" idx="5"/>
          </p:nvPr>
        </p:nvSpPr>
        <p:spPr/>
        <p:txBody>
          <a:bodyPr/>
          <a:lstStyle/>
          <a:p>
            <a:fld id="{A32D7FB9-43B4-46CC-969C-3FEEBDC8BF17}" type="slidenum">
              <a:rPr lang="en-DK" smtClean="0"/>
              <a:t>1</a:t>
            </a:fld>
            <a:endParaRPr lang="en-DK"/>
          </a:p>
        </p:txBody>
      </p:sp>
    </p:spTree>
    <p:extLst>
      <p:ext uri="{BB962C8B-B14F-4D97-AF65-F5344CB8AC3E}">
        <p14:creationId xmlns:p14="http://schemas.microsoft.com/office/powerpoint/2010/main" val="2546766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DK" dirty="0"/>
          </a:p>
        </p:txBody>
      </p:sp>
      <p:sp>
        <p:nvSpPr>
          <p:cNvPr id="4" name="Pladsholder til slidenummer 3"/>
          <p:cNvSpPr>
            <a:spLocks noGrp="1"/>
          </p:cNvSpPr>
          <p:nvPr>
            <p:ph type="sldNum" sz="quarter" idx="5"/>
          </p:nvPr>
        </p:nvSpPr>
        <p:spPr/>
        <p:txBody>
          <a:bodyPr/>
          <a:lstStyle/>
          <a:p>
            <a:fld id="{A32D7FB9-43B4-46CC-969C-3FEEBDC8BF17}" type="slidenum">
              <a:rPr lang="en-DK" smtClean="0"/>
              <a:t>4</a:t>
            </a:fld>
            <a:endParaRPr lang="en-DK"/>
          </a:p>
        </p:txBody>
      </p:sp>
    </p:spTree>
    <p:extLst>
      <p:ext uri="{BB962C8B-B14F-4D97-AF65-F5344CB8AC3E}">
        <p14:creationId xmlns:p14="http://schemas.microsoft.com/office/powerpoint/2010/main" val="446018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DK" dirty="0"/>
          </a:p>
        </p:txBody>
      </p:sp>
      <p:sp>
        <p:nvSpPr>
          <p:cNvPr id="4" name="Pladsholder til slidenummer 3"/>
          <p:cNvSpPr>
            <a:spLocks noGrp="1"/>
          </p:cNvSpPr>
          <p:nvPr>
            <p:ph type="sldNum" sz="quarter" idx="5"/>
          </p:nvPr>
        </p:nvSpPr>
        <p:spPr/>
        <p:txBody>
          <a:bodyPr/>
          <a:lstStyle/>
          <a:p>
            <a:fld id="{A32D7FB9-43B4-46CC-969C-3FEEBDC8BF17}" type="slidenum">
              <a:rPr lang="en-DK" smtClean="0"/>
              <a:t>5</a:t>
            </a:fld>
            <a:endParaRPr lang="en-DK"/>
          </a:p>
        </p:txBody>
      </p:sp>
    </p:spTree>
    <p:extLst>
      <p:ext uri="{BB962C8B-B14F-4D97-AF65-F5344CB8AC3E}">
        <p14:creationId xmlns:p14="http://schemas.microsoft.com/office/powerpoint/2010/main" val="1496729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DK" dirty="0"/>
          </a:p>
        </p:txBody>
      </p:sp>
      <p:sp>
        <p:nvSpPr>
          <p:cNvPr id="4" name="Pladsholder til slidenummer 3"/>
          <p:cNvSpPr>
            <a:spLocks noGrp="1"/>
          </p:cNvSpPr>
          <p:nvPr>
            <p:ph type="sldNum" sz="quarter" idx="5"/>
          </p:nvPr>
        </p:nvSpPr>
        <p:spPr/>
        <p:txBody>
          <a:bodyPr/>
          <a:lstStyle/>
          <a:p>
            <a:fld id="{A32D7FB9-43B4-46CC-969C-3FEEBDC8BF17}" type="slidenum">
              <a:rPr lang="en-DK" smtClean="0"/>
              <a:t>8</a:t>
            </a:fld>
            <a:endParaRPr lang="en-DK"/>
          </a:p>
        </p:txBody>
      </p:sp>
    </p:spTree>
    <p:extLst>
      <p:ext uri="{BB962C8B-B14F-4D97-AF65-F5344CB8AC3E}">
        <p14:creationId xmlns:p14="http://schemas.microsoft.com/office/powerpoint/2010/main" val="849205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DK" dirty="0"/>
          </a:p>
        </p:txBody>
      </p:sp>
      <p:sp>
        <p:nvSpPr>
          <p:cNvPr id="4" name="Pladsholder til slidenummer 3"/>
          <p:cNvSpPr>
            <a:spLocks noGrp="1"/>
          </p:cNvSpPr>
          <p:nvPr>
            <p:ph type="sldNum" sz="quarter" idx="5"/>
          </p:nvPr>
        </p:nvSpPr>
        <p:spPr/>
        <p:txBody>
          <a:bodyPr/>
          <a:lstStyle/>
          <a:p>
            <a:fld id="{A32D7FB9-43B4-46CC-969C-3FEEBDC8BF17}" type="slidenum">
              <a:rPr lang="en-DK" smtClean="0"/>
              <a:t>14</a:t>
            </a:fld>
            <a:endParaRPr lang="en-DK"/>
          </a:p>
        </p:txBody>
      </p:sp>
    </p:spTree>
    <p:extLst>
      <p:ext uri="{BB962C8B-B14F-4D97-AF65-F5344CB8AC3E}">
        <p14:creationId xmlns:p14="http://schemas.microsoft.com/office/powerpoint/2010/main" val="1694298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200" kern="100" dirty="0">
              <a:effectLst/>
              <a:latin typeface="Calibri" panose="020F0502020204030204" pitchFamily="34" charset="0"/>
              <a:cs typeface="Times New Roman" panose="02020603050405020304" pitchFamily="18" charset="0"/>
            </a:endParaRPr>
          </a:p>
          <a:p>
            <a:endParaRPr lang="da-DK" sz="1200" kern="100" dirty="0">
              <a:effectLst/>
              <a:latin typeface="Calibri" panose="020F0502020204030204" pitchFamily="34" charset="0"/>
              <a:cs typeface="Times New Roman" panose="02020603050405020304" pitchFamily="18" charset="0"/>
            </a:endParaRPr>
          </a:p>
        </p:txBody>
      </p:sp>
      <p:sp>
        <p:nvSpPr>
          <p:cNvPr id="4" name="Pladsholder til slidenummer 3"/>
          <p:cNvSpPr>
            <a:spLocks noGrp="1"/>
          </p:cNvSpPr>
          <p:nvPr>
            <p:ph type="sldNum" sz="quarter" idx="5"/>
          </p:nvPr>
        </p:nvSpPr>
        <p:spPr/>
        <p:txBody>
          <a:bodyPr/>
          <a:lstStyle/>
          <a:p>
            <a:fld id="{A32D7FB9-43B4-46CC-969C-3FEEBDC8BF17}" type="slidenum">
              <a:rPr lang="en-DK" smtClean="0"/>
              <a:t>15</a:t>
            </a:fld>
            <a:endParaRPr lang="en-DK"/>
          </a:p>
        </p:txBody>
      </p:sp>
    </p:spTree>
    <p:extLst>
      <p:ext uri="{BB962C8B-B14F-4D97-AF65-F5344CB8AC3E}">
        <p14:creationId xmlns:p14="http://schemas.microsoft.com/office/powerpoint/2010/main" val="2949145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DK" dirty="0"/>
          </a:p>
        </p:txBody>
      </p:sp>
      <p:sp>
        <p:nvSpPr>
          <p:cNvPr id="4" name="Pladsholder til slidenummer 3"/>
          <p:cNvSpPr>
            <a:spLocks noGrp="1"/>
          </p:cNvSpPr>
          <p:nvPr>
            <p:ph type="sldNum" sz="quarter" idx="5"/>
          </p:nvPr>
        </p:nvSpPr>
        <p:spPr/>
        <p:txBody>
          <a:bodyPr/>
          <a:lstStyle/>
          <a:p>
            <a:fld id="{A32D7FB9-43B4-46CC-969C-3FEEBDC8BF17}" type="slidenum">
              <a:rPr lang="en-DK" smtClean="0"/>
              <a:t>16</a:t>
            </a:fld>
            <a:endParaRPr lang="en-DK"/>
          </a:p>
        </p:txBody>
      </p:sp>
    </p:spTree>
    <p:extLst>
      <p:ext uri="{BB962C8B-B14F-4D97-AF65-F5344CB8AC3E}">
        <p14:creationId xmlns:p14="http://schemas.microsoft.com/office/powerpoint/2010/main" val="1326129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E91301-3AA0-F355-4B84-91D31AB7A643}"/>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endParaRPr lang="en-DK"/>
          </a:p>
        </p:txBody>
      </p:sp>
      <p:sp>
        <p:nvSpPr>
          <p:cNvPr id="3" name="Undertitel 2">
            <a:extLst>
              <a:ext uri="{FF2B5EF4-FFF2-40B4-BE49-F238E27FC236}">
                <a16:creationId xmlns:a16="http://schemas.microsoft.com/office/drawing/2014/main" id="{5A71FF00-50CD-AF69-C995-9ECF5CCA30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DK"/>
          </a:p>
        </p:txBody>
      </p:sp>
      <p:sp>
        <p:nvSpPr>
          <p:cNvPr id="4" name="Pladsholder til dato 3">
            <a:extLst>
              <a:ext uri="{FF2B5EF4-FFF2-40B4-BE49-F238E27FC236}">
                <a16:creationId xmlns:a16="http://schemas.microsoft.com/office/drawing/2014/main" id="{80D9AB0E-9A70-B47D-5016-62C6724E11E6}"/>
              </a:ext>
            </a:extLst>
          </p:cNvPr>
          <p:cNvSpPr>
            <a:spLocks noGrp="1"/>
          </p:cNvSpPr>
          <p:nvPr>
            <p:ph type="dt" sz="half" idx="10"/>
          </p:nvPr>
        </p:nvSpPr>
        <p:spPr/>
        <p:txBody>
          <a:bodyPr/>
          <a:lstStyle/>
          <a:p>
            <a:fld id="{7A80C66D-2C15-4E5E-9F56-EDE84220ABCD}" type="datetimeFigureOut">
              <a:rPr lang="en-DK" smtClean="0"/>
              <a:t>12/12/2023</a:t>
            </a:fld>
            <a:endParaRPr lang="en-DK"/>
          </a:p>
        </p:txBody>
      </p:sp>
      <p:sp>
        <p:nvSpPr>
          <p:cNvPr id="5" name="Pladsholder til sidefod 4">
            <a:extLst>
              <a:ext uri="{FF2B5EF4-FFF2-40B4-BE49-F238E27FC236}">
                <a16:creationId xmlns:a16="http://schemas.microsoft.com/office/drawing/2014/main" id="{2DB18D86-D666-3F22-094D-66AF902FB0FE}"/>
              </a:ext>
            </a:extLst>
          </p:cNvPr>
          <p:cNvSpPr>
            <a:spLocks noGrp="1"/>
          </p:cNvSpPr>
          <p:nvPr>
            <p:ph type="ftr" sz="quarter" idx="11"/>
          </p:nvPr>
        </p:nvSpPr>
        <p:spPr/>
        <p:txBody>
          <a:bodyPr/>
          <a:lstStyle/>
          <a:p>
            <a:endParaRPr lang="en-DK"/>
          </a:p>
        </p:txBody>
      </p:sp>
      <p:sp>
        <p:nvSpPr>
          <p:cNvPr id="6" name="Pladsholder til slidenummer 5">
            <a:extLst>
              <a:ext uri="{FF2B5EF4-FFF2-40B4-BE49-F238E27FC236}">
                <a16:creationId xmlns:a16="http://schemas.microsoft.com/office/drawing/2014/main" id="{0980A100-AF29-98EF-2603-B6F3DF5CD528}"/>
              </a:ext>
            </a:extLst>
          </p:cNvPr>
          <p:cNvSpPr>
            <a:spLocks noGrp="1"/>
          </p:cNvSpPr>
          <p:nvPr>
            <p:ph type="sldNum" sz="quarter" idx="12"/>
          </p:nvPr>
        </p:nvSpPr>
        <p:spPr/>
        <p:txBody>
          <a:bodyPr/>
          <a:lstStyle/>
          <a:p>
            <a:fld id="{B9E817F8-8C60-4568-A107-273F5E501718}" type="slidenum">
              <a:rPr lang="en-DK" smtClean="0"/>
              <a:t>‹nr.›</a:t>
            </a:fld>
            <a:endParaRPr lang="en-DK"/>
          </a:p>
        </p:txBody>
      </p:sp>
    </p:spTree>
    <p:extLst>
      <p:ext uri="{BB962C8B-B14F-4D97-AF65-F5344CB8AC3E}">
        <p14:creationId xmlns:p14="http://schemas.microsoft.com/office/powerpoint/2010/main" val="3245703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BDD372-BB89-DD1A-2A1B-C5F3B0FDF4E0}"/>
              </a:ext>
            </a:extLst>
          </p:cNvPr>
          <p:cNvSpPr>
            <a:spLocks noGrp="1"/>
          </p:cNvSpPr>
          <p:nvPr>
            <p:ph type="title"/>
          </p:nvPr>
        </p:nvSpPr>
        <p:spPr/>
        <p:txBody>
          <a:bodyPr/>
          <a:lstStyle/>
          <a:p>
            <a:r>
              <a:rPr lang="da-DK"/>
              <a:t>Klik for at redigere titeltypografien i masteren</a:t>
            </a:r>
            <a:endParaRPr lang="en-DK"/>
          </a:p>
        </p:txBody>
      </p:sp>
      <p:sp>
        <p:nvSpPr>
          <p:cNvPr id="3" name="Pladsholder til lodret titel 2">
            <a:extLst>
              <a:ext uri="{FF2B5EF4-FFF2-40B4-BE49-F238E27FC236}">
                <a16:creationId xmlns:a16="http://schemas.microsoft.com/office/drawing/2014/main" id="{2B5925B5-BC25-CC20-E6DA-89F72214532A}"/>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DK"/>
          </a:p>
        </p:txBody>
      </p:sp>
      <p:sp>
        <p:nvSpPr>
          <p:cNvPr id="4" name="Pladsholder til dato 3">
            <a:extLst>
              <a:ext uri="{FF2B5EF4-FFF2-40B4-BE49-F238E27FC236}">
                <a16:creationId xmlns:a16="http://schemas.microsoft.com/office/drawing/2014/main" id="{17CF8D84-1CE6-F486-191E-724BD9AA0F4A}"/>
              </a:ext>
            </a:extLst>
          </p:cNvPr>
          <p:cNvSpPr>
            <a:spLocks noGrp="1"/>
          </p:cNvSpPr>
          <p:nvPr>
            <p:ph type="dt" sz="half" idx="10"/>
          </p:nvPr>
        </p:nvSpPr>
        <p:spPr/>
        <p:txBody>
          <a:bodyPr/>
          <a:lstStyle/>
          <a:p>
            <a:fld id="{7A80C66D-2C15-4E5E-9F56-EDE84220ABCD}" type="datetimeFigureOut">
              <a:rPr lang="en-DK" smtClean="0"/>
              <a:t>12/12/2023</a:t>
            </a:fld>
            <a:endParaRPr lang="en-DK"/>
          </a:p>
        </p:txBody>
      </p:sp>
      <p:sp>
        <p:nvSpPr>
          <p:cNvPr id="5" name="Pladsholder til sidefod 4">
            <a:extLst>
              <a:ext uri="{FF2B5EF4-FFF2-40B4-BE49-F238E27FC236}">
                <a16:creationId xmlns:a16="http://schemas.microsoft.com/office/drawing/2014/main" id="{99C3E36B-3121-DD8C-90FD-417103919328}"/>
              </a:ext>
            </a:extLst>
          </p:cNvPr>
          <p:cNvSpPr>
            <a:spLocks noGrp="1"/>
          </p:cNvSpPr>
          <p:nvPr>
            <p:ph type="ftr" sz="quarter" idx="11"/>
          </p:nvPr>
        </p:nvSpPr>
        <p:spPr/>
        <p:txBody>
          <a:bodyPr/>
          <a:lstStyle/>
          <a:p>
            <a:endParaRPr lang="en-DK"/>
          </a:p>
        </p:txBody>
      </p:sp>
      <p:sp>
        <p:nvSpPr>
          <p:cNvPr id="6" name="Pladsholder til slidenummer 5">
            <a:extLst>
              <a:ext uri="{FF2B5EF4-FFF2-40B4-BE49-F238E27FC236}">
                <a16:creationId xmlns:a16="http://schemas.microsoft.com/office/drawing/2014/main" id="{5E0CF0FF-4A15-5DC3-9D92-7AE9EB2755FF}"/>
              </a:ext>
            </a:extLst>
          </p:cNvPr>
          <p:cNvSpPr>
            <a:spLocks noGrp="1"/>
          </p:cNvSpPr>
          <p:nvPr>
            <p:ph type="sldNum" sz="quarter" idx="12"/>
          </p:nvPr>
        </p:nvSpPr>
        <p:spPr/>
        <p:txBody>
          <a:bodyPr/>
          <a:lstStyle/>
          <a:p>
            <a:fld id="{B9E817F8-8C60-4568-A107-273F5E501718}" type="slidenum">
              <a:rPr lang="en-DK" smtClean="0"/>
              <a:t>‹nr.›</a:t>
            </a:fld>
            <a:endParaRPr lang="en-DK"/>
          </a:p>
        </p:txBody>
      </p:sp>
    </p:spTree>
    <p:extLst>
      <p:ext uri="{BB962C8B-B14F-4D97-AF65-F5344CB8AC3E}">
        <p14:creationId xmlns:p14="http://schemas.microsoft.com/office/powerpoint/2010/main" val="737857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78368418-45C4-F311-8DF5-0786741FB66A}"/>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endParaRPr lang="en-DK"/>
          </a:p>
        </p:txBody>
      </p:sp>
      <p:sp>
        <p:nvSpPr>
          <p:cNvPr id="3" name="Pladsholder til lodret titel 2">
            <a:extLst>
              <a:ext uri="{FF2B5EF4-FFF2-40B4-BE49-F238E27FC236}">
                <a16:creationId xmlns:a16="http://schemas.microsoft.com/office/drawing/2014/main" id="{8D995E54-55C0-1B8C-5463-75B1ED689A0E}"/>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DK"/>
          </a:p>
        </p:txBody>
      </p:sp>
      <p:sp>
        <p:nvSpPr>
          <p:cNvPr id="4" name="Pladsholder til dato 3">
            <a:extLst>
              <a:ext uri="{FF2B5EF4-FFF2-40B4-BE49-F238E27FC236}">
                <a16:creationId xmlns:a16="http://schemas.microsoft.com/office/drawing/2014/main" id="{4778307C-0058-C00D-92CE-F8EFA60B95D9}"/>
              </a:ext>
            </a:extLst>
          </p:cNvPr>
          <p:cNvSpPr>
            <a:spLocks noGrp="1"/>
          </p:cNvSpPr>
          <p:nvPr>
            <p:ph type="dt" sz="half" idx="10"/>
          </p:nvPr>
        </p:nvSpPr>
        <p:spPr/>
        <p:txBody>
          <a:bodyPr/>
          <a:lstStyle/>
          <a:p>
            <a:fld id="{7A80C66D-2C15-4E5E-9F56-EDE84220ABCD}" type="datetimeFigureOut">
              <a:rPr lang="en-DK" smtClean="0"/>
              <a:t>12/12/2023</a:t>
            </a:fld>
            <a:endParaRPr lang="en-DK"/>
          </a:p>
        </p:txBody>
      </p:sp>
      <p:sp>
        <p:nvSpPr>
          <p:cNvPr id="5" name="Pladsholder til sidefod 4">
            <a:extLst>
              <a:ext uri="{FF2B5EF4-FFF2-40B4-BE49-F238E27FC236}">
                <a16:creationId xmlns:a16="http://schemas.microsoft.com/office/drawing/2014/main" id="{40C0FB9A-EEDA-9A84-ECCC-ACB935B759CF}"/>
              </a:ext>
            </a:extLst>
          </p:cNvPr>
          <p:cNvSpPr>
            <a:spLocks noGrp="1"/>
          </p:cNvSpPr>
          <p:nvPr>
            <p:ph type="ftr" sz="quarter" idx="11"/>
          </p:nvPr>
        </p:nvSpPr>
        <p:spPr/>
        <p:txBody>
          <a:bodyPr/>
          <a:lstStyle/>
          <a:p>
            <a:endParaRPr lang="en-DK"/>
          </a:p>
        </p:txBody>
      </p:sp>
      <p:sp>
        <p:nvSpPr>
          <p:cNvPr id="6" name="Pladsholder til slidenummer 5">
            <a:extLst>
              <a:ext uri="{FF2B5EF4-FFF2-40B4-BE49-F238E27FC236}">
                <a16:creationId xmlns:a16="http://schemas.microsoft.com/office/drawing/2014/main" id="{3BA88FB9-513E-7FEF-D2E3-3C778C7D5AF9}"/>
              </a:ext>
            </a:extLst>
          </p:cNvPr>
          <p:cNvSpPr>
            <a:spLocks noGrp="1"/>
          </p:cNvSpPr>
          <p:nvPr>
            <p:ph type="sldNum" sz="quarter" idx="12"/>
          </p:nvPr>
        </p:nvSpPr>
        <p:spPr/>
        <p:txBody>
          <a:bodyPr/>
          <a:lstStyle/>
          <a:p>
            <a:fld id="{B9E817F8-8C60-4568-A107-273F5E501718}" type="slidenum">
              <a:rPr lang="en-DK" smtClean="0"/>
              <a:t>‹nr.›</a:t>
            </a:fld>
            <a:endParaRPr lang="en-DK"/>
          </a:p>
        </p:txBody>
      </p:sp>
    </p:spTree>
    <p:extLst>
      <p:ext uri="{BB962C8B-B14F-4D97-AF65-F5344CB8AC3E}">
        <p14:creationId xmlns:p14="http://schemas.microsoft.com/office/powerpoint/2010/main" val="496465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3DF3B3-FADE-A77E-232C-B49E8CBA5D84}"/>
              </a:ext>
            </a:extLst>
          </p:cNvPr>
          <p:cNvSpPr>
            <a:spLocks noGrp="1"/>
          </p:cNvSpPr>
          <p:nvPr>
            <p:ph type="title"/>
          </p:nvPr>
        </p:nvSpPr>
        <p:spPr/>
        <p:txBody>
          <a:bodyPr/>
          <a:lstStyle/>
          <a:p>
            <a:r>
              <a:rPr lang="da-DK"/>
              <a:t>Klik for at redigere titeltypografien i masteren</a:t>
            </a:r>
            <a:endParaRPr lang="en-DK"/>
          </a:p>
        </p:txBody>
      </p:sp>
      <p:sp>
        <p:nvSpPr>
          <p:cNvPr id="3" name="Pladsholder til indhold 2">
            <a:extLst>
              <a:ext uri="{FF2B5EF4-FFF2-40B4-BE49-F238E27FC236}">
                <a16:creationId xmlns:a16="http://schemas.microsoft.com/office/drawing/2014/main" id="{B4B7C252-135F-644B-2C9A-AEFB894E3391}"/>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DK"/>
          </a:p>
        </p:txBody>
      </p:sp>
      <p:sp>
        <p:nvSpPr>
          <p:cNvPr id="4" name="Pladsholder til dato 3">
            <a:extLst>
              <a:ext uri="{FF2B5EF4-FFF2-40B4-BE49-F238E27FC236}">
                <a16:creationId xmlns:a16="http://schemas.microsoft.com/office/drawing/2014/main" id="{2C709879-C3BD-1DD1-FD6A-476896A94EB7}"/>
              </a:ext>
            </a:extLst>
          </p:cNvPr>
          <p:cNvSpPr>
            <a:spLocks noGrp="1"/>
          </p:cNvSpPr>
          <p:nvPr>
            <p:ph type="dt" sz="half" idx="10"/>
          </p:nvPr>
        </p:nvSpPr>
        <p:spPr/>
        <p:txBody>
          <a:bodyPr/>
          <a:lstStyle/>
          <a:p>
            <a:fld id="{7A80C66D-2C15-4E5E-9F56-EDE84220ABCD}" type="datetimeFigureOut">
              <a:rPr lang="en-DK" smtClean="0"/>
              <a:t>12/12/2023</a:t>
            </a:fld>
            <a:endParaRPr lang="en-DK"/>
          </a:p>
        </p:txBody>
      </p:sp>
      <p:sp>
        <p:nvSpPr>
          <p:cNvPr id="5" name="Pladsholder til sidefod 4">
            <a:extLst>
              <a:ext uri="{FF2B5EF4-FFF2-40B4-BE49-F238E27FC236}">
                <a16:creationId xmlns:a16="http://schemas.microsoft.com/office/drawing/2014/main" id="{E15E3210-1B01-56B6-4AA7-18241734808D}"/>
              </a:ext>
            </a:extLst>
          </p:cNvPr>
          <p:cNvSpPr>
            <a:spLocks noGrp="1"/>
          </p:cNvSpPr>
          <p:nvPr>
            <p:ph type="ftr" sz="quarter" idx="11"/>
          </p:nvPr>
        </p:nvSpPr>
        <p:spPr/>
        <p:txBody>
          <a:bodyPr/>
          <a:lstStyle/>
          <a:p>
            <a:endParaRPr lang="en-DK"/>
          </a:p>
        </p:txBody>
      </p:sp>
      <p:sp>
        <p:nvSpPr>
          <p:cNvPr id="6" name="Pladsholder til slidenummer 5">
            <a:extLst>
              <a:ext uri="{FF2B5EF4-FFF2-40B4-BE49-F238E27FC236}">
                <a16:creationId xmlns:a16="http://schemas.microsoft.com/office/drawing/2014/main" id="{041EEC58-C6F1-DE46-A382-9B401B51DBD8}"/>
              </a:ext>
            </a:extLst>
          </p:cNvPr>
          <p:cNvSpPr>
            <a:spLocks noGrp="1"/>
          </p:cNvSpPr>
          <p:nvPr>
            <p:ph type="sldNum" sz="quarter" idx="12"/>
          </p:nvPr>
        </p:nvSpPr>
        <p:spPr/>
        <p:txBody>
          <a:bodyPr/>
          <a:lstStyle/>
          <a:p>
            <a:fld id="{B9E817F8-8C60-4568-A107-273F5E501718}" type="slidenum">
              <a:rPr lang="en-DK" smtClean="0"/>
              <a:t>‹nr.›</a:t>
            </a:fld>
            <a:endParaRPr lang="en-DK"/>
          </a:p>
        </p:txBody>
      </p:sp>
    </p:spTree>
    <p:extLst>
      <p:ext uri="{BB962C8B-B14F-4D97-AF65-F5344CB8AC3E}">
        <p14:creationId xmlns:p14="http://schemas.microsoft.com/office/powerpoint/2010/main" val="3786110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C47A45-E172-3A9C-288F-09243CD30C3D}"/>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endParaRPr lang="en-DK"/>
          </a:p>
        </p:txBody>
      </p:sp>
      <p:sp>
        <p:nvSpPr>
          <p:cNvPr id="3" name="Pladsholder til tekst 2">
            <a:extLst>
              <a:ext uri="{FF2B5EF4-FFF2-40B4-BE49-F238E27FC236}">
                <a16:creationId xmlns:a16="http://schemas.microsoft.com/office/drawing/2014/main" id="{5A9DBE73-3B25-2A17-60F9-41876FDB4A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60A516EE-F0F6-1D9B-C4B5-445B724ABC9C}"/>
              </a:ext>
            </a:extLst>
          </p:cNvPr>
          <p:cNvSpPr>
            <a:spLocks noGrp="1"/>
          </p:cNvSpPr>
          <p:nvPr>
            <p:ph type="dt" sz="half" idx="10"/>
          </p:nvPr>
        </p:nvSpPr>
        <p:spPr/>
        <p:txBody>
          <a:bodyPr/>
          <a:lstStyle/>
          <a:p>
            <a:fld id="{7A80C66D-2C15-4E5E-9F56-EDE84220ABCD}" type="datetimeFigureOut">
              <a:rPr lang="en-DK" smtClean="0"/>
              <a:t>12/12/2023</a:t>
            </a:fld>
            <a:endParaRPr lang="en-DK"/>
          </a:p>
        </p:txBody>
      </p:sp>
      <p:sp>
        <p:nvSpPr>
          <p:cNvPr id="5" name="Pladsholder til sidefod 4">
            <a:extLst>
              <a:ext uri="{FF2B5EF4-FFF2-40B4-BE49-F238E27FC236}">
                <a16:creationId xmlns:a16="http://schemas.microsoft.com/office/drawing/2014/main" id="{F2E14DF6-163C-FB4B-7765-BDF3CC07C557}"/>
              </a:ext>
            </a:extLst>
          </p:cNvPr>
          <p:cNvSpPr>
            <a:spLocks noGrp="1"/>
          </p:cNvSpPr>
          <p:nvPr>
            <p:ph type="ftr" sz="quarter" idx="11"/>
          </p:nvPr>
        </p:nvSpPr>
        <p:spPr/>
        <p:txBody>
          <a:bodyPr/>
          <a:lstStyle/>
          <a:p>
            <a:endParaRPr lang="en-DK"/>
          </a:p>
        </p:txBody>
      </p:sp>
      <p:sp>
        <p:nvSpPr>
          <p:cNvPr id="6" name="Pladsholder til slidenummer 5">
            <a:extLst>
              <a:ext uri="{FF2B5EF4-FFF2-40B4-BE49-F238E27FC236}">
                <a16:creationId xmlns:a16="http://schemas.microsoft.com/office/drawing/2014/main" id="{0FA532BB-3C3A-5AFF-A215-34AF88262047}"/>
              </a:ext>
            </a:extLst>
          </p:cNvPr>
          <p:cNvSpPr>
            <a:spLocks noGrp="1"/>
          </p:cNvSpPr>
          <p:nvPr>
            <p:ph type="sldNum" sz="quarter" idx="12"/>
          </p:nvPr>
        </p:nvSpPr>
        <p:spPr/>
        <p:txBody>
          <a:bodyPr/>
          <a:lstStyle/>
          <a:p>
            <a:fld id="{B9E817F8-8C60-4568-A107-273F5E501718}" type="slidenum">
              <a:rPr lang="en-DK" smtClean="0"/>
              <a:t>‹nr.›</a:t>
            </a:fld>
            <a:endParaRPr lang="en-DK"/>
          </a:p>
        </p:txBody>
      </p:sp>
    </p:spTree>
    <p:extLst>
      <p:ext uri="{BB962C8B-B14F-4D97-AF65-F5344CB8AC3E}">
        <p14:creationId xmlns:p14="http://schemas.microsoft.com/office/powerpoint/2010/main" val="258814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5BB8BC-31BD-E873-3187-93115CD9483D}"/>
              </a:ext>
            </a:extLst>
          </p:cNvPr>
          <p:cNvSpPr>
            <a:spLocks noGrp="1"/>
          </p:cNvSpPr>
          <p:nvPr>
            <p:ph type="title"/>
          </p:nvPr>
        </p:nvSpPr>
        <p:spPr/>
        <p:txBody>
          <a:bodyPr/>
          <a:lstStyle/>
          <a:p>
            <a:r>
              <a:rPr lang="da-DK"/>
              <a:t>Klik for at redigere titeltypografien i masteren</a:t>
            </a:r>
            <a:endParaRPr lang="en-DK"/>
          </a:p>
        </p:txBody>
      </p:sp>
      <p:sp>
        <p:nvSpPr>
          <p:cNvPr id="3" name="Pladsholder til indhold 2">
            <a:extLst>
              <a:ext uri="{FF2B5EF4-FFF2-40B4-BE49-F238E27FC236}">
                <a16:creationId xmlns:a16="http://schemas.microsoft.com/office/drawing/2014/main" id="{F18E710B-0566-3635-F8C0-F6D5EE569AF1}"/>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DK"/>
          </a:p>
        </p:txBody>
      </p:sp>
      <p:sp>
        <p:nvSpPr>
          <p:cNvPr id="4" name="Pladsholder til indhold 3">
            <a:extLst>
              <a:ext uri="{FF2B5EF4-FFF2-40B4-BE49-F238E27FC236}">
                <a16:creationId xmlns:a16="http://schemas.microsoft.com/office/drawing/2014/main" id="{BE08EC84-2FA9-175F-C475-57E70F191A19}"/>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DK"/>
          </a:p>
        </p:txBody>
      </p:sp>
      <p:sp>
        <p:nvSpPr>
          <p:cNvPr id="5" name="Pladsholder til dato 4">
            <a:extLst>
              <a:ext uri="{FF2B5EF4-FFF2-40B4-BE49-F238E27FC236}">
                <a16:creationId xmlns:a16="http://schemas.microsoft.com/office/drawing/2014/main" id="{765212DA-553B-0A46-8785-5024D5DDC7C5}"/>
              </a:ext>
            </a:extLst>
          </p:cNvPr>
          <p:cNvSpPr>
            <a:spLocks noGrp="1"/>
          </p:cNvSpPr>
          <p:nvPr>
            <p:ph type="dt" sz="half" idx="10"/>
          </p:nvPr>
        </p:nvSpPr>
        <p:spPr/>
        <p:txBody>
          <a:bodyPr/>
          <a:lstStyle/>
          <a:p>
            <a:fld id="{7A80C66D-2C15-4E5E-9F56-EDE84220ABCD}" type="datetimeFigureOut">
              <a:rPr lang="en-DK" smtClean="0"/>
              <a:t>12/12/2023</a:t>
            </a:fld>
            <a:endParaRPr lang="en-DK"/>
          </a:p>
        </p:txBody>
      </p:sp>
      <p:sp>
        <p:nvSpPr>
          <p:cNvPr id="6" name="Pladsholder til sidefod 5">
            <a:extLst>
              <a:ext uri="{FF2B5EF4-FFF2-40B4-BE49-F238E27FC236}">
                <a16:creationId xmlns:a16="http://schemas.microsoft.com/office/drawing/2014/main" id="{30866F2F-F118-2D0B-A872-792616A25E39}"/>
              </a:ext>
            </a:extLst>
          </p:cNvPr>
          <p:cNvSpPr>
            <a:spLocks noGrp="1"/>
          </p:cNvSpPr>
          <p:nvPr>
            <p:ph type="ftr" sz="quarter" idx="11"/>
          </p:nvPr>
        </p:nvSpPr>
        <p:spPr/>
        <p:txBody>
          <a:bodyPr/>
          <a:lstStyle/>
          <a:p>
            <a:endParaRPr lang="en-DK"/>
          </a:p>
        </p:txBody>
      </p:sp>
      <p:sp>
        <p:nvSpPr>
          <p:cNvPr id="7" name="Pladsholder til slidenummer 6">
            <a:extLst>
              <a:ext uri="{FF2B5EF4-FFF2-40B4-BE49-F238E27FC236}">
                <a16:creationId xmlns:a16="http://schemas.microsoft.com/office/drawing/2014/main" id="{10FC03E6-8E5F-D1FE-B695-BAF867F8B8F0}"/>
              </a:ext>
            </a:extLst>
          </p:cNvPr>
          <p:cNvSpPr>
            <a:spLocks noGrp="1"/>
          </p:cNvSpPr>
          <p:nvPr>
            <p:ph type="sldNum" sz="quarter" idx="12"/>
          </p:nvPr>
        </p:nvSpPr>
        <p:spPr/>
        <p:txBody>
          <a:bodyPr/>
          <a:lstStyle/>
          <a:p>
            <a:fld id="{B9E817F8-8C60-4568-A107-273F5E501718}" type="slidenum">
              <a:rPr lang="en-DK" smtClean="0"/>
              <a:t>‹nr.›</a:t>
            </a:fld>
            <a:endParaRPr lang="en-DK"/>
          </a:p>
        </p:txBody>
      </p:sp>
    </p:spTree>
    <p:extLst>
      <p:ext uri="{BB962C8B-B14F-4D97-AF65-F5344CB8AC3E}">
        <p14:creationId xmlns:p14="http://schemas.microsoft.com/office/powerpoint/2010/main" val="3855846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C9AB1A-A9EC-1D03-04F9-931631FAF5E9}"/>
              </a:ext>
            </a:extLst>
          </p:cNvPr>
          <p:cNvSpPr>
            <a:spLocks noGrp="1"/>
          </p:cNvSpPr>
          <p:nvPr>
            <p:ph type="title"/>
          </p:nvPr>
        </p:nvSpPr>
        <p:spPr>
          <a:xfrm>
            <a:off x="839788" y="365125"/>
            <a:ext cx="10515600" cy="1325563"/>
          </a:xfrm>
        </p:spPr>
        <p:txBody>
          <a:bodyPr/>
          <a:lstStyle/>
          <a:p>
            <a:r>
              <a:rPr lang="da-DK"/>
              <a:t>Klik for at redigere titeltypografien i masteren</a:t>
            </a:r>
            <a:endParaRPr lang="en-DK"/>
          </a:p>
        </p:txBody>
      </p:sp>
      <p:sp>
        <p:nvSpPr>
          <p:cNvPr id="3" name="Pladsholder til tekst 2">
            <a:extLst>
              <a:ext uri="{FF2B5EF4-FFF2-40B4-BE49-F238E27FC236}">
                <a16:creationId xmlns:a16="http://schemas.microsoft.com/office/drawing/2014/main" id="{92FC58B4-6389-7597-19C6-6D8AFC309F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33AAF57D-9D2F-95D8-46B9-A16CEFEDA694}"/>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DK"/>
          </a:p>
        </p:txBody>
      </p:sp>
      <p:sp>
        <p:nvSpPr>
          <p:cNvPr id="5" name="Pladsholder til tekst 4">
            <a:extLst>
              <a:ext uri="{FF2B5EF4-FFF2-40B4-BE49-F238E27FC236}">
                <a16:creationId xmlns:a16="http://schemas.microsoft.com/office/drawing/2014/main" id="{CA9AED4F-AA6E-8EC7-9FED-2B5D9E67D4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50029790-B78F-4ADF-F043-5561BFCFB8D0}"/>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DK"/>
          </a:p>
        </p:txBody>
      </p:sp>
      <p:sp>
        <p:nvSpPr>
          <p:cNvPr id="7" name="Pladsholder til dato 6">
            <a:extLst>
              <a:ext uri="{FF2B5EF4-FFF2-40B4-BE49-F238E27FC236}">
                <a16:creationId xmlns:a16="http://schemas.microsoft.com/office/drawing/2014/main" id="{89686927-AF3A-DAC6-8C0B-4BBDEF2FE5AC}"/>
              </a:ext>
            </a:extLst>
          </p:cNvPr>
          <p:cNvSpPr>
            <a:spLocks noGrp="1"/>
          </p:cNvSpPr>
          <p:nvPr>
            <p:ph type="dt" sz="half" idx="10"/>
          </p:nvPr>
        </p:nvSpPr>
        <p:spPr/>
        <p:txBody>
          <a:bodyPr/>
          <a:lstStyle/>
          <a:p>
            <a:fld id="{7A80C66D-2C15-4E5E-9F56-EDE84220ABCD}" type="datetimeFigureOut">
              <a:rPr lang="en-DK" smtClean="0"/>
              <a:t>12/12/2023</a:t>
            </a:fld>
            <a:endParaRPr lang="en-DK"/>
          </a:p>
        </p:txBody>
      </p:sp>
      <p:sp>
        <p:nvSpPr>
          <p:cNvPr id="8" name="Pladsholder til sidefod 7">
            <a:extLst>
              <a:ext uri="{FF2B5EF4-FFF2-40B4-BE49-F238E27FC236}">
                <a16:creationId xmlns:a16="http://schemas.microsoft.com/office/drawing/2014/main" id="{E9C68CB3-DE96-2063-91BB-670F357DE96A}"/>
              </a:ext>
            </a:extLst>
          </p:cNvPr>
          <p:cNvSpPr>
            <a:spLocks noGrp="1"/>
          </p:cNvSpPr>
          <p:nvPr>
            <p:ph type="ftr" sz="quarter" idx="11"/>
          </p:nvPr>
        </p:nvSpPr>
        <p:spPr/>
        <p:txBody>
          <a:bodyPr/>
          <a:lstStyle/>
          <a:p>
            <a:endParaRPr lang="en-DK"/>
          </a:p>
        </p:txBody>
      </p:sp>
      <p:sp>
        <p:nvSpPr>
          <p:cNvPr id="9" name="Pladsholder til slidenummer 8">
            <a:extLst>
              <a:ext uri="{FF2B5EF4-FFF2-40B4-BE49-F238E27FC236}">
                <a16:creationId xmlns:a16="http://schemas.microsoft.com/office/drawing/2014/main" id="{17DA5AD4-0449-F578-B009-A6A83F378A09}"/>
              </a:ext>
            </a:extLst>
          </p:cNvPr>
          <p:cNvSpPr>
            <a:spLocks noGrp="1"/>
          </p:cNvSpPr>
          <p:nvPr>
            <p:ph type="sldNum" sz="quarter" idx="12"/>
          </p:nvPr>
        </p:nvSpPr>
        <p:spPr/>
        <p:txBody>
          <a:bodyPr/>
          <a:lstStyle/>
          <a:p>
            <a:fld id="{B9E817F8-8C60-4568-A107-273F5E501718}" type="slidenum">
              <a:rPr lang="en-DK" smtClean="0"/>
              <a:t>‹nr.›</a:t>
            </a:fld>
            <a:endParaRPr lang="en-DK"/>
          </a:p>
        </p:txBody>
      </p:sp>
    </p:spTree>
    <p:extLst>
      <p:ext uri="{BB962C8B-B14F-4D97-AF65-F5344CB8AC3E}">
        <p14:creationId xmlns:p14="http://schemas.microsoft.com/office/powerpoint/2010/main" val="742520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103153-DF1E-9482-5C00-4885008DF7BD}"/>
              </a:ext>
            </a:extLst>
          </p:cNvPr>
          <p:cNvSpPr>
            <a:spLocks noGrp="1"/>
          </p:cNvSpPr>
          <p:nvPr>
            <p:ph type="title"/>
          </p:nvPr>
        </p:nvSpPr>
        <p:spPr/>
        <p:txBody>
          <a:bodyPr/>
          <a:lstStyle/>
          <a:p>
            <a:r>
              <a:rPr lang="da-DK"/>
              <a:t>Klik for at redigere titeltypografien i masteren</a:t>
            </a:r>
            <a:endParaRPr lang="en-DK"/>
          </a:p>
        </p:txBody>
      </p:sp>
      <p:sp>
        <p:nvSpPr>
          <p:cNvPr id="3" name="Pladsholder til dato 2">
            <a:extLst>
              <a:ext uri="{FF2B5EF4-FFF2-40B4-BE49-F238E27FC236}">
                <a16:creationId xmlns:a16="http://schemas.microsoft.com/office/drawing/2014/main" id="{1CC12441-E5E0-2594-B3FF-D08F98BD382E}"/>
              </a:ext>
            </a:extLst>
          </p:cNvPr>
          <p:cNvSpPr>
            <a:spLocks noGrp="1"/>
          </p:cNvSpPr>
          <p:nvPr>
            <p:ph type="dt" sz="half" idx="10"/>
          </p:nvPr>
        </p:nvSpPr>
        <p:spPr/>
        <p:txBody>
          <a:bodyPr/>
          <a:lstStyle/>
          <a:p>
            <a:fld id="{7A80C66D-2C15-4E5E-9F56-EDE84220ABCD}" type="datetimeFigureOut">
              <a:rPr lang="en-DK" smtClean="0"/>
              <a:t>12/12/2023</a:t>
            </a:fld>
            <a:endParaRPr lang="en-DK"/>
          </a:p>
        </p:txBody>
      </p:sp>
      <p:sp>
        <p:nvSpPr>
          <p:cNvPr id="4" name="Pladsholder til sidefod 3">
            <a:extLst>
              <a:ext uri="{FF2B5EF4-FFF2-40B4-BE49-F238E27FC236}">
                <a16:creationId xmlns:a16="http://schemas.microsoft.com/office/drawing/2014/main" id="{8C9D3D5E-E202-3E19-5E8F-334A310D808A}"/>
              </a:ext>
            </a:extLst>
          </p:cNvPr>
          <p:cNvSpPr>
            <a:spLocks noGrp="1"/>
          </p:cNvSpPr>
          <p:nvPr>
            <p:ph type="ftr" sz="quarter" idx="11"/>
          </p:nvPr>
        </p:nvSpPr>
        <p:spPr/>
        <p:txBody>
          <a:bodyPr/>
          <a:lstStyle/>
          <a:p>
            <a:endParaRPr lang="en-DK"/>
          </a:p>
        </p:txBody>
      </p:sp>
      <p:sp>
        <p:nvSpPr>
          <p:cNvPr id="5" name="Pladsholder til slidenummer 4">
            <a:extLst>
              <a:ext uri="{FF2B5EF4-FFF2-40B4-BE49-F238E27FC236}">
                <a16:creationId xmlns:a16="http://schemas.microsoft.com/office/drawing/2014/main" id="{2EA5D019-E769-4ED7-3D32-1A6D30B72B58}"/>
              </a:ext>
            </a:extLst>
          </p:cNvPr>
          <p:cNvSpPr>
            <a:spLocks noGrp="1"/>
          </p:cNvSpPr>
          <p:nvPr>
            <p:ph type="sldNum" sz="quarter" idx="12"/>
          </p:nvPr>
        </p:nvSpPr>
        <p:spPr/>
        <p:txBody>
          <a:bodyPr/>
          <a:lstStyle/>
          <a:p>
            <a:fld id="{B9E817F8-8C60-4568-A107-273F5E501718}" type="slidenum">
              <a:rPr lang="en-DK" smtClean="0"/>
              <a:t>‹nr.›</a:t>
            </a:fld>
            <a:endParaRPr lang="en-DK"/>
          </a:p>
        </p:txBody>
      </p:sp>
    </p:spTree>
    <p:extLst>
      <p:ext uri="{BB962C8B-B14F-4D97-AF65-F5344CB8AC3E}">
        <p14:creationId xmlns:p14="http://schemas.microsoft.com/office/powerpoint/2010/main" val="120444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CFC1F1FB-3E11-8F17-91C6-49AE056C270C}"/>
              </a:ext>
            </a:extLst>
          </p:cNvPr>
          <p:cNvSpPr>
            <a:spLocks noGrp="1"/>
          </p:cNvSpPr>
          <p:nvPr>
            <p:ph type="dt" sz="half" idx="10"/>
          </p:nvPr>
        </p:nvSpPr>
        <p:spPr/>
        <p:txBody>
          <a:bodyPr/>
          <a:lstStyle/>
          <a:p>
            <a:fld id="{7A80C66D-2C15-4E5E-9F56-EDE84220ABCD}" type="datetimeFigureOut">
              <a:rPr lang="en-DK" smtClean="0"/>
              <a:t>12/12/2023</a:t>
            </a:fld>
            <a:endParaRPr lang="en-DK"/>
          </a:p>
        </p:txBody>
      </p:sp>
      <p:sp>
        <p:nvSpPr>
          <p:cNvPr id="3" name="Pladsholder til sidefod 2">
            <a:extLst>
              <a:ext uri="{FF2B5EF4-FFF2-40B4-BE49-F238E27FC236}">
                <a16:creationId xmlns:a16="http://schemas.microsoft.com/office/drawing/2014/main" id="{DF10404F-EE89-FC1F-B67A-DA15E30E7FA1}"/>
              </a:ext>
            </a:extLst>
          </p:cNvPr>
          <p:cNvSpPr>
            <a:spLocks noGrp="1"/>
          </p:cNvSpPr>
          <p:nvPr>
            <p:ph type="ftr" sz="quarter" idx="11"/>
          </p:nvPr>
        </p:nvSpPr>
        <p:spPr/>
        <p:txBody>
          <a:bodyPr/>
          <a:lstStyle/>
          <a:p>
            <a:endParaRPr lang="en-DK"/>
          </a:p>
        </p:txBody>
      </p:sp>
      <p:sp>
        <p:nvSpPr>
          <p:cNvPr id="4" name="Pladsholder til slidenummer 3">
            <a:extLst>
              <a:ext uri="{FF2B5EF4-FFF2-40B4-BE49-F238E27FC236}">
                <a16:creationId xmlns:a16="http://schemas.microsoft.com/office/drawing/2014/main" id="{34882D18-32A5-ED2A-0E7E-4C6D24CC87B5}"/>
              </a:ext>
            </a:extLst>
          </p:cNvPr>
          <p:cNvSpPr>
            <a:spLocks noGrp="1"/>
          </p:cNvSpPr>
          <p:nvPr>
            <p:ph type="sldNum" sz="quarter" idx="12"/>
          </p:nvPr>
        </p:nvSpPr>
        <p:spPr/>
        <p:txBody>
          <a:bodyPr/>
          <a:lstStyle/>
          <a:p>
            <a:fld id="{B9E817F8-8C60-4568-A107-273F5E501718}" type="slidenum">
              <a:rPr lang="en-DK" smtClean="0"/>
              <a:t>‹nr.›</a:t>
            </a:fld>
            <a:endParaRPr lang="en-DK"/>
          </a:p>
        </p:txBody>
      </p:sp>
    </p:spTree>
    <p:extLst>
      <p:ext uri="{BB962C8B-B14F-4D97-AF65-F5344CB8AC3E}">
        <p14:creationId xmlns:p14="http://schemas.microsoft.com/office/powerpoint/2010/main" val="679840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F5556B-5D98-A7D1-0BDD-622D4A77498A}"/>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endParaRPr lang="en-DK"/>
          </a:p>
        </p:txBody>
      </p:sp>
      <p:sp>
        <p:nvSpPr>
          <p:cNvPr id="3" name="Pladsholder til indhold 2">
            <a:extLst>
              <a:ext uri="{FF2B5EF4-FFF2-40B4-BE49-F238E27FC236}">
                <a16:creationId xmlns:a16="http://schemas.microsoft.com/office/drawing/2014/main" id="{D0DA7320-CAB9-ECEB-EA3E-CFF585B9B5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DK"/>
          </a:p>
        </p:txBody>
      </p:sp>
      <p:sp>
        <p:nvSpPr>
          <p:cNvPr id="4" name="Pladsholder til tekst 3">
            <a:extLst>
              <a:ext uri="{FF2B5EF4-FFF2-40B4-BE49-F238E27FC236}">
                <a16:creationId xmlns:a16="http://schemas.microsoft.com/office/drawing/2014/main" id="{EDD08FA7-3A2C-BB22-2211-0BE49C2674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642C5D4C-E485-CF08-7CCF-C4EC65FE4DF6}"/>
              </a:ext>
            </a:extLst>
          </p:cNvPr>
          <p:cNvSpPr>
            <a:spLocks noGrp="1"/>
          </p:cNvSpPr>
          <p:nvPr>
            <p:ph type="dt" sz="half" idx="10"/>
          </p:nvPr>
        </p:nvSpPr>
        <p:spPr/>
        <p:txBody>
          <a:bodyPr/>
          <a:lstStyle/>
          <a:p>
            <a:fld id="{7A80C66D-2C15-4E5E-9F56-EDE84220ABCD}" type="datetimeFigureOut">
              <a:rPr lang="en-DK" smtClean="0"/>
              <a:t>12/12/2023</a:t>
            </a:fld>
            <a:endParaRPr lang="en-DK"/>
          </a:p>
        </p:txBody>
      </p:sp>
      <p:sp>
        <p:nvSpPr>
          <p:cNvPr id="6" name="Pladsholder til sidefod 5">
            <a:extLst>
              <a:ext uri="{FF2B5EF4-FFF2-40B4-BE49-F238E27FC236}">
                <a16:creationId xmlns:a16="http://schemas.microsoft.com/office/drawing/2014/main" id="{BA09892A-D846-57F2-7812-493F03F95910}"/>
              </a:ext>
            </a:extLst>
          </p:cNvPr>
          <p:cNvSpPr>
            <a:spLocks noGrp="1"/>
          </p:cNvSpPr>
          <p:nvPr>
            <p:ph type="ftr" sz="quarter" idx="11"/>
          </p:nvPr>
        </p:nvSpPr>
        <p:spPr/>
        <p:txBody>
          <a:bodyPr/>
          <a:lstStyle/>
          <a:p>
            <a:endParaRPr lang="en-DK"/>
          </a:p>
        </p:txBody>
      </p:sp>
      <p:sp>
        <p:nvSpPr>
          <p:cNvPr id="7" name="Pladsholder til slidenummer 6">
            <a:extLst>
              <a:ext uri="{FF2B5EF4-FFF2-40B4-BE49-F238E27FC236}">
                <a16:creationId xmlns:a16="http://schemas.microsoft.com/office/drawing/2014/main" id="{FBB1812A-101A-C900-2A4E-C6C0786530CD}"/>
              </a:ext>
            </a:extLst>
          </p:cNvPr>
          <p:cNvSpPr>
            <a:spLocks noGrp="1"/>
          </p:cNvSpPr>
          <p:nvPr>
            <p:ph type="sldNum" sz="quarter" idx="12"/>
          </p:nvPr>
        </p:nvSpPr>
        <p:spPr/>
        <p:txBody>
          <a:bodyPr/>
          <a:lstStyle/>
          <a:p>
            <a:fld id="{B9E817F8-8C60-4568-A107-273F5E501718}" type="slidenum">
              <a:rPr lang="en-DK" smtClean="0"/>
              <a:t>‹nr.›</a:t>
            </a:fld>
            <a:endParaRPr lang="en-DK"/>
          </a:p>
        </p:txBody>
      </p:sp>
    </p:spTree>
    <p:extLst>
      <p:ext uri="{BB962C8B-B14F-4D97-AF65-F5344CB8AC3E}">
        <p14:creationId xmlns:p14="http://schemas.microsoft.com/office/powerpoint/2010/main" val="1011203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956DA3-C597-5E89-4CC6-D6499650DAF3}"/>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endParaRPr lang="en-DK"/>
          </a:p>
        </p:txBody>
      </p:sp>
      <p:sp>
        <p:nvSpPr>
          <p:cNvPr id="3" name="Pladsholder til billede 2">
            <a:extLst>
              <a:ext uri="{FF2B5EF4-FFF2-40B4-BE49-F238E27FC236}">
                <a16:creationId xmlns:a16="http://schemas.microsoft.com/office/drawing/2014/main" id="{51A2439E-8D66-D780-B2D3-2FFC61BEDA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DK"/>
          </a:p>
        </p:txBody>
      </p:sp>
      <p:sp>
        <p:nvSpPr>
          <p:cNvPr id="4" name="Pladsholder til tekst 3">
            <a:extLst>
              <a:ext uri="{FF2B5EF4-FFF2-40B4-BE49-F238E27FC236}">
                <a16:creationId xmlns:a16="http://schemas.microsoft.com/office/drawing/2014/main" id="{38CB37CD-5571-7219-7E63-BE7765AEB6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9249A139-8C1C-E8D9-7508-1908CA05B325}"/>
              </a:ext>
            </a:extLst>
          </p:cNvPr>
          <p:cNvSpPr>
            <a:spLocks noGrp="1"/>
          </p:cNvSpPr>
          <p:nvPr>
            <p:ph type="dt" sz="half" idx="10"/>
          </p:nvPr>
        </p:nvSpPr>
        <p:spPr/>
        <p:txBody>
          <a:bodyPr/>
          <a:lstStyle/>
          <a:p>
            <a:fld id="{7A80C66D-2C15-4E5E-9F56-EDE84220ABCD}" type="datetimeFigureOut">
              <a:rPr lang="en-DK" smtClean="0"/>
              <a:t>12/12/2023</a:t>
            </a:fld>
            <a:endParaRPr lang="en-DK"/>
          </a:p>
        </p:txBody>
      </p:sp>
      <p:sp>
        <p:nvSpPr>
          <p:cNvPr id="6" name="Pladsholder til sidefod 5">
            <a:extLst>
              <a:ext uri="{FF2B5EF4-FFF2-40B4-BE49-F238E27FC236}">
                <a16:creationId xmlns:a16="http://schemas.microsoft.com/office/drawing/2014/main" id="{32A3D907-61B7-05A3-6782-538601F6B479}"/>
              </a:ext>
            </a:extLst>
          </p:cNvPr>
          <p:cNvSpPr>
            <a:spLocks noGrp="1"/>
          </p:cNvSpPr>
          <p:nvPr>
            <p:ph type="ftr" sz="quarter" idx="11"/>
          </p:nvPr>
        </p:nvSpPr>
        <p:spPr/>
        <p:txBody>
          <a:bodyPr/>
          <a:lstStyle/>
          <a:p>
            <a:endParaRPr lang="en-DK"/>
          </a:p>
        </p:txBody>
      </p:sp>
      <p:sp>
        <p:nvSpPr>
          <p:cNvPr id="7" name="Pladsholder til slidenummer 6">
            <a:extLst>
              <a:ext uri="{FF2B5EF4-FFF2-40B4-BE49-F238E27FC236}">
                <a16:creationId xmlns:a16="http://schemas.microsoft.com/office/drawing/2014/main" id="{672B58BC-4BB4-C6E0-158C-5CA0130ED307}"/>
              </a:ext>
            </a:extLst>
          </p:cNvPr>
          <p:cNvSpPr>
            <a:spLocks noGrp="1"/>
          </p:cNvSpPr>
          <p:nvPr>
            <p:ph type="sldNum" sz="quarter" idx="12"/>
          </p:nvPr>
        </p:nvSpPr>
        <p:spPr/>
        <p:txBody>
          <a:bodyPr/>
          <a:lstStyle/>
          <a:p>
            <a:fld id="{B9E817F8-8C60-4568-A107-273F5E501718}" type="slidenum">
              <a:rPr lang="en-DK" smtClean="0"/>
              <a:t>‹nr.›</a:t>
            </a:fld>
            <a:endParaRPr lang="en-DK"/>
          </a:p>
        </p:txBody>
      </p:sp>
    </p:spTree>
    <p:extLst>
      <p:ext uri="{BB962C8B-B14F-4D97-AF65-F5344CB8AC3E}">
        <p14:creationId xmlns:p14="http://schemas.microsoft.com/office/powerpoint/2010/main" val="1638167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67EDF17A-718A-81AF-303F-88BBCD6D39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endParaRPr lang="en-DK"/>
          </a:p>
        </p:txBody>
      </p:sp>
      <p:sp>
        <p:nvSpPr>
          <p:cNvPr id="3" name="Pladsholder til tekst 2">
            <a:extLst>
              <a:ext uri="{FF2B5EF4-FFF2-40B4-BE49-F238E27FC236}">
                <a16:creationId xmlns:a16="http://schemas.microsoft.com/office/drawing/2014/main" id="{9464D5DA-8251-DF61-6A71-03DB54E5BB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DK"/>
          </a:p>
        </p:txBody>
      </p:sp>
      <p:sp>
        <p:nvSpPr>
          <p:cNvPr id="4" name="Pladsholder til dato 3">
            <a:extLst>
              <a:ext uri="{FF2B5EF4-FFF2-40B4-BE49-F238E27FC236}">
                <a16:creationId xmlns:a16="http://schemas.microsoft.com/office/drawing/2014/main" id="{4AD3D913-3A3F-D545-60DA-5FC6C8D00B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0C66D-2C15-4E5E-9F56-EDE84220ABCD}" type="datetimeFigureOut">
              <a:rPr lang="en-DK" smtClean="0"/>
              <a:t>12/12/2023</a:t>
            </a:fld>
            <a:endParaRPr lang="en-DK"/>
          </a:p>
        </p:txBody>
      </p:sp>
      <p:sp>
        <p:nvSpPr>
          <p:cNvPr id="5" name="Pladsholder til sidefod 4">
            <a:extLst>
              <a:ext uri="{FF2B5EF4-FFF2-40B4-BE49-F238E27FC236}">
                <a16:creationId xmlns:a16="http://schemas.microsoft.com/office/drawing/2014/main" id="{C77D3932-7092-B442-9AD2-6A07D65BA6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DK"/>
          </a:p>
        </p:txBody>
      </p:sp>
      <p:sp>
        <p:nvSpPr>
          <p:cNvPr id="6" name="Pladsholder til slidenummer 5">
            <a:extLst>
              <a:ext uri="{FF2B5EF4-FFF2-40B4-BE49-F238E27FC236}">
                <a16:creationId xmlns:a16="http://schemas.microsoft.com/office/drawing/2014/main" id="{9CCF9014-4DD0-790B-1BD7-ADF749E3C7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E817F8-8C60-4568-A107-273F5E501718}" type="slidenum">
              <a:rPr lang="en-DK" smtClean="0"/>
              <a:t>‹nr.›</a:t>
            </a:fld>
            <a:endParaRPr lang="en-DK"/>
          </a:p>
        </p:txBody>
      </p:sp>
    </p:spTree>
    <p:extLst>
      <p:ext uri="{BB962C8B-B14F-4D97-AF65-F5344CB8AC3E}">
        <p14:creationId xmlns:p14="http://schemas.microsoft.com/office/powerpoint/2010/main" val="3853210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doi.org/10.1177/0002764213479367"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doi.org/10.1007/978-981-19-7528-8_6"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39D8B3A-C8E8-E561-0B82-147A2F798BD4}"/>
              </a:ext>
            </a:extLst>
          </p:cNvPr>
          <p:cNvSpPr>
            <a:spLocks noGrp="1"/>
          </p:cNvSpPr>
          <p:nvPr>
            <p:ph type="ctrTitle"/>
          </p:nvPr>
        </p:nvSpPr>
        <p:spPr>
          <a:xfrm>
            <a:off x="6194716" y="739978"/>
            <a:ext cx="5334930" cy="3004145"/>
          </a:xfrm>
        </p:spPr>
        <p:txBody>
          <a:bodyPr>
            <a:normAutofit/>
          </a:bodyPr>
          <a:lstStyle/>
          <a:p>
            <a:r>
              <a:rPr lang="en-US" b="1" dirty="0"/>
              <a:t>Learning analytics </a:t>
            </a:r>
            <a:r>
              <a:rPr lang="en-US" sz="4000" b="1" dirty="0"/>
              <a:t>(</a:t>
            </a:r>
            <a:r>
              <a:rPr lang="en-US" sz="4000" b="1" dirty="0" err="1"/>
              <a:t>læringsdata</a:t>
            </a:r>
            <a:r>
              <a:rPr lang="en-US" sz="4000" b="1" dirty="0"/>
              <a:t>)</a:t>
            </a:r>
            <a:endParaRPr lang="en-DK" dirty="0"/>
          </a:p>
        </p:txBody>
      </p:sp>
      <p:sp>
        <p:nvSpPr>
          <p:cNvPr id="3" name="Undertitel 2">
            <a:extLst>
              <a:ext uri="{FF2B5EF4-FFF2-40B4-BE49-F238E27FC236}">
                <a16:creationId xmlns:a16="http://schemas.microsoft.com/office/drawing/2014/main" id="{BBCF7786-4249-5748-26FE-71A732D617DF}"/>
              </a:ext>
            </a:extLst>
          </p:cNvPr>
          <p:cNvSpPr>
            <a:spLocks noGrp="1"/>
          </p:cNvSpPr>
          <p:nvPr>
            <p:ph type="subTitle" idx="1"/>
          </p:nvPr>
        </p:nvSpPr>
        <p:spPr>
          <a:xfrm>
            <a:off x="6194715" y="3836197"/>
            <a:ext cx="5334931" cy="2189214"/>
          </a:xfrm>
        </p:spPr>
        <p:txBody>
          <a:bodyPr>
            <a:normAutofit/>
          </a:bodyPr>
          <a:lstStyle/>
          <a:p>
            <a:r>
              <a:rPr lang="da-DK" dirty="0"/>
              <a:t>En implementerings case </a:t>
            </a:r>
            <a:endParaRPr lang="en-DK" dirty="0"/>
          </a:p>
        </p:txBody>
      </p:sp>
      <p:sp>
        <p:nvSpPr>
          <p:cNvPr id="12" name="Freeform: Shape 11">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5" name="Billede 4" descr="Et billede, der indeholder clipart, Grafik, illustration/afbildning, grafisk design&#10;&#10;Automatisk genereret beskrivelse">
            <a:extLst>
              <a:ext uri="{FF2B5EF4-FFF2-40B4-BE49-F238E27FC236}">
                <a16:creationId xmlns:a16="http://schemas.microsoft.com/office/drawing/2014/main" id="{1FA281E2-98FB-BB3E-B114-443D4915FF74}"/>
              </a:ext>
            </a:extLst>
          </p:cNvPr>
          <p:cNvPicPr>
            <a:picLocks noChangeAspect="1"/>
          </p:cNvPicPr>
          <p:nvPr/>
        </p:nvPicPr>
        <p:blipFill rotWithShape="1">
          <a:blip r:embed="rId3">
            <a:extLst>
              <a:ext uri="{28A0092B-C50C-407E-A947-70E740481C1C}">
                <a14:useLocalDpi xmlns:a14="http://schemas.microsoft.com/office/drawing/2010/main" val="0"/>
              </a:ext>
            </a:extLst>
          </a:blip>
          <a:srcRect r="3" b="3"/>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2" name="Freeform: Shape 21">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802093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descr="Et billede, der indeholder person, fodtøj, tøj, tegning&#10;&#10;Automatisk genereret beskrivelse">
            <a:extLst>
              <a:ext uri="{FF2B5EF4-FFF2-40B4-BE49-F238E27FC236}">
                <a16:creationId xmlns:a16="http://schemas.microsoft.com/office/drawing/2014/main" id="{61A2C777-6B4A-453C-6867-95E52A9D9B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6687" y="0"/>
            <a:ext cx="4300538" cy="2867025"/>
          </a:xfrm>
          <a:prstGeom prst="rect">
            <a:avLst/>
          </a:prstGeom>
        </p:spPr>
      </p:pic>
      <p:sp>
        <p:nvSpPr>
          <p:cNvPr id="2" name="Titel 1">
            <a:extLst>
              <a:ext uri="{FF2B5EF4-FFF2-40B4-BE49-F238E27FC236}">
                <a16:creationId xmlns:a16="http://schemas.microsoft.com/office/drawing/2014/main" id="{65914FB1-0E39-5CCC-402E-A48321283C94}"/>
              </a:ext>
            </a:extLst>
          </p:cNvPr>
          <p:cNvSpPr>
            <a:spLocks noGrp="1"/>
          </p:cNvSpPr>
          <p:nvPr>
            <p:ph type="title"/>
          </p:nvPr>
        </p:nvSpPr>
        <p:spPr/>
        <p:txBody>
          <a:bodyPr/>
          <a:lstStyle/>
          <a:p>
            <a:r>
              <a:rPr lang="da-DK" dirty="0"/>
              <a:t>Hvordan bruges platformen? </a:t>
            </a:r>
            <a:endParaRPr lang="en-DK" dirty="0"/>
          </a:p>
        </p:txBody>
      </p:sp>
      <p:sp>
        <p:nvSpPr>
          <p:cNvPr id="3" name="Pladsholder til indhold 2">
            <a:extLst>
              <a:ext uri="{FF2B5EF4-FFF2-40B4-BE49-F238E27FC236}">
                <a16:creationId xmlns:a16="http://schemas.microsoft.com/office/drawing/2014/main" id="{24FF4C5C-848E-7BD0-ACF2-B798C1664725}"/>
              </a:ext>
            </a:extLst>
          </p:cNvPr>
          <p:cNvSpPr>
            <a:spLocks noGrp="1"/>
          </p:cNvSpPr>
          <p:nvPr>
            <p:ph idx="1"/>
          </p:nvPr>
        </p:nvSpPr>
        <p:spPr>
          <a:xfrm>
            <a:off x="838200" y="1825625"/>
            <a:ext cx="7743825" cy="4351338"/>
          </a:xfrm>
        </p:spPr>
        <p:txBody>
          <a:bodyPr/>
          <a:lstStyle/>
          <a:p>
            <a:pPr marL="0" indent="0">
              <a:buNone/>
            </a:pPr>
            <a:r>
              <a:rPr lang="da-DK" sz="1800" u="sng" dirty="0">
                <a:effectLst/>
              </a:rPr>
              <a:t>Tilpasning af undervisning til lektierne</a:t>
            </a:r>
          </a:p>
          <a:p>
            <a:r>
              <a:rPr lang="en-US" sz="1800" dirty="0">
                <a:effectLst/>
              </a:rPr>
              <a:t>Two-way ANOVA analysis revealed that 3rd-semester students outperformed 4th-semester students, with </a:t>
            </a:r>
            <a:r>
              <a:rPr lang="en-US" sz="1800" b="1" dirty="0">
                <a:effectLst/>
              </a:rPr>
              <a:t>no significant difference between the test and control groups</a:t>
            </a:r>
            <a:r>
              <a:rPr lang="en-US" sz="1800" dirty="0">
                <a:effectLst/>
              </a:rPr>
              <a:t>. Survey results indicated that 3rd-semester students, facing technical issues, had a less satisfactory experience with adjusted lectures. Qualitative analysis of comments showed mixed opinions across groups, encompassing issues with content, teaching improvements, and a need for ALP features. Notably, 3rd-semester </a:t>
            </a:r>
            <a:r>
              <a:rPr lang="en-US" sz="1800" b="1" dirty="0">
                <a:effectLst/>
              </a:rPr>
              <a:t>students sought study guidance</a:t>
            </a:r>
            <a:r>
              <a:rPr lang="en-US" sz="1800" dirty="0">
                <a:effectLst/>
              </a:rPr>
              <a:t>, while 4th-semester </a:t>
            </a:r>
            <a:r>
              <a:rPr lang="en-US" sz="1800" b="1" dirty="0">
                <a:effectLst/>
              </a:rPr>
              <a:t>students believed the ALP possessed qualities to support homework</a:t>
            </a:r>
            <a:r>
              <a:rPr lang="en-US" sz="1800" dirty="0">
                <a:effectLst/>
              </a:rPr>
              <a:t>. Overall, this study sheds light on the complex interplay between ALPs, lecture adjustments, and student experiences in a nursing education context. </a:t>
            </a:r>
            <a:endParaRPr lang="en-DK" dirty="0"/>
          </a:p>
        </p:txBody>
      </p:sp>
      <p:sp>
        <p:nvSpPr>
          <p:cNvPr id="6" name="Tekstfelt 5">
            <a:extLst>
              <a:ext uri="{FF2B5EF4-FFF2-40B4-BE49-F238E27FC236}">
                <a16:creationId xmlns:a16="http://schemas.microsoft.com/office/drawing/2014/main" id="{FA0261E2-16AA-C21E-208E-34DF94BD1349}"/>
              </a:ext>
            </a:extLst>
          </p:cNvPr>
          <p:cNvSpPr txBox="1"/>
          <p:nvPr/>
        </p:nvSpPr>
        <p:spPr>
          <a:xfrm>
            <a:off x="0" y="6545263"/>
            <a:ext cx="12192000" cy="246221"/>
          </a:xfrm>
          <a:prstGeom prst="rect">
            <a:avLst/>
          </a:prstGeom>
          <a:noFill/>
        </p:spPr>
        <p:txBody>
          <a:bodyPr wrap="square">
            <a:spAutoFit/>
          </a:bodyPr>
          <a:lstStyle/>
          <a:p>
            <a:r>
              <a:rPr lang="en-US" sz="1000" dirty="0"/>
              <a:t>Paper is currently in review</a:t>
            </a:r>
          </a:p>
        </p:txBody>
      </p:sp>
    </p:spTree>
    <p:extLst>
      <p:ext uri="{BB962C8B-B14F-4D97-AF65-F5344CB8AC3E}">
        <p14:creationId xmlns:p14="http://schemas.microsoft.com/office/powerpoint/2010/main" val="3690623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12D86F-8C3E-A912-2141-75C1517EB6D7}"/>
              </a:ext>
            </a:extLst>
          </p:cNvPr>
          <p:cNvSpPr>
            <a:spLocks noGrp="1"/>
          </p:cNvSpPr>
          <p:nvPr>
            <p:ph type="title"/>
          </p:nvPr>
        </p:nvSpPr>
        <p:spPr/>
        <p:txBody>
          <a:bodyPr/>
          <a:lstStyle/>
          <a:p>
            <a:r>
              <a:rPr lang="da-DK" dirty="0"/>
              <a:t>Effekten af platformen?</a:t>
            </a:r>
            <a:endParaRPr lang="en-DK" dirty="0"/>
          </a:p>
        </p:txBody>
      </p:sp>
      <p:pic>
        <p:nvPicPr>
          <p:cNvPr id="5" name="Pladsholder til indhold 4" descr="Et billede, der indeholder tegning, illustration/afbildning, grafisk design, Grafik&#10;&#10;Automatisk genereret beskrivelse">
            <a:extLst>
              <a:ext uri="{FF2B5EF4-FFF2-40B4-BE49-F238E27FC236}">
                <a16:creationId xmlns:a16="http://schemas.microsoft.com/office/drawing/2014/main" id="{DB4E0488-4DDB-D5ED-735B-F5B636407E8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39250" y="0"/>
            <a:ext cx="2952750" cy="2952750"/>
          </a:xfrm>
        </p:spPr>
      </p:pic>
      <p:graphicFrame>
        <p:nvGraphicFramePr>
          <p:cNvPr id="6" name="Objekt 5">
            <a:extLst>
              <a:ext uri="{FF2B5EF4-FFF2-40B4-BE49-F238E27FC236}">
                <a16:creationId xmlns:a16="http://schemas.microsoft.com/office/drawing/2014/main" id="{63B50217-B7C8-114D-2A55-AB9A2310ECC2}"/>
              </a:ext>
            </a:extLst>
          </p:cNvPr>
          <p:cNvGraphicFramePr>
            <a:graphicFrameLocks noChangeAspect="1"/>
          </p:cNvGraphicFramePr>
          <p:nvPr>
            <p:extLst>
              <p:ext uri="{D42A27DB-BD31-4B8C-83A1-F6EECF244321}">
                <p14:modId xmlns:p14="http://schemas.microsoft.com/office/powerpoint/2010/main" val="3220186979"/>
              </p:ext>
            </p:extLst>
          </p:nvPr>
        </p:nvGraphicFramePr>
        <p:xfrm>
          <a:off x="7229476" y="2781018"/>
          <a:ext cx="4864876" cy="3219918"/>
        </p:xfrm>
        <a:graphic>
          <a:graphicData uri="http://schemas.openxmlformats.org/presentationml/2006/ole">
            <mc:AlternateContent xmlns:mc="http://schemas.openxmlformats.org/markup-compatibility/2006">
              <mc:Choice xmlns:v="urn:schemas-microsoft-com:vml" Requires="v">
                <p:oleObj name="Acrobat Document" r:id="rId3" imgW="5295599" imgH="3505174" progId="Acrobat.Document.DC">
                  <p:embed/>
                </p:oleObj>
              </mc:Choice>
              <mc:Fallback>
                <p:oleObj name="Acrobat Document" r:id="rId3" imgW="5295599" imgH="3505174" progId="Acrobat.Document.DC">
                  <p:embed/>
                  <p:pic>
                    <p:nvPicPr>
                      <p:cNvPr id="6" name="Objekt 5">
                        <a:extLst>
                          <a:ext uri="{FF2B5EF4-FFF2-40B4-BE49-F238E27FC236}">
                            <a16:creationId xmlns:a16="http://schemas.microsoft.com/office/drawing/2014/main" id="{63B50217-B7C8-114D-2A55-AB9A2310ECC2}"/>
                          </a:ext>
                        </a:extLst>
                      </p:cNvPr>
                      <p:cNvPicPr/>
                      <p:nvPr/>
                    </p:nvPicPr>
                    <p:blipFill>
                      <a:blip r:embed="rId4"/>
                      <a:stretch>
                        <a:fillRect/>
                      </a:stretch>
                    </p:blipFill>
                    <p:spPr>
                      <a:xfrm>
                        <a:off x="7229476" y="2781018"/>
                        <a:ext cx="4864876" cy="3219918"/>
                      </a:xfrm>
                      <a:prstGeom prst="rect">
                        <a:avLst/>
                      </a:prstGeom>
                    </p:spPr>
                  </p:pic>
                </p:oleObj>
              </mc:Fallback>
            </mc:AlternateContent>
          </a:graphicData>
        </a:graphic>
      </p:graphicFrame>
      <p:sp>
        <p:nvSpPr>
          <p:cNvPr id="9" name="Tekstfelt 8">
            <a:extLst>
              <a:ext uri="{FF2B5EF4-FFF2-40B4-BE49-F238E27FC236}">
                <a16:creationId xmlns:a16="http://schemas.microsoft.com/office/drawing/2014/main" id="{0008169F-2C3F-EC8E-440E-E35C9E9DD2FB}"/>
              </a:ext>
            </a:extLst>
          </p:cNvPr>
          <p:cNvSpPr txBox="1"/>
          <p:nvPr/>
        </p:nvSpPr>
        <p:spPr>
          <a:xfrm>
            <a:off x="0" y="6545263"/>
            <a:ext cx="12192000" cy="246221"/>
          </a:xfrm>
          <a:prstGeom prst="rect">
            <a:avLst/>
          </a:prstGeom>
          <a:noFill/>
        </p:spPr>
        <p:txBody>
          <a:bodyPr wrap="square">
            <a:spAutoFit/>
          </a:bodyPr>
          <a:lstStyle/>
          <a:p>
            <a:r>
              <a:rPr lang="en-US" sz="1000" dirty="0"/>
              <a:t>Paper is under development</a:t>
            </a:r>
          </a:p>
        </p:txBody>
      </p:sp>
      <p:sp>
        <p:nvSpPr>
          <p:cNvPr id="10" name="Pladsholder til indhold 2">
            <a:extLst>
              <a:ext uri="{FF2B5EF4-FFF2-40B4-BE49-F238E27FC236}">
                <a16:creationId xmlns:a16="http://schemas.microsoft.com/office/drawing/2014/main" id="{63487B90-CEFB-7855-ADCC-F58AC191B3F3}"/>
              </a:ext>
            </a:extLst>
          </p:cNvPr>
          <p:cNvSpPr txBox="1">
            <a:spLocks/>
          </p:cNvSpPr>
          <p:nvPr/>
        </p:nvSpPr>
        <p:spPr>
          <a:xfrm>
            <a:off x="838201" y="1825625"/>
            <a:ext cx="639127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a-DK" sz="1800" u="sng" dirty="0"/>
              <a:t>Effekten af platformen på studerendes performance</a:t>
            </a:r>
          </a:p>
          <a:p>
            <a:r>
              <a:rPr lang="en-US" sz="1800" dirty="0">
                <a:effectLst/>
              </a:rPr>
              <a:t>Performing the two-sample t-test to compare post-test scores of students with progression 0-25%, 25 - 50%, 50-75%, 75-100%, and the control group, significant difference was found in the performance of the 75-100% group (Mean = 60.15, SD = 22.26) and the control group (Mean = 50.55 SD = 18.82); p = 0.03. Furthermore, significant difference was found in the performance of the 0-25% group (Mean = 39.91, SD = 17.18) and the control group; p=0.0006). Not significance 25 - 50% (Mean = 31.63, SD = 17.91) and control group versus control (p=0.01) 50-75% (Mean = 49.21, SD = 17.6) and control group versus control (p=0.73) </a:t>
            </a:r>
            <a:r>
              <a:rPr lang="en-US" sz="1800" b="1" dirty="0">
                <a:effectLst/>
              </a:rPr>
              <a:t>If we use it less than 50%, we perform worse than control on post-test if we use more than 50%, we perform better on the post-test.</a:t>
            </a:r>
            <a:endParaRPr lang="en-DK" sz="1800" b="1" dirty="0"/>
          </a:p>
        </p:txBody>
      </p:sp>
    </p:spTree>
    <p:extLst>
      <p:ext uri="{BB962C8B-B14F-4D97-AF65-F5344CB8AC3E}">
        <p14:creationId xmlns:p14="http://schemas.microsoft.com/office/powerpoint/2010/main" val="2381331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12D86F-8C3E-A912-2141-75C1517EB6D7}"/>
              </a:ext>
            </a:extLst>
          </p:cNvPr>
          <p:cNvSpPr>
            <a:spLocks noGrp="1"/>
          </p:cNvSpPr>
          <p:nvPr>
            <p:ph type="title"/>
          </p:nvPr>
        </p:nvSpPr>
        <p:spPr/>
        <p:txBody>
          <a:bodyPr/>
          <a:lstStyle/>
          <a:p>
            <a:r>
              <a:rPr lang="da-DK" dirty="0"/>
              <a:t>Effekten af platformen?</a:t>
            </a:r>
            <a:br>
              <a:rPr lang="da-DK" dirty="0"/>
            </a:br>
            <a:r>
              <a:rPr lang="da-DK" sz="3600" i="1" dirty="0"/>
              <a:t>(fortsat…)</a:t>
            </a:r>
            <a:endParaRPr lang="en-DK" sz="3600" i="1" dirty="0"/>
          </a:p>
        </p:txBody>
      </p:sp>
      <p:pic>
        <p:nvPicPr>
          <p:cNvPr id="5" name="Pladsholder til indhold 4" descr="Et billede, der indeholder tegning, illustration/afbildning, grafisk design, Grafik&#10;&#10;Automatisk genereret beskrivelse">
            <a:extLst>
              <a:ext uri="{FF2B5EF4-FFF2-40B4-BE49-F238E27FC236}">
                <a16:creationId xmlns:a16="http://schemas.microsoft.com/office/drawing/2014/main" id="{DB4E0488-4DDB-D5ED-735B-F5B636407E8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39250" y="0"/>
            <a:ext cx="2952750" cy="2952750"/>
          </a:xfrm>
        </p:spPr>
      </p:pic>
      <p:graphicFrame>
        <p:nvGraphicFramePr>
          <p:cNvPr id="8" name="Objekt 7">
            <a:extLst>
              <a:ext uri="{FF2B5EF4-FFF2-40B4-BE49-F238E27FC236}">
                <a16:creationId xmlns:a16="http://schemas.microsoft.com/office/drawing/2014/main" id="{333D7495-6E1B-159C-2712-7D35D97D519B}"/>
              </a:ext>
            </a:extLst>
          </p:cNvPr>
          <p:cNvGraphicFramePr>
            <a:graphicFrameLocks noChangeAspect="1"/>
          </p:cNvGraphicFramePr>
          <p:nvPr>
            <p:extLst>
              <p:ext uri="{D42A27DB-BD31-4B8C-83A1-F6EECF244321}">
                <p14:modId xmlns:p14="http://schemas.microsoft.com/office/powerpoint/2010/main" val="2541315701"/>
              </p:ext>
            </p:extLst>
          </p:nvPr>
        </p:nvGraphicFramePr>
        <p:xfrm>
          <a:off x="6288656" y="2687921"/>
          <a:ext cx="5901187" cy="4170079"/>
        </p:xfrm>
        <a:graphic>
          <a:graphicData uri="http://schemas.openxmlformats.org/presentationml/2006/ole">
            <mc:AlternateContent xmlns:mc="http://schemas.openxmlformats.org/markup-compatibility/2006">
              <mc:Choice xmlns:v="urn:schemas-microsoft-com:vml" Requires="v">
                <p:oleObj name="Acrobat Document" r:id="rId3" imgW="8019856" imgH="5667170" progId="Acrobat.Document.DC">
                  <p:embed/>
                </p:oleObj>
              </mc:Choice>
              <mc:Fallback>
                <p:oleObj name="Acrobat Document" r:id="rId3" imgW="8019856" imgH="5667170" progId="Acrobat.Document.DC">
                  <p:embed/>
                  <p:pic>
                    <p:nvPicPr>
                      <p:cNvPr id="8" name="Objekt 7">
                        <a:extLst>
                          <a:ext uri="{FF2B5EF4-FFF2-40B4-BE49-F238E27FC236}">
                            <a16:creationId xmlns:a16="http://schemas.microsoft.com/office/drawing/2014/main" id="{333D7495-6E1B-159C-2712-7D35D97D519B}"/>
                          </a:ext>
                        </a:extLst>
                      </p:cNvPr>
                      <p:cNvPicPr/>
                      <p:nvPr/>
                    </p:nvPicPr>
                    <p:blipFill>
                      <a:blip r:embed="rId4"/>
                      <a:stretch>
                        <a:fillRect/>
                      </a:stretch>
                    </p:blipFill>
                    <p:spPr>
                      <a:xfrm>
                        <a:off x="6288656" y="2687921"/>
                        <a:ext cx="5901187" cy="4170079"/>
                      </a:xfrm>
                      <a:prstGeom prst="rect">
                        <a:avLst/>
                      </a:prstGeom>
                    </p:spPr>
                  </p:pic>
                </p:oleObj>
              </mc:Fallback>
            </mc:AlternateContent>
          </a:graphicData>
        </a:graphic>
      </p:graphicFrame>
      <p:sp>
        <p:nvSpPr>
          <p:cNvPr id="9" name="Tekstfelt 8">
            <a:extLst>
              <a:ext uri="{FF2B5EF4-FFF2-40B4-BE49-F238E27FC236}">
                <a16:creationId xmlns:a16="http://schemas.microsoft.com/office/drawing/2014/main" id="{0008169F-2C3F-EC8E-440E-E35C9E9DD2FB}"/>
              </a:ext>
            </a:extLst>
          </p:cNvPr>
          <p:cNvSpPr txBox="1"/>
          <p:nvPr/>
        </p:nvSpPr>
        <p:spPr>
          <a:xfrm>
            <a:off x="0" y="6545263"/>
            <a:ext cx="12192000" cy="246221"/>
          </a:xfrm>
          <a:prstGeom prst="rect">
            <a:avLst/>
          </a:prstGeom>
          <a:noFill/>
        </p:spPr>
        <p:txBody>
          <a:bodyPr wrap="square">
            <a:spAutoFit/>
          </a:bodyPr>
          <a:lstStyle/>
          <a:p>
            <a:r>
              <a:rPr lang="en-US" sz="1000" dirty="0"/>
              <a:t>Paper is under development</a:t>
            </a:r>
          </a:p>
        </p:txBody>
      </p:sp>
      <p:sp>
        <p:nvSpPr>
          <p:cNvPr id="3" name="Pladsholder til indhold 2">
            <a:extLst>
              <a:ext uri="{FF2B5EF4-FFF2-40B4-BE49-F238E27FC236}">
                <a16:creationId xmlns:a16="http://schemas.microsoft.com/office/drawing/2014/main" id="{E91E2E61-5748-0816-7A0A-8AE33994183A}"/>
              </a:ext>
            </a:extLst>
          </p:cNvPr>
          <p:cNvSpPr txBox="1">
            <a:spLocks/>
          </p:cNvSpPr>
          <p:nvPr/>
        </p:nvSpPr>
        <p:spPr>
          <a:xfrm>
            <a:off x="838201" y="1825625"/>
            <a:ext cx="639127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a-DK" sz="1800" dirty="0"/>
          </a:p>
          <a:p>
            <a:pPr marL="0" indent="0">
              <a:buFont typeface="Arial" panose="020B0604020202020204" pitchFamily="34" charset="0"/>
              <a:buNone/>
            </a:pPr>
            <a:endParaRPr lang="da-DK" sz="1800" dirty="0"/>
          </a:p>
          <a:p>
            <a:pPr marL="0" indent="0">
              <a:buFont typeface="Arial" panose="020B0604020202020204" pitchFamily="34" charset="0"/>
              <a:buNone/>
            </a:pPr>
            <a:endParaRPr lang="da-DK" sz="1800" dirty="0"/>
          </a:p>
          <a:p>
            <a:pPr marL="0" indent="0">
              <a:buFont typeface="Arial" panose="020B0604020202020204" pitchFamily="34" charset="0"/>
              <a:buNone/>
            </a:pPr>
            <a:r>
              <a:rPr lang="da-DK" sz="1800" dirty="0"/>
              <a:t>74% (n=146 af 197) af de studerede lykkedes ikke med at komme halvvejs gennem indholdet på platformen.</a:t>
            </a:r>
            <a:endParaRPr lang="en-DK" sz="1800" dirty="0"/>
          </a:p>
        </p:txBody>
      </p:sp>
    </p:spTree>
    <p:extLst>
      <p:ext uri="{BB962C8B-B14F-4D97-AF65-F5344CB8AC3E}">
        <p14:creationId xmlns:p14="http://schemas.microsoft.com/office/powerpoint/2010/main" val="2136648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85B837-4C4D-6670-AB7B-210E5A0293D9}"/>
              </a:ext>
            </a:extLst>
          </p:cNvPr>
          <p:cNvSpPr>
            <a:spLocks noGrp="1"/>
          </p:cNvSpPr>
          <p:nvPr>
            <p:ph type="title"/>
          </p:nvPr>
        </p:nvSpPr>
        <p:spPr/>
        <p:txBody>
          <a:bodyPr/>
          <a:lstStyle/>
          <a:p>
            <a:r>
              <a:rPr lang="da-DK" dirty="0"/>
              <a:t>Midlertidig konklusion</a:t>
            </a:r>
            <a:endParaRPr lang="en-DK" dirty="0"/>
          </a:p>
        </p:txBody>
      </p:sp>
      <p:sp>
        <p:nvSpPr>
          <p:cNvPr id="3" name="Pladsholder til indhold 2">
            <a:extLst>
              <a:ext uri="{FF2B5EF4-FFF2-40B4-BE49-F238E27FC236}">
                <a16:creationId xmlns:a16="http://schemas.microsoft.com/office/drawing/2014/main" id="{CA84B79B-4BB8-7C71-2BCB-91F8281A2E59}"/>
              </a:ext>
            </a:extLst>
          </p:cNvPr>
          <p:cNvSpPr>
            <a:spLocks noGrp="1"/>
          </p:cNvSpPr>
          <p:nvPr>
            <p:ph idx="1"/>
          </p:nvPr>
        </p:nvSpPr>
        <p:spPr>
          <a:xfrm>
            <a:off x="838200" y="1825625"/>
            <a:ext cx="5791200" cy="4351338"/>
          </a:xfrm>
        </p:spPr>
        <p:txBody>
          <a:bodyPr/>
          <a:lstStyle/>
          <a:p>
            <a:pPr marL="0" indent="0">
              <a:buNone/>
            </a:pPr>
            <a:r>
              <a:rPr lang="da-DK" dirty="0"/>
              <a:t>Brugen er læringsdata </a:t>
            </a:r>
            <a:r>
              <a:rPr lang="da-DK" i="1" dirty="0"/>
              <a:t>(på en adaptiv læringsplatform) </a:t>
            </a:r>
            <a:r>
              <a:rPr lang="da-DK" dirty="0"/>
              <a:t>er afhængig af: </a:t>
            </a:r>
            <a:br>
              <a:rPr lang="da-DK" dirty="0"/>
            </a:br>
            <a:endParaRPr lang="da-DK" dirty="0"/>
          </a:p>
          <a:p>
            <a:pPr marL="457200" lvl="1" indent="0">
              <a:buNone/>
            </a:pPr>
            <a:r>
              <a:rPr lang="da-DK" dirty="0"/>
              <a:t>- Platformens framework (C1)</a:t>
            </a:r>
          </a:p>
          <a:p>
            <a:pPr marL="457200" lvl="1" indent="0">
              <a:buNone/>
            </a:pPr>
            <a:r>
              <a:rPr lang="da-DK" dirty="0">
                <a:solidFill>
                  <a:schemeClr val="accent1"/>
                </a:solidFill>
              </a:rPr>
              <a:t>- De studerendes præstation</a:t>
            </a:r>
            <a:r>
              <a:rPr lang="da-DK" dirty="0"/>
              <a:t> (C2)</a:t>
            </a:r>
            <a:r>
              <a:rPr lang="da-DK" dirty="0">
                <a:solidFill>
                  <a:schemeClr val="accent1"/>
                </a:solidFill>
              </a:rPr>
              <a:t> </a:t>
            </a:r>
          </a:p>
          <a:p>
            <a:pPr marL="457200" lvl="1" indent="0">
              <a:buNone/>
            </a:pPr>
            <a:r>
              <a:rPr lang="da-DK" dirty="0"/>
              <a:t>- Platformens </a:t>
            </a:r>
            <a:r>
              <a:rPr lang="da-DK" dirty="0" err="1"/>
              <a:t>adaptivitet</a:t>
            </a:r>
            <a:r>
              <a:rPr lang="da-DK" dirty="0"/>
              <a:t> (C3)</a:t>
            </a:r>
          </a:p>
          <a:p>
            <a:pPr marL="457200" lvl="1" indent="0">
              <a:buNone/>
            </a:pPr>
            <a:r>
              <a:rPr lang="da-DK" dirty="0"/>
              <a:t>- Oplevelsen af platformen (C4)</a:t>
            </a:r>
          </a:p>
          <a:p>
            <a:pPr marL="457200" lvl="1" indent="0">
              <a:buNone/>
            </a:pPr>
            <a:r>
              <a:rPr lang="da-DK" dirty="0"/>
              <a:t>- </a:t>
            </a:r>
            <a:r>
              <a:rPr lang="da-DK" i="1" dirty="0"/>
              <a:t>[Platformens multimodalitet]</a:t>
            </a:r>
            <a:r>
              <a:rPr lang="da-DK" dirty="0"/>
              <a:t> (C5)</a:t>
            </a:r>
          </a:p>
          <a:p>
            <a:pPr marL="457200" lvl="1" indent="0">
              <a:buNone/>
            </a:pPr>
            <a:r>
              <a:rPr lang="da-DK" dirty="0">
                <a:solidFill>
                  <a:schemeClr val="accent1"/>
                </a:solidFill>
              </a:rPr>
              <a:t>- Den pædagogiske implementering</a:t>
            </a:r>
            <a:r>
              <a:rPr lang="da-DK" dirty="0"/>
              <a:t> (C6)</a:t>
            </a:r>
            <a:r>
              <a:rPr lang="da-DK" dirty="0">
                <a:solidFill>
                  <a:schemeClr val="accent1"/>
                </a:solidFill>
              </a:rPr>
              <a:t> </a:t>
            </a:r>
            <a:endParaRPr lang="da-DK" dirty="0"/>
          </a:p>
          <a:p>
            <a:pPr marL="457200" lvl="1" indent="0">
              <a:buNone/>
            </a:pPr>
            <a:r>
              <a:rPr lang="da-DK" b="1" dirty="0">
                <a:effectLst>
                  <a:outerShdw blurRad="38100" dist="38100" dir="2700000" algn="tl">
                    <a:srgbClr val="000000">
                      <a:alpha val="43137"/>
                    </a:srgbClr>
                  </a:outerShdw>
                </a:effectLst>
              </a:rPr>
              <a:t>- ?</a:t>
            </a:r>
            <a:endParaRPr lang="en-DK" b="1" dirty="0">
              <a:effectLst>
                <a:outerShdw blurRad="38100" dist="38100" dir="2700000" algn="tl">
                  <a:srgbClr val="000000">
                    <a:alpha val="43137"/>
                  </a:srgbClr>
                </a:outerShdw>
              </a:effectLst>
            </a:endParaRPr>
          </a:p>
        </p:txBody>
      </p:sp>
      <p:pic>
        <p:nvPicPr>
          <p:cNvPr id="5" name="Billede 4" descr="Et billede, der indeholder skærmbillede, Grafik, design, kunst&#10;&#10;Automatisk genereret beskrivelse">
            <a:extLst>
              <a:ext uri="{FF2B5EF4-FFF2-40B4-BE49-F238E27FC236}">
                <a16:creationId xmlns:a16="http://schemas.microsoft.com/office/drawing/2014/main" id="{06983E2E-486B-B059-5E00-4A4FD71B21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0357" y="0"/>
            <a:ext cx="3431643" cy="2705100"/>
          </a:xfrm>
          <a:prstGeom prst="rect">
            <a:avLst/>
          </a:prstGeom>
        </p:spPr>
      </p:pic>
    </p:spTree>
    <p:extLst>
      <p:ext uri="{BB962C8B-B14F-4D97-AF65-F5344CB8AC3E}">
        <p14:creationId xmlns:p14="http://schemas.microsoft.com/office/powerpoint/2010/main" val="2613397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34A15D-7D37-5D5B-FD4B-424D90548F05}"/>
              </a:ext>
            </a:extLst>
          </p:cNvPr>
          <p:cNvSpPr>
            <a:spLocks noGrp="1"/>
          </p:cNvSpPr>
          <p:nvPr>
            <p:ph type="title"/>
          </p:nvPr>
        </p:nvSpPr>
        <p:spPr/>
        <p:txBody>
          <a:bodyPr>
            <a:normAutofit/>
          </a:bodyPr>
          <a:lstStyle/>
          <a:p>
            <a:r>
              <a:rPr lang="da-DK" dirty="0"/>
              <a:t>Hvad betyder det at ”lave lektier”?</a:t>
            </a:r>
            <a:r>
              <a:rPr lang="en-US" sz="1800" dirty="0">
                <a:effectLst/>
                <a:latin typeface="Segoe UI" panose="020B0502040204020203" pitchFamily="34" charset="0"/>
              </a:rPr>
              <a:t> </a:t>
            </a:r>
            <a:endParaRPr lang="en-DK" dirty="0"/>
          </a:p>
        </p:txBody>
      </p:sp>
      <p:sp>
        <p:nvSpPr>
          <p:cNvPr id="3" name="Pladsholder til indhold 2">
            <a:extLst>
              <a:ext uri="{FF2B5EF4-FFF2-40B4-BE49-F238E27FC236}">
                <a16:creationId xmlns:a16="http://schemas.microsoft.com/office/drawing/2014/main" id="{502586E1-045D-0FA1-31AD-43B4A2084DBE}"/>
              </a:ext>
            </a:extLst>
          </p:cNvPr>
          <p:cNvSpPr>
            <a:spLocks noGrp="1"/>
          </p:cNvSpPr>
          <p:nvPr>
            <p:ph idx="1"/>
          </p:nvPr>
        </p:nvSpPr>
        <p:spPr>
          <a:xfrm>
            <a:off x="838200" y="1825625"/>
            <a:ext cx="7962152" cy="4351338"/>
          </a:xfrm>
        </p:spPr>
        <p:txBody>
          <a:bodyPr/>
          <a:lstStyle/>
          <a:p>
            <a:r>
              <a:rPr lang="en-US" sz="1800" b="0" i="0" dirty="0">
                <a:effectLst/>
                <a:latin typeface="Arial" panose="020B0604020202020204" pitchFamily="34" charset="0"/>
              </a:rPr>
              <a:t>Our research demonstrates that </a:t>
            </a:r>
            <a:r>
              <a:rPr lang="en-US" sz="1800" b="1" i="0" dirty="0">
                <a:effectLst/>
                <a:latin typeface="Arial" panose="020B0604020202020204" pitchFamily="34" charset="0"/>
              </a:rPr>
              <a:t>preparation goes beyond mere adequacy</a:t>
            </a:r>
            <a:r>
              <a:rPr lang="en-US" sz="1800" b="0" i="0" dirty="0">
                <a:effectLst/>
                <a:latin typeface="Arial" panose="020B0604020202020204" pitchFamily="34" charset="0"/>
              </a:rPr>
              <a:t>; it encompasses qualitative distinctions. Students' preparation varies based on the types of resources they use, ranging from traditional analog tools to digital technologies. Additionally, preparation exhibits diverse temporal and spatial dimensions. Some students engage in prolonged and intensive sessions, while others divide their preparation into smaller segments. Timing also varies, with students preparing well in advance, right before class, or even after class. Preparatory behaviors may also differ at different stages of the semester, with some students prioritizing early preparation and others focusing on later periods. Importantly, our findings indicate that student preparation elicits a wide range of emotions, although most students express satisfaction. However, it is worth noting that this sense of satisfaction may stem from different underlying factors. </a:t>
            </a:r>
            <a:endParaRPr lang="en-US" b="0" i="0" dirty="0">
              <a:effectLst/>
            </a:endParaRPr>
          </a:p>
          <a:p>
            <a:endParaRPr lang="en-DK" dirty="0"/>
          </a:p>
        </p:txBody>
      </p:sp>
      <p:sp>
        <p:nvSpPr>
          <p:cNvPr id="5" name="Tekstfelt 4">
            <a:extLst>
              <a:ext uri="{FF2B5EF4-FFF2-40B4-BE49-F238E27FC236}">
                <a16:creationId xmlns:a16="http://schemas.microsoft.com/office/drawing/2014/main" id="{56A8EEE3-4BA1-F668-385A-DC4D3FC350A0}"/>
              </a:ext>
            </a:extLst>
          </p:cNvPr>
          <p:cNvSpPr txBox="1"/>
          <p:nvPr/>
        </p:nvSpPr>
        <p:spPr>
          <a:xfrm>
            <a:off x="0" y="6492875"/>
            <a:ext cx="12191999" cy="400110"/>
          </a:xfrm>
          <a:prstGeom prst="rect">
            <a:avLst/>
          </a:prstGeom>
          <a:noFill/>
        </p:spPr>
        <p:txBody>
          <a:bodyPr wrap="square">
            <a:spAutoFit/>
          </a:bodyPr>
          <a:lstStyle/>
          <a:p>
            <a:r>
              <a:rPr lang="en-US" sz="1000" dirty="0">
                <a:effectLst/>
              </a:rPr>
              <a:t>Tretow-Fish, T.A.B, Andersen, B.L., Møller, T.E., Nortvig, A. (accepted 2023) 'What does it mean to prepare for class? A case study on students’ study habits in a nursing educational program’, Journal of Learning Development in Higher Education.</a:t>
            </a:r>
            <a:endParaRPr lang="en-DK" sz="1000" dirty="0"/>
          </a:p>
        </p:txBody>
      </p:sp>
      <p:pic>
        <p:nvPicPr>
          <p:cNvPr id="7" name="Billede 6" descr="Et billede, der indeholder clipart, illustration/afbildning, tegneserie, design&#10;&#10;Automatisk genereret beskrivelse">
            <a:extLst>
              <a:ext uri="{FF2B5EF4-FFF2-40B4-BE49-F238E27FC236}">
                <a16:creationId xmlns:a16="http://schemas.microsoft.com/office/drawing/2014/main" id="{CD3D6511-AEEE-7494-2EDE-51B5ACE40F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0352" y="0"/>
            <a:ext cx="3391647" cy="2162175"/>
          </a:xfrm>
          <a:prstGeom prst="rect">
            <a:avLst/>
          </a:prstGeom>
        </p:spPr>
      </p:pic>
    </p:spTree>
    <p:extLst>
      <p:ext uri="{BB962C8B-B14F-4D97-AF65-F5344CB8AC3E}">
        <p14:creationId xmlns:p14="http://schemas.microsoft.com/office/powerpoint/2010/main" val="1114915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3E475844-F544-F67C-2F7B-DCB736EFE200}"/>
              </a:ext>
            </a:extLst>
          </p:cNvPr>
          <p:cNvSpPr>
            <a:spLocks noGrp="1"/>
          </p:cNvSpPr>
          <p:nvPr>
            <p:ph idx="1"/>
          </p:nvPr>
        </p:nvSpPr>
        <p:spPr>
          <a:xfrm>
            <a:off x="838200" y="1825625"/>
            <a:ext cx="7820025" cy="4351338"/>
          </a:xfrm>
        </p:spPr>
        <p:txBody>
          <a:bodyPr/>
          <a:lstStyle/>
          <a:p>
            <a:pPr marL="0" indent="0">
              <a:buNone/>
            </a:pPr>
            <a:r>
              <a:rPr lang="da-DK" dirty="0"/>
              <a:t>Konteksten for implementeringen af læringsdata er også væsentlig at forstå/evaluere førend man kan implementere læringsdata succesfuldt.</a:t>
            </a:r>
            <a:endParaRPr lang="en-DK" dirty="0"/>
          </a:p>
        </p:txBody>
      </p:sp>
      <p:sp>
        <p:nvSpPr>
          <p:cNvPr id="5" name="Titel 4">
            <a:extLst>
              <a:ext uri="{FF2B5EF4-FFF2-40B4-BE49-F238E27FC236}">
                <a16:creationId xmlns:a16="http://schemas.microsoft.com/office/drawing/2014/main" id="{DF59A252-0999-D9BB-802B-F582F9755E3B}"/>
              </a:ext>
            </a:extLst>
          </p:cNvPr>
          <p:cNvSpPr>
            <a:spLocks noGrp="1"/>
          </p:cNvSpPr>
          <p:nvPr>
            <p:ph type="title"/>
          </p:nvPr>
        </p:nvSpPr>
        <p:spPr/>
        <p:txBody>
          <a:bodyPr/>
          <a:lstStyle/>
          <a:p>
            <a:r>
              <a:rPr lang="da-DK" dirty="0" err="1"/>
              <a:t>Where</a:t>
            </a:r>
            <a:r>
              <a:rPr lang="da-DK" dirty="0"/>
              <a:t>?	</a:t>
            </a:r>
            <a:endParaRPr lang="en-DK" dirty="0"/>
          </a:p>
        </p:txBody>
      </p:sp>
      <p:pic>
        <p:nvPicPr>
          <p:cNvPr id="6" name="Billede 5" descr="Et billede, der indeholder skærmbillede, Grafik, design, kunst&#10;&#10;Automatisk genereret beskrivelse">
            <a:extLst>
              <a:ext uri="{FF2B5EF4-FFF2-40B4-BE49-F238E27FC236}">
                <a16:creationId xmlns:a16="http://schemas.microsoft.com/office/drawing/2014/main" id="{271E6893-29D0-C798-51CC-F28062B70B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0357" y="0"/>
            <a:ext cx="3431643" cy="2705100"/>
          </a:xfrm>
          <a:prstGeom prst="rect">
            <a:avLst/>
          </a:prstGeom>
        </p:spPr>
      </p:pic>
      <p:sp>
        <p:nvSpPr>
          <p:cNvPr id="8" name="Tekstfelt 7">
            <a:extLst>
              <a:ext uri="{FF2B5EF4-FFF2-40B4-BE49-F238E27FC236}">
                <a16:creationId xmlns:a16="http://schemas.microsoft.com/office/drawing/2014/main" id="{14C98BB9-E2D3-23AC-0D53-ADC2BB4F9EEF}"/>
              </a:ext>
            </a:extLst>
          </p:cNvPr>
          <p:cNvSpPr txBox="1"/>
          <p:nvPr/>
        </p:nvSpPr>
        <p:spPr>
          <a:xfrm>
            <a:off x="495300" y="681037"/>
            <a:ext cx="6096000" cy="1754326"/>
          </a:xfrm>
          <a:prstGeom prst="rect">
            <a:avLst/>
          </a:prstGeom>
          <a:noFill/>
        </p:spPr>
        <p:txBody>
          <a:bodyPr wrap="square">
            <a:spAutoFit/>
          </a:bodyPr>
          <a:lstStyle/>
          <a:p>
            <a:pPr marL="0" indent="0" algn="l" rtl="0" fontAlgn="base">
              <a:buNone/>
            </a:pPr>
            <a:endParaRPr lang="en-US" sz="1800" i="1" dirty="0">
              <a:effectLst/>
            </a:endParaRPr>
          </a:p>
          <a:p>
            <a:pPr marL="0" indent="0" algn="l" rtl="0" fontAlgn="base">
              <a:buNone/>
            </a:pPr>
            <a:r>
              <a:rPr lang="en-US" sz="1800" i="0" dirty="0">
                <a:effectLst/>
              </a:rPr>
              <a:t>​</a:t>
            </a:r>
          </a:p>
          <a:p>
            <a:pPr marL="0" indent="0" algn="l" rtl="0" fontAlgn="base">
              <a:buNone/>
            </a:pPr>
            <a:endParaRPr lang="en-US" sz="1800" i="1" dirty="0">
              <a:effectLst/>
            </a:endParaRPr>
          </a:p>
          <a:p>
            <a:pPr marL="0" indent="0" algn="l" rtl="0" fontAlgn="base">
              <a:buNone/>
            </a:pPr>
            <a:r>
              <a:rPr lang="en-US" sz="1800" i="1" dirty="0">
                <a:effectLst/>
              </a:rPr>
              <a:t>​</a:t>
            </a:r>
          </a:p>
          <a:p>
            <a:pPr marL="0" indent="0" algn="l" rtl="0" fontAlgn="base">
              <a:buNone/>
            </a:pPr>
            <a:endParaRPr lang="en-US" sz="1800" i="1" dirty="0">
              <a:effectLst/>
            </a:endParaRPr>
          </a:p>
          <a:p>
            <a:pPr marL="0" indent="0" algn="l" rtl="0" fontAlgn="base">
              <a:buNone/>
            </a:pPr>
            <a:endParaRPr lang="en-US" sz="1800" i="0" dirty="0">
              <a:effectLst/>
            </a:endParaRPr>
          </a:p>
        </p:txBody>
      </p:sp>
      <p:graphicFrame>
        <p:nvGraphicFramePr>
          <p:cNvPr id="10" name="Tabel 9">
            <a:extLst>
              <a:ext uri="{FF2B5EF4-FFF2-40B4-BE49-F238E27FC236}">
                <a16:creationId xmlns:a16="http://schemas.microsoft.com/office/drawing/2014/main" id="{5FC2C7C2-559F-AF04-5599-3B8216860BF0}"/>
              </a:ext>
            </a:extLst>
          </p:cNvPr>
          <p:cNvGraphicFramePr>
            <a:graphicFrameLocks noGrp="1"/>
          </p:cNvGraphicFramePr>
          <p:nvPr>
            <p:extLst>
              <p:ext uri="{D42A27DB-BD31-4B8C-83A1-F6EECF244321}">
                <p14:modId xmlns:p14="http://schemas.microsoft.com/office/powerpoint/2010/main" val="3738358865"/>
              </p:ext>
            </p:extLst>
          </p:nvPr>
        </p:nvGraphicFramePr>
        <p:xfrm>
          <a:off x="684212" y="4412615"/>
          <a:ext cx="8127999" cy="24739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4031899281"/>
                    </a:ext>
                  </a:extLst>
                </a:gridCol>
                <a:gridCol w="2709333">
                  <a:extLst>
                    <a:ext uri="{9D8B030D-6E8A-4147-A177-3AD203B41FA5}">
                      <a16:colId xmlns:a16="http://schemas.microsoft.com/office/drawing/2014/main" val="1457345699"/>
                    </a:ext>
                  </a:extLst>
                </a:gridCol>
                <a:gridCol w="2709333">
                  <a:extLst>
                    <a:ext uri="{9D8B030D-6E8A-4147-A177-3AD203B41FA5}">
                      <a16:colId xmlns:a16="http://schemas.microsoft.com/office/drawing/2014/main" val="1781143943"/>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chemeClr val="tx1"/>
                          </a:solidFill>
                          <a:effectLst/>
                        </a:rPr>
                        <a:t>C1) Evaluation of LA and LAD design and framework</a:t>
                      </a:r>
                      <a:r>
                        <a:rPr lang="en-US" sz="1800" b="0" i="0" dirty="0">
                          <a:solidFill>
                            <a:schemeClr val="tx1"/>
                          </a:solidFill>
                          <a:effectLst/>
                        </a:rPr>
                        <a:t>​</a:t>
                      </a: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chemeClr val="tx1"/>
                          </a:solidFill>
                          <a:effectLst/>
                        </a:rPr>
                        <a:t>C2) Evaluation of user performance with LA and LAD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chemeClr val="tx1"/>
                          </a:solidFill>
                          <a:effectLst/>
                        </a:rPr>
                        <a:t>C3) Evaluation of adaptivity</a:t>
                      </a:r>
                      <a:r>
                        <a:rPr lang="en-US" sz="1800" b="0" i="0" dirty="0">
                          <a:solidFill>
                            <a:schemeClr val="tx1"/>
                          </a:solidFill>
                          <a:effectLst/>
                        </a:rPr>
                        <a:t>​</a:t>
                      </a: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51598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chemeClr val="tx1"/>
                          </a:solidFill>
                          <a:effectLst/>
                        </a:rPr>
                        <a:t>C4) Evaluation of ALPs through perceived value</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chemeClr val="tx1"/>
                          </a:solidFill>
                          <a:effectLst/>
                        </a:rPr>
                        <a:t>C5) Evaluation of Multimodal methods</a:t>
                      </a:r>
                      <a:r>
                        <a:rPr lang="en-US" sz="1800" b="0" i="0" dirty="0">
                          <a:solidFill>
                            <a:schemeClr val="tx1"/>
                          </a:solidFill>
                          <a:effectLst/>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chemeClr val="tx1"/>
                          </a:solidFill>
                          <a:effectLst/>
                        </a:rPr>
                        <a:t>C6) Evaluation of the pedagogical implementation of ALP’s LA and LAD</a:t>
                      </a:r>
                      <a:r>
                        <a:rPr lang="en-US" sz="1800" b="0" i="0" dirty="0">
                          <a:solidFill>
                            <a:schemeClr val="tx1"/>
                          </a:solidFill>
                          <a:effectLst/>
                        </a:rPr>
                        <a:t>​</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013400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b="0" dirty="0">
                          <a:solidFill>
                            <a:schemeClr val="tx1"/>
                          </a:solidFill>
                        </a:rPr>
                        <a:t>C7) </a:t>
                      </a:r>
                      <a:r>
                        <a:rPr lang="en-US" sz="1800" b="0" noProof="0" dirty="0">
                          <a:solidFill>
                            <a:schemeClr val="tx1"/>
                          </a:solidFill>
                        </a:rPr>
                        <a:t>Context</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00"/>
                    </a:solidFill>
                  </a:tcPr>
                </a:tc>
                <a:tc>
                  <a:txBody>
                    <a:bodyPr/>
                    <a:lstStyle/>
                    <a:p>
                      <a:endParaRPr lang="en-DK"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DK" b="0" dirty="0">
                        <a:solidFill>
                          <a:schemeClr val="tx1"/>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29445197"/>
                  </a:ext>
                </a:extLst>
              </a:tr>
            </a:tbl>
          </a:graphicData>
        </a:graphic>
      </p:graphicFrame>
      <p:sp>
        <p:nvSpPr>
          <p:cNvPr id="12" name="Tekstfelt 11">
            <a:extLst>
              <a:ext uri="{FF2B5EF4-FFF2-40B4-BE49-F238E27FC236}">
                <a16:creationId xmlns:a16="http://schemas.microsoft.com/office/drawing/2014/main" id="{9D02E138-A34F-009B-A2E1-61010BCD536D}"/>
              </a:ext>
            </a:extLst>
          </p:cNvPr>
          <p:cNvSpPr txBox="1"/>
          <p:nvPr/>
        </p:nvSpPr>
        <p:spPr>
          <a:xfrm>
            <a:off x="8686271" y="5649595"/>
            <a:ext cx="3579814" cy="1200329"/>
          </a:xfrm>
          <a:prstGeom prst="rect">
            <a:avLst/>
          </a:prstGeom>
          <a:noFill/>
        </p:spPr>
        <p:txBody>
          <a:bodyPr wrap="square">
            <a:spAutoFit/>
          </a:bodyPr>
          <a:lstStyle/>
          <a:p>
            <a:r>
              <a:rPr lang="en-US" sz="1800" b="0" i="0" u="none" strike="noStrike" dirty="0">
                <a:solidFill>
                  <a:schemeClr val="tx1"/>
                </a:solidFill>
                <a:effectLst/>
              </a:rPr>
              <a:t>(*)</a:t>
            </a:r>
          </a:p>
          <a:p>
            <a:r>
              <a:rPr lang="en-US" sz="1800" b="0" i="0" u="none" strike="noStrike" dirty="0">
                <a:solidFill>
                  <a:schemeClr val="tx1"/>
                </a:solidFill>
                <a:effectLst/>
              </a:rPr>
              <a:t>LA = Learning Analytics</a:t>
            </a:r>
          </a:p>
          <a:p>
            <a:r>
              <a:rPr lang="en-US" sz="1800" b="0" i="0" u="none" strike="noStrike" dirty="0">
                <a:solidFill>
                  <a:schemeClr val="tx1"/>
                </a:solidFill>
                <a:effectLst/>
              </a:rPr>
              <a:t>LAD = Learning Analytic Dashboards</a:t>
            </a:r>
          </a:p>
          <a:p>
            <a:r>
              <a:rPr lang="en-US" dirty="0"/>
              <a:t>ALP = Adaptive Learning Platforms</a:t>
            </a:r>
            <a:endParaRPr lang="en-DK" dirty="0"/>
          </a:p>
        </p:txBody>
      </p:sp>
    </p:spTree>
    <p:extLst>
      <p:ext uri="{BB962C8B-B14F-4D97-AF65-F5344CB8AC3E}">
        <p14:creationId xmlns:p14="http://schemas.microsoft.com/office/powerpoint/2010/main" val="631035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B14CDB-5EFD-D903-D5B5-3776D706D4A9}"/>
              </a:ext>
            </a:extLst>
          </p:cNvPr>
          <p:cNvSpPr>
            <a:spLocks noGrp="1"/>
          </p:cNvSpPr>
          <p:nvPr>
            <p:ph type="title"/>
          </p:nvPr>
        </p:nvSpPr>
        <p:spPr/>
        <p:txBody>
          <a:bodyPr/>
          <a:lstStyle/>
          <a:p>
            <a:r>
              <a:rPr lang="da-DK" dirty="0"/>
              <a:t>Hvad er ‘</a:t>
            </a:r>
            <a:r>
              <a:rPr lang="da-DK" dirty="0" err="1"/>
              <a:t>Where</a:t>
            </a:r>
            <a:r>
              <a:rPr lang="da-DK" dirty="0"/>
              <a:t>’ så?</a:t>
            </a:r>
            <a:endParaRPr lang="en-DK" dirty="0"/>
          </a:p>
        </p:txBody>
      </p:sp>
      <p:sp>
        <p:nvSpPr>
          <p:cNvPr id="7" name="Pladsholder til indhold 6">
            <a:extLst>
              <a:ext uri="{FF2B5EF4-FFF2-40B4-BE49-F238E27FC236}">
                <a16:creationId xmlns:a16="http://schemas.microsoft.com/office/drawing/2014/main" id="{7B824716-F6E4-8DB7-1589-642A6F5DB12A}"/>
              </a:ext>
            </a:extLst>
          </p:cNvPr>
          <p:cNvSpPr>
            <a:spLocks noGrp="1"/>
          </p:cNvSpPr>
          <p:nvPr>
            <p:ph idx="1"/>
          </p:nvPr>
        </p:nvSpPr>
        <p:spPr/>
        <p:txBody>
          <a:bodyPr/>
          <a:lstStyle/>
          <a:p>
            <a:pPr marL="0" indent="0">
              <a:buNone/>
            </a:pPr>
            <a:endParaRPr lang="da-DK" dirty="0"/>
          </a:p>
          <a:p>
            <a:pPr marL="0" indent="0">
              <a:buNone/>
            </a:pPr>
            <a:r>
              <a:rPr lang="da-DK" dirty="0"/>
              <a:t>Hvordan kan (/skal) vi beskrive og forstå den kontekst vi implementerer i?</a:t>
            </a:r>
          </a:p>
          <a:p>
            <a:pPr marL="0" indent="0">
              <a:buNone/>
            </a:pPr>
            <a:endParaRPr lang="da-DK" dirty="0"/>
          </a:p>
          <a:p>
            <a:r>
              <a:rPr lang="da-DK" dirty="0"/>
              <a:t>Fysisk dimensioner</a:t>
            </a:r>
          </a:p>
          <a:p>
            <a:r>
              <a:rPr lang="da-DK" dirty="0"/>
              <a:t>Kulturelle dimensioner</a:t>
            </a:r>
          </a:p>
          <a:p>
            <a:r>
              <a:rPr lang="da-DK" dirty="0"/>
              <a:t>Adfærds dimensioner</a:t>
            </a:r>
          </a:p>
          <a:p>
            <a:pPr marL="0" indent="0">
              <a:buNone/>
            </a:pPr>
            <a:endParaRPr lang="en-DK" dirty="0"/>
          </a:p>
        </p:txBody>
      </p:sp>
    </p:spTree>
    <p:extLst>
      <p:ext uri="{BB962C8B-B14F-4D97-AF65-F5344CB8AC3E}">
        <p14:creationId xmlns:p14="http://schemas.microsoft.com/office/powerpoint/2010/main" val="3157213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8">
            <a:extLst>
              <a:ext uri="{FF2B5EF4-FFF2-40B4-BE49-F238E27FC236}">
                <a16:creationId xmlns:a16="http://schemas.microsoft.com/office/drawing/2014/main" id="{E02239D2-A05D-4A1C-9F06-FBA7FC730E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lede 4">
            <a:extLst>
              <a:ext uri="{FF2B5EF4-FFF2-40B4-BE49-F238E27FC236}">
                <a16:creationId xmlns:a16="http://schemas.microsoft.com/office/drawing/2014/main" id="{CAC98736-2980-B6AB-9087-D3D0560990BA}"/>
              </a:ext>
            </a:extLst>
          </p:cNvPr>
          <p:cNvPicPr>
            <a:picLocks noChangeAspect="1"/>
          </p:cNvPicPr>
          <p:nvPr/>
        </p:nvPicPr>
        <p:blipFill>
          <a:blip r:embed="rId2"/>
          <a:stretch>
            <a:fillRect/>
          </a:stretch>
        </p:blipFill>
        <p:spPr>
          <a:xfrm>
            <a:off x="4170569" y="260848"/>
            <a:ext cx="3850861" cy="989604"/>
          </a:xfrm>
          <a:prstGeom prst="rect">
            <a:avLst/>
          </a:prstGeom>
        </p:spPr>
      </p:pic>
      <p:sp>
        <p:nvSpPr>
          <p:cNvPr id="3" name="Pladsholder til indhold 2">
            <a:extLst>
              <a:ext uri="{FF2B5EF4-FFF2-40B4-BE49-F238E27FC236}">
                <a16:creationId xmlns:a16="http://schemas.microsoft.com/office/drawing/2014/main" id="{B382AE2C-7F5B-ECC4-2585-67FD00A7A083}"/>
              </a:ext>
            </a:extLst>
          </p:cNvPr>
          <p:cNvSpPr>
            <a:spLocks noGrp="1"/>
          </p:cNvSpPr>
          <p:nvPr>
            <p:ph idx="1"/>
          </p:nvPr>
        </p:nvSpPr>
        <p:spPr>
          <a:xfrm>
            <a:off x="951883" y="1301748"/>
            <a:ext cx="9994900" cy="4254501"/>
          </a:xfrm>
        </p:spPr>
        <p:txBody>
          <a:bodyPr>
            <a:normAutofit/>
          </a:bodyPr>
          <a:lstStyle/>
          <a:p>
            <a:r>
              <a:rPr lang="da-DK" sz="2000" dirty="0"/>
              <a:t>Eksisterer i perioden </a:t>
            </a:r>
            <a:r>
              <a:rPr lang="en-DK" sz="2000" dirty="0"/>
              <a:t>01.03.20 </a:t>
            </a:r>
            <a:r>
              <a:rPr lang="da-DK" sz="2000" dirty="0"/>
              <a:t> - 28.02.24</a:t>
            </a:r>
          </a:p>
          <a:p>
            <a:endParaRPr lang="da-DK" sz="2000" dirty="0"/>
          </a:p>
          <a:p>
            <a:r>
              <a:rPr lang="da-DK" sz="2000" dirty="0" err="1"/>
              <a:t>NurseEd</a:t>
            </a:r>
            <a:r>
              <a:rPr lang="da-DK" sz="2000" dirty="0"/>
              <a:t> er et udviklings- og forskningsprojekt på Professionshøjskolen Absalon, der udvikler og afprøver en helt ny måde at uddanne sygeplejersker på.</a:t>
            </a:r>
          </a:p>
          <a:p>
            <a:endParaRPr lang="da-DK" sz="2000" dirty="0"/>
          </a:p>
          <a:p>
            <a:r>
              <a:rPr lang="da-DK" sz="2000" dirty="0"/>
              <a:t>Målet er nyuddannede sygeplejersker, der både har et dybere fagligt vidensniveau og bedre praktiske færdigheder inden for sygepleje. </a:t>
            </a:r>
          </a:p>
          <a:p>
            <a:endParaRPr lang="da-DK" sz="2000" dirty="0"/>
          </a:p>
          <a:p>
            <a:r>
              <a:rPr lang="da-DK" sz="2000" dirty="0"/>
              <a:t>Innovationsfonden har investeret 17,2 millioner kroner i projektet.</a:t>
            </a:r>
            <a:endParaRPr lang="en-DK" sz="2000" dirty="0"/>
          </a:p>
        </p:txBody>
      </p:sp>
      <p:pic>
        <p:nvPicPr>
          <p:cNvPr id="7" name="Billede 6">
            <a:extLst>
              <a:ext uri="{FF2B5EF4-FFF2-40B4-BE49-F238E27FC236}">
                <a16:creationId xmlns:a16="http://schemas.microsoft.com/office/drawing/2014/main" id="{C204A340-2846-C2D6-69FB-DF717F14B216}"/>
              </a:ext>
            </a:extLst>
          </p:cNvPr>
          <p:cNvPicPr>
            <a:picLocks noChangeAspect="1"/>
          </p:cNvPicPr>
          <p:nvPr/>
        </p:nvPicPr>
        <p:blipFill>
          <a:blip r:embed="rId3"/>
          <a:stretch>
            <a:fillRect/>
          </a:stretch>
        </p:blipFill>
        <p:spPr>
          <a:xfrm>
            <a:off x="466725" y="5354637"/>
            <a:ext cx="11725275" cy="1495425"/>
          </a:xfrm>
          <a:prstGeom prst="rect">
            <a:avLst/>
          </a:prstGeom>
        </p:spPr>
      </p:pic>
    </p:spTree>
    <p:extLst>
      <p:ext uri="{BB962C8B-B14F-4D97-AF65-F5344CB8AC3E}">
        <p14:creationId xmlns:p14="http://schemas.microsoft.com/office/powerpoint/2010/main" val="1207631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E6F97F-DBE1-E3AB-AAB2-55D8E541308C}"/>
              </a:ext>
            </a:extLst>
          </p:cNvPr>
          <p:cNvSpPr>
            <a:spLocks noGrp="1"/>
          </p:cNvSpPr>
          <p:nvPr>
            <p:ph type="title"/>
          </p:nvPr>
        </p:nvSpPr>
        <p:spPr/>
        <p:txBody>
          <a:bodyPr/>
          <a:lstStyle/>
          <a:p>
            <a:r>
              <a:rPr lang="da-DK" dirty="0"/>
              <a:t>Hvad er læringsdata? </a:t>
            </a:r>
            <a:endParaRPr lang="en-DK" dirty="0"/>
          </a:p>
        </p:txBody>
      </p:sp>
      <p:sp>
        <p:nvSpPr>
          <p:cNvPr id="3" name="Pladsholder til indhold 2">
            <a:extLst>
              <a:ext uri="{FF2B5EF4-FFF2-40B4-BE49-F238E27FC236}">
                <a16:creationId xmlns:a16="http://schemas.microsoft.com/office/drawing/2014/main" id="{BBCBE576-197B-775B-82DB-588C30FCA154}"/>
              </a:ext>
            </a:extLst>
          </p:cNvPr>
          <p:cNvSpPr>
            <a:spLocks noGrp="1"/>
          </p:cNvSpPr>
          <p:nvPr>
            <p:ph idx="1"/>
          </p:nvPr>
        </p:nvSpPr>
        <p:spPr>
          <a:xfrm>
            <a:off x="838200" y="1825625"/>
            <a:ext cx="6187497" cy="4351338"/>
          </a:xfrm>
        </p:spPr>
        <p:txBody>
          <a:bodyPr>
            <a:normAutofit/>
          </a:bodyPr>
          <a:lstStyle/>
          <a:p>
            <a:pPr marL="0" indent="0">
              <a:buNone/>
            </a:pPr>
            <a:r>
              <a:rPr lang="da-DK" sz="2000" dirty="0"/>
              <a:t>En metode, hvor data - typisk om studerende - indsamles om deres interaktion med læremidler, hinanden og deres underviser med det formål, at understøtte en læreproces.</a:t>
            </a:r>
          </a:p>
          <a:p>
            <a:pPr marL="0" indent="0">
              <a:buNone/>
            </a:pPr>
            <a:endParaRPr lang="da-DK" sz="2000" dirty="0"/>
          </a:p>
          <a:p>
            <a:pPr marL="0" indent="0">
              <a:buNone/>
            </a:pPr>
            <a:r>
              <a:rPr lang="en-US" sz="2000" dirty="0"/>
              <a:t>“[T]he use, assessment, elicitation and analysis of static and dynamic information about learners and learning environments, for the near real-time modelling, prediction and optimization of learning processes, and learning environments, as well as for educational decision-making” (</a:t>
            </a:r>
            <a:r>
              <a:rPr lang="en-US" sz="2000" dirty="0" err="1"/>
              <a:t>ifenthaler</a:t>
            </a:r>
            <a:r>
              <a:rPr lang="en-US" sz="2000" dirty="0"/>
              <a:t>, 2015)</a:t>
            </a:r>
            <a:endParaRPr lang="da-DK" sz="2000" dirty="0"/>
          </a:p>
        </p:txBody>
      </p:sp>
      <p:sp>
        <p:nvSpPr>
          <p:cNvPr id="5" name="Tekstfelt 4">
            <a:extLst>
              <a:ext uri="{FF2B5EF4-FFF2-40B4-BE49-F238E27FC236}">
                <a16:creationId xmlns:a16="http://schemas.microsoft.com/office/drawing/2014/main" id="{70C55A16-D361-9B44-30C7-86CBD6414AF8}"/>
              </a:ext>
            </a:extLst>
          </p:cNvPr>
          <p:cNvSpPr txBox="1"/>
          <p:nvPr/>
        </p:nvSpPr>
        <p:spPr>
          <a:xfrm>
            <a:off x="0" y="6073170"/>
            <a:ext cx="12043872" cy="78483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DK" altLang="en-DK" sz="900" b="0" i="0" u="none" strike="noStrike" cap="none" normalizeH="0" baseline="0" dirty="0">
                <a:ln>
                  <a:noFill/>
                </a:ln>
                <a:solidFill>
                  <a:schemeClr val="tx1"/>
                </a:solidFill>
                <a:effectLst/>
              </a:rPr>
              <a:t>Mohamed Amine </a:t>
            </a:r>
            <a:r>
              <a:rPr kumimoji="0" lang="en-DK" altLang="en-DK" sz="900" b="0" i="0" u="none" strike="noStrike" cap="none" normalizeH="0" baseline="0" dirty="0" err="1">
                <a:ln>
                  <a:noFill/>
                </a:ln>
                <a:solidFill>
                  <a:schemeClr val="tx1"/>
                </a:solidFill>
                <a:effectLst/>
              </a:rPr>
              <a:t>Chatti</a:t>
            </a:r>
            <a:r>
              <a:rPr kumimoji="0" lang="en-DK" altLang="en-DK" sz="900" b="0" i="0" u="none" strike="noStrike" cap="none" normalizeH="0" baseline="0" dirty="0">
                <a:ln>
                  <a:noFill/>
                </a:ln>
                <a:solidFill>
                  <a:schemeClr val="tx1"/>
                </a:solidFill>
                <a:effectLst/>
              </a:rPr>
              <a:t>, Anna Lea </a:t>
            </a:r>
            <a:r>
              <a:rPr kumimoji="0" lang="en-DK" altLang="en-DK" sz="900" b="0" i="0" u="none" strike="noStrike" cap="none" normalizeH="0" baseline="0" dirty="0" err="1">
                <a:ln>
                  <a:noFill/>
                </a:ln>
                <a:solidFill>
                  <a:schemeClr val="tx1"/>
                </a:solidFill>
                <a:effectLst/>
              </a:rPr>
              <a:t>Dyckhoff</a:t>
            </a:r>
            <a:r>
              <a:rPr kumimoji="0" lang="en-DK" altLang="en-DK" sz="900" b="0" i="0" u="none" strike="noStrike" cap="none" normalizeH="0" baseline="0" dirty="0">
                <a:ln>
                  <a:noFill/>
                </a:ln>
                <a:solidFill>
                  <a:schemeClr val="tx1"/>
                </a:solidFill>
                <a:effectLst/>
              </a:rPr>
              <a:t>, </a:t>
            </a:r>
            <a:r>
              <a:rPr kumimoji="0" lang="en-DK" altLang="en-DK" sz="900" b="0" i="0" u="none" strike="noStrike" cap="none" normalizeH="0" baseline="0" dirty="0" err="1">
                <a:ln>
                  <a:noFill/>
                </a:ln>
                <a:solidFill>
                  <a:schemeClr val="tx1"/>
                </a:solidFill>
                <a:effectLst/>
              </a:rPr>
              <a:t>Ulrik</a:t>
            </a:r>
            <a:r>
              <a:rPr kumimoji="0" lang="en-DK" altLang="en-DK" sz="900" b="0" i="0" u="none" strike="noStrike" cap="none" normalizeH="0" baseline="0" dirty="0">
                <a:ln>
                  <a:noFill/>
                </a:ln>
                <a:solidFill>
                  <a:schemeClr val="tx1"/>
                </a:solidFill>
                <a:effectLst/>
              </a:rPr>
              <a:t> Schroeder, and Hendrik </a:t>
            </a:r>
            <a:r>
              <a:rPr kumimoji="0" lang="en-DK" altLang="en-DK" sz="900" b="0" i="0" u="none" strike="noStrike" cap="none" normalizeH="0" baseline="0" dirty="0" err="1">
                <a:ln>
                  <a:noFill/>
                </a:ln>
                <a:solidFill>
                  <a:schemeClr val="tx1"/>
                </a:solidFill>
                <a:effectLst/>
              </a:rPr>
              <a:t>Thüs</a:t>
            </a:r>
            <a:r>
              <a:rPr kumimoji="0" lang="en-DK" altLang="en-DK" sz="900" b="0" i="0" u="none" strike="noStrike" cap="none" normalizeH="0" baseline="0" dirty="0">
                <a:ln>
                  <a:noFill/>
                </a:ln>
                <a:solidFill>
                  <a:schemeClr val="tx1"/>
                </a:solidFill>
                <a:effectLst/>
              </a:rPr>
              <a:t>. 2012. A reference model for learning analytics. Int. J. Technol. </a:t>
            </a:r>
            <a:r>
              <a:rPr kumimoji="0" lang="en-DK" altLang="en-DK" sz="900" b="0" i="0" u="none" strike="noStrike" cap="none" normalizeH="0" baseline="0" dirty="0" err="1">
                <a:ln>
                  <a:noFill/>
                </a:ln>
                <a:solidFill>
                  <a:schemeClr val="tx1"/>
                </a:solidFill>
                <a:effectLst/>
              </a:rPr>
              <a:t>Enhanc</a:t>
            </a:r>
            <a:r>
              <a:rPr kumimoji="0" lang="en-DK" altLang="en-DK" sz="900" b="0" i="0" u="none" strike="noStrike" cap="none" normalizeH="0" baseline="0" dirty="0">
                <a:ln>
                  <a:noFill/>
                </a:ln>
                <a:solidFill>
                  <a:schemeClr val="tx1"/>
                </a:solidFill>
                <a:effectLst/>
              </a:rPr>
              <a:t>. Learn. 4, 5/6 </a:t>
            </a:r>
            <a:r>
              <a:rPr kumimoji="0" lang="da-DK" altLang="en-DK" sz="900" b="0" i="0" u="none" strike="noStrike" cap="none" normalizeH="0" baseline="0" dirty="0">
                <a:ln>
                  <a:noFill/>
                </a:ln>
                <a:solidFill>
                  <a:schemeClr val="tx1"/>
                </a:solidFill>
                <a:effectLst/>
              </a:rPr>
              <a:t> </a:t>
            </a:r>
            <a:r>
              <a:rPr kumimoji="0" lang="en-DK" altLang="en-DK" sz="900" b="0" i="0" u="none" strike="noStrike" cap="none" normalizeH="0" baseline="0" dirty="0">
                <a:ln>
                  <a:noFill/>
                </a:ln>
                <a:solidFill>
                  <a:schemeClr val="tx1"/>
                </a:solidFill>
                <a:effectLst/>
              </a:rPr>
              <a:t>(January 2012), 318–331. https://doi.org/10.1504/IJTEL.2012.051815 </a:t>
            </a:r>
            <a:endParaRPr kumimoji="0" lang="da-DK" altLang="en-DK"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DK" sz="900" b="0" i="0" u="none" strike="noStrike" cap="none" normalizeH="0" baseline="0" dirty="0">
                <a:ln>
                  <a:noFill/>
                </a:ln>
                <a:solidFill>
                  <a:schemeClr val="tx1"/>
                </a:solidFill>
                <a:effectLst/>
              </a:rPr>
              <a:t>Lockyer, L., Heathcote, E., &amp; Dawson, S. (2013). Informing Pedagogical Action: Aligning Learning Analytics With Learning Design. American Behavioral Scientist, 57(10), 1439-1459. </a:t>
            </a:r>
            <a:r>
              <a:rPr kumimoji="0" lang="en-US" altLang="en-DK" sz="900" b="0" i="0" u="none" strike="noStrike" cap="none" normalizeH="0" baseline="0" dirty="0">
                <a:ln>
                  <a:noFill/>
                </a:ln>
                <a:solidFill>
                  <a:schemeClr val="tx1"/>
                </a:solidFill>
                <a:effectLst/>
                <a:hlinkClick r:id="rId2"/>
              </a:rPr>
              <a:t>https://doi.org/10.1177/0002764213479367</a:t>
            </a:r>
            <a:endParaRPr kumimoji="0" lang="en-US" altLang="en-DK"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DK" sz="900" b="0" i="0" u="none" strike="noStrike" cap="none" normalizeH="0" baseline="0" dirty="0">
                <a:ln>
                  <a:noFill/>
                </a:ln>
                <a:solidFill>
                  <a:schemeClr val="tx1"/>
                </a:solidFill>
                <a:effectLst/>
              </a:rPr>
              <a:t>Baker, R., &amp; Siemens, G. (2014). Educational Data Mining and Learning Analytics. In R. Sawyer (Ed.), The Cambridge Handbook of the Learning Sciences (Cambridge Handbooks in Psychology, pp. 253-272). Cambridge: Cambridge University Press. doi:10.1017/CBO9781139519526.016</a:t>
            </a:r>
          </a:p>
          <a:p>
            <a:pPr marL="0" marR="0" lvl="0" indent="0" algn="l" defTabSz="914400" rtl="0" eaLnBrk="0" fontAlgn="base" latinLnBrk="0" hangingPunct="0">
              <a:lnSpc>
                <a:spcPct val="100000"/>
              </a:lnSpc>
              <a:spcBef>
                <a:spcPct val="0"/>
              </a:spcBef>
              <a:spcAft>
                <a:spcPct val="0"/>
              </a:spcAft>
              <a:buClrTx/>
              <a:buSzTx/>
              <a:buFontTx/>
              <a:buNone/>
              <a:tabLst/>
            </a:pPr>
            <a:r>
              <a:rPr lang="en-US" sz="900" dirty="0" err="1"/>
              <a:t>Ifenthaler</a:t>
            </a:r>
            <a:r>
              <a:rPr lang="en-US" sz="900" dirty="0"/>
              <a:t>, D. (2015). Learning analytics. In J. M. Spector (Ed.), </a:t>
            </a:r>
            <a:r>
              <a:rPr lang="en-US" sz="900" i="1" dirty="0"/>
              <a:t>The SAGE encyclopedia of educational technology</a:t>
            </a:r>
            <a:r>
              <a:rPr lang="en-US" sz="900" dirty="0"/>
              <a:t> (Vol. 2, pp. 447–451). Thousand Oaks, CA: Sage</a:t>
            </a:r>
            <a:endParaRPr kumimoji="0" lang="en-DK" altLang="en-DK" sz="900" b="0" i="0" u="none" strike="noStrike" cap="none" normalizeH="0" baseline="0" dirty="0">
              <a:ln>
                <a:noFill/>
              </a:ln>
              <a:solidFill>
                <a:schemeClr val="tx1"/>
              </a:solidFill>
              <a:effectLst/>
            </a:endParaRPr>
          </a:p>
        </p:txBody>
      </p:sp>
      <p:sp>
        <p:nvSpPr>
          <p:cNvPr id="8" name="Ellipse 7">
            <a:extLst>
              <a:ext uri="{FF2B5EF4-FFF2-40B4-BE49-F238E27FC236}">
                <a16:creationId xmlns:a16="http://schemas.microsoft.com/office/drawing/2014/main" id="{EF9C7434-F314-CD84-4567-78E85ABB3499}"/>
              </a:ext>
            </a:extLst>
          </p:cNvPr>
          <p:cNvSpPr/>
          <p:nvPr/>
        </p:nvSpPr>
        <p:spPr>
          <a:xfrm>
            <a:off x="9434694" y="433974"/>
            <a:ext cx="1830223" cy="184019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b="1" dirty="0"/>
              <a:t>Learning </a:t>
            </a:r>
            <a:br>
              <a:rPr lang="da-DK" b="1" dirty="0"/>
            </a:br>
            <a:r>
              <a:rPr lang="da-DK" b="1" dirty="0"/>
              <a:t>Analytics</a:t>
            </a:r>
            <a:endParaRPr lang="en-DK" b="1" dirty="0"/>
          </a:p>
        </p:txBody>
      </p:sp>
      <p:sp>
        <p:nvSpPr>
          <p:cNvPr id="9" name="Ellipse 8">
            <a:extLst>
              <a:ext uri="{FF2B5EF4-FFF2-40B4-BE49-F238E27FC236}">
                <a16:creationId xmlns:a16="http://schemas.microsoft.com/office/drawing/2014/main" id="{D7286E51-C5AD-C800-0527-58297C20687D}"/>
              </a:ext>
            </a:extLst>
          </p:cNvPr>
          <p:cNvSpPr/>
          <p:nvPr/>
        </p:nvSpPr>
        <p:spPr>
          <a:xfrm>
            <a:off x="9434694" y="1843186"/>
            <a:ext cx="1830224" cy="183526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b="1" dirty="0"/>
              <a:t>Educational</a:t>
            </a:r>
            <a:br>
              <a:rPr lang="da-DK" b="1" dirty="0"/>
            </a:br>
            <a:r>
              <a:rPr lang="da-DK" b="1" dirty="0"/>
              <a:t>Data</a:t>
            </a:r>
            <a:br>
              <a:rPr lang="da-DK" b="1" dirty="0"/>
            </a:br>
            <a:r>
              <a:rPr lang="da-DK" b="1" dirty="0"/>
              <a:t>Mining</a:t>
            </a:r>
            <a:endParaRPr lang="en-DK" b="1" dirty="0"/>
          </a:p>
        </p:txBody>
      </p:sp>
      <p:sp>
        <p:nvSpPr>
          <p:cNvPr id="10" name="Pil: højre 9">
            <a:extLst>
              <a:ext uri="{FF2B5EF4-FFF2-40B4-BE49-F238E27FC236}">
                <a16:creationId xmlns:a16="http://schemas.microsoft.com/office/drawing/2014/main" id="{534EAD3E-7C94-DEC2-1061-6CA347E9E5D0}"/>
              </a:ext>
            </a:extLst>
          </p:cNvPr>
          <p:cNvSpPr/>
          <p:nvPr/>
        </p:nvSpPr>
        <p:spPr>
          <a:xfrm>
            <a:off x="7059580" y="433974"/>
            <a:ext cx="2375114" cy="1603625"/>
          </a:xfrm>
          <a:prstGeom prst="right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200" dirty="0">
                <a:solidFill>
                  <a:schemeClr val="tx1"/>
                </a:solidFill>
              </a:rPr>
              <a:t>Forstå hvordan studerende lærer for at optimere processen</a:t>
            </a:r>
            <a:endParaRPr lang="en-DK" sz="1200" dirty="0">
              <a:solidFill>
                <a:schemeClr val="tx1"/>
              </a:solidFill>
            </a:endParaRPr>
          </a:p>
        </p:txBody>
      </p:sp>
      <p:sp>
        <p:nvSpPr>
          <p:cNvPr id="11" name="Pil: højre 10">
            <a:extLst>
              <a:ext uri="{FF2B5EF4-FFF2-40B4-BE49-F238E27FC236}">
                <a16:creationId xmlns:a16="http://schemas.microsoft.com/office/drawing/2014/main" id="{64D5795A-808B-10AD-4750-98A093C9A988}"/>
              </a:ext>
            </a:extLst>
          </p:cNvPr>
          <p:cNvSpPr/>
          <p:nvPr/>
        </p:nvSpPr>
        <p:spPr>
          <a:xfrm>
            <a:off x="7042638" y="2037599"/>
            <a:ext cx="2375115" cy="1603625"/>
          </a:xfrm>
          <a:prstGeom prst="right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200" dirty="0">
                <a:solidFill>
                  <a:schemeClr val="tx1"/>
                </a:solidFill>
              </a:rPr>
              <a:t>Prædiktiv modellering og udarbejdelse af statistiske modeller fra store datasæt.</a:t>
            </a:r>
            <a:endParaRPr lang="en-DK" sz="1200" dirty="0">
              <a:solidFill>
                <a:schemeClr val="tx1"/>
              </a:solidFill>
            </a:endParaRPr>
          </a:p>
        </p:txBody>
      </p:sp>
      <p:sp>
        <p:nvSpPr>
          <p:cNvPr id="12" name="Ellipse 11">
            <a:extLst>
              <a:ext uri="{FF2B5EF4-FFF2-40B4-BE49-F238E27FC236}">
                <a16:creationId xmlns:a16="http://schemas.microsoft.com/office/drawing/2014/main" id="{3FD91388-7ADB-8184-CFC4-66FCCE693FCC}"/>
              </a:ext>
            </a:extLst>
          </p:cNvPr>
          <p:cNvSpPr/>
          <p:nvPr/>
        </p:nvSpPr>
        <p:spPr>
          <a:xfrm>
            <a:off x="9417753" y="4164403"/>
            <a:ext cx="1830224" cy="183526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b="1" dirty="0"/>
              <a:t>Academic</a:t>
            </a:r>
            <a:br>
              <a:rPr lang="da-DK" b="1" dirty="0"/>
            </a:br>
            <a:r>
              <a:rPr lang="da-DK" b="1" dirty="0"/>
              <a:t>Analysis</a:t>
            </a:r>
            <a:endParaRPr lang="en-DK" b="1" dirty="0"/>
          </a:p>
        </p:txBody>
      </p:sp>
      <p:sp>
        <p:nvSpPr>
          <p:cNvPr id="13" name="Pil: højre 12">
            <a:extLst>
              <a:ext uri="{FF2B5EF4-FFF2-40B4-BE49-F238E27FC236}">
                <a16:creationId xmlns:a16="http://schemas.microsoft.com/office/drawing/2014/main" id="{5F84BD1B-D061-CEA9-A4D7-3E835D83B821}"/>
              </a:ext>
            </a:extLst>
          </p:cNvPr>
          <p:cNvSpPr/>
          <p:nvPr/>
        </p:nvSpPr>
        <p:spPr>
          <a:xfrm>
            <a:off x="7042638" y="4314758"/>
            <a:ext cx="2330673" cy="1603625"/>
          </a:xfrm>
          <a:prstGeom prst="rightArrow">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200" dirty="0">
                <a:solidFill>
                  <a:schemeClr val="tx1"/>
                </a:solidFill>
              </a:rPr>
              <a:t>Analyse af uddannelser (data) på et institutionelt, regional og nationalt </a:t>
            </a:r>
            <a:r>
              <a:rPr lang="da-DK" sz="1200" dirty="0" err="1">
                <a:solidFill>
                  <a:schemeClr val="tx1"/>
                </a:solidFill>
              </a:rPr>
              <a:t>niveua</a:t>
            </a:r>
            <a:r>
              <a:rPr lang="da-DK" sz="1200" dirty="0">
                <a:solidFill>
                  <a:schemeClr val="tx1"/>
                </a:solidFill>
              </a:rPr>
              <a:t>.</a:t>
            </a:r>
            <a:endParaRPr lang="en-DK" sz="1200" dirty="0">
              <a:solidFill>
                <a:schemeClr val="tx1"/>
              </a:solidFill>
            </a:endParaRPr>
          </a:p>
        </p:txBody>
      </p:sp>
    </p:spTree>
    <p:extLst>
      <p:ext uri="{BB962C8B-B14F-4D97-AF65-F5344CB8AC3E}">
        <p14:creationId xmlns:p14="http://schemas.microsoft.com/office/powerpoint/2010/main" val="3194473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Arc 1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D0776A86-EFD2-A6B2-310E-396278931BC7}"/>
              </a:ext>
            </a:extLst>
          </p:cNvPr>
          <p:cNvSpPr>
            <a:spLocks noGrp="1"/>
          </p:cNvSpPr>
          <p:nvPr>
            <p:ph type="title"/>
          </p:nvPr>
        </p:nvSpPr>
        <p:spPr>
          <a:xfrm>
            <a:off x="5894962" y="479493"/>
            <a:ext cx="5458838" cy="1325563"/>
          </a:xfrm>
        </p:spPr>
        <p:txBody>
          <a:bodyPr>
            <a:normAutofit/>
          </a:bodyPr>
          <a:lstStyle/>
          <a:p>
            <a:r>
              <a:rPr lang="da-DK" dirty="0"/>
              <a:t>Hvad består det af?</a:t>
            </a:r>
            <a:endParaRPr lang="en-DK" dirty="0"/>
          </a:p>
        </p:txBody>
      </p:sp>
      <p:sp>
        <p:nvSpPr>
          <p:cNvPr id="14" name="Freeform: Shape 1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Billede 4" descr="Et billede, der indeholder tekst, skærmbillede, diagram, Font/skrifttype&#10;&#10;Automatisk genereret beskrivelse">
            <a:extLst>
              <a:ext uri="{FF2B5EF4-FFF2-40B4-BE49-F238E27FC236}">
                <a16:creationId xmlns:a16="http://schemas.microsoft.com/office/drawing/2014/main" id="{2248AD70-8046-B71E-9907-B5C8F2A9465D}"/>
              </a:ext>
            </a:extLst>
          </p:cNvPr>
          <p:cNvPicPr>
            <a:picLocks noChangeAspect="1"/>
          </p:cNvPicPr>
          <p:nvPr/>
        </p:nvPicPr>
        <p:blipFill rotWithShape="1">
          <a:blip r:embed="rId3">
            <a:extLst>
              <a:ext uri="{28A0092B-C50C-407E-A947-70E740481C1C}">
                <a14:useLocalDpi xmlns:a14="http://schemas.microsoft.com/office/drawing/2010/main" val="0"/>
              </a:ext>
            </a:extLst>
          </a:blip>
          <a:srcRect l="12906" t="15588" r="11125" b="15182"/>
          <a:stretch/>
        </p:blipFill>
        <p:spPr>
          <a:xfrm>
            <a:off x="537328" y="1667933"/>
            <a:ext cx="5118754" cy="3416933"/>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Pladsholder til indhold 2">
            <a:extLst>
              <a:ext uri="{FF2B5EF4-FFF2-40B4-BE49-F238E27FC236}">
                <a16:creationId xmlns:a16="http://schemas.microsoft.com/office/drawing/2014/main" id="{5602C4E3-C715-A014-2818-93F458119FBF}"/>
              </a:ext>
            </a:extLst>
          </p:cNvPr>
          <p:cNvSpPr>
            <a:spLocks noGrp="1"/>
          </p:cNvSpPr>
          <p:nvPr>
            <p:ph idx="1"/>
          </p:nvPr>
        </p:nvSpPr>
        <p:spPr>
          <a:xfrm>
            <a:off x="5894962" y="1984443"/>
            <a:ext cx="5458838" cy="4192520"/>
          </a:xfrm>
        </p:spPr>
        <p:txBody>
          <a:bodyPr>
            <a:normAutofit/>
          </a:bodyPr>
          <a:lstStyle/>
          <a:p>
            <a:r>
              <a:rPr lang="da-DK" sz="2400" b="1" dirty="0" err="1"/>
              <a:t>What</a:t>
            </a:r>
            <a:r>
              <a:rPr lang="da-DK" sz="2400" b="1" dirty="0"/>
              <a:t>? </a:t>
            </a:r>
            <a:r>
              <a:rPr lang="da-DK" sz="2400" dirty="0"/>
              <a:t>Hvilken type data indsamler, administrerer og bruger systemet til analysen?</a:t>
            </a:r>
          </a:p>
          <a:p>
            <a:r>
              <a:rPr lang="da-DK" sz="2400" b="1" dirty="0" err="1"/>
              <a:t>Who</a:t>
            </a:r>
            <a:r>
              <a:rPr lang="da-DK" sz="2400" b="1" dirty="0"/>
              <a:t>? </a:t>
            </a:r>
            <a:r>
              <a:rPr lang="nb-NO" sz="2400" dirty="0"/>
              <a:t>Hvem er målet for analysen?</a:t>
            </a:r>
          </a:p>
          <a:p>
            <a:r>
              <a:rPr lang="da-DK" sz="2400" b="1" dirty="0" err="1"/>
              <a:t>Why</a:t>
            </a:r>
            <a:r>
              <a:rPr lang="da-DK" sz="2400" b="1" dirty="0"/>
              <a:t>? </a:t>
            </a:r>
            <a:r>
              <a:rPr lang="da-DK" sz="2400" dirty="0"/>
              <a:t>Hvorfor analyserer systemet de indsamlede data?</a:t>
            </a:r>
          </a:p>
          <a:p>
            <a:r>
              <a:rPr lang="da-DK" sz="2400" b="1" dirty="0"/>
              <a:t>How? </a:t>
            </a:r>
            <a:r>
              <a:rPr lang="da-DK" sz="2400" dirty="0"/>
              <a:t>Hvordan udfører systemet analysen af de indsamlede data?</a:t>
            </a:r>
            <a:endParaRPr lang="en-DK" sz="2400" dirty="0"/>
          </a:p>
        </p:txBody>
      </p:sp>
      <p:sp>
        <p:nvSpPr>
          <p:cNvPr id="6" name="Rectangle 1">
            <a:extLst>
              <a:ext uri="{FF2B5EF4-FFF2-40B4-BE49-F238E27FC236}">
                <a16:creationId xmlns:a16="http://schemas.microsoft.com/office/drawing/2014/main" id="{43ABC03A-8ECF-E89F-9C68-CDA74F1C1148}"/>
              </a:ext>
            </a:extLst>
          </p:cNvPr>
          <p:cNvSpPr>
            <a:spLocks noChangeArrowheads="1"/>
          </p:cNvSpPr>
          <p:nvPr/>
        </p:nvSpPr>
        <p:spPr bwMode="auto">
          <a:xfrm>
            <a:off x="0" y="6627168"/>
            <a:ext cx="121920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DK" altLang="en-DK" sz="900" b="0" i="0" u="none" strike="noStrike" cap="none" normalizeH="0" baseline="0" dirty="0">
                <a:ln>
                  <a:noFill/>
                </a:ln>
                <a:solidFill>
                  <a:schemeClr val="tx1"/>
                </a:solidFill>
                <a:effectLst/>
              </a:rPr>
              <a:t>Mohamed Amine </a:t>
            </a:r>
            <a:r>
              <a:rPr kumimoji="0" lang="en-DK" altLang="en-DK" sz="900" b="0" i="0" u="none" strike="noStrike" cap="none" normalizeH="0" baseline="0" dirty="0" err="1">
                <a:ln>
                  <a:noFill/>
                </a:ln>
                <a:solidFill>
                  <a:schemeClr val="tx1"/>
                </a:solidFill>
                <a:effectLst/>
              </a:rPr>
              <a:t>Chatti</a:t>
            </a:r>
            <a:r>
              <a:rPr kumimoji="0" lang="en-DK" altLang="en-DK" sz="900" b="0" i="0" u="none" strike="noStrike" cap="none" normalizeH="0" baseline="0" dirty="0">
                <a:ln>
                  <a:noFill/>
                </a:ln>
                <a:solidFill>
                  <a:schemeClr val="tx1"/>
                </a:solidFill>
                <a:effectLst/>
              </a:rPr>
              <a:t>, Anna Lea </a:t>
            </a:r>
            <a:r>
              <a:rPr kumimoji="0" lang="en-DK" altLang="en-DK" sz="900" b="0" i="0" u="none" strike="noStrike" cap="none" normalizeH="0" baseline="0" dirty="0" err="1">
                <a:ln>
                  <a:noFill/>
                </a:ln>
                <a:solidFill>
                  <a:schemeClr val="tx1"/>
                </a:solidFill>
                <a:effectLst/>
              </a:rPr>
              <a:t>Dyckhoff</a:t>
            </a:r>
            <a:r>
              <a:rPr kumimoji="0" lang="en-DK" altLang="en-DK" sz="900" b="0" i="0" u="none" strike="noStrike" cap="none" normalizeH="0" baseline="0" dirty="0">
                <a:ln>
                  <a:noFill/>
                </a:ln>
                <a:solidFill>
                  <a:schemeClr val="tx1"/>
                </a:solidFill>
                <a:effectLst/>
              </a:rPr>
              <a:t>, </a:t>
            </a:r>
            <a:r>
              <a:rPr kumimoji="0" lang="en-DK" altLang="en-DK" sz="900" b="0" i="0" u="none" strike="noStrike" cap="none" normalizeH="0" baseline="0" dirty="0" err="1">
                <a:ln>
                  <a:noFill/>
                </a:ln>
                <a:solidFill>
                  <a:schemeClr val="tx1"/>
                </a:solidFill>
                <a:effectLst/>
              </a:rPr>
              <a:t>Ulrik</a:t>
            </a:r>
            <a:r>
              <a:rPr kumimoji="0" lang="en-DK" altLang="en-DK" sz="900" b="0" i="0" u="none" strike="noStrike" cap="none" normalizeH="0" baseline="0" dirty="0">
                <a:ln>
                  <a:noFill/>
                </a:ln>
                <a:solidFill>
                  <a:schemeClr val="tx1"/>
                </a:solidFill>
                <a:effectLst/>
              </a:rPr>
              <a:t> Schroeder, and Hendrik </a:t>
            </a:r>
            <a:r>
              <a:rPr kumimoji="0" lang="en-DK" altLang="en-DK" sz="900" b="0" i="0" u="none" strike="noStrike" cap="none" normalizeH="0" baseline="0" dirty="0" err="1">
                <a:ln>
                  <a:noFill/>
                </a:ln>
                <a:solidFill>
                  <a:schemeClr val="tx1"/>
                </a:solidFill>
                <a:effectLst/>
              </a:rPr>
              <a:t>Thüs</a:t>
            </a:r>
            <a:r>
              <a:rPr kumimoji="0" lang="en-DK" altLang="en-DK" sz="900" b="0" i="0" u="none" strike="noStrike" cap="none" normalizeH="0" baseline="0" dirty="0">
                <a:ln>
                  <a:noFill/>
                </a:ln>
                <a:solidFill>
                  <a:schemeClr val="tx1"/>
                </a:solidFill>
                <a:effectLst/>
              </a:rPr>
              <a:t>. 2012. A reference model for learning analytics. Int. J. Technol. </a:t>
            </a:r>
            <a:r>
              <a:rPr kumimoji="0" lang="en-DK" altLang="en-DK" sz="900" b="0" i="0" u="none" strike="noStrike" cap="none" normalizeH="0" baseline="0" dirty="0" err="1">
                <a:ln>
                  <a:noFill/>
                </a:ln>
                <a:solidFill>
                  <a:schemeClr val="tx1"/>
                </a:solidFill>
                <a:effectLst/>
              </a:rPr>
              <a:t>Enhanc</a:t>
            </a:r>
            <a:r>
              <a:rPr kumimoji="0" lang="en-DK" altLang="en-DK" sz="900" b="0" i="0" u="none" strike="noStrike" cap="none" normalizeH="0" baseline="0" dirty="0">
                <a:ln>
                  <a:noFill/>
                </a:ln>
                <a:solidFill>
                  <a:schemeClr val="tx1"/>
                </a:solidFill>
                <a:effectLst/>
              </a:rPr>
              <a:t>. Learn. 4, 5/6 (January 2012), 318–331. https://doi.org/10.1504/IJTEL.2012.051815 </a:t>
            </a:r>
          </a:p>
        </p:txBody>
      </p:sp>
    </p:spTree>
    <p:extLst>
      <p:ext uri="{BB962C8B-B14F-4D97-AF65-F5344CB8AC3E}">
        <p14:creationId xmlns:p14="http://schemas.microsoft.com/office/powerpoint/2010/main" val="1962728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494EDD-A2F1-A69E-D03F-5B2F1A730617}"/>
              </a:ext>
            </a:extLst>
          </p:cNvPr>
          <p:cNvSpPr>
            <a:spLocks noGrp="1"/>
          </p:cNvSpPr>
          <p:nvPr>
            <p:ph type="title"/>
          </p:nvPr>
        </p:nvSpPr>
        <p:spPr/>
        <p:txBody>
          <a:bodyPr/>
          <a:lstStyle/>
          <a:p>
            <a:r>
              <a:rPr lang="da-DK" dirty="0"/>
              <a:t>Casen: </a:t>
            </a:r>
            <a:r>
              <a:rPr lang="da-DK" dirty="0" err="1"/>
              <a:t>Rhapsode</a:t>
            </a:r>
            <a:r>
              <a:rPr lang="da-DK" dirty="0"/>
              <a:t> </a:t>
            </a:r>
            <a:br>
              <a:rPr lang="da-DK" dirty="0"/>
            </a:br>
            <a:r>
              <a:rPr lang="da-DK" sz="3600" dirty="0"/>
              <a:t>- </a:t>
            </a:r>
            <a:r>
              <a:rPr lang="da-DK" sz="3600" dirty="0" err="1"/>
              <a:t>NurseEd</a:t>
            </a:r>
            <a:r>
              <a:rPr lang="da-DK" sz="3600" dirty="0"/>
              <a:t> projektet</a:t>
            </a:r>
            <a:endParaRPr lang="en-DK" dirty="0"/>
          </a:p>
        </p:txBody>
      </p:sp>
      <p:sp>
        <p:nvSpPr>
          <p:cNvPr id="3" name="Pladsholder til indhold 2">
            <a:extLst>
              <a:ext uri="{FF2B5EF4-FFF2-40B4-BE49-F238E27FC236}">
                <a16:creationId xmlns:a16="http://schemas.microsoft.com/office/drawing/2014/main" id="{8E6EED6D-86E0-C4A5-B37B-F8561945A19B}"/>
              </a:ext>
            </a:extLst>
          </p:cNvPr>
          <p:cNvSpPr>
            <a:spLocks noGrp="1"/>
          </p:cNvSpPr>
          <p:nvPr>
            <p:ph idx="1"/>
          </p:nvPr>
        </p:nvSpPr>
        <p:spPr>
          <a:xfrm>
            <a:off x="838199" y="1825625"/>
            <a:ext cx="5646421" cy="4351338"/>
          </a:xfrm>
        </p:spPr>
        <p:txBody>
          <a:bodyPr>
            <a:normAutofit/>
          </a:bodyPr>
          <a:lstStyle/>
          <a:p>
            <a:pPr marL="0" indent="0">
              <a:buNone/>
            </a:pPr>
            <a:r>
              <a:rPr lang="da-DK" sz="2400" dirty="0"/>
              <a:t>Læringsdata fra platformen er tiltænkt, som forberedelsesstøtte til underviserne. </a:t>
            </a:r>
          </a:p>
          <a:p>
            <a:pPr marL="0" indent="0">
              <a:buNone/>
            </a:pPr>
            <a:r>
              <a:rPr lang="da-DK" sz="2400" dirty="0"/>
              <a:t>Studerende forbereder sig på platformen (lektier) og underviseren tilpasser kommende lektion på baggrund af de studerendes præstation.</a:t>
            </a:r>
          </a:p>
          <a:p>
            <a:pPr marL="0" indent="0">
              <a:buNone/>
            </a:pPr>
            <a:endParaRPr lang="da-DK" sz="2400" dirty="0"/>
          </a:p>
          <a:p>
            <a:pPr marL="0" indent="0">
              <a:buNone/>
            </a:pPr>
            <a:r>
              <a:rPr lang="da-DK" sz="2400" dirty="0"/>
              <a:t>Tesen: Læringsdata = Større læringsudbytte</a:t>
            </a:r>
          </a:p>
          <a:p>
            <a:pPr marL="0" indent="0">
              <a:buNone/>
            </a:pPr>
            <a:endParaRPr lang="da-DK" sz="2400" dirty="0"/>
          </a:p>
        </p:txBody>
      </p:sp>
      <p:graphicFrame>
        <p:nvGraphicFramePr>
          <p:cNvPr id="4" name="Tabel 3">
            <a:extLst>
              <a:ext uri="{FF2B5EF4-FFF2-40B4-BE49-F238E27FC236}">
                <a16:creationId xmlns:a16="http://schemas.microsoft.com/office/drawing/2014/main" id="{24B9F216-4714-BFD3-1BCE-1B9DB5049D1E}"/>
              </a:ext>
            </a:extLst>
          </p:cNvPr>
          <p:cNvGraphicFramePr>
            <a:graphicFrameLocks noGrp="1"/>
          </p:cNvGraphicFramePr>
          <p:nvPr>
            <p:extLst>
              <p:ext uri="{D42A27DB-BD31-4B8C-83A1-F6EECF244321}">
                <p14:modId xmlns:p14="http://schemas.microsoft.com/office/powerpoint/2010/main" val="2700613722"/>
              </p:ext>
            </p:extLst>
          </p:nvPr>
        </p:nvGraphicFramePr>
        <p:xfrm>
          <a:off x="7897866" y="3710218"/>
          <a:ext cx="4290901" cy="3147782"/>
        </p:xfrm>
        <a:graphic>
          <a:graphicData uri="http://schemas.openxmlformats.org/drawingml/2006/table">
            <a:tbl>
              <a:tblPr firstRow="1" bandRow="1">
                <a:tableStyleId>{5C22544A-7EE6-4342-B048-85BDC9FD1C3A}</a:tableStyleId>
              </a:tblPr>
              <a:tblGrid>
                <a:gridCol w="1236784">
                  <a:extLst>
                    <a:ext uri="{9D8B030D-6E8A-4147-A177-3AD203B41FA5}">
                      <a16:colId xmlns:a16="http://schemas.microsoft.com/office/drawing/2014/main" val="3108915383"/>
                    </a:ext>
                  </a:extLst>
                </a:gridCol>
                <a:gridCol w="1537526">
                  <a:extLst>
                    <a:ext uri="{9D8B030D-6E8A-4147-A177-3AD203B41FA5}">
                      <a16:colId xmlns:a16="http://schemas.microsoft.com/office/drawing/2014/main" val="2184638772"/>
                    </a:ext>
                  </a:extLst>
                </a:gridCol>
                <a:gridCol w="1516591">
                  <a:extLst>
                    <a:ext uri="{9D8B030D-6E8A-4147-A177-3AD203B41FA5}">
                      <a16:colId xmlns:a16="http://schemas.microsoft.com/office/drawing/2014/main" val="1908837735"/>
                    </a:ext>
                  </a:extLst>
                </a:gridCol>
              </a:tblGrid>
              <a:tr h="351397">
                <a:tc gridSpan="3">
                  <a:txBody>
                    <a:bodyPr/>
                    <a:lstStyle/>
                    <a:p>
                      <a:r>
                        <a:rPr lang="da-DK" dirty="0"/>
                        <a:t>Variablerne (til underviseren)</a:t>
                      </a:r>
                      <a:endParaRPr lang="en-DK" dirty="0"/>
                    </a:p>
                  </a:txBody>
                  <a:tcPr/>
                </a:tc>
                <a:tc hMerge="1">
                  <a:txBody>
                    <a:bodyPr/>
                    <a:lstStyle/>
                    <a:p>
                      <a:endParaRPr lang="en-DK" dirty="0"/>
                    </a:p>
                  </a:txBody>
                  <a:tcPr/>
                </a:tc>
                <a:tc hMerge="1">
                  <a:txBody>
                    <a:bodyPr/>
                    <a:lstStyle/>
                    <a:p>
                      <a:endParaRPr lang="en-DK" dirty="0"/>
                    </a:p>
                  </a:txBody>
                  <a:tcPr/>
                </a:tc>
                <a:extLst>
                  <a:ext uri="{0D108BD9-81ED-4DB2-BD59-A6C34878D82A}">
                    <a16:rowId xmlns:a16="http://schemas.microsoft.com/office/drawing/2014/main" val="2525434298"/>
                  </a:ext>
                </a:extLst>
              </a:tr>
              <a:tr h="351397">
                <a:tc>
                  <a:txBody>
                    <a:bodyPr/>
                    <a:lstStyle/>
                    <a:p>
                      <a:r>
                        <a:rPr lang="da-DK" dirty="0"/>
                        <a:t>Forventet tidsforbrug</a:t>
                      </a:r>
                      <a:endParaRPr lang="en-DK" dirty="0"/>
                    </a:p>
                  </a:txBody>
                  <a:tcPr/>
                </a:tc>
                <a:tc>
                  <a:txBody>
                    <a:bodyPr/>
                    <a:lstStyle/>
                    <a:p>
                      <a:r>
                        <a:rPr lang="da-DK" dirty="0"/>
                        <a:t>Træfsikkerhed</a:t>
                      </a:r>
                      <a:endParaRPr lang="en-DK"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Bevidst inkompetence</a:t>
                      </a:r>
                      <a:endParaRPr lang="en-DK" dirty="0"/>
                    </a:p>
                  </a:txBody>
                  <a:tcPr/>
                </a:tc>
                <a:extLst>
                  <a:ext uri="{0D108BD9-81ED-4DB2-BD59-A6C34878D82A}">
                    <a16:rowId xmlns:a16="http://schemas.microsoft.com/office/drawing/2014/main" val="2173498592"/>
                  </a:ext>
                </a:extLst>
              </a:tr>
              <a:tr h="750931">
                <a:tc>
                  <a:txBody>
                    <a:bodyPr/>
                    <a:lstStyle/>
                    <a:p>
                      <a:endParaRPr lang="en-DK" sz="1400" i="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Progression</a:t>
                      </a:r>
                      <a:endParaRPr lang="en-DK" sz="1400" i="1" dirty="0"/>
                    </a:p>
                  </a:txBody>
                  <a:tcPr/>
                </a:tc>
                <a:tc>
                  <a:txBody>
                    <a:bodyPr/>
                    <a:lstStyle/>
                    <a:p>
                      <a:r>
                        <a:rPr lang="da-DK" dirty="0"/>
                        <a:t>Ubevidst inkompetence</a:t>
                      </a:r>
                      <a:endParaRPr lang="en-DK" dirty="0"/>
                    </a:p>
                  </a:txBody>
                  <a:tcPr/>
                </a:tc>
                <a:extLst>
                  <a:ext uri="{0D108BD9-81ED-4DB2-BD59-A6C34878D82A}">
                    <a16:rowId xmlns:a16="http://schemas.microsoft.com/office/drawing/2014/main" val="2703685171"/>
                  </a:ext>
                </a:extLst>
              </a:tr>
              <a:tr h="422421">
                <a:tc>
                  <a:txBody>
                    <a:bodyPr/>
                    <a:lstStyle/>
                    <a:p>
                      <a:endParaRPr lang="en-DK" sz="1400" i="1" dirty="0"/>
                    </a:p>
                  </a:txBody>
                  <a:tcPr/>
                </a:tc>
                <a:tc>
                  <a:txBody>
                    <a:bodyPr/>
                    <a:lstStyle/>
                    <a:p>
                      <a:endParaRPr lang="en-DK"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Bevidst kompetence</a:t>
                      </a:r>
                      <a:endParaRPr lang="en-DK" dirty="0"/>
                    </a:p>
                  </a:txBody>
                  <a:tcPr/>
                </a:tc>
                <a:extLst>
                  <a:ext uri="{0D108BD9-81ED-4DB2-BD59-A6C34878D82A}">
                    <a16:rowId xmlns:a16="http://schemas.microsoft.com/office/drawing/2014/main" val="3624868448"/>
                  </a:ext>
                </a:extLst>
              </a:tr>
              <a:tr h="750931">
                <a:tc>
                  <a:txBody>
                    <a:bodyPr/>
                    <a:lstStyle/>
                    <a:p>
                      <a:endParaRPr lang="en-DK" sz="1400" i="1" dirty="0"/>
                    </a:p>
                  </a:txBody>
                  <a:tcPr/>
                </a:tc>
                <a:tc>
                  <a:txBody>
                    <a:bodyPr/>
                    <a:lstStyle/>
                    <a:p>
                      <a:endParaRPr lang="en-DK"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Ubevidst kompetence</a:t>
                      </a:r>
                      <a:endParaRPr lang="en-DK" dirty="0"/>
                    </a:p>
                  </a:txBody>
                  <a:tcPr/>
                </a:tc>
                <a:extLst>
                  <a:ext uri="{0D108BD9-81ED-4DB2-BD59-A6C34878D82A}">
                    <a16:rowId xmlns:a16="http://schemas.microsoft.com/office/drawing/2014/main" val="831279830"/>
                  </a:ext>
                </a:extLst>
              </a:tr>
            </a:tbl>
          </a:graphicData>
        </a:graphic>
      </p:graphicFrame>
      <p:graphicFrame>
        <p:nvGraphicFramePr>
          <p:cNvPr id="5" name="Tabel 4">
            <a:extLst>
              <a:ext uri="{FF2B5EF4-FFF2-40B4-BE49-F238E27FC236}">
                <a16:creationId xmlns:a16="http://schemas.microsoft.com/office/drawing/2014/main" id="{A0972587-8D56-A129-572C-5586A661726B}"/>
              </a:ext>
            </a:extLst>
          </p:cNvPr>
          <p:cNvGraphicFramePr>
            <a:graphicFrameLocks noGrp="1"/>
          </p:cNvGraphicFramePr>
          <p:nvPr>
            <p:extLst>
              <p:ext uri="{D42A27DB-BD31-4B8C-83A1-F6EECF244321}">
                <p14:modId xmlns:p14="http://schemas.microsoft.com/office/powerpoint/2010/main" val="2992823016"/>
              </p:ext>
            </p:extLst>
          </p:nvPr>
        </p:nvGraphicFramePr>
        <p:xfrm>
          <a:off x="7897866" y="365125"/>
          <a:ext cx="4168247" cy="1828800"/>
        </p:xfrm>
        <a:graphic>
          <a:graphicData uri="http://schemas.openxmlformats.org/drawingml/2006/table">
            <a:tbl>
              <a:tblPr firstRow="1" bandRow="1">
                <a:tableStyleId>{5C22544A-7EE6-4342-B048-85BDC9FD1C3A}</a:tableStyleId>
              </a:tblPr>
              <a:tblGrid>
                <a:gridCol w="519430">
                  <a:extLst>
                    <a:ext uri="{9D8B030D-6E8A-4147-A177-3AD203B41FA5}">
                      <a16:colId xmlns:a16="http://schemas.microsoft.com/office/drawing/2014/main" val="3108915383"/>
                    </a:ext>
                  </a:extLst>
                </a:gridCol>
                <a:gridCol w="1457579">
                  <a:extLst>
                    <a:ext uri="{9D8B030D-6E8A-4147-A177-3AD203B41FA5}">
                      <a16:colId xmlns:a16="http://schemas.microsoft.com/office/drawing/2014/main" val="2184638772"/>
                    </a:ext>
                  </a:extLst>
                </a:gridCol>
                <a:gridCol w="2191238">
                  <a:extLst>
                    <a:ext uri="{9D8B030D-6E8A-4147-A177-3AD203B41FA5}">
                      <a16:colId xmlns:a16="http://schemas.microsoft.com/office/drawing/2014/main" val="1908837735"/>
                    </a:ext>
                  </a:extLst>
                </a:gridCol>
              </a:tblGrid>
              <a:tr h="351397">
                <a:tc gridSpan="3">
                  <a:txBody>
                    <a:bodyPr/>
                    <a:lstStyle/>
                    <a:p>
                      <a:r>
                        <a:rPr lang="da-DK" dirty="0"/>
                        <a:t>Data (fra studerende)</a:t>
                      </a:r>
                      <a:endParaRPr lang="en-DK" dirty="0"/>
                    </a:p>
                  </a:txBody>
                  <a:tcPr/>
                </a:tc>
                <a:tc hMerge="1">
                  <a:txBody>
                    <a:bodyPr/>
                    <a:lstStyle/>
                    <a:p>
                      <a:endParaRPr lang="en-DK" dirty="0"/>
                    </a:p>
                  </a:txBody>
                  <a:tcPr/>
                </a:tc>
                <a:tc hMerge="1">
                  <a:txBody>
                    <a:bodyPr/>
                    <a:lstStyle/>
                    <a:p>
                      <a:endParaRPr lang="en-DK" dirty="0"/>
                    </a:p>
                  </a:txBody>
                  <a:tcPr/>
                </a:tc>
                <a:extLst>
                  <a:ext uri="{0D108BD9-81ED-4DB2-BD59-A6C34878D82A}">
                    <a16:rowId xmlns:a16="http://schemas.microsoft.com/office/drawing/2014/main" val="2525434298"/>
                  </a:ext>
                </a:extLst>
              </a:tr>
              <a:tr h="351397">
                <a:tc>
                  <a:txBody>
                    <a:bodyPr/>
                    <a:lstStyle/>
                    <a:p>
                      <a:r>
                        <a:rPr lang="da-DK" dirty="0"/>
                        <a:t>Tid</a:t>
                      </a:r>
                      <a:endParaRPr lang="en-DK" dirty="0"/>
                    </a:p>
                  </a:txBody>
                  <a:tcPr/>
                </a:tc>
                <a:tc>
                  <a:txBody>
                    <a:bodyPr/>
                    <a:lstStyle/>
                    <a:p>
                      <a:r>
                        <a:rPr lang="da-DK" dirty="0"/>
                        <a:t>Korrekte svar</a:t>
                      </a:r>
                      <a:endParaRPr lang="en-DK" dirty="0"/>
                    </a:p>
                  </a:txBody>
                  <a:tcPr/>
                </a:tc>
                <a:tc>
                  <a:txBody>
                    <a:bodyPr/>
                    <a:lstStyle/>
                    <a:p>
                      <a:pPr algn="l"/>
                      <a:r>
                        <a:rPr lang="da-DK" dirty="0"/>
                        <a:t>Oplevet kompetence</a:t>
                      </a:r>
                      <a:br>
                        <a:rPr lang="da-DK" dirty="0"/>
                      </a:br>
                      <a:r>
                        <a:rPr lang="da-DK" i="1" dirty="0"/>
                        <a:t>(</a:t>
                      </a:r>
                      <a:r>
                        <a:rPr lang="da-DK" i="1" dirty="0">
                          <a:solidFill>
                            <a:schemeClr val="accent6">
                              <a:lumMod val="75000"/>
                            </a:schemeClr>
                          </a:solidFill>
                        </a:rPr>
                        <a:t>Vidste det</a:t>
                      </a:r>
                      <a:r>
                        <a:rPr lang="da-DK" i="1" dirty="0"/>
                        <a:t>, </a:t>
                      </a:r>
                      <a:br>
                        <a:rPr lang="da-DK" i="1" dirty="0"/>
                      </a:br>
                      <a:r>
                        <a:rPr lang="da-DK" i="1" dirty="0">
                          <a:solidFill>
                            <a:schemeClr val="accent6">
                              <a:lumMod val="40000"/>
                              <a:lumOff val="60000"/>
                            </a:schemeClr>
                          </a:solidFill>
                        </a:rPr>
                        <a:t>Jeg forstår det nu</a:t>
                      </a:r>
                      <a:r>
                        <a:rPr lang="da-DK" i="1" dirty="0"/>
                        <a:t>, </a:t>
                      </a:r>
                      <a:r>
                        <a:rPr lang="da-DK" i="1" dirty="0">
                          <a:solidFill>
                            <a:schemeClr val="accent2">
                              <a:lumMod val="60000"/>
                              <a:lumOff val="40000"/>
                            </a:schemeClr>
                          </a:solidFill>
                        </a:rPr>
                        <a:t>Tror jeg forstår</a:t>
                      </a:r>
                      <a:r>
                        <a:rPr lang="da-DK" i="1" dirty="0"/>
                        <a:t>, </a:t>
                      </a:r>
                      <a:r>
                        <a:rPr lang="da-DK" i="1" dirty="0">
                          <a:solidFill>
                            <a:srgbClr val="FF0000"/>
                          </a:solidFill>
                        </a:rPr>
                        <a:t>Forstår ikke</a:t>
                      </a:r>
                      <a:r>
                        <a:rPr lang="da-DK" i="1" dirty="0"/>
                        <a:t>) </a:t>
                      </a:r>
                      <a:endParaRPr lang="en-DK" dirty="0"/>
                    </a:p>
                  </a:txBody>
                  <a:tcPr/>
                </a:tc>
                <a:extLst>
                  <a:ext uri="{0D108BD9-81ED-4DB2-BD59-A6C34878D82A}">
                    <a16:rowId xmlns:a16="http://schemas.microsoft.com/office/drawing/2014/main" val="2173498592"/>
                  </a:ext>
                </a:extLst>
              </a:tr>
            </a:tbl>
          </a:graphicData>
        </a:graphic>
      </p:graphicFrame>
      <p:sp>
        <p:nvSpPr>
          <p:cNvPr id="6" name="Pladsholder til indhold 2">
            <a:extLst>
              <a:ext uri="{FF2B5EF4-FFF2-40B4-BE49-F238E27FC236}">
                <a16:creationId xmlns:a16="http://schemas.microsoft.com/office/drawing/2014/main" id="{18A114E6-F43F-A5DD-5A3B-ED4448FDD3D5}"/>
              </a:ext>
            </a:extLst>
          </p:cNvPr>
          <p:cNvSpPr txBox="1">
            <a:spLocks/>
          </p:cNvSpPr>
          <p:nvPr/>
        </p:nvSpPr>
        <p:spPr>
          <a:xfrm>
            <a:off x="8053260" y="74559"/>
            <a:ext cx="4232031" cy="7212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a-DK" sz="1800" i="1" dirty="0"/>
              <a:t>Eksempel på variablernes konstruktion</a:t>
            </a:r>
            <a:endParaRPr lang="en-DK" sz="1800" i="1" dirty="0"/>
          </a:p>
        </p:txBody>
      </p:sp>
      <p:sp>
        <p:nvSpPr>
          <p:cNvPr id="7" name="Pladsholder til indhold 2">
            <a:extLst>
              <a:ext uri="{FF2B5EF4-FFF2-40B4-BE49-F238E27FC236}">
                <a16:creationId xmlns:a16="http://schemas.microsoft.com/office/drawing/2014/main" id="{E574A183-B4C7-EAF1-9EEB-515063DCD492}"/>
              </a:ext>
            </a:extLst>
          </p:cNvPr>
          <p:cNvSpPr txBox="1">
            <a:spLocks/>
          </p:cNvSpPr>
          <p:nvPr/>
        </p:nvSpPr>
        <p:spPr>
          <a:xfrm>
            <a:off x="6484621" y="306479"/>
            <a:ext cx="5458838" cy="41925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2400" b="1" dirty="0" err="1">
                <a:solidFill>
                  <a:schemeClr val="accent1">
                    <a:lumMod val="75000"/>
                  </a:schemeClr>
                </a:solidFill>
              </a:rPr>
              <a:t>What</a:t>
            </a:r>
            <a:r>
              <a:rPr lang="da-DK" sz="2400" b="1" dirty="0">
                <a:solidFill>
                  <a:schemeClr val="accent1">
                    <a:lumMod val="75000"/>
                  </a:schemeClr>
                </a:solidFill>
              </a:rPr>
              <a:t>? </a:t>
            </a:r>
          </a:p>
          <a:p>
            <a:endParaRPr lang="da-DK" sz="2400" b="1" dirty="0">
              <a:solidFill>
                <a:schemeClr val="accent1">
                  <a:lumMod val="75000"/>
                </a:schemeClr>
              </a:solidFill>
            </a:endParaRPr>
          </a:p>
          <a:p>
            <a:pPr marL="0" indent="0">
              <a:buNone/>
            </a:pPr>
            <a:endParaRPr lang="da-DK" sz="2400" b="1" dirty="0">
              <a:solidFill>
                <a:schemeClr val="accent1">
                  <a:lumMod val="75000"/>
                </a:schemeClr>
              </a:solidFill>
            </a:endParaRPr>
          </a:p>
          <a:p>
            <a:pPr marL="0" indent="0">
              <a:buNone/>
            </a:pPr>
            <a:endParaRPr lang="da-DK" sz="2400" b="1" dirty="0">
              <a:solidFill>
                <a:schemeClr val="accent1">
                  <a:lumMod val="75000"/>
                </a:schemeClr>
              </a:solidFill>
            </a:endParaRPr>
          </a:p>
          <a:p>
            <a:pPr marL="0" indent="0">
              <a:buNone/>
            </a:pPr>
            <a:endParaRPr lang="da-DK" sz="2400" b="1" dirty="0">
              <a:solidFill>
                <a:schemeClr val="accent1">
                  <a:lumMod val="75000"/>
                </a:schemeClr>
              </a:solidFill>
            </a:endParaRPr>
          </a:p>
          <a:p>
            <a:pPr marL="0" indent="0">
              <a:buNone/>
            </a:pPr>
            <a:r>
              <a:rPr lang="da-DK" sz="2400" b="1" dirty="0" err="1">
                <a:solidFill>
                  <a:schemeClr val="accent1">
                    <a:lumMod val="75000"/>
                  </a:schemeClr>
                </a:solidFill>
              </a:rPr>
              <a:t>Who</a:t>
            </a:r>
            <a:r>
              <a:rPr lang="da-DK" sz="2400" b="1" dirty="0">
                <a:solidFill>
                  <a:schemeClr val="accent1">
                    <a:lumMod val="75000"/>
                  </a:schemeClr>
                </a:solidFill>
              </a:rPr>
              <a:t>? </a:t>
            </a:r>
            <a:r>
              <a:rPr lang="da-DK" sz="2400" dirty="0">
                <a:solidFill>
                  <a:schemeClr val="accent1">
                    <a:lumMod val="75000"/>
                  </a:schemeClr>
                </a:solidFill>
              </a:rPr>
              <a:t>     Underviserne</a:t>
            </a:r>
            <a:r>
              <a:rPr lang="da-DK" sz="2400" b="1" dirty="0">
                <a:solidFill>
                  <a:schemeClr val="accent1">
                    <a:lumMod val="75000"/>
                  </a:schemeClr>
                </a:solidFill>
              </a:rPr>
              <a:t> </a:t>
            </a:r>
          </a:p>
          <a:p>
            <a:pPr marL="0" indent="0">
              <a:buNone/>
            </a:pPr>
            <a:r>
              <a:rPr lang="da-DK" sz="2400" b="1" dirty="0" err="1">
                <a:solidFill>
                  <a:schemeClr val="accent1">
                    <a:lumMod val="75000"/>
                  </a:schemeClr>
                </a:solidFill>
              </a:rPr>
              <a:t>Why</a:t>
            </a:r>
            <a:r>
              <a:rPr lang="da-DK" sz="2400" b="1" dirty="0">
                <a:solidFill>
                  <a:schemeClr val="accent1">
                    <a:lumMod val="75000"/>
                  </a:schemeClr>
                </a:solidFill>
              </a:rPr>
              <a:t>?     </a:t>
            </a:r>
            <a:r>
              <a:rPr lang="da-DK" sz="2400" dirty="0">
                <a:solidFill>
                  <a:schemeClr val="accent1">
                    <a:lumMod val="75000"/>
                  </a:schemeClr>
                </a:solidFill>
              </a:rPr>
              <a:t> Personalisering af læringen</a:t>
            </a:r>
          </a:p>
          <a:p>
            <a:endParaRPr lang="da-DK" sz="2400" b="1" dirty="0">
              <a:solidFill>
                <a:schemeClr val="accent1">
                  <a:lumMod val="75000"/>
                </a:schemeClr>
              </a:solidFill>
            </a:endParaRPr>
          </a:p>
          <a:p>
            <a:pPr marL="0" indent="0">
              <a:buNone/>
            </a:pPr>
            <a:r>
              <a:rPr lang="da-DK" sz="2400" b="1" dirty="0">
                <a:solidFill>
                  <a:schemeClr val="accent1">
                    <a:lumMod val="75000"/>
                  </a:schemeClr>
                </a:solidFill>
              </a:rPr>
              <a:t>How? </a:t>
            </a:r>
            <a:endParaRPr lang="en-DK" sz="2400" dirty="0">
              <a:solidFill>
                <a:schemeClr val="accent1">
                  <a:lumMod val="75000"/>
                </a:schemeClr>
              </a:solidFill>
            </a:endParaRPr>
          </a:p>
        </p:txBody>
      </p:sp>
    </p:spTree>
    <p:extLst>
      <p:ext uri="{BB962C8B-B14F-4D97-AF65-F5344CB8AC3E}">
        <p14:creationId xmlns:p14="http://schemas.microsoft.com/office/powerpoint/2010/main" val="1261336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494EDD-A2F1-A69E-D03F-5B2F1A730617}"/>
              </a:ext>
            </a:extLst>
          </p:cNvPr>
          <p:cNvSpPr>
            <a:spLocks noGrp="1"/>
          </p:cNvSpPr>
          <p:nvPr>
            <p:ph type="title"/>
          </p:nvPr>
        </p:nvSpPr>
        <p:spPr/>
        <p:txBody>
          <a:bodyPr/>
          <a:lstStyle/>
          <a:p>
            <a:r>
              <a:rPr lang="da-DK" dirty="0"/>
              <a:t>Casen: </a:t>
            </a:r>
            <a:r>
              <a:rPr lang="da-DK" dirty="0" err="1"/>
              <a:t>Rhapsode</a:t>
            </a:r>
            <a:r>
              <a:rPr lang="da-DK" dirty="0"/>
              <a:t> </a:t>
            </a:r>
            <a:br>
              <a:rPr lang="da-DK" dirty="0"/>
            </a:br>
            <a:r>
              <a:rPr lang="da-DK" sz="3600" dirty="0"/>
              <a:t>- </a:t>
            </a:r>
            <a:r>
              <a:rPr lang="da-DK" sz="3600" dirty="0" err="1"/>
              <a:t>NurseEd</a:t>
            </a:r>
            <a:r>
              <a:rPr lang="da-DK" sz="3600" dirty="0"/>
              <a:t> projektet</a:t>
            </a:r>
            <a:endParaRPr lang="en-DK" dirty="0"/>
          </a:p>
        </p:txBody>
      </p:sp>
      <p:sp>
        <p:nvSpPr>
          <p:cNvPr id="3" name="Pladsholder til indhold 2">
            <a:extLst>
              <a:ext uri="{FF2B5EF4-FFF2-40B4-BE49-F238E27FC236}">
                <a16:creationId xmlns:a16="http://schemas.microsoft.com/office/drawing/2014/main" id="{8E6EED6D-86E0-C4A5-B37B-F8561945A19B}"/>
              </a:ext>
            </a:extLst>
          </p:cNvPr>
          <p:cNvSpPr>
            <a:spLocks noGrp="1"/>
          </p:cNvSpPr>
          <p:nvPr>
            <p:ph idx="1"/>
          </p:nvPr>
        </p:nvSpPr>
        <p:spPr>
          <a:xfrm>
            <a:off x="838199" y="1825625"/>
            <a:ext cx="5646421" cy="4351338"/>
          </a:xfrm>
        </p:spPr>
        <p:txBody>
          <a:bodyPr>
            <a:normAutofit/>
          </a:bodyPr>
          <a:lstStyle/>
          <a:p>
            <a:pPr marL="0" indent="0">
              <a:buNone/>
            </a:pPr>
            <a:r>
              <a:rPr lang="da-DK" sz="2400" dirty="0"/>
              <a:t>Læringsdata fra platformen er tiltænkt, som forberedelsesstøtte til underviserne. </a:t>
            </a:r>
          </a:p>
          <a:p>
            <a:pPr marL="0" indent="0">
              <a:buNone/>
            </a:pPr>
            <a:r>
              <a:rPr lang="da-DK" sz="2400" dirty="0"/>
              <a:t>Studerende forbereder sig på platformen (lektier) og underviseren tilpasser kommende lektion på baggrund af de studerendes præstation.</a:t>
            </a:r>
          </a:p>
          <a:p>
            <a:pPr marL="0" indent="0">
              <a:buNone/>
            </a:pPr>
            <a:endParaRPr lang="da-DK" sz="2400" dirty="0"/>
          </a:p>
          <a:p>
            <a:pPr marL="0" indent="0">
              <a:buNone/>
            </a:pPr>
            <a:r>
              <a:rPr lang="da-DK" sz="2400" dirty="0"/>
              <a:t>Tesen: Læringsdata = Større læringsudbytte</a:t>
            </a:r>
          </a:p>
          <a:p>
            <a:pPr marL="0" indent="0">
              <a:buNone/>
            </a:pPr>
            <a:endParaRPr lang="da-DK" sz="2400" dirty="0"/>
          </a:p>
        </p:txBody>
      </p:sp>
      <p:graphicFrame>
        <p:nvGraphicFramePr>
          <p:cNvPr id="4" name="Tabel 3">
            <a:extLst>
              <a:ext uri="{FF2B5EF4-FFF2-40B4-BE49-F238E27FC236}">
                <a16:creationId xmlns:a16="http://schemas.microsoft.com/office/drawing/2014/main" id="{24B9F216-4714-BFD3-1BCE-1B9DB5049D1E}"/>
              </a:ext>
            </a:extLst>
          </p:cNvPr>
          <p:cNvGraphicFramePr>
            <a:graphicFrameLocks noGrp="1"/>
          </p:cNvGraphicFramePr>
          <p:nvPr/>
        </p:nvGraphicFramePr>
        <p:xfrm>
          <a:off x="7897866" y="3710218"/>
          <a:ext cx="4290901" cy="3147782"/>
        </p:xfrm>
        <a:graphic>
          <a:graphicData uri="http://schemas.openxmlformats.org/drawingml/2006/table">
            <a:tbl>
              <a:tblPr firstRow="1" bandRow="1">
                <a:tableStyleId>{5C22544A-7EE6-4342-B048-85BDC9FD1C3A}</a:tableStyleId>
              </a:tblPr>
              <a:tblGrid>
                <a:gridCol w="1236784">
                  <a:extLst>
                    <a:ext uri="{9D8B030D-6E8A-4147-A177-3AD203B41FA5}">
                      <a16:colId xmlns:a16="http://schemas.microsoft.com/office/drawing/2014/main" val="3108915383"/>
                    </a:ext>
                  </a:extLst>
                </a:gridCol>
                <a:gridCol w="1537526">
                  <a:extLst>
                    <a:ext uri="{9D8B030D-6E8A-4147-A177-3AD203B41FA5}">
                      <a16:colId xmlns:a16="http://schemas.microsoft.com/office/drawing/2014/main" val="2184638772"/>
                    </a:ext>
                  </a:extLst>
                </a:gridCol>
                <a:gridCol w="1516591">
                  <a:extLst>
                    <a:ext uri="{9D8B030D-6E8A-4147-A177-3AD203B41FA5}">
                      <a16:colId xmlns:a16="http://schemas.microsoft.com/office/drawing/2014/main" val="1908837735"/>
                    </a:ext>
                  </a:extLst>
                </a:gridCol>
              </a:tblGrid>
              <a:tr h="351397">
                <a:tc gridSpan="3">
                  <a:txBody>
                    <a:bodyPr/>
                    <a:lstStyle/>
                    <a:p>
                      <a:r>
                        <a:rPr lang="da-DK" dirty="0"/>
                        <a:t>Variablerne (til underviseren)</a:t>
                      </a:r>
                      <a:endParaRPr lang="en-DK" dirty="0"/>
                    </a:p>
                  </a:txBody>
                  <a:tcPr/>
                </a:tc>
                <a:tc hMerge="1">
                  <a:txBody>
                    <a:bodyPr/>
                    <a:lstStyle/>
                    <a:p>
                      <a:endParaRPr lang="en-DK" dirty="0"/>
                    </a:p>
                  </a:txBody>
                  <a:tcPr/>
                </a:tc>
                <a:tc hMerge="1">
                  <a:txBody>
                    <a:bodyPr/>
                    <a:lstStyle/>
                    <a:p>
                      <a:endParaRPr lang="en-DK" dirty="0"/>
                    </a:p>
                  </a:txBody>
                  <a:tcPr/>
                </a:tc>
                <a:extLst>
                  <a:ext uri="{0D108BD9-81ED-4DB2-BD59-A6C34878D82A}">
                    <a16:rowId xmlns:a16="http://schemas.microsoft.com/office/drawing/2014/main" val="2525434298"/>
                  </a:ext>
                </a:extLst>
              </a:tr>
              <a:tr h="351397">
                <a:tc>
                  <a:txBody>
                    <a:bodyPr/>
                    <a:lstStyle/>
                    <a:p>
                      <a:r>
                        <a:rPr lang="da-DK" dirty="0"/>
                        <a:t>Forventet tidsforbrug</a:t>
                      </a:r>
                      <a:endParaRPr lang="en-DK" dirty="0"/>
                    </a:p>
                  </a:txBody>
                  <a:tcPr/>
                </a:tc>
                <a:tc>
                  <a:txBody>
                    <a:bodyPr/>
                    <a:lstStyle/>
                    <a:p>
                      <a:r>
                        <a:rPr lang="da-DK" dirty="0"/>
                        <a:t>Træfsikkerhed</a:t>
                      </a:r>
                      <a:endParaRPr lang="en-DK"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Bevidst inkompetence</a:t>
                      </a:r>
                      <a:endParaRPr lang="en-DK" dirty="0"/>
                    </a:p>
                  </a:txBody>
                  <a:tcPr/>
                </a:tc>
                <a:extLst>
                  <a:ext uri="{0D108BD9-81ED-4DB2-BD59-A6C34878D82A}">
                    <a16:rowId xmlns:a16="http://schemas.microsoft.com/office/drawing/2014/main" val="2173498592"/>
                  </a:ext>
                </a:extLst>
              </a:tr>
              <a:tr h="750931">
                <a:tc>
                  <a:txBody>
                    <a:bodyPr/>
                    <a:lstStyle/>
                    <a:p>
                      <a:endParaRPr lang="en-DK" sz="1400" i="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Progression</a:t>
                      </a:r>
                      <a:endParaRPr lang="en-DK" sz="1400" i="1" dirty="0"/>
                    </a:p>
                  </a:txBody>
                  <a:tcPr/>
                </a:tc>
                <a:tc>
                  <a:txBody>
                    <a:bodyPr/>
                    <a:lstStyle/>
                    <a:p>
                      <a:r>
                        <a:rPr lang="da-DK" dirty="0"/>
                        <a:t>Ubevidst inkompetence</a:t>
                      </a:r>
                      <a:endParaRPr lang="en-DK" dirty="0"/>
                    </a:p>
                  </a:txBody>
                  <a:tcPr/>
                </a:tc>
                <a:extLst>
                  <a:ext uri="{0D108BD9-81ED-4DB2-BD59-A6C34878D82A}">
                    <a16:rowId xmlns:a16="http://schemas.microsoft.com/office/drawing/2014/main" val="2703685171"/>
                  </a:ext>
                </a:extLst>
              </a:tr>
              <a:tr h="422421">
                <a:tc>
                  <a:txBody>
                    <a:bodyPr/>
                    <a:lstStyle/>
                    <a:p>
                      <a:endParaRPr lang="en-DK" sz="1400" i="1" dirty="0"/>
                    </a:p>
                  </a:txBody>
                  <a:tcPr/>
                </a:tc>
                <a:tc>
                  <a:txBody>
                    <a:bodyPr/>
                    <a:lstStyle/>
                    <a:p>
                      <a:endParaRPr lang="en-DK"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Bevidst kompetence</a:t>
                      </a:r>
                      <a:endParaRPr lang="en-DK" dirty="0"/>
                    </a:p>
                  </a:txBody>
                  <a:tcPr/>
                </a:tc>
                <a:extLst>
                  <a:ext uri="{0D108BD9-81ED-4DB2-BD59-A6C34878D82A}">
                    <a16:rowId xmlns:a16="http://schemas.microsoft.com/office/drawing/2014/main" val="3624868448"/>
                  </a:ext>
                </a:extLst>
              </a:tr>
              <a:tr h="750931">
                <a:tc>
                  <a:txBody>
                    <a:bodyPr/>
                    <a:lstStyle/>
                    <a:p>
                      <a:endParaRPr lang="en-DK" sz="1400" i="1" dirty="0"/>
                    </a:p>
                  </a:txBody>
                  <a:tcPr/>
                </a:tc>
                <a:tc>
                  <a:txBody>
                    <a:bodyPr/>
                    <a:lstStyle/>
                    <a:p>
                      <a:endParaRPr lang="en-DK"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Ubevidst kompetence</a:t>
                      </a:r>
                      <a:endParaRPr lang="en-DK" dirty="0"/>
                    </a:p>
                  </a:txBody>
                  <a:tcPr/>
                </a:tc>
                <a:extLst>
                  <a:ext uri="{0D108BD9-81ED-4DB2-BD59-A6C34878D82A}">
                    <a16:rowId xmlns:a16="http://schemas.microsoft.com/office/drawing/2014/main" val="831279830"/>
                  </a:ext>
                </a:extLst>
              </a:tr>
            </a:tbl>
          </a:graphicData>
        </a:graphic>
      </p:graphicFrame>
      <p:graphicFrame>
        <p:nvGraphicFramePr>
          <p:cNvPr id="5" name="Tabel 4">
            <a:extLst>
              <a:ext uri="{FF2B5EF4-FFF2-40B4-BE49-F238E27FC236}">
                <a16:creationId xmlns:a16="http://schemas.microsoft.com/office/drawing/2014/main" id="{A0972587-8D56-A129-572C-5586A661726B}"/>
              </a:ext>
            </a:extLst>
          </p:cNvPr>
          <p:cNvGraphicFramePr>
            <a:graphicFrameLocks noGrp="1"/>
          </p:cNvGraphicFramePr>
          <p:nvPr/>
        </p:nvGraphicFramePr>
        <p:xfrm>
          <a:off x="7897866" y="365125"/>
          <a:ext cx="4168247" cy="1828800"/>
        </p:xfrm>
        <a:graphic>
          <a:graphicData uri="http://schemas.openxmlformats.org/drawingml/2006/table">
            <a:tbl>
              <a:tblPr firstRow="1" bandRow="1">
                <a:tableStyleId>{5C22544A-7EE6-4342-B048-85BDC9FD1C3A}</a:tableStyleId>
              </a:tblPr>
              <a:tblGrid>
                <a:gridCol w="519430">
                  <a:extLst>
                    <a:ext uri="{9D8B030D-6E8A-4147-A177-3AD203B41FA5}">
                      <a16:colId xmlns:a16="http://schemas.microsoft.com/office/drawing/2014/main" val="3108915383"/>
                    </a:ext>
                  </a:extLst>
                </a:gridCol>
                <a:gridCol w="1457579">
                  <a:extLst>
                    <a:ext uri="{9D8B030D-6E8A-4147-A177-3AD203B41FA5}">
                      <a16:colId xmlns:a16="http://schemas.microsoft.com/office/drawing/2014/main" val="2184638772"/>
                    </a:ext>
                  </a:extLst>
                </a:gridCol>
                <a:gridCol w="2191238">
                  <a:extLst>
                    <a:ext uri="{9D8B030D-6E8A-4147-A177-3AD203B41FA5}">
                      <a16:colId xmlns:a16="http://schemas.microsoft.com/office/drawing/2014/main" val="1908837735"/>
                    </a:ext>
                  </a:extLst>
                </a:gridCol>
              </a:tblGrid>
              <a:tr h="351397">
                <a:tc gridSpan="3">
                  <a:txBody>
                    <a:bodyPr/>
                    <a:lstStyle/>
                    <a:p>
                      <a:r>
                        <a:rPr lang="da-DK" dirty="0"/>
                        <a:t>Data (fra studerende)</a:t>
                      </a:r>
                      <a:endParaRPr lang="en-DK" dirty="0"/>
                    </a:p>
                  </a:txBody>
                  <a:tcPr/>
                </a:tc>
                <a:tc hMerge="1">
                  <a:txBody>
                    <a:bodyPr/>
                    <a:lstStyle/>
                    <a:p>
                      <a:endParaRPr lang="en-DK" dirty="0"/>
                    </a:p>
                  </a:txBody>
                  <a:tcPr/>
                </a:tc>
                <a:tc hMerge="1">
                  <a:txBody>
                    <a:bodyPr/>
                    <a:lstStyle/>
                    <a:p>
                      <a:endParaRPr lang="en-DK" dirty="0"/>
                    </a:p>
                  </a:txBody>
                  <a:tcPr/>
                </a:tc>
                <a:extLst>
                  <a:ext uri="{0D108BD9-81ED-4DB2-BD59-A6C34878D82A}">
                    <a16:rowId xmlns:a16="http://schemas.microsoft.com/office/drawing/2014/main" val="2525434298"/>
                  </a:ext>
                </a:extLst>
              </a:tr>
              <a:tr h="351397">
                <a:tc>
                  <a:txBody>
                    <a:bodyPr/>
                    <a:lstStyle/>
                    <a:p>
                      <a:r>
                        <a:rPr lang="da-DK" dirty="0"/>
                        <a:t>Tid</a:t>
                      </a:r>
                      <a:endParaRPr lang="en-DK" dirty="0"/>
                    </a:p>
                  </a:txBody>
                  <a:tcPr/>
                </a:tc>
                <a:tc>
                  <a:txBody>
                    <a:bodyPr/>
                    <a:lstStyle/>
                    <a:p>
                      <a:r>
                        <a:rPr lang="da-DK" dirty="0"/>
                        <a:t>Korrekte svar</a:t>
                      </a:r>
                      <a:endParaRPr lang="en-DK" dirty="0"/>
                    </a:p>
                  </a:txBody>
                  <a:tcPr/>
                </a:tc>
                <a:tc>
                  <a:txBody>
                    <a:bodyPr/>
                    <a:lstStyle/>
                    <a:p>
                      <a:pPr algn="l"/>
                      <a:r>
                        <a:rPr lang="da-DK" dirty="0"/>
                        <a:t>Oplevet kompetence</a:t>
                      </a:r>
                      <a:br>
                        <a:rPr lang="da-DK" dirty="0"/>
                      </a:br>
                      <a:r>
                        <a:rPr lang="da-DK" i="1" dirty="0"/>
                        <a:t>(</a:t>
                      </a:r>
                      <a:r>
                        <a:rPr lang="da-DK" i="1" dirty="0">
                          <a:solidFill>
                            <a:schemeClr val="accent6">
                              <a:lumMod val="75000"/>
                            </a:schemeClr>
                          </a:solidFill>
                        </a:rPr>
                        <a:t>Vidste det</a:t>
                      </a:r>
                      <a:r>
                        <a:rPr lang="da-DK" i="1" dirty="0"/>
                        <a:t>, </a:t>
                      </a:r>
                      <a:br>
                        <a:rPr lang="da-DK" i="1" dirty="0"/>
                      </a:br>
                      <a:r>
                        <a:rPr lang="da-DK" i="1" dirty="0">
                          <a:solidFill>
                            <a:schemeClr val="accent6">
                              <a:lumMod val="40000"/>
                              <a:lumOff val="60000"/>
                            </a:schemeClr>
                          </a:solidFill>
                        </a:rPr>
                        <a:t>Jeg forstår det nu</a:t>
                      </a:r>
                      <a:r>
                        <a:rPr lang="da-DK" i="1" dirty="0"/>
                        <a:t>, </a:t>
                      </a:r>
                      <a:r>
                        <a:rPr lang="da-DK" i="1" dirty="0">
                          <a:solidFill>
                            <a:schemeClr val="accent2">
                              <a:lumMod val="60000"/>
                              <a:lumOff val="40000"/>
                            </a:schemeClr>
                          </a:solidFill>
                        </a:rPr>
                        <a:t>Tror jeg forstår</a:t>
                      </a:r>
                      <a:r>
                        <a:rPr lang="da-DK" i="1" dirty="0"/>
                        <a:t>, </a:t>
                      </a:r>
                      <a:r>
                        <a:rPr lang="da-DK" i="1" dirty="0">
                          <a:solidFill>
                            <a:srgbClr val="FF0000"/>
                          </a:solidFill>
                        </a:rPr>
                        <a:t>Forstår ikke</a:t>
                      </a:r>
                      <a:r>
                        <a:rPr lang="da-DK" i="1" dirty="0"/>
                        <a:t>) </a:t>
                      </a:r>
                      <a:endParaRPr lang="en-DK" dirty="0"/>
                    </a:p>
                  </a:txBody>
                  <a:tcPr/>
                </a:tc>
                <a:extLst>
                  <a:ext uri="{0D108BD9-81ED-4DB2-BD59-A6C34878D82A}">
                    <a16:rowId xmlns:a16="http://schemas.microsoft.com/office/drawing/2014/main" val="2173498592"/>
                  </a:ext>
                </a:extLst>
              </a:tr>
            </a:tbl>
          </a:graphicData>
        </a:graphic>
      </p:graphicFrame>
      <p:sp>
        <p:nvSpPr>
          <p:cNvPr id="6" name="Pladsholder til indhold 2">
            <a:extLst>
              <a:ext uri="{FF2B5EF4-FFF2-40B4-BE49-F238E27FC236}">
                <a16:creationId xmlns:a16="http://schemas.microsoft.com/office/drawing/2014/main" id="{18A114E6-F43F-A5DD-5A3B-ED4448FDD3D5}"/>
              </a:ext>
            </a:extLst>
          </p:cNvPr>
          <p:cNvSpPr txBox="1">
            <a:spLocks/>
          </p:cNvSpPr>
          <p:nvPr/>
        </p:nvSpPr>
        <p:spPr>
          <a:xfrm>
            <a:off x="8053260" y="74559"/>
            <a:ext cx="4232031" cy="7212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a-DK" sz="1800" i="1" dirty="0"/>
              <a:t>Eksempel på variablernes konstruktion</a:t>
            </a:r>
            <a:endParaRPr lang="en-DK" sz="1800" i="1" dirty="0"/>
          </a:p>
        </p:txBody>
      </p:sp>
      <p:sp>
        <p:nvSpPr>
          <p:cNvPr id="7" name="Pladsholder til indhold 2">
            <a:extLst>
              <a:ext uri="{FF2B5EF4-FFF2-40B4-BE49-F238E27FC236}">
                <a16:creationId xmlns:a16="http://schemas.microsoft.com/office/drawing/2014/main" id="{E574A183-B4C7-EAF1-9EEB-515063DCD492}"/>
              </a:ext>
            </a:extLst>
          </p:cNvPr>
          <p:cNvSpPr txBox="1">
            <a:spLocks/>
          </p:cNvSpPr>
          <p:nvPr/>
        </p:nvSpPr>
        <p:spPr>
          <a:xfrm>
            <a:off x="6484621" y="306479"/>
            <a:ext cx="5458838" cy="41925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2400" b="1" dirty="0" err="1">
                <a:solidFill>
                  <a:schemeClr val="accent1">
                    <a:lumMod val="75000"/>
                  </a:schemeClr>
                </a:solidFill>
              </a:rPr>
              <a:t>What</a:t>
            </a:r>
            <a:r>
              <a:rPr lang="da-DK" sz="2400" b="1" dirty="0">
                <a:solidFill>
                  <a:schemeClr val="accent1">
                    <a:lumMod val="75000"/>
                  </a:schemeClr>
                </a:solidFill>
              </a:rPr>
              <a:t>? </a:t>
            </a:r>
          </a:p>
          <a:p>
            <a:endParaRPr lang="da-DK" sz="2400" b="1" dirty="0">
              <a:solidFill>
                <a:schemeClr val="accent1">
                  <a:lumMod val="75000"/>
                </a:schemeClr>
              </a:solidFill>
            </a:endParaRPr>
          </a:p>
          <a:p>
            <a:pPr marL="0" indent="0">
              <a:buNone/>
            </a:pPr>
            <a:endParaRPr lang="da-DK" sz="2400" b="1" dirty="0">
              <a:solidFill>
                <a:schemeClr val="accent1">
                  <a:lumMod val="75000"/>
                </a:schemeClr>
              </a:solidFill>
            </a:endParaRPr>
          </a:p>
          <a:p>
            <a:pPr marL="0" indent="0">
              <a:buNone/>
            </a:pPr>
            <a:endParaRPr lang="da-DK" sz="2400" b="1" dirty="0">
              <a:solidFill>
                <a:schemeClr val="accent1">
                  <a:lumMod val="75000"/>
                </a:schemeClr>
              </a:solidFill>
            </a:endParaRPr>
          </a:p>
          <a:p>
            <a:pPr marL="0" indent="0">
              <a:buNone/>
            </a:pPr>
            <a:endParaRPr lang="da-DK" sz="2400" b="1" dirty="0">
              <a:solidFill>
                <a:schemeClr val="accent1">
                  <a:lumMod val="75000"/>
                </a:schemeClr>
              </a:solidFill>
            </a:endParaRPr>
          </a:p>
          <a:p>
            <a:pPr marL="0" indent="0">
              <a:buNone/>
            </a:pPr>
            <a:r>
              <a:rPr lang="da-DK" sz="2400" b="1" dirty="0" err="1">
                <a:solidFill>
                  <a:schemeClr val="accent1">
                    <a:lumMod val="75000"/>
                  </a:schemeClr>
                </a:solidFill>
              </a:rPr>
              <a:t>Who</a:t>
            </a:r>
            <a:r>
              <a:rPr lang="da-DK" sz="2400" b="1" dirty="0">
                <a:solidFill>
                  <a:schemeClr val="accent1">
                    <a:lumMod val="75000"/>
                  </a:schemeClr>
                </a:solidFill>
              </a:rPr>
              <a:t>? </a:t>
            </a:r>
            <a:r>
              <a:rPr lang="da-DK" sz="2400" dirty="0">
                <a:solidFill>
                  <a:schemeClr val="accent1">
                    <a:lumMod val="75000"/>
                  </a:schemeClr>
                </a:solidFill>
              </a:rPr>
              <a:t>     Underviserne</a:t>
            </a:r>
            <a:r>
              <a:rPr lang="da-DK" sz="2400" b="1" dirty="0">
                <a:solidFill>
                  <a:schemeClr val="accent1">
                    <a:lumMod val="75000"/>
                  </a:schemeClr>
                </a:solidFill>
              </a:rPr>
              <a:t> </a:t>
            </a:r>
          </a:p>
          <a:p>
            <a:pPr marL="0" indent="0">
              <a:buNone/>
            </a:pPr>
            <a:r>
              <a:rPr lang="da-DK" sz="2400" b="1" dirty="0" err="1">
                <a:solidFill>
                  <a:schemeClr val="accent1">
                    <a:lumMod val="75000"/>
                  </a:schemeClr>
                </a:solidFill>
              </a:rPr>
              <a:t>Why</a:t>
            </a:r>
            <a:r>
              <a:rPr lang="da-DK" sz="2400" b="1" dirty="0">
                <a:solidFill>
                  <a:schemeClr val="accent1">
                    <a:lumMod val="75000"/>
                  </a:schemeClr>
                </a:solidFill>
              </a:rPr>
              <a:t>?     </a:t>
            </a:r>
            <a:r>
              <a:rPr lang="da-DK" sz="2400" dirty="0">
                <a:solidFill>
                  <a:schemeClr val="accent1">
                    <a:lumMod val="75000"/>
                  </a:schemeClr>
                </a:solidFill>
              </a:rPr>
              <a:t> Personalisering af læringen</a:t>
            </a:r>
          </a:p>
          <a:p>
            <a:endParaRPr lang="da-DK" sz="2400" b="1" dirty="0">
              <a:solidFill>
                <a:schemeClr val="accent1">
                  <a:lumMod val="75000"/>
                </a:schemeClr>
              </a:solidFill>
            </a:endParaRPr>
          </a:p>
          <a:p>
            <a:pPr marL="0" indent="0">
              <a:buNone/>
            </a:pPr>
            <a:r>
              <a:rPr lang="da-DK" sz="2400" b="1" dirty="0">
                <a:solidFill>
                  <a:schemeClr val="accent1">
                    <a:lumMod val="75000"/>
                  </a:schemeClr>
                </a:solidFill>
              </a:rPr>
              <a:t>How? </a:t>
            </a:r>
            <a:endParaRPr lang="en-DK" sz="2400" dirty="0">
              <a:solidFill>
                <a:schemeClr val="accent1">
                  <a:lumMod val="75000"/>
                </a:schemeClr>
              </a:solidFill>
            </a:endParaRPr>
          </a:p>
        </p:txBody>
      </p:sp>
      <p:sp>
        <p:nvSpPr>
          <p:cNvPr id="9" name="Tekstfelt 8">
            <a:extLst>
              <a:ext uri="{FF2B5EF4-FFF2-40B4-BE49-F238E27FC236}">
                <a16:creationId xmlns:a16="http://schemas.microsoft.com/office/drawing/2014/main" id="{EF219236-31C6-2875-9A45-10EBDA12A46F}"/>
              </a:ext>
            </a:extLst>
          </p:cNvPr>
          <p:cNvSpPr txBox="1"/>
          <p:nvPr/>
        </p:nvSpPr>
        <p:spPr>
          <a:xfrm>
            <a:off x="3222625" y="4267201"/>
            <a:ext cx="486409" cy="769441"/>
          </a:xfrm>
          <a:prstGeom prst="rect">
            <a:avLst/>
          </a:prstGeom>
          <a:noFill/>
        </p:spPr>
        <p:txBody>
          <a:bodyPr wrap="square">
            <a:spAutoFit/>
          </a:bodyPr>
          <a:lstStyle/>
          <a:p>
            <a:r>
              <a:rPr lang="da-DK" sz="4400" dirty="0"/>
              <a:t>?</a:t>
            </a:r>
            <a:endParaRPr lang="en-DK" sz="4400" dirty="0"/>
          </a:p>
        </p:txBody>
      </p:sp>
    </p:spTree>
    <p:extLst>
      <p:ext uri="{BB962C8B-B14F-4D97-AF65-F5344CB8AC3E}">
        <p14:creationId xmlns:p14="http://schemas.microsoft.com/office/powerpoint/2010/main" val="4149044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494EDD-A2F1-A69E-D03F-5B2F1A730617}"/>
              </a:ext>
            </a:extLst>
          </p:cNvPr>
          <p:cNvSpPr>
            <a:spLocks noGrp="1"/>
          </p:cNvSpPr>
          <p:nvPr>
            <p:ph type="title"/>
          </p:nvPr>
        </p:nvSpPr>
        <p:spPr/>
        <p:txBody>
          <a:bodyPr/>
          <a:lstStyle/>
          <a:p>
            <a:r>
              <a:rPr lang="da-DK" dirty="0"/>
              <a:t>Casen: </a:t>
            </a:r>
            <a:r>
              <a:rPr lang="da-DK" dirty="0" err="1"/>
              <a:t>Rhapsode</a:t>
            </a:r>
            <a:r>
              <a:rPr lang="da-DK" dirty="0"/>
              <a:t> </a:t>
            </a:r>
            <a:br>
              <a:rPr lang="da-DK" dirty="0"/>
            </a:br>
            <a:r>
              <a:rPr lang="da-DK" sz="3600" dirty="0"/>
              <a:t>- </a:t>
            </a:r>
            <a:r>
              <a:rPr lang="da-DK" sz="3600" dirty="0" err="1"/>
              <a:t>NurseEd</a:t>
            </a:r>
            <a:r>
              <a:rPr lang="da-DK" sz="3600" dirty="0"/>
              <a:t> projektet</a:t>
            </a:r>
            <a:endParaRPr lang="en-DK" dirty="0"/>
          </a:p>
        </p:txBody>
      </p:sp>
      <p:sp>
        <p:nvSpPr>
          <p:cNvPr id="3" name="Pladsholder til indhold 2">
            <a:extLst>
              <a:ext uri="{FF2B5EF4-FFF2-40B4-BE49-F238E27FC236}">
                <a16:creationId xmlns:a16="http://schemas.microsoft.com/office/drawing/2014/main" id="{8E6EED6D-86E0-C4A5-B37B-F8561945A19B}"/>
              </a:ext>
            </a:extLst>
          </p:cNvPr>
          <p:cNvSpPr>
            <a:spLocks noGrp="1"/>
          </p:cNvSpPr>
          <p:nvPr>
            <p:ph idx="1"/>
          </p:nvPr>
        </p:nvSpPr>
        <p:spPr>
          <a:xfrm>
            <a:off x="838199" y="1825625"/>
            <a:ext cx="5646421" cy="4351338"/>
          </a:xfrm>
        </p:spPr>
        <p:txBody>
          <a:bodyPr>
            <a:normAutofit/>
          </a:bodyPr>
          <a:lstStyle/>
          <a:p>
            <a:pPr marL="0" indent="0">
              <a:buNone/>
            </a:pPr>
            <a:r>
              <a:rPr lang="da-DK" sz="2400" dirty="0"/>
              <a:t>Læringsdata fra platformen er tiltænkt, som forberedelsesstøtte til underviserne. </a:t>
            </a:r>
          </a:p>
          <a:p>
            <a:pPr marL="0" indent="0">
              <a:buNone/>
            </a:pPr>
            <a:r>
              <a:rPr lang="da-DK" sz="2400" dirty="0"/>
              <a:t>Studerende forbereder sig på platformen (lektier) og underviseren tilpasser kommende lektion på baggrund af de studerendes præstation.</a:t>
            </a:r>
          </a:p>
          <a:p>
            <a:pPr marL="0" indent="0">
              <a:buNone/>
            </a:pPr>
            <a:endParaRPr lang="da-DK" sz="2400" dirty="0"/>
          </a:p>
          <a:p>
            <a:pPr marL="0" indent="0">
              <a:buNone/>
            </a:pPr>
            <a:r>
              <a:rPr lang="da-DK" sz="2400" dirty="0"/>
              <a:t>Tesen: Læringsdata = Større læringsudbytte</a:t>
            </a:r>
          </a:p>
          <a:p>
            <a:pPr marL="0" indent="0">
              <a:buNone/>
            </a:pPr>
            <a:endParaRPr lang="da-DK" sz="2400" dirty="0"/>
          </a:p>
          <a:p>
            <a:pPr marL="0" indent="0">
              <a:buNone/>
            </a:pPr>
            <a:r>
              <a:rPr lang="da-DK" sz="2400" b="1" u="sng" dirty="0">
                <a:solidFill>
                  <a:schemeClr val="accent1"/>
                </a:solidFill>
              </a:rPr>
              <a:t>Det vil jeg fortælle lidt om</a:t>
            </a:r>
          </a:p>
        </p:txBody>
      </p:sp>
      <p:graphicFrame>
        <p:nvGraphicFramePr>
          <p:cNvPr id="4" name="Tabel 3">
            <a:extLst>
              <a:ext uri="{FF2B5EF4-FFF2-40B4-BE49-F238E27FC236}">
                <a16:creationId xmlns:a16="http://schemas.microsoft.com/office/drawing/2014/main" id="{24B9F216-4714-BFD3-1BCE-1B9DB5049D1E}"/>
              </a:ext>
            </a:extLst>
          </p:cNvPr>
          <p:cNvGraphicFramePr>
            <a:graphicFrameLocks noGrp="1"/>
          </p:cNvGraphicFramePr>
          <p:nvPr/>
        </p:nvGraphicFramePr>
        <p:xfrm>
          <a:off x="7897866" y="3710218"/>
          <a:ext cx="4290901" cy="3147782"/>
        </p:xfrm>
        <a:graphic>
          <a:graphicData uri="http://schemas.openxmlformats.org/drawingml/2006/table">
            <a:tbl>
              <a:tblPr firstRow="1" bandRow="1">
                <a:tableStyleId>{5C22544A-7EE6-4342-B048-85BDC9FD1C3A}</a:tableStyleId>
              </a:tblPr>
              <a:tblGrid>
                <a:gridCol w="1236784">
                  <a:extLst>
                    <a:ext uri="{9D8B030D-6E8A-4147-A177-3AD203B41FA5}">
                      <a16:colId xmlns:a16="http://schemas.microsoft.com/office/drawing/2014/main" val="3108915383"/>
                    </a:ext>
                  </a:extLst>
                </a:gridCol>
                <a:gridCol w="1537526">
                  <a:extLst>
                    <a:ext uri="{9D8B030D-6E8A-4147-A177-3AD203B41FA5}">
                      <a16:colId xmlns:a16="http://schemas.microsoft.com/office/drawing/2014/main" val="2184638772"/>
                    </a:ext>
                  </a:extLst>
                </a:gridCol>
                <a:gridCol w="1516591">
                  <a:extLst>
                    <a:ext uri="{9D8B030D-6E8A-4147-A177-3AD203B41FA5}">
                      <a16:colId xmlns:a16="http://schemas.microsoft.com/office/drawing/2014/main" val="1908837735"/>
                    </a:ext>
                  </a:extLst>
                </a:gridCol>
              </a:tblGrid>
              <a:tr h="351397">
                <a:tc gridSpan="3">
                  <a:txBody>
                    <a:bodyPr/>
                    <a:lstStyle/>
                    <a:p>
                      <a:r>
                        <a:rPr lang="da-DK" dirty="0"/>
                        <a:t>Variablerne (til underviseren)</a:t>
                      </a:r>
                      <a:endParaRPr lang="en-DK" dirty="0"/>
                    </a:p>
                  </a:txBody>
                  <a:tcPr/>
                </a:tc>
                <a:tc hMerge="1">
                  <a:txBody>
                    <a:bodyPr/>
                    <a:lstStyle/>
                    <a:p>
                      <a:endParaRPr lang="en-DK" dirty="0"/>
                    </a:p>
                  </a:txBody>
                  <a:tcPr/>
                </a:tc>
                <a:tc hMerge="1">
                  <a:txBody>
                    <a:bodyPr/>
                    <a:lstStyle/>
                    <a:p>
                      <a:endParaRPr lang="en-DK" dirty="0"/>
                    </a:p>
                  </a:txBody>
                  <a:tcPr/>
                </a:tc>
                <a:extLst>
                  <a:ext uri="{0D108BD9-81ED-4DB2-BD59-A6C34878D82A}">
                    <a16:rowId xmlns:a16="http://schemas.microsoft.com/office/drawing/2014/main" val="2525434298"/>
                  </a:ext>
                </a:extLst>
              </a:tr>
              <a:tr h="351397">
                <a:tc>
                  <a:txBody>
                    <a:bodyPr/>
                    <a:lstStyle/>
                    <a:p>
                      <a:r>
                        <a:rPr lang="da-DK" dirty="0"/>
                        <a:t>Forventet tidsforbrug</a:t>
                      </a:r>
                      <a:endParaRPr lang="en-DK" dirty="0"/>
                    </a:p>
                  </a:txBody>
                  <a:tcPr/>
                </a:tc>
                <a:tc>
                  <a:txBody>
                    <a:bodyPr/>
                    <a:lstStyle/>
                    <a:p>
                      <a:r>
                        <a:rPr lang="da-DK" dirty="0"/>
                        <a:t>Træfsikkerhed</a:t>
                      </a:r>
                      <a:endParaRPr lang="en-DK"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Bevidst inkompetence</a:t>
                      </a:r>
                      <a:endParaRPr lang="en-DK" dirty="0"/>
                    </a:p>
                  </a:txBody>
                  <a:tcPr/>
                </a:tc>
                <a:extLst>
                  <a:ext uri="{0D108BD9-81ED-4DB2-BD59-A6C34878D82A}">
                    <a16:rowId xmlns:a16="http://schemas.microsoft.com/office/drawing/2014/main" val="2173498592"/>
                  </a:ext>
                </a:extLst>
              </a:tr>
              <a:tr h="750931">
                <a:tc>
                  <a:txBody>
                    <a:bodyPr/>
                    <a:lstStyle/>
                    <a:p>
                      <a:endParaRPr lang="en-DK" sz="1400" i="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Progression</a:t>
                      </a:r>
                      <a:endParaRPr lang="en-DK" sz="1400" i="1" dirty="0"/>
                    </a:p>
                  </a:txBody>
                  <a:tcPr/>
                </a:tc>
                <a:tc>
                  <a:txBody>
                    <a:bodyPr/>
                    <a:lstStyle/>
                    <a:p>
                      <a:r>
                        <a:rPr lang="da-DK" dirty="0"/>
                        <a:t>Ubevidst inkompetence</a:t>
                      </a:r>
                      <a:endParaRPr lang="en-DK" dirty="0"/>
                    </a:p>
                  </a:txBody>
                  <a:tcPr/>
                </a:tc>
                <a:extLst>
                  <a:ext uri="{0D108BD9-81ED-4DB2-BD59-A6C34878D82A}">
                    <a16:rowId xmlns:a16="http://schemas.microsoft.com/office/drawing/2014/main" val="2703685171"/>
                  </a:ext>
                </a:extLst>
              </a:tr>
              <a:tr h="422421">
                <a:tc>
                  <a:txBody>
                    <a:bodyPr/>
                    <a:lstStyle/>
                    <a:p>
                      <a:endParaRPr lang="en-DK" sz="1400" i="1" dirty="0"/>
                    </a:p>
                  </a:txBody>
                  <a:tcPr/>
                </a:tc>
                <a:tc>
                  <a:txBody>
                    <a:bodyPr/>
                    <a:lstStyle/>
                    <a:p>
                      <a:endParaRPr lang="en-DK"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Bevidst kompetence</a:t>
                      </a:r>
                      <a:endParaRPr lang="en-DK" dirty="0"/>
                    </a:p>
                  </a:txBody>
                  <a:tcPr/>
                </a:tc>
                <a:extLst>
                  <a:ext uri="{0D108BD9-81ED-4DB2-BD59-A6C34878D82A}">
                    <a16:rowId xmlns:a16="http://schemas.microsoft.com/office/drawing/2014/main" val="3624868448"/>
                  </a:ext>
                </a:extLst>
              </a:tr>
              <a:tr h="750931">
                <a:tc>
                  <a:txBody>
                    <a:bodyPr/>
                    <a:lstStyle/>
                    <a:p>
                      <a:endParaRPr lang="en-DK" sz="1400" i="1" dirty="0"/>
                    </a:p>
                  </a:txBody>
                  <a:tcPr/>
                </a:tc>
                <a:tc>
                  <a:txBody>
                    <a:bodyPr/>
                    <a:lstStyle/>
                    <a:p>
                      <a:endParaRPr lang="en-DK"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Ubevidst kompetence</a:t>
                      </a:r>
                      <a:endParaRPr lang="en-DK" dirty="0"/>
                    </a:p>
                  </a:txBody>
                  <a:tcPr/>
                </a:tc>
                <a:extLst>
                  <a:ext uri="{0D108BD9-81ED-4DB2-BD59-A6C34878D82A}">
                    <a16:rowId xmlns:a16="http://schemas.microsoft.com/office/drawing/2014/main" val="831279830"/>
                  </a:ext>
                </a:extLst>
              </a:tr>
            </a:tbl>
          </a:graphicData>
        </a:graphic>
      </p:graphicFrame>
      <p:graphicFrame>
        <p:nvGraphicFramePr>
          <p:cNvPr id="5" name="Tabel 4">
            <a:extLst>
              <a:ext uri="{FF2B5EF4-FFF2-40B4-BE49-F238E27FC236}">
                <a16:creationId xmlns:a16="http://schemas.microsoft.com/office/drawing/2014/main" id="{A0972587-8D56-A129-572C-5586A661726B}"/>
              </a:ext>
            </a:extLst>
          </p:cNvPr>
          <p:cNvGraphicFramePr>
            <a:graphicFrameLocks noGrp="1"/>
          </p:cNvGraphicFramePr>
          <p:nvPr/>
        </p:nvGraphicFramePr>
        <p:xfrm>
          <a:off x="7897866" y="365125"/>
          <a:ext cx="4168247" cy="1828800"/>
        </p:xfrm>
        <a:graphic>
          <a:graphicData uri="http://schemas.openxmlformats.org/drawingml/2006/table">
            <a:tbl>
              <a:tblPr firstRow="1" bandRow="1">
                <a:tableStyleId>{5C22544A-7EE6-4342-B048-85BDC9FD1C3A}</a:tableStyleId>
              </a:tblPr>
              <a:tblGrid>
                <a:gridCol w="519430">
                  <a:extLst>
                    <a:ext uri="{9D8B030D-6E8A-4147-A177-3AD203B41FA5}">
                      <a16:colId xmlns:a16="http://schemas.microsoft.com/office/drawing/2014/main" val="3108915383"/>
                    </a:ext>
                  </a:extLst>
                </a:gridCol>
                <a:gridCol w="1457579">
                  <a:extLst>
                    <a:ext uri="{9D8B030D-6E8A-4147-A177-3AD203B41FA5}">
                      <a16:colId xmlns:a16="http://schemas.microsoft.com/office/drawing/2014/main" val="2184638772"/>
                    </a:ext>
                  </a:extLst>
                </a:gridCol>
                <a:gridCol w="2191238">
                  <a:extLst>
                    <a:ext uri="{9D8B030D-6E8A-4147-A177-3AD203B41FA5}">
                      <a16:colId xmlns:a16="http://schemas.microsoft.com/office/drawing/2014/main" val="1908837735"/>
                    </a:ext>
                  </a:extLst>
                </a:gridCol>
              </a:tblGrid>
              <a:tr h="351397">
                <a:tc gridSpan="3">
                  <a:txBody>
                    <a:bodyPr/>
                    <a:lstStyle/>
                    <a:p>
                      <a:r>
                        <a:rPr lang="da-DK" dirty="0"/>
                        <a:t>Data (fra studerende)</a:t>
                      </a:r>
                      <a:endParaRPr lang="en-DK" dirty="0"/>
                    </a:p>
                  </a:txBody>
                  <a:tcPr/>
                </a:tc>
                <a:tc hMerge="1">
                  <a:txBody>
                    <a:bodyPr/>
                    <a:lstStyle/>
                    <a:p>
                      <a:endParaRPr lang="en-DK" dirty="0"/>
                    </a:p>
                  </a:txBody>
                  <a:tcPr/>
                </a:tc>
                <a:tc hMerge="1">
                  <a:txBody>
                    <a:bodyPr/>
                    <a:lstStyle/>
                    <a:p>
                      <a:endParaRPr lang="en-DK" dirty="0"/>
                    </a:p>
                  </a:txBody>
                  <a:tcPr/>
                </a:tc>
                <a:extLst>
                  <a:ext uri="{0D108BD9-81ED-4DB2-BD59-A6C34878D82A}">
                    <a16:rowId xmlns:a16="http://schemas.microsoft.com/office/drawing/2014/main" val="2525434298"/>
                  </a:ext>
                </a:extLst>
              </a:tr>
              <a:tr h="351397">
                <a:tc>
                  <a:txBody>
                    <a:bodyPr/>
                    <a:lstStyle/>
                    <a:p>
                      <a:r>
                        <a:rPr lang="da-DK" dirty="0"/>
                        <a:t>Tid</a:t>
                      </a:r>
                      <a:endParaRPr lang="en-DK" dirty="0"/>
                    </a:p>
                  </a:txBody>
                  <a:tcPr/>
                </a:tc>
                <a:tc>
                  <a:txBody>
                    <a:bodyPr/>
                    <a:lstStyle/>
                    <a:p>
                      <a:r>
                        <a:rPr lang="da-DK" dirty="0"/>
                        <a:t>Korrekte svar</a:t>
                      </a:r>
                      <a:endParaRPr lang="en-DK" dirty="0"/>
                    </a:p>
                  </a:txBody>
                  <a:tcPr/>
                </a:tc>
                <a:tc>
                  <a:txBody>
                    <a:bodyPr/>
                    <a:lstStyle/>
                    <a:p>
                      <a:pPr algn="l"/>
                      <a:r>
                        <a:rPr lang="da-DK" dirty="0"/>
                        <a:t>Oplevet kompetence</a:t>
                      </a:r>
                      <a:br>
                        <a:rPr lang="da-DK" dirty="0"/>
                      </a:br>
                      <a:r>
                        <a:rPr lang="da-DK" i="1" dirty="0"/>
                        <a:t>(</a:t>
                      </a:r>
                      <a:r>
                        <a:rPr lang="da-DK" i="1" dirty="0">
                          <a:solidFill>
                            <a:schemeClr val="accent6">
                              <a:lumMod val="75000"/>
                            </a:schemeClr>
                          </a:solidFill>
                        </a:rPr>
                        <a:t>Vidste det</a:t>
                      </a:r>
                      <a:r>
                        <a:rPr lang="da-DK" i="1" dirty="0"/>
                        <a:t>, </a:t>
                      </a:r>
                      <a:br>
                        <a:rPr lang="da-DK" i="1" dirty="0"/>
                      </a:br>
                      <a:r>
                        <a:rPr lang="da-DK" i="1" dirty="0">
                          <a:solidFill>
                            <a:schemeClr val="accent6">
                              <a:lumMod val="40000"/>
                              <a:lumOff val="60000"/>
                            </a:schemeClr>
                          </a:solidFill>
                        </a:rPr>
                        <a:t>Jeg forstår det nu</a:t>
                      </a:r>
                      <a:r>
                        <a:rPr lang="da-DK" i="1" dirty="0"/>
                        <a:t>, </a:t>
                      </a:r>
                      <a:r>
                        <a:rPr lang="da-DK" i="1" dirty="0">
                          <a:solidFill>
                            <a:schemeClr val="accent2">
                              <a:lumMod val="60000"/>
                              <a:lumOff val="40000"/>
                            </a:schemeClr>
                          </a:solidFill>
                        </a:rPr>
                        <a:t>Tror jeg forstår</a:t>
                      </a:r>
                      <a:r>
                        <a:rPr lang="da-DK" i="1" dirty="0"/>
                        <a:t>, </a:t>
                      </a:r>
                      <a:r>
                        <a:rPr lang="da-DK" i="1" dirty="0">
                          <a:solidFill>
                            <a:srgbClr val="FF0000"/>
                          </a:solidFill>
                        </a:rPr>
                        <a:t>Forstår ikke</a:t>
                      </a:r>
                      <a:r>
                        <a:rPr lang="da-DK" i="1" dirty="0"/>
                        <a:t>) </a:t>
                      </a:r>
                      <a:endParaRPr lang="en-DK" dirty="0"/>
                    </a:p>
                  </a:txBody>
                  <a:tcPr/>
                </a:tc>
                <a:extLst>
                  <a:ext uri="{0D108BD9-81ED-4DB2-BD59-A6C34878D82A}">
                    <a16:rowId xmlns:a16="http://schemas.microsoft.com/office/drawing/2014/main" val="2173498592"/>
                  </a:ext>
                </a:extLst>
              </a:tr>
            </a:tbl>
          </a:graphicData>
        </a:graphic>
      </p:graphicFrame>
      <p:sp>
        <p:nvSpPr>
          <p:cNvPr id="6" name="Pladsholder til indhold 2">
            <a:extLst>
              <a:ext uri="{FF2B5EF4-FFF2-40B4-BE49-F238E27FC236}">
                <a16:creationId xmlns:a16="http://schemas.microsoft.com/office/drawing/2014/main" id="{18A114E6-F43F-A5DD-5A3B-ED4448FDD3D5}"/>
              </a:ext>
            </a:extLst>
          </p:cNvPr>
          <p:cNvSpPr txBox="1">
            <a:spLocks/>
          </p:cNvSpPr>
          <p:nvPr/>
        </p:nvSpPr>
        <p:spPr>
          <a:xfrm>
            <a:off x="8053260" y="74559"/>
            <a:ext cx="4232031" cy="7212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a-DK" sz="1800" i="1" dirty="0"/>
              <a:t>Eksempel på variablernes konstruktion</a:t>
            </a:r>
            <a:endParaRPr lang="en-DK" sz="1800" i="1" dirty="0"/>
          </a:p>
        </p:txBody>
      </p:sp>
      <p:sp>
        <p:nvSpPr>
          <p:cNvPr id="7" name="Pladsholder til indhold 2">
            <a:extLst>
              <a:ext uri="{FF2B5EF4-FFF2-40B4-BE49-F238E27FC236}">
                <a16:creationId xmlns:a16="http://schemas.microsoft.com/office/drawing/2014/main" id="{E574A183-B4C7-EAF1-9EEB-515063DCD492}"/>
              </a:ext>
            </a:extLst>
          </p:cNvPr>
          <p:cNvSpPr txBox="1">
            <a:spLocks/>
          </p:cNvSpPr>
          <p:nvPr/>
        </p:nvSpPr>
        <p:spPr>
          <a:xfrm>
            <a:off x="6484621" y="306479"/>
            <a:ext cx="5458838" cy="41925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2400" b="1" dirty="0" err="1">
                <a:solidFill>
                  <a:schemeClr val="accent1">
                    <a:lumMod val="75000"/>
                  </a:schemeClr>
                </a:solidFill>
              </a:rPr>
              <a:t>What</a:t>
            </a:r>
            <a:r>
              <a:rPr lang="da-DK" sz="2400" b="1" dirty="0">
                <a:solidFill>
                  <a:schemeClr val="accent1">
                    <a:lumMod val="75000"/>
                  </a:schemeClr>
                </a:solidFill>
              </a:rPr>
              <a:t>? </a:t>
            </a:r>
          </a:p>
          <a:p>
            <a:endParaRPr lang="da-DK" sz="2400" b="1" dirty="0">
              <a:solidFill>
                <a:schemeClr val="accent1">
                  <a:lumMod val="75000"/>
                </a:schemeClr>
              </a:solidFill>
            </a:endParaRPr>
          </a:p>
          <a:p>
            <a:pPr marL="0" indent="0">
              <a:buNone/>
            </a:pPr>
            <a:endParaRPr lang="da-DK" sz="2400" b="1" dirty="0">
              <a:solidFill>
                <a:schemeClr val="accent1">
                  <a:lumMod val="75000"/>
                </a:schemeClr>
              </a:solidFill>
            </a:endParaRPr>
          </a:p>
          <a:p>
            <a:pPr marL="0" indent="0">
              <a:buNone/>
            </a:pPr>
            <a:endParaRPr lang="da-DK" sz="2400" b="1" dirty="0">
              <a:solidFill>
                <a:schemeClr val="accent1">
                  <a:lumMod val="75000"/>
                </a:schemeClr>
              </a:solidFill>
            </a:endParaRPr>
          </a:p>
          <a:p>
            <a:pPr marL="0" indent="0">
              <a:buNone/>
            </a:pPr>
            <a:endParaRPr lang="da-DK" sz="2400" b="1" dirty="0">
              <a:solidFill>
                <a:schemeClr val="accent1">
                  <a:lumMod val="75000"/>
                </a:schemeClr>
              </a:solidFill>
            </a:endParaRPr>
          </a:p>
          <a:p>
            <a:pPr marL="0" indent="0">
              <a:buNone/>
            </a:pPr>
            <a:r>
              <a:rPr lang="da-DK" sz="2400" b="1" dirty="0" err="1">
                <a:solidFill>
                  <a:schemeClr val="accent1">
                    <a:lumMod val="75000"/>
                  </a:schemeClr>
                </a:solidFill>
              </a:rPr>
              <a:t>Who</a:t>
            </a:r>
            <a:r>
              <a:rPr lang="da-DK" sz="2400" b="1" dirty="0">
                <a:solidFill>
                  <a:schemeClr val="accent1">
                    <a:lumMod val="75000"/>
                  </a:schemeClr>
                </a:solidFill>
              </a:rPr>
              <a:t>? </a:t>
            </a:r>
            <a:r>
              <a:rPr lang="da-DK" sz="2400" dirty="0">
                <a:solidFill>
                  <a:schemeClr val="accent1">
                    <a:lumMod val="75000"/>
                  </a:schemeClr>
                </a:solidFill>
              </a:rPr>
              <a:t>     Underviserne</a:t>
            </a:r>
            <a:r>
              <a:rPr lang="da-DK" sz="2400" b="1" dirty="0">
                <a:solidFill>
                  <a:schemeClr val="accent1">
                    <a:lumMod val="75000"/>
                  </a:schemeClr>
                </a:solidFill>
              </a:rPr>
              <a:t> </a:t>
            </a:r>
          </a:p>
          <a:p>
            <a:pPr marL="0" indent="0">
              <a:buNone/>
            </a:pPr>
            <a:r>
              <a:rPr lang="da-DK" sz="2400" b="1" dirty="0" err="1">
                <a:solidFill>
                  <a:schemeClr val="accent1">
                    <a:lumMod val="75000"/>
                  </a:schemeClr>
                </a:solidFill>
              </a:rPr>
              <a:t>Why</a:t>
            </a:r>
            <a:r>
              <a:rPr lang="da-DK" sz="2400" b="1" dirty="0">
                <a:solidFill>
                  <a:schemeClr val="accent1">
                    <a:lumMod val="75000"/>
                  </a:schemeClr>
                </a:solidFill>
              </a:rPr>
              <a:t>?     </a:t>
            </a:r>
            <a:r>
              <a:rPr lang="da-DK" sz="2400" dirty="0">
                <a:solidFill>
                  <a:schemeClr val="accent1">
                    <a:lumMod val="75000"/>
                  </a:schemeClr>
                </a:solidFill>
              </a:rPr>
              <a:t> Personalisering af læringen</a:t>
            </a:r>
          </a:p>
          <a:p>
            <a:endParaRPr lang="da-DK" sz="2400" b="1" dirty="0">
              <a:solidFill>
                <a:schemeClr val="accent1">
                  <a:lumMod val="75000"/>
                </a:schemeClr>
              </a:solidFill>
            </a:endParaRPr>
          </a:p>
          <a:p>
            <a:pPr marL="0" indent="0">
              <a:buNone/>
            </a:pPr>
            <a:r>
              <a:rPr lang="da-DK" sz="2400" b="1" dirty="0">
                <a:solidFill>
                  <a:schemeClr val="accent1">
                    <a:lumMod val="75000"/>
                  </a:schemeClr>
                </a:solidFill>
              </a:rPr>
              <a:t>How? </a:t>
            </a:r>
            <a:endParaRPr lang="en-DK" sz="2400" dirty="0">
              <a:solidFill>
                <a:schemeClr val="accent1">
                  <a:lumMod val="75000"/>
                </a:schemeClr>
              </a:solidFill>
            </a:endParaRPr>
          </a:p>
        </p:txBody>
      </p:sp>
      <p:sp>
        <p:nvSpPr>
          <p:cNvPr id="9" name="Tekstfelt 8">
            <a:extLst>
              <a:ext uri="{FF2B5EF4-FFF2-40B4-BE49-F238E27FC236}">
                <a16:creationId xmlns:a16="http://schemas.microsoft.com/office/drawing/2014/main" id="{EF219236-31C6-2875-9A45-10EBDA12A46F}"/>
              </a:ext>
            </a:extLst>
          </p:cNvPr>
          <p:cNvSpPr txBox="1"/>
          <p:nvPr/>
        </p:nvSpPr>
        <p:spPr>
          <a:xfrm>
            <a:off x="3222625" y="4267201"/>
            <a:ext cx="486409" cy="769441"/>
          </a:xfrm>
          <a:prstGeom prst="rect">
            <a:avLst/>
          </a:prstGeom>
          <a:noFill/>
        </p:spPr>
        <p:txBody>
          <a:bodyPr wrap="square">
            <a:spAutoFit/>
          </a:bodyPr>
          <a:lstStyle/>
          <a:p>
            <a:r>
              <a:rPr lang="da-DK" sz="4400" dirty="0"/>
              <a:t>?</a:t>
            </a:r>
            <a:endParaRPr lang="en-DK" sz="4400" dirty="0"/>
          </a:p>
        </p:txBody>
      </p:sp>
    </p:spTree>
    <p:extLst>
      <p:ext uri="{BB962C8B-B14F-4D97-AF65-F5344CB8AC3E}">
        <p14:creationId xmlns:p14="http://schemas.microsoft.com/office/powerpoint/2010/main" val="1372808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634528-0F48-BB1C-4EFC-67930FD798E9}"/>
              </a:ext>
            </a:extLst>
          </p:cNvPr>
          <p:cNvSpPr>
            <a:spLocks noGrp="1"/>
          </p:cNvSpPr>
          <p:nvPr>
            <p:ph type="title"/>
          </p:nvPr>
        </p:nvSpPr>
        <p:spPr/>
        <p:txBody>
          <a:bodyPr>
            <a:normAutofit/>
          </a:bodyPr>
          <a:lstStyle/>
          <a:p>
            <a:r>
              <a:rPr lang="da-DK" sz="3100" dirty="0"/>
              <a:t>Evaluerings metoder af Adaptive læringsplatformes læringsdata </a:t>
            </a:r>
            <a:r>
              <a:rPr lang="da-DK" dirty="0"/>
              <a:t>​</a:t>
            </a:r>
            <a:br>
              <a:rPr lang="da-DK" dirty="0"/>
            </a:br>
            <a:r>
              <a:rPr lang="da-DK" sz="2200" dirty="0"/>
              <a:t>- Systematisk litteratur Review</a:t>
            </a:r>
            <a:r>
              <a:rPr lang="da-DK" sz="3100" dirty="0"/>
              <a:t>​</a:t>
            </a:r>
            <a:endParaRPr lang="da-DK" dirty="0"/>
          </a:p>
        </p:txBody>
      </p:sp>
      <p:sp>
        <p:nvSpPr>
          <p:cNvPr id="3" name="Pladsholder til indhold 2">
            <a:extLst>
              <a:ext uri="{FF2B5EF4-FFF2-40B4-BE49-F238E27FC236}">
                <a16:creationId xmlns:a16="http://schemas.microsoft.com/office/drawing/2014/main" id="{F2010E2E-945B-4632-1E66-CDCB799E194C}"/>
              </a:ext>
            </a:extLst>
          </p:cNvPr>
          <p:cNvSpPr>
            <a:spLocks noGrp="1"/>
          </p:cNvSpPr>
          <p:nvPr>
            <p:ph idx="1"/>
          </p:nvPr>
        </p:nvSpPr>
        <p:spPr/>
        <p:txBody>
          <a:bodyPr>
            <a:normAutofit fontScale="62500" lnSpcReduction="20000"/>
          </a:bodyPr>
          <a:lstStyle/>
          <a:p>
            <a:pPr marL="0" indent="0" algn="l" rtl="0" fontAlgn="base">
              <a:buNone/>
            </a:pPr>
            <a:r>
              <a:rPr lang="en-US" sz="1800" b="1" i="1" u="none" strike="noStrike" dirty="0">
                <a:solidFill>
                  <a:srgbClr val="000000"/>
                </a:solidFill>
                <a:effectLst/>
                <a:latin typeface="Calibri" panose="020F0502020204030204" pitchFamily="34" charset="0"/>
              </a:rPr>
              <a:t>C1) Evaluation of LA and LAD design and framework</a:t>
            </a:r>
            <a:r>
              <a:rPr lang="en-US" sz="1800" b="0" i="1" dirty="0">
                <a:solidFill>
                  <a:srgbClr val="000000"/>
                </a:solidFill>
                <a:effectLst/>
                <a:latin typeface="Calibri" panose="020F0502020204030204" pitchFamily="34" charset="0"/>
              </a:rPr>
              <a:t>​</a:t>
            </a:r>
            <a:endParaRPr lang="en-US" b="0" i="1" dirty="0">
              <a:effectLst/>
            </a:endParaRPr>
          </a:p>
          <a:p>
            <a:pPr algn="l" rtl="0" fontAlgn="base">
              <a:buFont typeface="+mj-lt"/>
              <a:buAutoNum type="arabicPeriod"/>
            </a:pPr>
            <a:r>
              <a:rPr lang="en-US" sz="1800" b="0" i="1" u="none" strike="noStrike" dirty="0">
                <a:solidFill>
                  <a:srgbClr val="000000"/>
                </a:solidFill>
                <a:effectLst/>
                <a:latin typeface="Calibri" panose="020F0502020204030204" pitchFamily="34" charset="0"/>
              </a:rPr>
              <a:t>Users’ perception of framework and design. </a:t>
            </a:r>
            <a:r>
              <a:rPr lang="en-US" sz="1800" b="0" i="1" dirty="0">
                <a:solidFill>
                  <a:srgbClr val="000000"/>
                </a:solidFill>
                <a:effectLst/>
                <a:latin typeface="Calibri" panose="020F0502020204030204" pitchFamily="34" charset="0"/>
              </a:rPr>
              <a:t>​</a:t>
            </a:r>
            <a:endParaRPr lang="en-US" b="0" i="1" dirty="0">
              <a:effectLst/>
              <a:latin typeface="Arial" panose="020B0604020202020204" pitchFamily="34" charset="0"/>
            </a:endParaRPr>
          </a:p>
          <a:p>
            <a:pPr algn="l" rtl="0" fontAlgn="base">
              <a:buFont typeface="+mj-lt"/>
              <a:buAutoNum type="arabicPeriod"/>
            </a:pPr>
            <a:r>
              <a:rPr lang="en-US" sz="1800" b="0" i="1" u="none" strike="noStrike" dirty="0">
                <a:solidFill>
                  <a:srgbClr val="000000"/>
                </a:solidFill>
                <a:effectLst/>
                <a:latin typeface="Calibri" panose="020F0502020204030204" pitchFamily="34" charset="0"/>
              </a:rPr>
              <a:t>System evaluation as a feature of the ALP.</a:t>
            </a:r>
            <a:r>
              <a:rPr lang="en-US" sz="1800" b="0" i="1" dirty="0">
                <a:solidFill>
                  <a:srgbClr val="000000"/>
                </a:solidFill>
                <a:effectLst/>
                <a:latin typeface="Calibri" panose="020F0502020204030204" pitchFamily="34" charset="0"/>
              </a:rPr>
              <a:t>​</a:t>
            </a:r>
            <a:endParaRPr lang="en-US" b="0" i="1" dirty="0">
              <a:effectLst/>
              <a:latin typeface="Arial" panose="020B0604020202020204" pitchFamily="34" charset="0"/>
            </a:endParaRPr>
          </a:p>
          <a:p>
            <a:pPr algn="l" rtl="0" fontAlgn="base">
              <a:buFont typeface="+mj-lt"/>
              <a:buAutoNum type="arabicPeriod"/>
            </a:pPr>
            <a:r>
              <a:rPr lang="en-US" sz="1800" b="0" i="1" u="none" strike="noStrike" dirty="0">
                <a:solidFill>
                  <a:srgbClr val="000000"/>
                </a:solidFill>
                <a:effectLst/>
                <a:latin typeface="Calibri" panose="020F0502020204030204" pitchFamily="34" charset="0"/>
              </a:rPr>
              <a:t>Requirement and comparative analysis of framework and design.</a:t>
            </a:r>
            <a:r>
              <a:rPr lang="en-US" sz="1800" b="0" i="1" dirty="0">
                <a:solidFill>
                  <a:srgbClr val="000000"/>
                </a:solidFill>
                <a:effectLst/>
                <a:latin typeface="Calibri" panose="020F0502020204030204" pitchFamily="34" charset="0"/>
              </a:rPr>
              <a:t>​</a:t>
            </a:r>
            <a:endParaRPr lang="en-US" b="0" i="1" dirty="0">
              <a:effectLst/>
              <a:latin typeface="Arial" panose="020B0604020202020204" pitchFamily="34" charset="0"/>
            </a:endParaRPr>
          </a:p>
          <a:p>
            <a:pPr marL="0" indent="0" algn="l" rtl="0" fontAlgn="base">
              <a:buNone/>
            </a:pPr>
            <a:r>
              <a:rPr lang="en-US" sz="2200" b="1" i="0" u="none" strike="noStrike" dirty="0">
                <a:solidFill>
                  <a:schemeClr val="accent1">
                    <a:lumMod val="75000"/>
                  </a:schemeClr>
                </a:solidFill>
                <a:effectLst/>
                <a:latin typeface="Calibri" panose="020F0502020204030204" pitchFamily="34" charset="0"/>
              </a:rPr>
              <a:t>C2) Evaluation of user performance with LA and LAD</a:t>
            </a:r>
            <a:r>
              <a:rPr lang="en-US" sz="2200" b="0" i="0" dirty="0">
                <a:solidFill>
                  <a:schemeClr val="accent1">
                    <a:lumMod val="75000"/>
                  </a:schemeClr>
                </a:solidFill>
                <a:effectLst/>
                <a:latin typeface="Calibri" panose="020F0502020204030204" pitchFamily="34" charset="0"/>
              </a:rPr>
              <a:t>​</a:t>
            </a:r>
            <a:endParaRPr lang="en-US" sz="3800" b="0" i="0" dirty="0">
              <a:solidFill>
                <a:schemeClr val="accent1">
                  <a:lumMod val="75000"/>
                </a:schemeClr>
              </a:solidFill>
              <a:effectLst/>
            </a:endParaRPr>
          </a:p>
          <a:p>
            <a:pPr algn="l" rtl="0" fontAlgn="base">
              <a:buFont typeface="+mj-lt"/>
              <a:buAutoNum type="arabicPeriod"/>
            </a:pPr>
            <a:r>
              <a:rPr lang="en-US" sz="1800" b="0" i="1" u="none" strike="noStrike" dirty="0">
                <a:effectLst/>
                <a:latin typeface="Calibri" panose="020F0502020204030204" pitchFamily="34" charset="0"/>
              </a:rPr>
              <a:t>Sorting LA content based on user performance. </a:t>
            </a:r>
            <a:r>
              <a:rPr lang="en-US" sz="2200" b="0" i="0" dirty="0">
                <a:effectLst/>
                <a:latin typeface="Calibri" panose="020F0502020204030204" pitchFamily="34" charset="0"/>
              </a:rPr>
              <a:t>​</a:t>
            </a:r>
            <a:endParaRPr lang="en-US" sz="3800" b="0" i="0" dirty="0">
              <a:effectLst/>
              <a:latin typeface="Arial" panose="020B0604020202020204" pitchFamily="34" charset="0"/>
            </a:endParaRPr>
          </a:p>
          <a:p>
            <a:pPr algn="l" rtl="0" fontAlgn="base">
              <a:buFont typeface="+mj-lt"/>
              <a:buAutoNum type="arabicPeriod"/>
            </a:pPr>
            <a:r>
              <a:rPr lang="en-US" sz="2200" b="0" i="0" u="none" strike="noStrike" dirty="0">
                <a:solidFill>
                  <a:schemeClr val="accent1">
                    <a:lumMod val="75000"/>
                  </a:schemeClr>
                </a:solidFill>
                <a:effectLst/>
                <a:latin typeface="Calibri" panose="020F0502020204030204" pitchFamily="34" charset="0"/>
              </a:rPr>
              <a:t>The effect of LA features on user performance.</a:t>
            </a:r>
            <a:r>
              <a:rPr lang="en-US" sz="2200" b="0" i="0" dirty="0">
                <a:solidFill>
                  <a:schemeClr val="accent1">
                    <a:lumMod val="75000"/>
                  </a:schemeClr>
                </a:solidFill>
                <a:effectLst/>
                <a:latin typeface="Calibri" panose="020F0502020204030204" pitchFamily="34" charset="0"/>
              </a:rPr>
              <a:t>​</a:t>
            </a:r>
            <a:endParaRPr lang="en-US" sz="3800" b="0" i="0" dirty="0">
              <a:solidFill>
                <a:schemeClr val="accent1">
                  <a:lumMod val="75000"/>
                </a:schemeClr>
              </a:solidFill>
              <a:effectLst/>
              <a:latin typeface="Arial" panose="020B0604020202020204" pitchFamily="34" charset="0"/>
            </a:endParaRPr>
          </a:p>
          <a:p>
            <a:pPr marL="0" indent="0" algn="l" rtl="0" fontAlgn="base">
              <a:buNone/>
            </a:pPr>
            <a:r>
              <a:rPr lang="en-US" sz="1800" b="1" i="1" u="none" strike="noStrike" dirty="0">
                <a:solidFill>
                  <a:srgbClr val="000000"/>
                </a:solidFill>
                <a:effectLst/>
                <a:latin typeface="Calibri" panose="020F0502020204030204" pitchFamily="34" charset="0"/>
              </a:rPr>
              <a:t>C3) Evaluation of adaptivity</a:t>
            </a:r>
            <a:r>
              <a:rPr lang="en-US" sz="1800" b="0" i="1" dirty="0">
                <a:solidFill>
                  <a:srgbClr val="000000"/>
                </a:solidFill>
                <a:effectLst/>
                <a:latin typeface="Calibri" panose="020F0502020204030204" pitchFamily="34" charset="0"/>
              </a:rPr>
              <a:t>​</a:t>
            </a:r>
            <a:endParaRPr lang="en-US" b="0" i="1" dirty="0">
              <a:effectLst/>
            </a:endParaRPr>
          </a:p>
          <a:p>
            <a:pPr algn="l" rtl="0" fontAlgn="base">
              <a:buFont typeface="+mj-lt"/>
              <a:buAutoNum type="arabicPeriod"/>
            </a:pPr>
            <a:r>
              <a:rPr lang="en-US" sz="1800" b="0" i="1" u="none" strike="noStrike" dirty="0">
                <a:solidFill>
                  <a:srgbClr val="000000"/>
                </a:solidFill>
                <a:effectLst/>
                <a:latin typeface="Calibri" panose="020F0502020204030204" pitchFamily="34" charset="0"/>
              </a:rPr>
              <a:t>Adaptivity based on psychological inclinations.</a:t>
            </a:r>
            <a:r>
              <a:rPr lang="en-US" sz="1800" b="0" i="1" dirty="0">
                <a:solidFill>
                  <a:srgbClr val="000000"/>
                </a:solidFill>
                <a:effectLst/>
                <a:latin typeface="Calibri" panose="020F0502020204030204" pitchFamily="34" charset="0"/>
              </a:rPr>
              <a:t>​</a:t>
            </a:r>
            <a:endParaRPr lang="en-US" b="0" i="1" dirty="0">
              <a:effectLst/>
              <a:latin typeface="Arial" panose="020B0604020202020204" pitchFamily="34" charset="0"/>
            </a:endParaRPr>
          </a:p>
          <a:p>
            <a:pPr algn="l" rtl="0" fontAlgn="base">
              <a:buFont typeface="+mj-lt"/>
              <a:buAutoNum type="arabicPeriod"/>
            </a:pPr>
            <a:r>
              <a:rPr lang="en-US" sz="1800" b="0" i="1" u="none" strike="noStrike" dirty="0">
                <a:solidFill>
                  <a:srgbClr val="000000"/>
                </a:solidFill>
                <a:effectLst/>
                <a:latin typeface="Calibri" panose="020F0502020204030204" pitchFamily="34" charset="0"/>
              </a:rPr>
              <a:t>Adaptivity based on users’ affective capabilities.</a:t>
            </a:r>
            <a:r>
              <a:rPr lang="en-US" sz="1800" b="0" i="1" dirty="0">
                <a:solidFill>
                  <a:srgbClr val="000000"/>
                </a:solidFill>
                <a:effectLst/>
                <a:latin typeface="Calibri" panose="020F0502020204030204" pitchFamily="34" charset="0"/>
              </a:rPr>
              <a:t>​</a:t>
            </a:r>
            <a:endParaRPr lang="en-US" b="0" i="1" dirty="0">
              <a:effectLst/>
              <a:latin typeface="Arial" panose="020B0604020202020204" pitchFamily="34" charset="0"/>
            </a:endParaRPr>
          </a:p>
          <a:p>
            <a:pPr algn="l" rtl="0" fontAlgn="base">
              <a:buFont typeface="+mj-lt"/>
              <a:buAutoNum type="arabicPeriod"/>
            </a:pPr>
            <a:r>
              <a:rPr lang="en-US" sz="1800" b="0" i="1" u="none" strike="noStrike" dirty="0">
                <a:solidFill>
                  <a:srgbClr val="000000"/>
                </a:solidFill>
                <a:effectLst/>
                <a:latin typeface="Calibri" panose="020F0502020204030204" pitchFamily="34" charset="0"/>
              </a:rPr>
              <a:t>Adaptivity based on users’ cognitive capabilities.</a:t>
            </a:r>
            <a:r>
              <a:rPr lang="en-US" sz="1800" b="0" i="1" dirty="0">
                <a:solidFill>
                  <a:srgbClr val="000000"/>
                </a:solidFill>
                <a:effectLst/>
                <a:latin typeface="Calibri" panose="020F0502020204030204" pitchFamily="34" charset="0"/>
              </a:rPr>
              <a:t>​</a:t>
            </a:r>
            <a:endParaRPr lang="en-US" b="0" i="1" dirty="0">
              <a:effectLst/>
              <a:latin typeface="Arial" panose="020B0604020202020204" pitchFamily="34" charset="0"/>
            </a:endParaRPr>
          </a:p>
          <a:p>
            <a:pPr marL="0" indent="0" algn="l" rtl="0" fontAlgn="base">
              <a:buNone/>
            </a:pPr>
            <a:r>
              <a:rPr lang="en-US" sz="1800" b="1" i="1" u="none" strike="noStrike" dirty="0">
                <a:solidFill>
                  <a:srgbClr val="000000"/>
                </a:solidFill>
                <a:effectLst/>
                <a:latin typeface="Calibri" panose="020F0502020204030204" pitchFamily="34" charset="0"/>
              </a:rPr>
              <a:t>C4) Evaluation of ALPs through perceived value</a:t>
            </a:r>
            <a:r>
              <a:rPr lang="en-US" sz="1800" b="0" i="1" dirty="0">
                <a:solidFill>
                  <a:srgbClr val="000000"/>
                </a:solidFill>
                <a:effectLst/>
                <a:latin typeface="Calibri" panose="020F0502020204030204" pitchFamily="34" charset="0"/>
              </a:rPr>
              <a:t>​</a:t>
            </a:r>
            <a:endParaRPr lang="en-US" b="0" i="1" dirty="0">
              <a:effectLst/>
            </a:endParaRPr>
          </a:p>
          <a:p>
            <a:pPr algn="l" rtl="0" fontAlgn="base">
              <a:buFont typeface="+mj-lt"/>
              <a:buAutoNum type="arabicPeriod"/>
            </a:pPr>
            <a:r>
              <a:rPr lang="en-US" sz="1800" b="0" i="1" u="none" strike="noStrike" dirty="0">
                <a:solidFill>
                  <a:srgbClr val="000000"/>
                </a:solidFill>
                <a:effectLst/>
                <a:latin typeface="Calibri" panose="020F0502020204030204" pitchFamily="34" charset="0"/>
              </a:rPr>
              <a:t>Users’ perspectives on usability </a:t>
            </a:r>
            <a:r>
              <a:rPr lang="en-US" sz="1800" b="0" i="1" dirty="0">
                <a:solidFill>
                  <a:srgbClr val="000000"/>
                </a:solidFill>
                <a:effectLst/>
                <a:latin typeface="Calibri" panose="020F0502020204030204" pitchFamily="34" charset="0"/>
              </a:rPr>
              <a:t>​</a:t>
            </a:r>
            <a:endParaRPr lang="en-US" b="0" i="1" dirty="0">
              <a:effectLst/>
              <a:latin typeface="Arial" panose="020B0604020202020204" pitchFamily="34" charset="0"/>
            </a:endParaRPr>
          </a:p>
          <a:p>
            <a:pPr algn="l" rtl="0" fontAlgn="base">
              <a:buFont typeface="+mj-lt"/>
              <a:buAutoNum type="arabicPeriod"/>
            </a:pPr>
            <a:r>
              <a:rPr lang="en-US" sz="1800" b="0" i="1" u="none" strike="noStrike" dirty="0">
                <a:solidFill>
                  <a:srgbClr val="000000"/>
                </a:solidFill>
                <a:effectLst/>
                <a:latin typeface="Calibri" panose="020F0502020204030204" pitchFamily="34" charset="0"/>
              </a:rPr>
              <a:t>Self-efficacy elements and learning styles </a:t>
            </a:r>
            <a:r>
              <a:rPr lang="en-US" sz="1800" b="0" i="1" dirty="0">
                <a:solidFill>
                  <a:srgbClr val="000000"/>
                </a:solidFill>
                <a:effectLst/>
                <a:latin typeface="Calibri" panose="020F0502020204030204" pitchFamily="34" charset="0"/>
              </a:rPr>
              <a:t>​</a:t>
            </a:r>
            <a:endParaRPr lang="en-US" b="0" i="1" dirty="0">
              <a:effectLst/>
              <a:latin typeface="Arial" panose="020B0604020202020204" pitchFamily="34" charset="0"/>
            </a:endParaRPr>
          </a:p>
          <a:p>
            <a:pPr marL="0" indent="0" algn="l" rtl="0" fontAlgn="base">
              <a:buNone/>
            </a:pPr>
            <a:r>
              <a:rPr lang="en-US" sz="1800" b="1" i="1" u="none" strike="noStrike" dirty="0">
                <a:solidFill>
                  <a:srgbClr val="000000"/>
                </a:solidFill>
                <a:effectLst/>
                <a:latin typeface="Calibri" panose="020F0502020204030204" pitchFamily="34" charset="0"/>
              </a:rPr>
              <a:t>C5) Evaluation of Multimodal methods</a:t>
            </a:r>
            <a:r>
              <a:rPr lang="en-US" sz="1800" b="0" i="1" dirty="0">
                <a:solidFill>
                  <a:srgbClr val="000000"/>
                </a:solidFill>
                <a:effectLst/>
                <a:latin typeface="Calibri" panose="020F0502020204030204" pitchFamily="34" charset="0"/>
              </a:rPr>
              <a:t>​</a:t>
            </a:r>
            <a:endParaRPr lang="en-US" b="0" i="1" dirty="0">
              <a:effectLst/>
            </a:endParaRPr>
          </a:p>
          <a:p>
            <a:pPr marL="0" indent="0" algn="l" rtl="0" fontAlgn="base">
              <a:buNone/>
            </a:pPr>
            <a:r>
              <a:rPr lang="en-US" sz="2200" b="1" i="0" u="none" strike="noStrike" dirty="0">
                <a:solidFill>
                  <a:schemeClr val="accent1">
                    <a:lumMod val="75000"/>
                  </a:schemeClr>
                </a:solidFill>
                <a:effectLst/>
                <a:latin typeface="Calibri" panose="020F0502020204030204" pitchFamily="34" charset="0"/>
              </a:rPr>
              <a:t>C6) Evaluation of the pedagogical implementation of ALP’s LA and LAD</a:t>
            </a:r>
            <a:r>
              <a:rPr lang="en-US" sz="2200" b="0" i="0" dirty="0">
                <a:solidFill>
                  <a:schemeClr val="accent1">
                    <a:lumMod val="75000"/>
                  </a:schemeClr>
                </a:solidFill>
                <a:effectLst/>
                <a:latin typeface="Calibri" panose="020F0502020204030204" pitchFamily="34" charset="0"/>
              </a:rPr>
              <a:t>​</a:t>
            </a:r>
            <a:endParaRPr lang="en-US" sz="3800" b="0" i="0" dirty="0">
              <a:solidFill>
                <a:schemeClr val="accent1">
                  <a:lumMod val="75000"/>
                </a:schemeClr>
              </a:solidFill>
              <a:effectLst/>
            </a:endParaRPr>
          </a:p>
          <a:p>
            <a:pPr algn="l" rtl="0" fontAlgn="base">
              <a:buFont typeface="+mj-lt"/>
              <a:buAutoNum type="arabicPeriod"/>
            </a:pPr>
            <a:r>
              <a:rPr lang="en-US" sz="2200" b="0" i="0" u="none" strike="noStrike" dirty="0">
                <a:solidFill>
                  <a:schemeClr val="accent1">
                    <a:lumMod val="75000"/>
                  </a:schemeClr>
                </a:solidFill>
                <a:effectLst/>
                <a:latin typeface="Calibri" panose="020F0502020204030204" pitchFamily="34" charset="0"/>
              </a:rPr>
              <a:t>Evaluation of ALP’s LA surface, implicit, and deep structures.</a:t>
            </a:r>
            <a:r>
              <a:rPr lang="en-US" sz="2200" b="0" i="0" dirty="0">
                <a:solidFill>
                  <a:schemeClr val="accent1">
                    <a:lumMod val="75000"/>
                  </a:schemeClr>
                </a:solidFill>
                <a:effectLst/>
                <a:latin typeface="Calibri" panose="020F0502020204030204" pitchFamily="34" charset="0"/>
              </a:rPr>
              <a:t>​</a:t>
            </a:r>
            <a:endParaRPr lang="en-US" sz="3800" b="0" i="0" dirty="0">
              <a:solidFill>
                <a:schemeClr val="accent1">
                  <a:lumMod val="75000"/>
                </a:schemeClr>
              </a:solidFill>
              <a:effectLst/>
              <a:latin typeface="Arial" panose="020B0604020202020204" pitchFamily="34" charset="0"/>
            </a:endParaRPr>
          </a:p>
        </p:txBody>
      </p:sp>
      <p:pic>
        <p:nvPicPr>
          <p:cNvPr id="2050" name="Picture 2" descr="Chart, bar chart&#10;&#10;Description automatically generated">
            <a:extLst>
              <a:ext uri="{FF2B5EF4-FFF2-40B4-BE49-F238E27FC236}">
                <a16:creationId xmlns:a16="http://schemas.microsoft.com/office/drawing/2014/main" id="{5B9C09EF-34EF-7DB3-D522-4F91DA4C5C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0423" y="1071869"/>
            <a:ext cx="3587261" cy="2193415"/>
          </a:xfrm>
          <a:prstGeom prst="rect">
            <a:avLst/>
          </a:prstGeom>
          <a:noFill/>
          <a:extLst>
            <a:ext uri="{909E8E84-426E-40DD-AFC4-6F175D3DCCD1}">
              <a14:hiddenFill xmlns:a14="http://schemas.microsoft.com/office/drawing/2010/main">
                <a:solidFill>
                  <a:srgbClr val="FFFFFF"/>
                </a:solidFill>
              </a14:hiddenFill>
            </a:ext>
          </a:extLst>
        </p:spPr>
      </p:pic>
      <p:pic>
        <p:nvPicPr>
          <p:cNvPr id="2051" name="Billede 740716567">
            <a:extLst>
              <a:ext uri="{FF2B5EF4-FFF2-40B4-BE49-F238E27FC236}">
                <a16:creationId xmlns:a16="http://schemas.microsoft.com/office/drawing/2014/main" id="{28990547-8B27-8D83-5851-97A2F0743C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6251" b="15625"/>
          <a:stretch>
            <a:fillRect/>
          </a:stretch>
        </p:blipFill>
        <p:spPr bwMode="auto">
          <a:xfrm>
            <a:off x="8457140" y="3845829"/>
            <a:ext cx="3399866" cy="231615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a:extLst>
              <a:ext uri="{FF2B5EF4-FFF2-40B4-BE49-F238E27FC236}">
                <a16:creationId xmlns:a16="http://schemas.microsoft.com/office/drawing/2014/main" id="{23D48884-7F10-9814-5974-ABDA2B84CE45}"/>
              </a:ext>
            </a:extLst>
          </p:cNvPr>
          <p:cNvSpPr>
            <a:spLocks noChangeArrowheads="1"/>
          </p:cNvSpPr>
          <p:nvPr/>
        </p:nvSpPr>
        <p:spPr bwMode="auto">
          <a:xfrm>
            <a:off x="8365312" y="6010712"/>
            <a:ext cx="382668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en-DK" sz="1100" b="0" i="0" u="none" strike="noStrike" cap="none" normalizeH="0" baseline="0" dirty="0">
                <a:ln>
                  <a:noFill/>
                </a:ln>
                <a:solidFill>
                  <a:schemeClr val="tx1"/>
                </a:solidFill>
                <a:effectLst/>
                <a:ea typeface="Calibri" panose="020F0502020204030204" pitchFamily="34" charset="0"/>
                <a:cs typeface="Arial" panose="020B0604020202020204" pitchFamily="34" charset="0"/>
              </a:rPr>
              <a:t>Word Cloud af evalueringsmetoder (n=235) med en frekvens på &lt;1. </a:t>
            </a:r>
            <a:endParaRPr kumimoji="0" lang="da-DK" altLang="en-DK" sz="1800" b="0" i="0" u="none" strike="noStrike" cap="none" normalizeH="0" baseline="0" dirty="0">
              <a:ln>
                <a:noFill/>
              </a:ln>
              <a:solidFill>
                <a:schemeClr val="tx1"/>
              </a:solidFill>
              <a:effectLst/>
            </a:endParaRPr>
          </a:p>
        </p:txBody>
      </p:sp>
      <p:sp>
        <p:nvSpPr>
          <p:cNvPr id="6" name="Rectangle 5">
            <a:extLst>
              <a:ext uri="{FF2B5EF4-FFF2-40B4-BE49-F238E27FC236}">
                <a16:creationId xmlns:a16="http://schemas.microsoft.com/office/drawing/2014/main" id="{E95680AE-FD42-F918-C3C6-883C1B2AC2DB}"/>
              </a:ext>
            </a:extLst>
          </p:cNvPr>
          <p:cNvSpPr>
            <a:spLocks noChangeArrowheads="1"/>
          </p:cNvSpPr>
          <p:nvPr/>
        </p:nvSpPr>
        <p:spPr bwMode="auto">
          <a:xfrm>
            <a:off x="8634874" y="3234496"/>
            <a:ext cx="355712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en-DK" sz="1100" b="0" i="0" u="none" strike="noStrike" cap="none" normalizeH="0" baseline="0" dirty="0">
                <a:ln>
                  <a:noFill/>
                </a:ln>
                <a:solidFill>
                  <a:schemeClr val="tx1"/>
                </a:solidFill>
                <a:effectLst/>
                <a:ea typeface="Calibri" panose="020F0502020204030204" pitchFamily="34" charset="0"/>
                <a:cs typeface="Arial" panose="020B0604020202020204" pitchFamily="34" charset="0"/>
              </a:rPr>
              <a:t>Distributionen af evalueringskategorier fra litteraturen (n=32). </a:t>
            </a:r>
            <a:endParaRPr kumimoji="0" lang="da-DK" altLang="en-DK" sz="1800" b="0" i="0" u="none" strike="noStrike" cap="none" normalizeH="0" baseline="0" dirty="0">
              <a:ln>
                <a:noFill/>
              </a:ln>
              <a:solidFill>
                <a:schemeClr val="tx1"/>
              </a:solidFill>
              <a:effectLst/>
            </a:endParaRPr>
          </a:p>
        </p:txBody>
      </p:sp>
      <p:sp>
        <p:nvSpPr>
          <p:cNvPr id="8" name="Tekstfelt 7">
            <a:extLst>
              <a:ext uri="{FF2B5EF4-FFF2-40B4-BE49-F238E27FC236}">
                <a16:creationId xmlns:a16="http://schemas.microsoft.com/office/drawing/2014/main" id="{96A584F0-E623-B5BE-AE95-3AB8CB5ADA5B}"/>
              </a:ext>
            </a:extLst>
          </p:cNvPr>
          <p:cNvSpPr txBox="1"/>
          <p:nvPr/>
        </p:nvSpPr>
        <p:spPr>
          <a:xfrm>
            <a:off x="0" y="6459961"/>
            <a:ext cx="12191999" cy="400110"/>
          </a:xfrm>
          <a:prstGeom prst="rect">
            <a:avLst/>
          </a:prstGeom>
          <a:noFill/>
        </p:spPr>
        <p:txBody>
          <a:bodyPr wrap="square">
            <a:spAutoFit/>
          </a:bodyPr>
          <a:lstStyle/>
          <a:p>
            <a:r>
              <a:rPr lang="en-US" sz="1000" dirty="0"/>
              <a:t>Tretow-Fish, T.A.B., Khalid, M.S. (2022). Evaluating Learning Analytics of Adaptive Learning Systems: A Work in Progress Systematic Review. In: Brooks, E., </a:t>
            </a:r>
            <a:r>
              <a:rPr lang="en-US" sz="1000" dirty="0" err="1"/>
              <a:t>Sjöberg</a:t>
            </a:r>
            <a:r>
              <a:rPr lang="en-US" sz="1000" dirty="0"/>
              <a:t>, J., Møller, A.K. (eds) Design, Learning, and Innovation. DLI 2021. Lecture Notes of the Institute for Computer Sciences, Social Informatics and Telecommunications Engineering, vol 435. Springer, Cham. https://doi.org/10.1007/978-3-031-06675-7_3</a:t>
            </a:r>
            <a:endParaRPr lang="en-DK" sz="1000" dirty="0"/>
          </a:p>
        </p:txBody>
      </p:sp>
    </p:spTree>
    <p:extLst>
      <p:ext uri="{BB962C8B-B14F-4D97-AF65-F5344CB8AC3E}">
        <p14:creationId xmlns:p14="http://schemas.microsoft.com/office/powerpoint/2010/main" val="1461514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84836D-C36C-2EDF-0528-E94E30C9964D}"/>
              </a:ext>
            </a:extLst>
          </p:cNvPr>
          <p:cNvSpPr>
            <a:spLocks noGrp="1"/>
          </p:cNvSpPr>
          <p:nvPr>
            <p:ph type="title"/>
          </p:nvPr>
        </p:nvSpPr>
        <p:spPr/>
        <p:txBody>
          <a:bodyPr/>
          <a:lstStyle/>
          <a:p>
            <a:r>
              <a:rPr lang="da-DK" dirty="0"/>
              <a:t>Hvordan er platformen at bruge?</a:t>
            </a:r>
            <a:endParaRPr lang="en-DK" dirty="0"/>
          </a:p>
        </p:txBody>
      </p:sp>
      <p:sp>
        <p:nvSpPr>
          <p:cNvPr id="3" name="Pladsholder til indhold 2">
            <a:extLst>
              <a:ext uri="{FF2B5EF4-FFF2-40B4-BE49-F238E27FC236}">
                <a16:creationId xmlns:a16="http://schemas.microsoft.com/office/drawing/2014/main" id="{5DA832F2-0933-803A-AB04-7124D7575F7C}"/>
              </a:ext>
            </a:extLst>
          </p:cNvPr>
          <p:cNvSpPr>
            <a:spLocks noGrp="1"/>
          </p:cNvSpPr>
          <p:nvPr>
            <p:ph idx="1"/>
          </p:nvPr>
        </p:nvSpPr>
        <p:spPr>
          <a:xfrm>
            <a:off x="838199" y="1825625"/>
            <a:ext cx="8429625" cy="4351338"/>
          </a:xfrm>
        </p:spPr>
        <p:txBody>
          <a:bodyPr>
            <a:normAutofit fontScale="92500" lnSpcReduction="10000"/>
          </a:bodyPr>
          <a:lstStyle/>
          <a:p>
            <a:pPr marL="0" indent="0">
              <a:buNone/>
            </a:pPr>
            <a:r>
              <a:rPr lang="en-US" sz="2400" u="sng" dirty="0" err="1"/>
              <a:t>Studerende</a:t>
            </a:r>
            <a:r>
              <a:rPr lang="en-US" sz="2400" u="sng" dirty="0"/>
              <a:t> (1)</a:t>
            </a:r>
          </a:p>
          <a:p>
            <a:r>
              <a:rPr lang="en-US" sz="2400" dirty="0"/>
              <a:t>The result is the selection and application of system usability scale (SUS) and co-Discovery with concurrent interviews for the evaluation of Rhapsode</a:t>
            </a:r>
            <a:r>
              <a:rPr lang="en-US" sz="2400" baseline="30000" dirty="0"/>
              <a:t>TM</a:t>
            </a:r>
            <a:r>
              <a:rPr lang="en-US" sz="2400" dirty="0"/>
              <a:t> Learner. The average score of 53.8 (</a:t>
            </a:r>
            <a:r>
              <a:rPr lang="en-US" sz="2400" i="1" dirty="0"/>
              <a:t>n</a:t>
            </a:r>
            <a:r>
              <a:rPr lang="en-US" sz="2400" dirty="0"/>
              <a:t> = 15) shows </a:t>
            </a:r>
            <a:r>
              <a:rPr lang="en-US" sz="2400" b="1" dirty="0"/>
              <a:t>low marginal acceptability</a:t>
            </a:r>
            <a:r>
              <a:rPr lang="en-US" sz="2400" dirty="0"/>
              <a:t> with good internal consistency (10 items, Cronbach’s = 0.863).</a:t>
            </a:r>
          </a:p>
          <a:p>
            <a:pPr marL="0" indent="0">
              <a:buNone/>
            </a:pPr>
            <a:r>
              <a:rPr lang="en-US" sz="2400" u="sng" dirty="0" err="1"/>
              <a:t>Undervisere</a:t>
            </a:r>
            <a:r>
              <a:rPr lang="en-US" sz="2400" u="sng" dirty="0"/>
              <a:t> (2)</a:t>
            </a:r>
          </a:p>
          <a:p>
            <a:r>
              <a:rPr lang="en-US" sz="2400" dirty="0"/>
              <a:t>Feedback from the tests on the prototypes receives positive feedback from all teacher personas. The teacher persona of Niels Novice also supplies a criticism of the insights and recommended actions on the basis of </a:t>
            </a:r>
            <a:r>
              <a:rPr lang="en-US" sz="2400" b="1" dirty="0"/>
              <a:t>creating undesired interpretation, potential bias, taking away freedom of interpretation, and authoritative system that “instructs/orders” action</a:t>
            </a:r>
            <a:r>
              <a:rPr lang="en-US" sz="2400" dirty="0"/>
              <a:t>.</a:t>
            </a:r>
            <a:endParaRPr lang="en-DK" dirty="0"/>
          </a:p>
        </p:txBody>
      </p:sp>
      <p:sp>
        <p:nvSpPr>
          <p:cNvPr id="5" name="Tekstfelt 4">
            <a:extLst>
              <a:ext uri="{FF2B5EF4-FFF2-40B4-BE49-F238E27FC236}">
                <a16:creationId xmlns:a16="http://schemas.microsoft.com/office/drawing/2014/main" id="{CB0B8756-B4AE-FC49-D503-C34A346E60D3}"/>
              </a:ext>
            </a:extLst>
          </p:cNvPr>
          <p:cNvSpPr txBox="1"/>
          <p:nvPr/>
        </p:nvSpPr>
        <p:spPr>
          <a:xfrm>
            <a:off x="0" y="6138932"/>
            <a:ext cx="12192000" cy="707886"/>
          </a:xfrm>
          <a:prstGeom prst="rect">
            <a:avLst/>
          </a:prstGeom>
          <a:noFill/>
        </p:spPr>
        <p:txBody>
          <a:bodyPr wrap="square">
            <a:spAutoFit/>
          </a:bodyPr>
          <a:lstStyle/>
          <a:p>
            <a:pPr marL="228600" indent="-228600">
              <a:buAutoNum type="arabicParenBoth"/>
            </a:pPr>
            <a:r>
              <a:rPr lang="en-US" sz="1000" dirty="0"/>
              <a:t>Khalid, M.S., Tretow-Fish, T.A.B., Roark, A. (2023). Usability Evaluation of Adaptive Learning System Rhapsode</a:t>
            </a:r>
            <a:r>
              <a:rPr lang="en-US" sz="1000" baseline="30000" dirty="0"/>
              <a:t>TM</a:t>
            </a:r>
            <a:r>
              <a:rPr lang="en-US" sz="1000" dirty="0"/>
              <a:t> Learner. In: Ahmad, M., Uddin, M.S., Jang, Y.M. (eds) Proceedings of International Conference on Information and Communication Technology for Development. Studies in Autonomic, Data-driven and Industrial Computing. Springer, Singapore. </a:t>
            </a:r>
            <a:r>
              <a:rPr lang="en-US" sz="1000" dirty="0">
                <a:hlinkClick r:id="rId2"/>
              </a:rPr>
              <a:t>https://doi.org/10.1007/978-981-19-7528-8_6</a:t>
            </a:r>
            <a:endParaRPr lang="en-US" sz="1000" dirty="0"/>
          </a:p>
          <a:p>
            <a:pPr marL="228600" indent="-228600">
              <a:buAutoNum type="arabicParenBoth"/>
            </a:pPr>
            <a:r>
              <a:rPr lang="en-US" sz="1000" dirty="0"/>
              <a:t>Tretow-Fish, T.A.B., Khalid, M.S., Leweke, V.A.C. (2023). Prototyping the Learning Analytics Dashboards of an Adaptive Learning Platform: Faculty Perceptions Versus Designers’ Intentions. In: </a:t>
            </a:r>
            <a:r>
              <a:rPr lang="en-US" sz="1000" dirty="0" err="1"/>
              <a:t>Zaphiris</a:t>
            </a:r>
            <a:r>
              <a:rPr lang="en-US" sz="1000" dirty="0"/>
              <a:t>, P., Ioannou, A. (eds) Learning and Collaboration Technologies. HCII 2023. Lecture Notes in Computer Science, vol 14040. Springer, Cham. https://doi.org/10.1007/978-3-031-34411-4_36</a:t>
            </a:r>
            <a:endParaRPr lang="en-DK" sz="1000" dirty="0"/>
          </a:p>
        </p:txBody>
      </p:sp>
      <p:pic>
        <p:nvPicPr>
          <p:cNvPr id="9" name="Billede 8" descr="Et billede, der indeholder tegning, skitse, Børnekunst, illustration/afbildning&#10;&#10;Automatisk genereret beskrivelse">
            <a:extLst>
              <a:ext uri="{FF2B5EF4-FFF2-40B4-BE49-F238E27FC236}">
                <a16:creationId xmlns:a16="http://schemas.microsoft.com/office/drawing/2014/main" id="{425A8277-0C95-CBBD-F5A0-F514B1680D9C}"/>
              </a:ext>
            </a:extLst>
          </p:cNvPr>
          <p:cNvPicPr>
            <a:picLocks noChangeAspect="1"/>
          </p:cNvPicPr>
          <p:nvPr/>
        </p:nvPicPr>
        <p:blipFill rotWithShape="1">
          <a:blip r:embed="rId3">
            <a:extLst>
              <a:ext uri="{28A0092B-C50C-407E-A947-70E740481C1C}">
                <a14:useLocalDpi xmlns:a14="http://schemas.microsoft.com/office/drawing/2010/main" val="0"/>
              </a:ext>
            </a:extLst>
          </a:blip>
          <a:srcRect t="9552" b="11485"/>
          <a:stretch/>
        </p:blipFill>
        <p:spPr>
          <a:xfrm>
            <a:off x="8982075" y="12770"/>
            <a:ext cx="3124200" cy="2466975"/>
          </a:xfrm>
          <a:prstGeom prst="rect">
            <a:avLst/>
          </a:prstGeom>
        </p:spPr>
      </p:pic>
    </p:spTree>
    <p:extLst>
      <p:ext uri="{BB962C8B-B14F-4D97-AF65-F5344CB8AC3E}">
        <p14:creationId xmlns:p14="http://schemas.microsoft.com/office/powerpoint/2010/main" val="387555223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TotalTime>
  <Words>2139</Words>
  <Application>Microsoft Office PowerPoint</Application>
  <PresentationFormat>Widescreen</PresentationFormat>
  <Paragraphs>199</Paragraphs>
  <Slides>16</Slides>
  <Notes>7</Notes>
  <HiddenSlides>0</HiddenSlides>
  <MMClips>0</MMClips>
  <ScaleCrop>false</ScaleCrop>
  <HeadingPairs>
    <vt:vector size="8" baseType="variant">
      <vt:variant>
        <vt:lpstr>Benyttede skrifttyper</vt:lpstr>
      </vt:variant>
      <vt:variant>
        <vt:i4>4</vt:i4>
      </vt:variant>
      <vt:variant>
        <vt:lpstr>Tema</vt:lpstr>
      </vt:variant>
      <vt:variant>
        <vt:i4>1</vt:i4>
      </vt:variant>
      <vt:variant>
        <vt:lpstr>Integrerede OLE-servere</vt:lpstr>
      </vt:variant>
      <vt:variant>
        <vt:i4>1</vt:i4>
      </vt:variant>
      <vt:variant>
        <vt:lpstr>Slidetitler</vt:lpstr>
      </vt:variant>
      <vt:variant>
        <vt:i4>16</vt:i4>
      </vt:variant>
    </vt:vector>
  </HeadingPairs>
  <TitlesOfParts>
    <vt:vector size="22" baseType="lpstr">
      <vt:lpstr>Arial</vt:lpstr>
      <vt:lpstr>Calibri</vt:lpstr>
      <vt:lpstr>Calibri Light</vt:lpstr>
      <vt:lpstr>Segoe UI</vt:lpstr>
      <vt:lpstr>Office-tema</vt:lpstr>
      <vt:lpstr>Acrobat Document</vt:lpstr>
      <vt:lpstr>Learning analytics (læringsdata)</vt:lpstr>
      <vt:lpstr>PowerPoint-præsentation</vt:lpstr>
      <vt:lpstr>Hvad er læringsdata? </vt:lpstr>
      <vt:lpstr>Hvad består det af?</vt:lpstr>
      <vt:lpstr>Casen: Rhapsode  - NurseEd projektet</vt:lpstr>
      <vt:lpstr>Casen: Rhapsode  - NurseEd projektet</vt:lpstr>
      <vt:lpstr>Casen: Rhapsode  - NurseEd projektet</vt:lpstr>
      <vt:lpstr>Evaluerings metoder af Adaptive læringsplatformes læringsdata ​ - Systematisk litteratur Review​</vt:lpstr>
      <vt:lpstr>Hvordan er platformen at bruge?</vt:lpstr>
      <vt:lpstr>Hvordan bruges platformen? </vt:lpstr>
      <vt:lpstr>Effekten af platformen?</vt:lpstr>
      <vt:lpstr>Effekten af platformen? (fortsat…)</vt:lpstr>
      <vt:lpstr>Midlertidig konklusion</vt:lpstr>
      <vt:lpstr>Hvad betyder det at ”lave lektier”? </vt:lpstr>
      <vt:lpstr>Where? </vt:lpstr>
      <vt:lpstr>Hvad er ‘Where’ så?</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analytics</dc:title>
  <dc:creator>Tobias Tretow-Fish</dc:creator>
  <cp:lastModifiedBy>Tobias Tretow-Fish</cp:lastModifiedBy>
  <cp:revision>1</cp:revision>
  <dcterms:created xsi:type="dcterms:W3CDTF">2023-11-27T10:59:00Z</dcterms:created>
  <dcterms:modified xsi:type="dcterms:W3CDTF">2023-12-12T14:11:50Z</dcterms:modified>
</cp:coreProperties>
</file>